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sldIdLst>
    <p:sldId id="269" r:id="rId2"/>
    <p:sldId id="621" r:id="rId3"/>
    <p:sldId id="613" r:id="rId4"/>
    <p:sldId id="614" r:id="rId5"/>
    <p:sldId id="615" r:id="rId6"/>
    <p:sldId id="616" r:id="rId7"/>
    <p:sldId id="618" r:id="rId8"/>
    <p:sldId id="617" r:id="rId9"/>
    <p:sldId id="633" r:id="rId10"/>
    <p:sldId id="612" r:id="rId11"/>
    <p:sldId id="623" r:id="rId12"/>
    <p:sldId id="622" r:id="rId13"/>
    <p:sldId id="628" r:id="rId14"/>
    <p:sldId id="630" r:id="rId15"/>
    <p:sldId id="632" r:id="rId16"/>
    <p:sldId id="619" r:id="rId17"/>
    <p:sldId id="631" r:id="rId18"/>
    <p:sldId id="635" r:id="rId19"/>
    <p:sldId id="626" r:id="rId20"/>
    <p:sldId id="629" r:id="rId21"/>
    <p:sldId id="620" r:id="rId22"/>
    <p:sldId id="634" r:id="rId23"/>
    <p:sldId id="624" r:id="rId24"/>
    <p:sldId id="26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26"/>
    <a:srgbClr val="000000"/>
    <a:srgbClr val="BA0E24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5" autoAdjust="0"/>
  </p:normalViewPr>
  <p:slideViewPr>
    <p:cSldViewPr snapToGrid="0" snapToObjects="1" showGuides="1">
      <p:cViewPr varScale="1">
        <p:scale>
          <a:sx n="66" d="100"/>
          <a:sy n="66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136"/>
    </p:cViewPr>
  </p:sorter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pPr/>
              <a:t>01/07/2015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-0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01" y="-98149"/>
            <a:ext cx="9893301" cy="6997117"/>
          </a:xfrm>
          <a:prstGeom prst="rect">
            <a:avLst/>
          </a:prstGeom>
        </p:spPr>
      </p:pic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2772000" y="3524250"/>
            <a:ext cx="6480000" cy="13312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subtítulo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771999" y="2057401"/>
            <a:ext cx="6480000" cy="13716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Clique para editar o título Clique para editar o título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46800" y="1303201"/>
            <a:ext cx="2768600" cy="1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76C7A-0EED-464A-A90B-0C664F8BB16F}" type="datetime1">
              <a:rPr lang="pt-BR" smtClean="0"/>
              <a:pPr>
                <a:defRPr/>
              </a:pPr>
              <a:t>01/07/2015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E811C-AA8F-4A84-A2B9-6E3FC6FA9E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7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8888" y="836613"/>
            <a:ext cx="7427912" cy="581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0"/>
          </p:nvPr>
        </p:nvSpPr>
        <p:spPr>
          <a:xfrm>
            <a:off x="6553200" y="651986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CA2C9B-7FF4-4CDF-8494-79CE4962A58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154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155575"/>
            <a:ext cx="9144000" cy="660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contrast="10000"/>
          </a:blip>
          <a:srcRect r="12180" b="46250"/>
          <a:stretch>
            <a:fillRect/>
          </a:stretch>
        </p:blipFill>
        <p:spPr bwMode="auto">
          <a:xfrm>
            <a:off x="6507401" y="336067"/>
            <a:ext cx="2448272" cy="186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180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3" name="CaixaDeTexto 2"/>
          <p:cNvSpPr txBox="1"/>
          <p:nvPr userDrawn="1"/>
        </p:nvSpPr>
        <p:spPr>
          <a:xfrm>
            <a:off x="144000" y="108000"/>
            <a:ext cx="7872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400" b="1" dirty="0" smtClean="0">
                <a:latin typeface="+mn-lt"/>
                <a:cs typeface="Calibri" pitchFamily="34" charset="0"/>
              </a:rPr>
              <a:t>Programa de Liderança Executiva em Desenvolvimento da Primeira Infância</a:t>
            </a:r>
            <a:endParaRPr lang="pt-BR" sz="1400" dirty="0" smtClean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144000" y="108000"/>
            <a:ext cx="78729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300" b="1" dirty="0" smtClean="0">
                <a:solidFill>
                  <a:srgbClr val="BCBE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Slide Mestre – Edite o nome do curso</a:t>
            </a:r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144000" y="108000"/>
            <a:ext cx="78729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300" b="1" dirty="0" smtClean="0">
                <a:solidFill>
                  <a:srgbClr val="BCBE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Slide Mestre – Edite o nome do curso</a:t>
            </a:r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 smtClean="0"/>
              <a:t>Clique para editar a legenda mestre</a:t>
            </a:r>
            <a:endParaRPr lang="pt-BR" dirty="0"/>
          </a:p>
        </p:txBody>
      </p:sp>
      <p:sp>
        <p:nvSpPr>
          <p:cNvPr id="14" name="CaixaDeTexto 13"/>
          <p:cNvSpPr txBox="1"/>
          <p:nvPr userDrawn="1"/>
        </p:nvSpPr>
        <p:spPr>
          <a:xfrm>
            <a:off x="144000" y="108000"/>
            <a:ext cx="78729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300" b="1" dirty="0" smtClean="0">
                <a:solidFill>
                  <a:srgbClr val="BCBE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Slide Mestre – Edite o nome do curso</a:t>
            </a:r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00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 smtClean="0"/>
              <a:t>Edite o título mestre</a:t>
            </a:r>
            <a:endParaRPr lang="pt-BR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144000" y="108000"/>
            <a:ext cx="78729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300" b="1" dirty="0" smtClean="0">
                <a:solidFill>
                  <a:srgbClr val="BCBE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Slide Mestre – Edite o nome do curso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espaç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8" name="CaixaDeTexto 7"/>
          <p:cNvSpPr txBox="1"/>
          <p:nvPr userDrawn="1"/>
        </p:nvSpPr>
        <p:spPr>
          <a:xfrm>
            <a:off x="144000" y="108000"/>
            <a:ext cx="78729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300" b="1" dirty="0" smtClean="0">
                <a:solidFill>
                  <a:srgbClr val="BCBE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Slide Mestre – Edite o nome do curso</a:t>
            </a:r>
          </a:p>
        </p:txBody>
      </p:sp>
    </p:spTree>
    <p:extLst>
      <p:ext uri="{BB962C8B-B14F-4D97-AF65-F5344CB8AC3E}">
        <p14:creationId xmlns:p14="http://schemas.microsoft.com/office/powerpoint/2010/main" val="132592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A0E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/>
          <p:nvPr userDrawn="1"/>
        </p:nvSpPr>
        <p:spPr>
          <a:xfrm>
            <a:off x="3039534" y="3636044"/>
            <a:ext cx="306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www.insper.edu.br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03298" y="2844822"/>
            <a:ext cx="1732955" cy="6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6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62" r:id="rId7"/>
    <p:sldLayoutId id="2147483670" r:id="rId8"/>
    <p:sldLayoutId id="2147483669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8"/>
          <p:cNvSpPr>
            <a:spLocks noGrp="1"/>
          </p:cNvSpPr>
          <p:nvPr>
            <p:ph idx="13"/>
          </p:nvPr>
        </p:nvSpPr>
        <p:spPr>
          <a:xfrm>
            <a:off x="1261262" y="3786065"/>
            <a:ext cx="6480000" cy="500764"/>
          </a:xfrm>
        </p:spPr>
        <p:txBody>
          <a:bodyPr>
            <a:normAutofit/>
          </a:bodyPr>
          <a:lstStyle/>
          <a:p>
            <a:pPr algn="ctr" eaLnBrk="0" hangingPunct="0"/>
            <a:r>
              <a:rPr lang="pt-BR" altLang="ja-JP" b="1" dirty="0" smtClean="0">
                <a:solidFill>
                  <a:schemeClr val="bg2"/>
                </a:solidFill>
              </a:rPr>
              <a:t>Ricardo Paes de Barros (</a:t>
            </a:r>
            <a:r>
              <a:rPr lang="pt-BR" altLang="ja-JP" b="1" dirty="0" err="1" smtClean="0">
                <a:solidFill>
                  <a:schemeClr val="bg2"/>
                </a:solidFill>
              </a:rPr>
              <a:t>Insper</a:t>
            </a:r>
            <a:r>
              <a:rPr lang="pt-BR" altLang="ja-JP" b="1" dirty="0" smtClean="0">
                <a:solidFill>
                  <a:schemeClr val="bg2"/>
                </a:solidFill>
              </a:rPr>
              <a:t>/IAS)</a:t>
            </a:r>
            <a:endParaRPr lang="pt-BR" b="1" dirty="0">
              <a:solidFill>
                <a:schemeClr val="bg2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158686" y="2204007"/>
            <a:ext cx="6685152" cy="1371600"/>
          </a:xfrm>
        </p:spPr>
        <p:txBody>
          <a:bodyPr>
            <a:noAutofit/>
          </a:bodyPr>
          <a:lstStyle/>
          <a:p>
            <a:pPr algn="ctr"/>
            <a:r>
              <a:rPr lang="pt-BR" sz="4800" b="0" dirty="0" smtClean="0">
                <a:latin typeface="+mj-lt"/>
              </a:rPr>
              <a:t>Inovação e Produtividade</a:t>
            </a:r>
            <a:endParaRPr lang="pt-BR" sz="4800" b="0" dirty="0">
              <a:latin typeface="+mj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843838" y="314325"/>
            <a:ext cx="1456151" cy="7429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957413" y="1150144"/>
            <a:ext cx="3186587" cy="492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8"/>
          <p:cNvSpPr txBox="1">
            <a:spLocks/>
          </p:cNvSpPr>
          <p:nvPr/>
        </p:nvSpPr>
        <p:spPr>
          <a:xfrm>
            <a:off x="1261262" y="6219373"/>
            <a:ext cx="6480000" cy="5007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000" b="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pt-BR" altLang="ja-JP" b="1" dirty="0" smtClean="0">
                <a:solidFill>
                  <a:schemeClr val="bg2"/>
                </a:solidFill>
              </a:rPr>
              <a:t>Brasília, Julho de 2015</a:t>
            </a:r>
            <a:endParaRPr lang="pt-BR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26764" y="2217056"/>
            <a:ext cx="7890472" cy="2452916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715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Copiar versus Inovar: </a:t>
            </a:r>
          </a:p>
          <a:p>
            <a:pPr algn="ctr" defTabSz="11715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que mais precisamos?</a:t>
            </a:r>
            <a:endParaRPr lang="pt-B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23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69757" y="439058"/>
            <a:ext cx="7890472" cy="5976255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715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Condições para a</a:t>
            </a:r>
          </a:p>
          <a:p>
            <a:pPr algn="ctr" defTabSz="1171517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Inovação:</a:t>
            </a:r>
          </a:p>
          <a:p>
            <a:pPr marL="685800" indent="-685800" defTabSz="1171517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 efetivamente a capacidade para inovar;</a:t>
            </a:r>
          </a:p>
          <a:p>
            <a:pPr marL="685800" indent="-685800" defTabSz="1171517">
              <a:buFont typeface="+mj-lt"/>
              <a:buAutoNum type="arabicPeriod"/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Acreditar na capacidade de inovar (</a:t>
            </a:r>
            <a:r>
              <a:rPr lang="pt-BR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auto-confiança</a:t>
            </a: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(ciência versus inovação);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indent="-685800" defTabSz="1171517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 acesso aos recursos necessários; </a:t>
            </a:r>
          </a:p>
          <a:p>
            <a:pPr marL="685800" indent="-685800" defTabSz="1171517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 os incentivos corretos (motivação para fazer).</a:t>
            </a:r>
            <a:endParaRPr lang="pt-B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34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066799" y="794657"/>
            <a:ext cx="7627257" cy="5268686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71517" fontAlgn="auto">
              <a:spcBef>
                <a:spcPts val="0"/>
              </a:spcBef>
              <a:spcAft>
                <a:spcPts val="1800"/>
              </a:spcAft>
              <a:defRPr/>
            </a:pP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Ac</a:t>
            </a: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esso ao conhecimento</a:t>
            </a:r>
          </a:p>
          <a:p>
            <a:pPr marL="685800" indent="-685800" defTabSz="1171517" fontAlgn="auto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Intercâmbio científico e técnico;</a:t>
            </a:r>
          </a:p>
          <a:p>
            <a:pPr marL="685800" indent="-685800" defTabSz="1171517"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Presença de empresas </a:t>
            </a: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estrangeiras;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indent="-685800" defTabSz="1171517" fontAlgn="auto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Comercio internacional; </a:t>
            </a:r>
          </a:p>
          <a:p>
            <a:pPr marL="685800" indent="-685800" defTabSz="1171517" fontAlgn="auto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pt-BR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Acesso a equipamentos e ferramentas.</a:t>
            </a:r>
          </a:p>
        </p:txBody>
      </p:sp>
    </p:spTree>
    <p:extLst>
      <p:ext uri="{BB962C8B-B14F-4D97-AF65-F5344CB8AC3E}">
        <p14:creationId xmlns:p14="http://schemas.microsoft.com/office/powerpoint/2010/main" val="8098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5" y="729000"/>
            <a:ext cx="867941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5" y="729000"/>
            <a:ext cx="867941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" y="639000"/>
            <a:ext cx="895739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9050" y="0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F:\vozes\piramide\tarja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76356">
            <a:off x="-347201" y="197849"/>
            <a:ext cx="5742382" cy="1215441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704147" y="475129"/>
            <a:ext cx="44327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/>
              <a:t>Além da pouca mobilidade de pessoas,  </a:t>
            </a:r>
          </a:p>
          <a:p>
            <a:r>
              <a:rPr lang="pt-BR" sz="2000" b="1" dirty="0" smtClean="0"/>
              <a:t>há pouca mobilidade de conhecimento</a:t>
            </a:r>
          </a:p>
        </p:txBody>
      </p:sp>
      <p:sp>
        <p:nvSpPr>
          <p:cNvPr id="9" name="Retângulo 8"/>
          <p:cNvSpPr/>
          <p:nvPr/>
        </p:nvSpPr>
        <p:spPr>
          <a:xfrm>
            <a:off x="-340357" y="1484784"/>
            <a:ext cx="9721080" cy="49493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22" descr="CAPA_apresentação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0"/>
            <a:ext cx="9180512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00281"/>
            <a:ext cx="7920757" cy="493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619672" y="2394754"/>
            <a:ext cx="3960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i="1" dirty="0" smtClean="0">
                <a:solidFill>
                  <a:srgbClr val="C00000"/>
                </a:solidFill>
              </a:rPr>
              <a:t>Quase 13 em cada 1000 residentes na Austrália estão estudando fora ou são estrangeiros estudando no país.</a:t>
            </a:r>
          </a:p>
          <a:p>
            <a:pPr algn="r"/>
            <a:endParaRPr lang="pt-BR" b="1" i="1" dirty="0" smtClean="0">
              <a:solidFill>
                <a:srgbClr val="C00000"/>
              </a:solidFill>
            </a:endParaRPr>
          </a:p>
          <a:p>
            <a:pPr algn="r"/>
            <a:r>
              <a:rPr lang="pt-BR" b="1" i="1" dirty="0" smtClean="0">
                <a:solidFill>
                  <a:srgbClr val="C00000"/>
                </a:solidFill>
              </a:rPr>
              <a:t> No Chile, o número cai </a:t>
            </a:r>
            <a:br>
              <a:rPr lang="pt-BR" b="1" i="1" dirty="0" smtClean="0">
                <a:solidFill>
                  <a:srgbClr val="C00000"/>
                </a:solidFill>
              </a:rPr>
            </a:br>
            <a:r>
              <a:rPr lang="pt-BR" b="1" i="1" dirty="0" smtClean="0">
                <a:solidFill>
                  <a:srgbClr val="C00000"/>
                </a:solidFill>
              </a:rPr>
              <a:t>para 0,5; no Brasil, para 0,2.</a:t>
            </a:r>
          </a:p>
        </p:txBody>
      </p:sp>
    </p:spTree>
    <p:extLst>
      <p:ext uri="{BB962C8B-B14F-4D97-AF65-F5344CB8AC3E}">
        <p14:creationId xmlns:p14="http://schemas.microsoft.com/office/powerpoint/2010/main" val="3755435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066800" y="1563914"/>
            <a:ext cx="7010400" cy="3730172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71517" fontAlgn="auto">
              <a:spcBef>
                <a:spcPts val="0"/>
              </a:spcBef>
              <a:spcAft>
                <a:spcPts val="1800"/>
              </a:spcAft>
              <a:defRPr/>
            </a:pPr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Acreditar na capacidade de inovação (produção científica </a:t>
            </a:r>
            <a:r>
              <a:rPr lang="pt-BR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veesus</a:t>
            </a: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patentes)</a:t>
            </a:r>
            <a:endParaRPr lang="pt-B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066800" y="1785257"/>
            <a:ext cx="7010400" cy="268151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71517" fontAlgn="auto">
              <a:spcBef>
                <a:spcPts val="0"/>
              </a:spcBef>
              <a:spcAft>
                <a:spcPts val="1800"/>
              </a:spcAft>
              <a:defRPr/>
            </a:pP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Disponibilidade de recursos</a:t>
            </a:r>
            <a:endParaRPr lang="pt-BR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861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5" y="729000"/>
            <a:ext cx="867941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935596" y="1915886"/>
            <a:ext cx="7272808" cy="296091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715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Crescimento lento da produtividade e sua relação com a inovação</a:t>
            </a:r>
            <a:endParaRPr 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37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5" y="729000"/>
            <a:ext cx="867941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3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037196" y="1834029"/>
            <a:ext cx="7272808" cy="2825056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715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Incentivos e motivação (Lei da Inovação, Lei do Bem e Lei Romário) </a:t>
            </a:r>
            <a:endParaRPr 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6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935596" y="1311515"/>
            <a:ext cx="7272808" cy="4234971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715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Necessidade da intervenção pública (externalidades versus nacionalidade – capital tem nacionalidade?)</a:t>
            </a:r>
            <a:endParaRPr 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6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935596" y="1311515"/>
            <a:ext cx="7272808" cy="4234971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715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Inovar versus propriedade da inovação: o caso de centros tecnológicos de empresas estrangeiras no País</a:t>
            </a:r>
            <a:endParaRPr 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32" y="604708"/>
            <a:ext cx="9069537" cy="5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46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827" y="614020"/>
            <a:ext cx="9052347" cy="562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9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" y="639000"/>
            <a:ext cx="895739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6" y="639000"/>
            <a:ext cx="8957689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" y="639000"/>
            <a:ext cx="8957391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5" y="729000"/>
            <a:ext cx="867941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5" y="729000"/>
            <a:ext cx="867941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200</Words>
  <Application>Microsoft Office PowerPoint</Application>
  <PresentationFormat>Apresentação na tela (4:3)</PresentationFormat>
  <Paragraphs>27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DejaVu Sans</vt:lpstr>
      <vt:lpstr>Verdana</vt:lpstr>
      <vt:lpstr>Wingdings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MM4</dc:creator>
  <cp:lastModifiedBy>Ricardo Paes</cp:lastModifiedBy>
  <cp:revision>181</cp:revision>
  <dcterms:created xsi:type="dcterms:W3CDTF">2014-04-17T20:05:08Z</dcterms:created>
  <dcterms:modified xsi:type="dcterms:W3CDTF">2015-07-01T19:11:45Z</dcterms:modified>
</cp:coreProperties>
</file>