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38"/>
  </p:notesMasterIdLst>
  <p:handoutMasterIdLst>
    <p:handoutMasterId r:id="rId39"/>
  </p:handoutMasterIdLst>
  <p:sldIdLst>
    <p:sldId id="256" r:id="rId2"/>
    <p:sldId id="336" r:id="rId3"/>
    <p:sldId id="370" r:id="rId4"/>
    <p:sldId id="418" r:id="rId5"/>
    <p:sldId id="420" r:id="rId6"/>
    <p:sldId id="372" r:id="rId7"/>
    <p:sldId id="393" r:id="rId8"/>
    <p:sldId id="401" r:id="rId9"/>
    <p:sldId id="320" r:id="rId10"/>
    <p:sldId id="419" r:id="rId11"/>
    <p:sldId id="373" r:id="rId12"/>
    <p:sldId id="426" r:id="rId13"/>
    <p:sldId id="400" r:id="rId14"/>
    <p:sldId id="392" r:id="rId15"/>
    <p:sldId id="421" r:id="rId16"/>
    <p:sldId id="432" r:id="rId17"/>
    <p:sldId id="394" r:id="rId18"/>
    <p:sldId id="374" r:id="rId19"/>
    <p:sldId id="300" r:id="rId20"/>
    <p:sldId id="379" r:id="rId21"/>
    <p:sldId id="382" r:id="rId22"/>
    <p:sldId id="395" r:id="rId23"/>
    <p:sldId id="330" r:id="rId24"/>
    <p:sldId id="424" r:id="rId25"/>
    <p:sldId id="425" r:id="rId26"/>
    <p:sldId id="408" r:id="rId27"/>
    <p:sldId id="403" r:id="rId28"/>
    <p:sldId id="423" r:id="rId29"/>
    <p:sldId id="315" r:id="rId30"/>
    <p:sldId id="427" r:id="rId31"/>
    <p:sldId id="428" r:id="rId32"/>
    <p:sldId id="430" r:id="rId33"/>
    <p:sldId id="433" r:id="rId34"/>
    <p:sldId id="429" r:id="rId35"/>
    <p:sldId id="434" r:id="rId36"/>
    <p:sldId id="431" r:id="rId37"/>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1" autoAdjust="0"/>
    <p:restoredTop sz="80524" autoAdjust="0"/>
  </p:normalViewPr>
  <p:slideViewPr>
    <p:cSldViewPr>
      <p:cViewPr varScale="1">
        <p:scale>
          <a:sx n="113" d="100"/>
          <a:sy n="113" d="100"/>
        </p:scale>
        <p:origin x="-1734" y="-102"/>
      </p:cViewPr>
      <p:guideLst>
        <p:guide orient="horz" pos="2160"/>
        <p:guide pos="2880"/>
      </p:guideLst>
    </p:cSldViewPr>
  </p:slideViewPr>
  <p:notesTextViewPr>
    <p:cViewPr>
      <p:scale>
        <a:sx n="1" d="1"/>
        <a:sy n="1" d="1"/>
      </p:scale>
      <p:origin x="0" y="0"/>
    </p:cViewPr>
  </p:notesTextViewPr>
  <p:sorterViewPr>
    <p:cViewPr>
      <p:scale>
        <a:sx n="100" d="100"/>
        <a:sy n="100" d="100"/>
      </p:scale>
      <p:origin x="0" y="192"/>
    </p:cViewPr>
  </p:sorterViewPr>
  <p:notesViewPr>
    <p:cSldViewPr>
      <p:cViewPr varScale="1">
        <p:scale>
          <a:sx n="79" d="100"/>
          <a:sy n="79" d="100"/>
        </p:scale>
        <p:origin x="-3288" y="-84"/>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1"/>
          <c:order val="0"/>
          <c:tx>
            <c:strRef>
              <c:f>Sheet2!$D$2</c:f>
              <c:strCache>
                <c:ptCount val="1"/>
                <c:pt idx="0">
                  <c:v>Intra-regional</c:v>
                </c:pt>
              </c:strCache>
            </c:strRef>
          </c:tx>
          <c:invertIfNegative val="0"/>
          <c:cat>
            <c:multiLvlStrRef>
              <c:f>Sheet2!$B$3:$C$27</c:f>
              <c:multiLvlStrCache>
                <c:ptCount val="25"/>
                <c:lvl>
                  <c:pt idx="0">
                    <c:v>1995</c:v>
                  </c:pt>
                  <c:pt idx="1">
                    <c:v>2000</c:v>
                  </c:pt>
                  <c:pt idx="2">
                    <c:v>2005</c:v>
                  </c:pt>
                  <c:pt idx="3">
                    <c:v>2008</c:v>
                  </c:pt>
                  <c:pt idx="4">
                    <c:v>2009</c:v>
                  </c:pt>
                  <c:pt idx="5">
                    <c:v>1995</c:v>
                  </c:pt>
                  <c:pt idx="6">
                    <c:v>2000</c:v>
                  </c:pt>
                  <c:pt idx="7">
                    <c:v>2005</c:v>
                  </c:pt>
                  <c:pt idx="8">
                    <c:v>2008</c:v>
                  </c:pt>
                  <c:pt idx="9">
                    <c:v>2009</c:v>
                  </c:pt>
                  <c:pt idx="10">
                    <c:v>1995</c:v>
                  </c:pt>
                  <c:pt idx="11">
                    <c:v>2000</c:v>
                  </c:pt>
                  <c:pt idx="12">
                    <c:v>2005</c:v>
                  </c:pt>
                  <c:pt idx="13">
                    <c:v>2008</c:v>
                  </c:pt>
                  <c:pt idx="14">
                    <c:v>2009</c:v>
                  </c:pt>
                  <c:pt idx="15">
                    <c:v>1995</c:v>
                  </c:pt>
                  <c:pt idx="16">
                    <c:v>2000</c:v>
                  </c:pt>
                  <c:pt idx="17">
                    <c:v>2005</c:v>
                  </c:pt>
                  <c:pt idx="18">
                    <c:v>2008</c:v>
                  </c:pt>
                  <c:pt idx="19">
                    <c:v>2009</c:v>
                  </c:pt>
                  <c:pt idx="20">
                    <c:v>1995</c:v>
                  </c:pt>
                  <c:pt idx="21">
                    <c:v>2000</c:v>
                  </c:pt>
                  <c:pt idx="22">
                    <c:v>2005</c:v>
                  </c:pt>
                  <c:pt idx="23">
                    <c:v>2008</c:v>
                  </c:pt>
                  <c:pt idx="24">
                    <c:v>2009</c:v>
                  </c:pt>
                </c:lvl>
                <c:lvl>
                  <c:pt idx="0">
                    <c:v>Asia</c:v>
                  </c:pt>
                  <c:pt idx="5">
                    <c:v>Europe</c:v>
                  </c:pt>
                  <c:pt idx="10">
                    <c:v>North America</c:v>
                  </c:pt>
                  <c:pt idx="15">
                    <c:v>Oceania</c:v>
                  </c:pt>
                  <c:pt idx="20">
                    <c:v>South America</c:v>
                  </c:pt>
                </c:lvl>
              </c:multiLvlStrCache>
            </c:multiLvlStrRef>
          </c:cat>
          <c:val>
            <c:numRef>
              <c:f>Sheet2!$D$3:$D$27</c:f>
              <c:numCache>
                <c:formatCode>0%</c:formatCode>
                <c:ptCount val="25"/>
                <c:pt idx="0">
                  <c:v>6.5036540000000004E-2</c:v>
                </c:pt>
                <c:pt idx="1">
                  <c:v>7.0188589999999995E-2</c:v>
                </c:pt>
                <c:pt idx="2">
                  <c:v>8.0462740000000005E-2</c:v>
                </c:pt>
                <c:pt idx="3">
                  <c:v>8.4977510000000006E-2</c:v>
                </c:pt>
                <c:pt idx="4">
                  <c:v>8.1786159999999997E-2</c:v>
                </c:pt>
                <c:pt idx="5">
                  <c:v>0.10200576</c:v>
                </c:pt>
                <c:pt idx="6">
                  <c:v>0.11092755</c:v>
                </c:pt>
                <c:pt idx="7">
                  <c:v>0.11069456</c:v>
                </c:pt>
                <c:pt idx="8">
                  <c:v>0.11158996</c:v>
                </c:pt>
                <c:pt idx="9">
                  <c:v>0.10248283</c:v>
                </c:pt>
                <c:pt idx="10">
                  <c:v>5.2125579999999998E-2</c:v>
                </c:pt>
                <c:pt idx="11">
                  <c:v>6.3610369999999999E-2</c:v>
                </c:pt>
                <c:pt idx="12">
                  <c:v>4.5548539999999998E-2</c:v>
                </c:pt>
                <c:pt idx="13">
                  <c:v>4.3237110000000002E-2</c:v>
                </c:pt>
                <c:pt idx="14">
                  <c:v>4.1928159999999999E-2</c:v>
                </c:pt>
                <c:pt idx="15">
                  <c:v>1.0919140000000001E-2</c:v>
                </c:pt>
                <c:pt idx="16">
                  <c:v>1.4811090000000001E-2</c:v>
                </c:pt>
                <c:pt idx="17">
                  <c:v>1.2823319999999999E-2</c:v>
                </c:pt>
                <c:pt idx="18">
                  <c:v>1.2404439999999999E-2</c:v>
                </c:pt>
                <c:pt idx="19">
                  <c:v>1.064759E-2</c:v>
                </c:pt>
                <c:pt idx="20">
                  <c:v>9.4699799999999994E-3</c:v>
                </c:pt>
                <c:pt idx="21">
                  <c:v>1.4764299999999999E-2</c:v>
                </c:pt>
                <c:pt idx="22">
                  <c:v>1.8208849999999999E-2</c:v>
                </c:pt>
                <c:pt idx="23">
                  <c:v>1.395893E-2</c:v>
                </c:pt>
                <c:pt idx="24">
                  <c:v>1.216537E-2</c:v>
                </c:pt>
              </c:numCache>
            </c:numRef>
          </c:val>
        </c:ser>
        <c:ser>
          <c:idx val="2"/>
          <c:order val="1"/>
          <c:tx>
            <c:strRef>
              <c:f>Sheet2!$E$2</c:f>
              <c:strCache>
                <c:ptCount val="1"/>
                <c:pt idx="0">
                  <c:v>Extra-regional</c:v>
                </c:pt>
              </c:strCache>
            </c:strRef>
          </c:tx>
          <c:invertIfNegative val="0"/>
          <c:cat>
            <c:multiLvlStrRef>
              <c:f>Sheet2!$B$3:$C$27</c:f>
              <c:multiLvlStrCache>
                <c:ptCount val="25"/>
                <c:lvl>
                  <c:pt idx="0">
                    <c:v>1995</c:v>
                  </c:pt>
                  <c:pt idx="1">
                    <c:v>2000</c:v>
                  </c:pt>
                  <c:pt idx="2">
                    <c:v>2005</c:v>
                  </c:pt>
                  <c:pt idx="3">
                    <c:v>2008</c:v>
                  </c:pt>
                  <c:pt idx="4">
                    <c:v>2009</c:v>
                  </c:pt>
                  <c:pt idx="5">
                    <c:v>1995</c:v>
                  </c:pt>
                  <c:pt idx="6">
                    <c:v>2000</c:v>
                  </c:pt>
                  <c:pt idx="7">
                    <c:v>2005</c:v>
                  </c:pt>
                  <c:pt idx="8">
                    <c:v>2008</c:v>
                  </c:pt>
                  <c:pt idx="9">
                    <c:v>2009</c:v>
                  </c:pt>
                  <c:pt idx="10">
                    <c:v>1995</c:v>
                  </c:pt>
                  <c:pt idx="11">
                    <c:v>2000</c:v>
                  </c:pt>
                  <c:pt idx="12">
                    <c:v>2005</c:v>
                  </c:pt>
                  <c:pt idx="13">
                    <c:v>2008</c:v>
                  </c:pt>
                  <c:pt idx="14">
                    <c:v>2009</c:v>
                  </c:pt>
                  <c:pt idx="15">
                    <c:v>1995</c:v>
                  </c:pt>
                  <c:pt idx="16">
                    <c:v>2000</c:v>
                  </c:pt>
                  <c:pt idx="17">
                    <c:v>2005</c:v>
                  </c:pt>
                  <c:pt idx="18">
                    <c:v>2008</c:v>
                  </c:pt>
                  <c:pt idx="19">
                    <c:v>2009</c:v>
                  </c:pt>
                  <c:pt idx="20">
                    <c:v>1995</c:v>
                  </c:pt>
                  <c:pt idx="21">
                    <c:v>2000</c:v>
                  </c:pt>
                  <c:pt idx="22">
                    <c:v>2005</c:v>
                  </c:pt>
                  <c:pt idx="23">
                    <c:v>2008</c:v>
                  </c:pt>
                  <c:pt idx="24">
                    <c:v>2009</c:v>
                  </c:pt>
                </c:lvl>
                <c:lvl>
                  <c:pt idx="0">
                    <c:v>Asia</c:v>
                  </c:pt>
                  <c:pt idx="5">
                    <c:v>Europe</c:v>
                  </c:pt>
                  <c:pt idx="10">
                    <c:v>North America</c:v>
                  </c:pt>
                  <c:pt idx="15">
                    <c:v>Oceania</c:v>
                  </c:pt>
                  <c:pt idx="20">
                    <c:v>South America</c:v>
                  </c:pt>
                </c:lvl>
              </c:multiLvlStrCache>
            </c:multiLvlStrRef>
          </c:cat>
          <c:val>
            <c:numRef>
              <c:f>Sheet2!$E$3:$E$27</c:f>
              <c:numCache>
                <c:formatCode>0%</c:formatCode>
                <c:ptCount val="25"/>
                <c:pt idx="0">
                  <c:v>0.10180981</c:v>
                </c:pt>
                <c:pt idx="1">
                  <c:v>0.11575518999999999</c:v>
                </c:pt>
                <c:pt idx="2">
                  <c:v>0.12445357999999999</c:v>
                </c:pt>
                <c:pt idx="3">
                  <c:v>0.12907505</c:v>
                </c:pt>
                <c:pt idx="4">
                  <c:v>0.11482402999999999</c:v>
                </c:pt>
                <c:pt idx="5">
                  <c:v>6.3519309999999995E-2</c:v>
                </c:pt>
                <c:pt idx="6">
                  <c:v>7.6828770000000005E-2</c:v>
                </c:pt>
                <c:pt idx="7">
                  <c:v>7.5228779999999995E-2</c:v>
                </c:pt>
                <c:pt idx="8">
                  <c:v>8.8498779999999999E-2</c:v>
                </c:pt>
                <c:pt idx="9">
                  <c:v>7.9641489999999995E-2</c:v>
                </c:pt>
                <c:pt idx="10">
                  <c:v>3.9029179999999997E-2</c:v>
                </c:pt>
                <c:pt idx="11">
                  <c:v>4.559709E-2</c:v>
                </c:pt>
                <c:pt idx="12">
                  <c:v>5.0689829999999998E-2</c:v>
                </c:pt>
                <c:pt idx="13">
                  <c:v>5.8035009999999998E-2</c:v>
                </c:pt>
                <c:pt idx="14">
                  <c:v>5.0797450000000001E-2</c:v>
                </c:pt>
                <c:pt idx="15">
                  <c:v>9.8484790000000003E-2</c:v>
                </c:pt>
                <c:pt idx="16">
                  <c:v>0.10714864</c:v>
                </c:pt>
                <c:pt idx="17">
                  <c:v>9.8938970000000001E-2</c:v>
                </c:pt>
                <c:pt idx="18">
                  <c:v>0.10738507999999999</c:v>
                </c:pt>
                <c:pt idx="19">
                  <c:v>9.5331460000000007E-2</c:v>
                </c:pt>
                <c:pt idx="20">
                  <c:v>5.9902410000000003E-2</c:v>
                </c:pt>
                <c:pt idx="21">
                  <c:v>7.5682150000000004E-2</c:v>
                </c:pt>
                <c:pt idx="22">
                  <c:v>8.4229280000000004E-2</c:v>
                </c:pt>
                <c:pt idx="23">
                  <c:v>9.8156090000000001E-2</c:v>
                </c:pt>
                <c:pt idx="24">
                  <c:v>7.9915929999999996E-2</c:v>
                </c:pt>
              </c:numCache>
            </c:numRef>
          </c:val>
        </c:ser>
        <c:dLbls>
          <c:showLegendKey val="0"/>
          <c:showVal val="0"/>
          <c:showCatName val="0"/>
          <c:showSerName val="0"/>
          <c:showPercent val="0"/>
          <c:showBubbleSize val="0"/>
        </c:dLbls>
        <c:gapWidth val="150"/>
        <c:axId val="36230656"/>
        <c:axId val="36232192"/>
      </c:barChart>
      <c:catAx>
        <c:axId val="36230656"/>
        <c:scaling>
          <c:orientation val="minMax"/>
        </c:scaling>
        <c:delete val="0"/>
        <c:axPos val="b"/>
        <c:majorTickMark val="out"/>
        <c:minorTickMark val="none"/>
        <c:tickLblPos val="nextTo"/>
        <c:txPr>
          <a:bodyPr/>
          <a:lstStyle/>
          <a:p>
            <a:pPr>
              <a:defRPr sz="1200"/>
            </a:pPr>
            <a:endParaRPr lang="en-US"/>
          </a:p>
        </c:txPr>
        <c:crossAx val="36232192"/>
        <c:crosses val="autoZero"/>
        <c:auto val="1"/>
        <c:lblAlgn val="ctr"/>
        <c:lblOffset val="100"/>
        <c:noMultiLvlLbl val="0"/>
      </c:catAx>
      <c:valAx>
        <c:axId val="36232192"/>
        <c:scaling>
          <c:orientation val="minMax"/>
        </c:scaling>
        <c:delete val="0"/>
        <c:axPos val="l"/>
        <c:majorGridlines/>
        <c:numFmt formatCode="0%" sourceLinked="1"/>
        <c:majorTickMark val="out"/>
        <c:minorTickMark val="none"/>
        <c:tickLblPos val="nextTo"/>
        <c:txPr>
          <a:bodyPr/>
          <a:lstStyle/>
          <a:p>
            <a:pPr>
              <a:defRPr sz="1400"/>
            </a:pPr>
            <a:endParaRPr lang="en-US"/>
          </a:p>
        </c:txPr>
        <c:crossAx val="36230656"/>
        <c:crosses val="autoZero"/>
        <c:crossBetween val="between"/>
      </c:valAx>
    </c:plotArea>
    <c:legend>
      <c:legendPos val="t"/>
      <c:layout/>
      <c:overlay val="0"/>
      <c:txPr>
        <a:bodyPr/>
        <a:lstStyle/>
        <a:p>
          <a:pPr>
            <a:defRPr sz="1600"/>
          </a:pPr>
          <a:endParaRPr lang="en-US"/>
        </a:p>
      </c:txPr>
    </c:legend>
    <c:plotVisOnly val="1"/>
    <c:dispBlanksAs val="gap"/>
    <c:showDLblsOverMax val="0"/>
  </c:chart>
  <c:spPr>
    <a:ln>
      <a:noFill/>
    </a:ln>
  </c:sp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813" cy="495300"/>
          </a:xfrm>
          <a:prstGeom prst="rect">
            <a:avLst/>
          </a:prstGeom>
        </p:spPr>
        <p:txBody>
          <a:bodyPr vert="horz" lIns="91430" tIns="45715" rIns="91430" bIns="45715" rtlCol="0"/>
          <a:lstStyle>
            <a:lvl1pPr algn="l">
              <a:defRPr sz="1200"/>
            </a:lvl1pPr>
          </a:lstStyle>
          <a:p>
            <a:endParaRPr lang="en-GB"/>
          </a:p>
        </p:txBody>
      </p:sp>
      <p:sp>
        <p:nvSpPr>
          <p:cNvPr id="3" name="Date Placeholder 2"/>
          <p:cNvSpPr>
            <a:spLocks noGrp="1"/>
          </p:cNvSpPr>
          <p:nvPr>
            <p:ph type="dt" sz="quarter" idx="1"/>
          </p:nvPr>
        </p:nvSpPr>
        <p:spPr>
          <a:xfrm>
            <a:off x="3848101" y="0"/>
            <a:ext cx="2944813" cy="495300"/>
          </a:xfrm>
          <a:prstGeom prst="rect">
            <a:avLst/>
          </a:prstGeom>
        </p:spPr>
        <p:txBody>
          <a:bodyPr vert="horz" lIns="91430" tIns="45715" rIns="91430" bIns="45715" rtlCol="0"/>
          <a:lstStyle>
            <a:lvl1pPr algn="r">
              <a:defRPr sz="1200"/>
            </a:lvl1pPr>
          </a:lstStyle>
          <a:p>
            <a:fld id="{682EF64C-3B84-4592-884B-F717606F23E8}" type="datetimeFigureOut">
              <a:rPr lang="en-GB" smtClean="0"/>
              <a:t>24/06/2015</a:t>
            </a:fld>
            <a:endParaRPr lang="en-GB"/>
          </a:p>
        </p:txBody>
      </p:sp>
      <p:sp>
        <p:nvSpPr>
          <p:cNvPr id="4" name="Footer Placeholder 3"/>
          <p:cNvSpPr>
            <a:spLocks noGrp="1"/>
          </p:cNvSpPr>
          <p:nvPr>
            <p:ph type="ftr" sz="quarter" idx="2"/>
          </p:nvPr>
        </p:nvSpPr>
        <p:spPr>
          <a:xfrm>
            <a:off x="1" y="9409114"/>
            <a:ext cx="2944813" cy="495300"/>
          </a:xfrm>
          <a:prstGeom prst="rect">
            <a:avLst/>
          </a:prstGeom>
        </p:spPr>
        <p:txBody>
          <a:bodyPr vert="horz" lIns="91430" tIns="45715" rIns="91430" bIns="45715" rtlCol="0" anchor="b"/>
          <a:lstStyle>
            <a:lvl1pPr algn="l">
              <a:defRPr sz="1200"/>
            </a:lvl1pPr>
          </a:lstStyle>
          <a:p>
            <a:endParaRPr lang="en-GB"/>
          </a:p>
        </p:txBody>
      </p:sp>
      <p:sp>
        <p:nvSpPr>
          <p:cNvPr id="5" name="Slide Number Placeholder 4"/>
          <p:cNvSpPr>
            <a:spLocks noGrp="1"/>
          </p:cNvSpPr>
          <p:nvPr>
            <p:ph type="sldNum" sz="quarter" idx="3"/>
          </p:nvPr>
        </p:nvSpPr>
        <p:spPr>
          <a:xfrm>
            <a:off x="3848101" y="9409114"/>
            <a:ext cx="2944813" cy="495300"/>
          </a:xfrm>
          <a:prstGeom prst="rect">
            <a:avLst/>
          </a:prstGeom>
        </p:spPr>
        <p:txBody>
          <a:bodyPr vert="horz" lIns="91430" tIns="45715" rIns="91430" bIns="45715" rtlCol="0" anchor="b"/>
          <a:lstStyle>
            <a:lvl1pPr algn="r">
              <a:defRPr sz="1200"/>
            </a:lvl1pPr>
          </a:lstStyle>
          <a:p>
            <a:fld id="{4E65F9E0-06A7-4456-89E8-0228C0E83AA2}" type="slidenum">
              <a:rPr lang="en-GB" smtClean="0"/>
              <a:t>‹#›</a:t>
            </a:fld>
            <a:endParaRPr lang="en-GB"/>
          </a:p>
        </p:txBody>
      </p:sp>
    </p:spTree>
    <p:extLst>
      <p:ext uri="{BB962C8B-B14F-4D97-AF65-F5344CB8AC3E}">
        <p14:creationId xmlns:p14="http://schemas.microsoft.com/office/powerpoint/2010/main" val="1635669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idx="1"/>
          </p:nvPr>
        </p:nvSpPr>
        <p:spPr>
          <a:xfrm>
            <a:off x="3848646" y="0"/>
            <a:ext cx="2944283" cy="495300"/>
          </a:xfrm>
          <a:prstGeom prst="rect">
            <a:avLst/>
          </a:prstGeom>
        </p:spPr>
        <p:txBody>
          <a:bodyPr vert="horz" lIns="91430" tIns="45715" rIns="91430" bIns="45715" rtlCol="0"/>
          <a:lstStyle>
            <a:lvl1pPr algn="r">
              <a:defRPr sz="1200"/>
            </a:lvl1pPr>
          </a:lstStyle>
          <a:p>
            <a:fld id="{B8B7757C-A894-4385-8670-3A477237BBD5}" type="datetimeFigureOut">
              <a:rPr lang="en-US" smtClean="0"/>
              <a:pPr/>
              <a:t>24-Jun-2015</a:t>
            </a:fld>
            <a:endParaRPr lang="en-US"/>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30" tIns="45715" rIns="91430" bIns="45715" rtlCol="0" anchor="ctr"/>
          <a:lstStyle/>
          <a:p>
            <a:endParaRPr lang="en-US"/>
          </a:p>
        </p:txBody>
      </p:sp>
      <p:sp>
        <p:nvSpPr>
          <p:cNvPr id="5" name="Notes Placeholder 4"/>
          <p:cNvSpPr>
            <a:spLocks noGrp="1"/>
          </p:cNvSpPr>
          <p:nvPr>
            <p:ph type="body" sz="quarter" idx="3"/>
          </p:nvPr>
        </p:nvSpPr>
        <p:spPr>
          <a:xfrm>
            <a:off x="679450" y="4705351"/>
            <a:ext cx="5435600" cy="4457700"/>
          </a:xfrm>
          <a:prstGeom prst="rect">
            <a:avLst/>
          </a:prstGeom>
        </p:spPr>
        <p:txBody>
          <a:bodyPr vert="horz" lIns="91430" tIns="45715" rIns="91430"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08981"/>
            <a:ext cx="2944283" cy="495300"/>
          </a:xfrm>
          <a:prstGeom prst="rect">
            <a:avLst/>
          </a:prstGeom>
        </p:spPr>
        <p:txBody>
          <a:bodyPr vert="horz" lIns="91430" tIns="45715" rIns="91430" bIns="45715" rtlCol="0" anchor="b"/>
          <a:lstStyle>
            <a:lvl1pPr algn="l">
              <a:defRPr sz="1200"/>
            </a:lvl1pPr>
          </a:lstStyle>
          <a:p>
            <a:endParaRPr lang="en-US"/>
          </a:p>
        </p:txBody>
      </p:sp>
      <p:sp>
        <p:nvSpPr>
          <p:cNvPr id="7" name="Slide Number Placeholder 6"/>
          <p:cNvSpPr>
            <a:spLocks noGrp="1"/>
          </p:cNvSpPr>
          <p:nvPr>
            <p:ph type="sldNum" sz="quarter" idx="5"/>
          </p:nvPr>
        </p:nvSpPr>
        <p:spPr>
          <a:xfrm>
            <a:off x="3848646" y="9408981"/>
            <a:ext cx="2944283" cy="495300"/>
          </a:xfrm>
          <a:prstGeom prst="rect">
            <a:avLst/>
          </a:prstGeom>
        </p:spPr>
        <p:txBody>
          <a:bodyPr vert="horz" lIns="91430" tIns="45715" rIns="91430" bIns="45715" rtlCol="0" anchor="b"/>
          <a:lstStyle>
            <a:lvl1pPr algn="r">
              <a:defRPr sz="1200"/>
            </a:lvl1pPr>
          </a:lstStyle>
          <a:p>
            <a:fld id="{C6A66EEC-14EF-47EE-AFBC-A1E2A1A93347}" type="slidenum">
              <a:rPr lang="en-US" smtClean="0"/>
              <a:pPr/>
              <a:t>‹#›</a:t>
            </a:fld>
            <a:endParaRPr lang="en-US"/>
          </a:p>
        </p:txBody>
      </p:sp>
    </p:spTree>
    <p:extLst>
      <p:ext uri="{BB962C8B-B14F-4D97-AF65-F5344CB8AC3E}">
        <p14:creationId xmlns:p14="http://schemas.microsoft.com/office/powerpoint/2010/main" val="2321651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57438" y="742950"/>
            <a:ext cx="2079625" cy="1558925"/>
          </a:xfrm>
        </p:spPr>
      </p:sp>
      <p:sp>
        <p:nvSpPr>
          <p:cNvPr id="4" name="Slide Number Placeholder 3"/>
          <p:cNvSpPr>
            <a:spLocks noGrp="1"/>
          </p:cNvSpPr>
          <p:nvPr>
            <p:ph type="sldNum" sz="quarter" idx="10"/>
          </p:nvPr>
        </p:nvSpPr>
        <p:spPr/>
        <p:txBody>
          <a:bodyPr/>
          <a:lstStyle/>
          <a:p>
            <a:fld id="{C6A66EEC-14EF-47EE-AFBC-A1E2A1A93347}" type="slidenum">
              <a:rPr lang="en-US" smtClean="0"/>
              <a:pPr/>
              <a:t>1</a:t>
            </a:fld>
            <a:endParaRPr lang="en-US"/>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10</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11</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12</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13</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14</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15</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16</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17</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18</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19</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20</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21</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22</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23</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24</a:t>
            </a:fld>
            <a:endParaRPr lang="en-GB"/>
          </a:p>
        </p:txBody>
      </p:sp>
      <p:sp>
        <p:nvSpPr>
          <p:cNvPr id="5" name="Notes Placeholder 4"/>
          <p:cNvSpPr>
            <a:spLocks noGrp="1"/>
          </p:cNvSpPr>
          <p:nvPr>
            <p:ph type="body" sz="quarter" idx="11"/>
          </p:nvPr>
        </p:nvSpPr>
        <p:spPr/>
        <p:txBody>
          <a:bodyPr/>
          <a:lstStyle/>
          <a:p>
            <a:r>
              <a:rPr lang="en-GB" dirty="0"/>
              <a:t>Notes: </a:t>
            </a:r>
            <a:r>
              <a:rPr lang="en-GB" dirty="0" smtClean="0"/>
              <a:t>Figure </a:t>
            </a:r>
            <a:r>
              <a:rPr lang="en-GB" dirty="0" err="1" smtClean="0"/>
              <a:t>hows</a:t>
            </a:r>
            <a:r>
              <a:rPr lang="en-GB" dirty="0" smtClean="0"/>
              <a:t> </a:t>
            </a:r>
            <a:r>
              <a:rPr lang="en-GB" dirty="0"/>
              <a:t>the predicted average MFP growth (baseline based on actual GVC participation) and a counterfactual average MFP growth based on raising GVC participation in each country to the average GVC participation for the top 3 performers in each industry for any given year for the manufacturing sector. Industry level productivity is aggregated using country-specific industry value added shares. The estimates are calculated from a regression that controls for country*year and industry fixed effects and is based on a sample of 15 countries for the period 1990-2007.</a:t>
            </a:r>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25</a:t>
            </a:fld>
            <a:endParaRPr lang="en-GB"/>
          </a:p>
        </p:txBody>
      </p:sp>
      <p:sp>
        <p:nvSpPr>
          <p:cNvPr id="5" name="Notes Placeholder 4"/>
          <p:cNvSpPr>
            <a:spLocks noGrp="1"/>
          </p:cNvSpPr>
          <p:nvPr>
            <p:ph type="body" sz="quarter" idx="11"/>
          </p:nvPr>
        </p:nvSpPr>
        <p:spPr/>
        <p:txBody>
          <a:bodyPr/>
          <a:lstStyle/>
          <a:p>
            <a:r>
              <a:rPr lang="en-GB" dirty="0"/>
              <a:t>Notes: </a:t>
            </a:r>
            <a:r>
              <a:rPr lang="en-GB" dirty="0" smtClean="0"/>
              <a:t>Figure </a:t>
            </a:r>
            <a:r>
              <a:rPr lang="en-GB" dirty="0" err="1" smtClean="0"/>
              <a:t>hows</a:t>
            </a:r>
            <a:r>
              <a:rPr lang="en-GB" dirty="0" smtClean="0"/>
              <a:t> </a:t>
            </a:r>
            <a:r>
              <a:rPr lang="en-GB" dirty="0"/>
              <a:t>the predicted average MFP growth (baseline based on actual GVC participation) and a counterfactual average MFP growth based on raising GVC participation in each country to the average GVC participation for the top 3 performers in each industry for any given year for the manufacturing sector. Industry level productivity is aggregated using country-specific industry value added shares. The estimates are calculated from a regression that controls for country*year and industry fixed effects and is based on a sample of 15 countries for the period 1990-2007.</a:t>
            </a:r>
          </a:p>
          <a:p>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26</a:t>
            </a:fld>
            <a:endParaRPr lang="en-GB"/>
          </a:p>
        </p:txBody>
      </p:sp>
      <p:sp>
        <p:nvSpPr>
          <p:cNvPr id="5" name="Notes Placeholder 4"/>
          <p:cNvSpPr>
            <a:spLocks noGrp="1"/>
          </p:cNvSpPr>
          <p:nvPr>
            <p:ph type="body" sz="quarter" idx="11"/>
          </p:nvPr>
        </p:nvSpPr>
        <p:spPr/>
        <p:txBody>
          <a:bodyPr/>
          <a:lstStyle/>
          <a:p>
            <a:r>
              <a:rPr lang="en-GB" dirty="0"/>
              <a:t>Although broadly stable over the last decades, the foreign content of Norwegian exports decreased by 2.7 percentage points between 1995 and 2011. The foreign content of Norway's exports stood at 17.2% in 2011, compared to 17.6% in 2009, but was higher than the pre-crisis level of 16.3% in 2008 (Figure 1). While relatively low compared to similar sized economies, this largely reflects Norway’s specialisation in oil.</a:t>
            </a:r>
          </a:p>
          <a:p>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27</a:t>
            </a:fld>
            <a:endParaRPr lang="en-GB"/>
          </a:p>
        </p:txBody>
      </p:sp>
      <p:sp>
        <p:nvSpPr>
          <p:cNvPr id="5" name="Notes Placeholder 4"/>
          <p:cNvSpPr>
            <a:spLocks noGrp="1"/>
          </p:cNvSpPr>
          <p:nvPr>
            <p:ph type="body" sz="quarter" idx="11"/>
          </p:nvPr>
        </p:nvSpPr>
        <p:spPr/>
        <p:txBody>
          <a:bodyPr/>
          <a:lstStyle/>
          <a:p>
            <a:r>
              <a:rPr lang="en-GB" dirty="0"/>
              <a:t>In 2011 the service content of total exports in Norway was 39.3%, below the OECD average of 54.3%, reflecting the significant share of oil exports, which have relatively low services content ( Figure 9). </a:t>
            </a:r>
          </a:p>
          <a:p>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28</a:t>
            </a:fld>
            <a:endParaRPr lang="en-GB"/>
          </a:p>
        </p:txBody>
      </p:sp>
      <p:sp>
        <p:nvSpPr>
          <p:cNvPr id="5" name="Notes Placeholder 4"/>
          <p:cNvSpPr>
            <a:spLocks noGrp="1"/>
          </p:cNvSpPr>
          <p:nvPr>
            <p:ph type="body" sz="quarter" idx="11"/>
          </p:nvPr>
        </p:nvSpPr>
        <p:spPr/>
        <p:txBody>
          <a:bodyPr/>
          <a:lstStyle/>
          <a:p>
            <a:r>
              <a:rPr lang="en-GB" dirty="0"/>
              <a:t>In 2011 the service content of total exports in Norway was 39.3%, below the OECD average of 54.3%, reflecting the significant share of oil exports, which have relatively low services content ( Figure 9). </a:t>
            </a:r>
          </a:p>
          <a:p>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5E7FAF-D7BB-4112-87A9-4FC0A6FA2988}" type="slidenum">
              <a:rPr lang="en-GB" smtClean="0"/>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3</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5E7FAF-D7BB-4112-87A9-4FC0A6FA2988}" type="slidenum">
              <a:rPr lang="en-GB" smtClean="0"/>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5E7FAF-D7BB-4112-87A9-4FC0A6FA2988}" type="slidenum">
              <a:rPr lang="en-GB" smtClean="0"/>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5E7FAF-D7BB-4112-87A9-4FC0A6FA2988}" type="slidenum">
              <a:rPr lang="en-GB" smtClean="0"/>
              <a:pPr/>
              <a:t>32</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5E7FAF-D7BB-4112-87A9-4FC0A6FA2988}" type="slidenum">
              <a:rPr lang="en-GB" smtClean="0"/>
              <a:pPr/>
              <a:t>33</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5E7FAF-D7BB-4112-87A9-4FC0A6FA2988}" type="slidenum">
              <a:rPr lang="en-GB" smtClean="0"/>
              <a:pPr/>
              <a:t>34</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5E7FAF-D7BB-4112-87A9-4FC0A6FA2988}" type="slidenum">
              <a:rPr lang="en-GB" smtClean="0"/>
              <a:pPr/>
              <a:t>35</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5E7FAF-D7BB-4112-87A9-4FC0A6FA2988}" type="slidenum">
              <a:rPr lang="en-GB" smtClean="0"/>
              <a:pPr/>
              <a:t>36</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4</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5</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6</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7</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8</a:t>
            </a:fld>
            <a:endParaRPr lang="en-GB"/>
          </a:p>
        </p:txBody>
      </p:sp>
      <p:sp>
        <p:nvSpPr>
          <p:cNvPr id="5" name="Notes Placeholder 4"/>
          <p:cNvSpPr>
            <a:spLocks noGrp="1"/>
          </p:cNvSpPr>
          <p:nvPr>
            <p:ph type="body" sz="quarter" idx="11"/>
          </p:nvPr>
        </p:nvSpPr>
        <p:spPr/>
        <p:txBody>
          <a:bodyPr/>
          <a:lstStyle/>
          <a:p>
            <a:r>
              <a:rPr lang="en-GB" dirty="0"/>
              <a:t>Notes:  Trade with the global frontier measures the intensity of trade with the productivity leader in each manufacturing industry and is based on OECD calculations using OECD, STAN database (Minimum: Austria, Maximum: Canada). GVC Participation is based on the measure in Figure 15 (Minimum: Canada, Maximum: Belgium). Efficiency of skill allocation (Minimum: Italy, Maximum: Belgium) and managerial quality (Minimum: Italy, Maximum: Finland) are sourced from </a:t>
            </a:r>
            <a:r>
              <a:rPr lang="en-GB" dirty="0" err="1"/>
              <a:t>Adalet</a:t>
            </a:r>
            <a:r>
              <a:rPr lang="en-GB" dirty="0"/>
              <a:t> McGowan and Andrews (2015a). Business R&amp;D is defined as the ratio of business R&amp;D expenditures to value added and sourced from OECD, Main Science and Technology Indicators (Minimum: Australia, Maximum: Sweden). E-government readiness index (Minimum: Greece, Maximum: the Netherlands) is from OECD, Internet Economy Outlook 2012.</a:t>
            </a:r>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9</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38"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000" y="2628371"/>
            <a:ext cx="2628000" cy="4229631"/>
          </a:xfrm>
          <a:prstGeom prst="rect">
            <a:avLst/>
          </a:prstGeom>
        </p:spPr>
      </p:pic>
      <p:pic>
        <p:nvPicPr>
          <p:cNvPr id="36"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0" y="511"/>
            <a:ext cx="2628000" cy="4229631"/>
          </a:xfrm>
          <a:prstGeom prst="rect">
            <a:avLst/>
          </a:prstGeom>
        </p:spPr>
      </p:pic>
      <p:sp>
        <p:nvSpPr>
          <p:cNvPr id="8" name="Title 7"/>
          <p:cNvSpPr>
            <a:spLocks noGrp="1"/>
          </p:cNvSpPr>
          <p:nvPr>
            <p:ph type="ctrTitle" hasCustomPrompt="1"/>
          </p:nvPr>
        </p:nvSpPr>
        <p:spPr>
          <a:xfrm>
            <a:off x="1475656" y="2501107"/>
            <a:ext cx="7430744" cy="1246495"/>
          </a:xfrm>
          <a:prstGeom prst="rect">
            <a:avLst/>
          </a:prstGeom>
        </p:spPr>
        <p:txBody>
          <a:bodyPr wrap="square" lIns="90000" rIns="90000" anchor="b">
            <a:spAutoFit/>
          </a:bodyPr>
          <a:lstStyle>
            <a:lvl1pPr>
              <a:lnSpc>
                <a:spcPts val="4500"/>
              </a:lnSpc>
              <a:defRPr sz="2400" b="1" cap="all" baseline="0">
                <a:solidFill>
                  <a:schemeClr val="bg1"/>
                </a:solidFill>
              </a:defRPr>
            </a:lvl1pPr>
          </a:lstStyle>
          <a:p>
            <a:r>
              <a:rPr kumimoji="0" lang="en-US" dirty="0" smtClean="0"/>
              <a:t>Entrepreneurship in </a:t>
            </a:r>
            <a:r>
              <a:rPr kumimoji="0" lang="en-US" dirty="0" err="1" smtClean="0"/>
              <a:t>europe</a:t>
            </a:r>
            <a:r>
              <a:rPr kumimoji="0" lang="en-US" dirty="0" smtClean="0"/>
              <a:t> – enabling innovation and experimentation</a:t>
            </a:r>
            <a:endParaRPr kumimoji="0" lang="en-US" dirty="0"/>
          </a:p>
        </p:txBody>
      </p:sp>
      <p:sp>
        <p:nvSpPr>
          <p:cNvPr id="9" name="Subtitle 8"/>
          <p:cNvSpPr>
            <a:spLocks noGrp="1"/>
          </p:cNvSpPr>
          <p:nvPr>
            <p:ph type="subTitle" idx="1" hasCustomPrompt="1"/>
          </p:nvPr>
        </p:nvSpPr>
        <p:spPr>
          <a:xfrm>
            <a:off x="1475656" y="4869162"/>
            <a:ext cx="6192344" cy="348813"/>
          </a:xfrm>
        </p:spPr>
        <p:txBody>
          <a:bodyPr wrap="square" lIns="90000" rIns="90000">
            <a:spAutoFit/>
          </a:bodyPr>
          <a:lstStyle>
            <a:lvl1pPr marL="0" indent="0" algn="l">
              <a:lnSpc>
                <a:spcPts val="2000"/>
              </a:lnSpc>
              <a:spcBef>
                <a:spcPts val="0"/>
              </a:spcBef>
              <a:buNone/>
              <a:defRPr sz="1800" baseline="0">
                <a:solidFill>
                  <a:schemeClr val="bg1"/>
                </a:solidFill>
                <a:latin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smtClean="0"/>
              <a:t>Dirk Pilat, OECD, dirk.pilat@oecd.org</a:t>
            </a:r>
            <a:endParaRPr kumimoji="0" lang="en-US" dirty="0"/>
          </a:p>
        </p:txBody>
      </p:sp>
      <p:pic>
        <p:nvPicPr>
          <p:cNvPr id="37" name="Image 11"/>
          <p:cNvPicPr>
            <a:picLocks noChangeAspect="1"/>
          </p:cNvPicPr>
          <p:nvPr/>
        </p:nvPicPr>
        <p:blipFill>
          <a:blip r:embed="rId3" cstate="print"/>
          <a:stretch>
            <a:fillRect/>
          </a:stretch>
        </p:blipFill>
        <p:spPr>
          <a:xfrm>
            <a:off x="511204" y="432000"/>
            <a:ext cx="692307" cy="1440000"/>
          </a:xfrm>
          <a:prstGeom prst="rect">
            <a:avLst/>
          </a:prstGeom>
        </p:spPr>
      </p:pic>
      <p:sp>
        <p:nvSpPr>
          <p:cNvPr id="12" name="Date Placeholder 3"/>
          <p:cNvSpPr>
            <a:spLocks noGrp="1"/>
          </p:cNvSpPr>
          <p:nvPr>
            <p:ph type="dt" sz="half" idx="2"/>
          </p:nvPr>
        </p:nvSpPr>
        <p:spPr>
          <a:xfrm>
            <a:off x="403200" y="6411600"/>
            <a:ext cx="900000" cy="244800"/>
          </a:xfrm>
          <a:prstGeom prst="rect">
            <a:avLst/>
          </a:prstGeom>
        </p:spPr>
        <p:txBody>
          <a:bodyPr vert="horz" lIns="91440" tIns="45720" rIns="91440" bIns="45720" rtlCol="0" anchor="t" anchorCtr="0"/>
          <a:lstStyle>
            <a:lvl1pPr algn="l">
              <a:defRPr sz="1000" baseline="0">
                <a:solidFill>
                  <a:schemeClr val="bg1"/>
                </a:solidFill>
                <a:latin typeface="Arial"/>
              </a:defRPr>
            </a:lvl1pPr>
          </a:lstStyle>
          <a:p>
            <a:fld id="{75803652-298B-4859-80E4-861E2869CE9D}" type="datetimeFigureOut">
              <a:rPr lang="en-GB" smtClean="0"/>
              <a:pPr/>
              <a:t>24/06/2015</a:t>
            </a:fld>
            <a:endParaRPr lang="en-GB"/>
          </a:p>
        </p:txBody>
      </p:sp>
      <p:sp>
        <p:nvSpPr>
          <p:cNvPr id="13" name="Footer Placeholder 4"/>
          <p:cNvSpPr>
            <a:spLocks noGrp="1"/>
          </p:cNvSpPr>
          <p:nvPr>
            <p:ph type="ftr" sz="quarter" idx="3"/>
          </p:nvPr>
        </p:nvSpPr>
        <p:spPr>
          <a:xfrm>
            <a:off x="1368000" y="6411600"/>
            <a:ext cx="4680000" cy="244800"/>
          </a:xfrm>
          <a:prstGeom prst="rect">
            <a:avLst/>
          </a:prstGeom>
        </p:spPr>
        <p:txBody>
          <a:bodyPr vert="horz" lIns="91440" tIns="45720" rIns="91440" bIns="45720" rtlCol="0" anchor="t" anchorCtr="0"/>
          <a:lstStyle>
            <a:lvl1pPr algn="l">
              <a:defRPr sz="1000" kern="1200" baseline="0">
                <a:solidFill>
                  <a:schemeClr val="bg1"/>
                </a:solidFill>
                <a:latin typeface="Arial"/>
              </a:defRPr>
            </a:lvl1pPr>
          </a:lstStyle>
          <a:p>
            <a:endParaRPr lang="en-GB"/>
          </a:p>
        </p:txBody>
      </p:sp>
      <p:pic>
        <p:nvPicPr>
          <p:cNvPr id="10" name="Imag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000" y="6055200"/>
            <a:ext cx="1742400" cy="57882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eaLnBrk="1" latinLnBrk="0" hangingPunct="1">
              <a:defRPr/>
            </a:lvl1pPr>
            <a:lvl2pPr eaLnBrk="1" latinLnBrk="0" hangingPunct="1">
              <a:defRPr/>
            </a:lvl2pPr>
            <a:lvl3pPr eaLnBrk="1" latinLnBrk="0" hangingPunct="1">
              <a:defRPr/>
            </a:lvl3pPr>
            <a:lvl4pPr eaLnBrk="1" latinLnBrk="0" hangingPunct="1">
              <a:defRPr/>
            </a:lvl4pPr>
            <a:lvl5pPr eaLnBrk="1" latinLnBrk="0" hangingPunct="1">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8" name="Date Placeholder 3"/>
          <p:cNvSpPr>
            <a:spLocks noGrp="1"/>
          </p:cNvSpPr>
          <p:nvPr>
            <p:ph type="dt" sz="half" idx="2"/>
          </p:nvPr>
        </p:nvSpPr>
        <p:spPr>
          <a:xfrm>
            <a:off x="403200" y="6411600"/>
            <a:ext cx="900000" cy="244800"/>
          </a:xfrm>
          <a:prstGeom prst="rect">
            <a:avLst/>
          </a:prstGeom>
        </p:spPr>
        <p:txBody>
          <a:bodyPr vert="horz" lIns="91440" tIns="45720" rIns="91440" bIns="45720" rtlCol="0" anchor="t" anchorCtr="0"/>
          <a:lstStyle>
            <a:lvl1pPr algn="l">
              <a:defRPr sz="1000" baseline="0">
                <a:solidFill>
                  <a:srgbClr val="727272"/>
                </a:solidFill>
                <a:latin typeface="Arial"/>
              </a:defRPr>
            </a:lvl1pPr>
          </a:lstStyle>
          <a:p>
            <a:fld id="{736C8481-BB69-4ACB-AF73-339089DED070}" type="datetimeFigureOut">
              <a:rPr lang="en-GB" smtClean="0"/>
              <a:t>24/06/2015</a:t>
            </a:fld>
            <a:endParaRPr lang="en-GB"/>
          </a:p>
        </p:txBody>
      </p:sp>
      <p:sp>
        <p:nvSpPr>
          <p:cNvPr id="9" name="Footer Placeholder 4"/>
          <p:cNvSpPr>
            <a:spLocks noGrp="1"/>
          </p:cNvSpPr>
          <p:nvPr>
            <p:ph type="ftr" sz="quarter" idx="3"/>
          </p:nvPr>
        </p:nvSpPr>
        <p:spPr>
          <a:xfrm>
            <a:off x="1368000" y="6411600"/>
            <a:ext cx="4680000" cy="244800"/>
          </a:xfrm>
          <a:prstGeom prst="rect">
            <a:avLst/>
          </a:prstGeom>
        </p:spPr>
        <p:txBody>
          <a:bodyPr vert="horz" lIns="91440" tIns="45720" rIns="91440" bIns="45720" rtlCol="0" anchor="t" anchorCtr="0"/>
          <a:lstStyle>
            <a:lvl1pPr algn="l">
              <a:defRPr sz="1000" kern="1200" baseline="0">
                <a:solidFill>
                  <a:srgbClr val="727272"/>
                </a:solidFill>
                <a:latin typeface="Arial"/>
              </a:defRPr>
            </a:lvl1pPr>
          </a:lstStyle>
          <a:p>
            <a:endParaRPr lang="en-GB"/>
          </a:p>
        </p:txBody>
      </p:sp>
      <p:sp>
        <p:nvSpPr>
          <p:cNvPr id="10" name="Slide Number Placeholder 5"/>
          <p:cNvSpPr>
            <a:spLocks noGrp="1"/>
          </p:cNvSpPr>
          <p:nvPr>
            <p:ph type="sldNum" sz="quarter" idx="4"/>
          </p:nvPr>
        </p:nvSpPr>
        <p:spPr>
          <a:xfrm>
            <a:off x="8640000" y="6411600"/>
            <a:ext cx="342000" cy="244800"/>
          </a:xfrm>
          <a:prstGeom prst="rect">
            <a:avLst/>
          </a:prstGeom>
        </p:spPr>
        <p:txBody>
          <a:bodyPr vert="horz" wrap="none" lIns="91440" tIns="45720" rIns="91440" bIns="45720" rtlCol="0" anchor="t" anchorCtr="0"/>
          <a:lstStyle>
            <a:lvl1pPr algn="r">
              <a:defRPr sz="1000" baseline="0">
                <a:solidFill>
                  <a:schemeClr val="bg1"/>
                </a:solidFill>
                <a:latin typeface="Arial"/>
              </a:defRPr>
            </a:lvl1pPr>
          </a:lstStyle>
          <a:p>
            <a:fld id="{82981A54-8309-43CB-9F4B-46E66841C23F}" type="slidenum">
              <a:rPr lang="en-GB" smtClean="0"/>
              <a:t>‹#›</a:t>
            </a:fld>
            <a:endParaRPr lang="en-GB"/>
          </a:p>
        </p:txBody>
      </p:sp>
      <p:sp>
        <p:nvSpPr>
          <p:cNvPr id="11" name="Title Placeholder 1"/>
          <p:cNvSpPr>
            <a:spLocks noGrp="1"/>
          </p:cNvSpPr>
          <p:nvPr>
            <p:ph type="title" hasCustomPrompt="1"/>
          </p:nvPr>
        </p:nvSpPr>
        <p:spPr>
          <a:xfrm>
            <a:off x="1080000" y="237600"/>
            <a:ext cx="7416000" cy="1022400"/>
          </a:xfrm>
          <a:prstGeom prst="rect">
            <a:avLst/>
          </a:prstGeom>
        </p:spPr>
        <p:txBody>
          <a:bodyPr vert="horz" lIns="91440" tIns="45720" rIns="91440" bIns="45720" rtlCol="0" anchor="ctr">
            <a:noAutofit/>
          </a:bodyPr>
          <a:lstStyle>
            <a:lvl1pPr>
              <a:defRPr/>
            </a:lvl1pPr>
          </a:lstStyle>
          <a:p>
            <a:r>
              <a:rPr lang="en-US" dirty="0" smtClean="0"/>
              <a:t>Click to edit Slide title</a:t>
            </a:r>
            <a:br>
              <a:rPr lang="en-US" dirty="0" smtClean="0"/>
            </a:br>
            <a:r>
              <a:rPr lang="en-US" dirty="0" smtClean="0"/>
              <a:t>Slide title can be extended to two lines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tx1"/>
        </a:solidFill>
        <a:effectLst/>
      </p:bgPr>
    </p:bg>
    <p:spTree>
      <p:nvGrpSpPr>
        <p:cNvPr id="1" name=""/>
        <p:cNvGrpSpPr/>
        <p:nvPr/>
      </p:nvGrpSpPr>
      <p:grpSpPr>
        <a:xfrm>
          <a:off x="0" y="0"/>
          <a:ext cx="0" cy="0"/>
          <a:chOff x="0" y="0"/>
          <a:chExt cx="0" cy="0"/>
        </a:xfrm>
      </p:grpSpPr>
      <p:pic>
        <p:nvPicPr>
          <p:cNvPr id="7" name="Image 6"/>
          <p:cNvPicPr>
            <a:picLocks noChangeAspect="1"/>
          </p:cNvPicPr>
          <p:nvPr/>
        </p:nvPicPr>
        <p:blipFill>
          <a:blip r:embed="rId2" cstate="print"/>
          <a:stretch>
            <a:fillRect/>
          </a:stretch>
        </p:blipFill>
        <p:spPr>
          <a:xfrm>
            <a:off x="8193604" y="5328000"/>
            <a:ext cx="950407" cy="1530000"/>
          </a:xfrm>
          <a:prstGeom prst="rect">
            <a:avLst/>
          </a:prstGeom>
        </p:spPr>
      </p:pic>
      <p:pic>
        <p:nvPicPr>
          <p:cNvPr id="8" name="Image 7"/>
          <p:cNvPicPr>
            <a:picLocks noChangeAspect="1"/>
          </p:cNvPicPr>
          <p:nvPr/>
        </p:nvPicPr>
        <p:blipFill>
          <a:blip r:embed="rId3" cstate="print"/>
          <a:stretch>
            <a:fillRect/>
          </a:stretch>
        </p:blipFill>
        <p:spPr>
          <a:xfrm>
            <a:off x="579600" y="468000"/>
            <a:ext cx="692308" cy="1440000"/>
          </a:xfrm>
          <a:prstGeom prst="rect">
            <a:avLst/>
          </a:prstGeom>
        </p:spPr>
      </p:pic>
      <p:sp>
        <p:nvSpPr>
          <p:cNvPr id="9" name="Title 1"/>
          <p:cNvSpPr>
            <a:spLocks noGrp="1"/>
          </p:cNvSpPr>
          <p:nvPr>
            <p:ph type="title" hasCustomPrompt="1"/>
          </p:nvPr>
        </p:nvSpPr>
        <p:spPr>
          <a:xfrm>
            <a:off x="1260000" y="2928147"/>
            <a:ext cx="6624000" cy="1041311"/>
          </a:xfrm>
        </p:spPr>
        <p:txBody>
          <a:bodyPr anchor="ctr" anchorCtr="0">
            <a:spAutoFit/>
          </a:bodyPr>
          <a:lstStyle>
            <a:lvl1pPr algn="ctr">
              <a:lnSpc>
                <a:spcPts val="3700"/>
              </a:lnSpc>
              <a:defRPr sz="3700" b="0" i="0" cap="all" baseline="0">
                <a:solidFill>
                  <a:schemeClr val="bg1"/>
                </a:solidFill>
              </a:defRPr>
            </a:lvl1pPr>
          </a:lstStyle>
          <a:p>
            <a:r>
              <a:rPr lang="en-US" dirty="0" smtClean="0"/>
              <a:t>Click to edit Section Header title</a:t>
            </a:r>
            <a:endParaRPr lang="en-US" dirty="0"/>
          </a:p>
        </p:txBody>
      </p:sp>
      <p:sp>
        <p:nvSpPr>
          <p:cNvPr id="10" name="Date Placeholder 3"/>
          <p:cNvSpPr>
            <a:spLocks noGrp="1"/>
          </p:cNvSpPr>
          <p:nvPr>
            <p:ph type="dt" sz="half" idx="2"/>
          </p:nvPr>
        </p:nvSpPr>
        <p:spPr>
          <a:xfrm>
            <a:off x="403200" y="6411600"/>
            <a:ext cx="900000" cy="244800"/>
          </a:xfrm>
          <a:prstGeom prst="rect">
            <a:avLst/>
          </a:prstGeom>
        </p:spPr>
        <p:txBody>
          <a:bodyPr vert="horz" lIns="91440" tIns="45720" rIns="91440" bIns="45720" rtlCol="0" anchor="t" anchorCtr="0"/>
          <a:lstStyle>
            <a:lvl1pPr algn="l">
              <a:defRPr sz="1000" baseline="0">
                <a:solidFill>
                  <a:schemeClr val="bg1"/>
                </a:solidFill>
                <a:latin typeface="Arial"/>
              </a:defRPr>
            </a:lvl1pPr>
          </a:lstStyle>
          <a:p>
            <a:fld id="{75803652-298B-4859-80E4-861E2869CE9D}" type="datetimeFigureOut">
              <a:rPr lang="en-GB" smtClean="0"/>
              <a:pPr/>
              <a:t>24/06/2015</a:t>
            </a:fld>
            <a:endParaRPr lang="en-GB"/>
          </a:p>
        </p:txBody>
      </p:sp>
      <p:sp>
        <p:nvSpPr>
          <p:cNvPr id="11" name="Footer Placeholder 4"/>
          <p:cNvSpPr>
            <a:spLocks noGrp="1"/>
          </p:cNvSpPr>
          <p:nvPr>
            <p:ph type="ftr" sz="quarter" idx="3"/>
          </p:nvPr>
        </p:nvSpPr>
        <p:spPr>
          <a:xfrm>
            <a:off x="1368000" y="6411600"/>
            <a:ext cx="4680000" cy="244800"/>
          </a:xfrm>
          <a:prstGeom prst="rect">
            <a:avLst/>
          </a:prstGeom>
        </p:spPr>
        <p:txBody>
          <a:bodyPr vert="horz" lIns="91440" tIns="45720" rIns="91440" bIns="45720" rtlCol="0" anchor="t" anchorCtr="0"/>
          <a:lstStyle>
            <a:lvl1pPr algn="l">
              <a:defRPr sz="1000" kern="1200" baseline="0">
                <a:solidFill>
                  <a:schemeClr val="bg1"/>
                </a:solidFill>
                <a:latin typeface="Arial"/>
              </a:defRPr>
            </a:lvl1pPr>
          </a:lstStyle>
          <a:p>
            <a:endParaRPr lang="en-GB"/>
          </a:p>
        </p:txBody>
      </p:sp>
      <p:sp>
        <p:nvSpPr>
          <p:cNvPr id="12" name="Slide Number Placeholder 5"/>
          <p:cNvSpPr>
            <a:spLocks noGrp="1"/>
          </p:cNvSpPr>
          <p:nvPr>
            <p:ph type="sldNum" sz="quarter" idx="4"/>
          </p:nvPr>
        </p:nvSpPr>
        <p:spPr>
          <a:xfrm>
            <a:off x="8640000" y="6411600"/>
            <a:ext cx="342000" cy="244800"/>
          </a:xfrm>
          <a:prstGeom prst="rect">
            <a:avLst/>
          </a:prstGeom>
        </p:spPr>
        <p:txBody>
          <a:bodyPr vert="horz" wrap="none" lIns="91440" tIns="45720" rIns="91440" bIns="45720" rtlCol="0" anchor="t" anchorCtr="0"/>
          <a:lstStyle>
            <a:lvl1pPr algn="r">
              <a:defRPr sz="1000" baseline="0">
                <a:solidFill>
                  <a:schemeClr val="tx2"/>
                </a:solidFill>
                <a:latin typeface="Arial"/>
              </a:defRPr>
            </a:lvl1pPr>
          </a:lstStyle>
          <a:p>
            <a:fld id="{70D6978C-7BC2-4931-81FE-1CDEF738EC1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850107"/>
          </a:xfrm>
        </p:spPr>
        <p:txBody>
          <a:bodyPr>
            <a:normAutofit/>
          </a:bodyPr>
          <a:lstStyle>
            <a:lvl1pPr algn="l">
              <a:defRPr sz="2400"/>
            </a:lvl1p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BED1B64-03A0-4B7B-BFBD-C2F5715F6B51}" type="datetime1">
              <a:rPr lang="en-GB" smtClean="0"/>
              <a:pPr/>
              <a:t>24/06/2015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5B74C25-A1FC-4AF5-BB19-1BAB73A99804}" type="slidenum">
              <a:rPr lang="en-GB" smtClean="0"/>
              <a:pPr/>
              <a:t>‹#›</a:t>
            </a:fld>
            <a:endParaRPr lang="en-GB" dirty="0"/>
          </a:p>
        </p:txBody>
      </p:sp>
    </p:spTree>
  </p:cSld>
  <p:clrMapOvr>
    <a:masterClrMapping/>
  </p:clrMapOvr>
  <p:transition advClick="0" advTm="15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 name="Imag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93604" y="5328187"/>
            <a:ext cx="950407" cy="1529631"/>
          </a:xfrm>
          <a:prstGeom prst="rect">
            <a:avLst/>
          </a:prstGeom>
        </p:spPr>
      </p:pic>
      <p:sp>
        <p:nvSpPr>
          <p:cNvPr id="21" name="Rectangle 20"/>
          <p:cNvSpPr/>
          <p:nvPr/>
        </p:nvSpPr>
        <p:spPr bwMode="auto">
          <a:xfrm>
            <a:off x="504000" y="1306800"/>
            <a:ext cx="8154000" cy="0"/>
          </a:xfrm>
          <a:prstGeom prst="rect">
            <a:avLst/>
          </a:prstGeom>
          <a:noFill/>
          <a:ln w="6350" cap="flat" cmpd="sng" algn="ctr">
            <a:solidFill>
              <a:srgbClr val="72727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65 Medium" pitchFamily="34" charset="0"/>
            </a:endParaRPr>
          </a:p>
        </p:txBody>
      </p:sp>
      <p:pic>
        <p:nvPicPr>
          <p:cNvPr id="24" name="Image 7"/>
          <p:cNvPicPr>
            <a:picLocks noChangeAspect="1"/>
          </p:cNvPicPr>
          <p:nvPr/>
        </p:nvPicPr>
        <p:blipFill>
          <a:blip r:embed="rId7" cstate="print"/>
          <a:stretch>
            <a:fillRect/>
          </a:stretch>
        </p:blipFill>
        <p:spPr>
          <a:xfrm>
            <a:off x="500404" y="288000"/>
            <a:ext cx="458653" cy="954000"/>
          </a:xfrm>
          <a:prstGeom prst="rect">
            <a:avLst/>
          </a:prstGeom>
        </p:spPr>
      </p:pic>
      <p:sp>
        <p:nvSpPr>
          <p:cNvPr id="13" name="Text Placeholder 12"/>
          <p:cNvSpPr>
            <a:spLocks noGrp="1"/>
          </p:cNvSpPr>
          <p:nvPr>
            <p:ph type="body" idx="1"/>
          </p:nvPr>
        </p:nvSpPr>
        <p:spPr>
          <a:xfrm>
            <a:off x="468000" y="1602000"/>
            <a:ext cx="8218800" cy="45252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5" name="Title Placeholder 1"/>
          <p:cNvSpPr>
            <a:spLocks noGrp="1"/>
          </p:cNvSpPr>
          <p:nvPr>
            <p:ph type="title"/>
          </p:nvPr>
        </p:nvSpPr>
        <p:spPr>
          <a:xfrm>
            <a:off x="1080000" y="237600"/>
            <a:ext cx="7416000" cy="1022400"/>
          </a:xfrm>
          <a:prstGeom prst="rect">
            <a:avLst/>
          </a:prstGeom>
        </p:spPr>
        <p:txBody>
          <a:bodyPr vert="horz" lIns="91440" tIns="45720" rIns="91440" bIns="45720" rtlCol="0" anchor="ctr">
            <a:noAutofit/>
          </a:bodyPr>
          <a:lstStyle/>
          <a:p>
            <a:r>
              <a:rPr lang="en-US" dirty="0" smtClean="0"/>
              <a:t>Click to edit Slide title</a:t>
            </a:r>
            <a:br>
              <a:rPr lang="en-US" dirty="0" smtClean="0"/>
            </a:br>
            <a:r>
              <a:rPr lang="en-US" dirty="0" smtClean="0"/>
              <a:t>Slide title can be extended to two lines</a:t>
            </a:r>
            <a:endParaRPr lang="en-US" dirty="0"/>
          </a:p>
        </p:txBody>
      </p:sp>
      <p:sp>
        <p:nvSpPr>
          <p:cNvPr id="26" name="Date Placeholder 3"/>
          <p:cNvSpPr>
            <a:spLocks noGrp="1"/>
          </p:cNvSpPr>
          <p:nvPr>
            <p:ph type="dt" sz="half" idx="2"/>
          </p:nvPr>
        </p:nvSpPr>
        <p:spPr>
          <a:xfrm>
            <a:off x="403200" y="6411600"/>
            <a:ext cx="900000" cy="244800"/>
          </a:xfrm>
          <a:prstGeom prst="rect">
            <a:avLst/>
          </a:prstGeom>
        </p:spPr>
        <p:txBody>
          <a:bodyPr vert="horz" lIns="91440" tIns="45720" rIns="91440" bIns="45720" rtlCol="0" anchor="t" anchorCtr="0"/>
          <a:lstStyle>
            <a:lvl1pPr algn="l">
              <a:defRPr sz="1000" baseline="0">
                <a:solidFill>
                  <a:srgbClr val="727272"/>
                </a:solidFill>
                <a:latin typeface="Arial"/>
              </a:defRPr>
            </a:lvl1pPr>
          </a:lstStyle>
          <a:p>
            <a:fld id="{75803652-298B-4859-80E4-861E2869CE9D}" type="datetimeFigureOut">
              <a:rPr lang="en-GB" smtClean="0"/>
              <a:pPr/>
              <a:t>24/06/2015</a:t>
            </a:fld>
            <a:endParaRPr lang="en-GB"/>
          </a:p>
        </p:txBody>
      </p:sp>
      <p:sp>
        <p:nvSpPr>
          <p:cNvPr id="27" name="Footer Placeholder 4"/>
          <p:cNvSpPr>
            <a:spLocks noGrp="1"/>
          </p:cNvSpPr>
          <p:nvPr>
            <p:ph type="ftr" sz="quarter" idx="3"/>
          </p:nvPr>
        </p:nvSpPr>
        <p:spPr>
          <a:xfrm>
            <a:off x="1368000" y="6411600"/>
            <a:ext cx="4680000" cy="244800"/>
          </a:xfrm>
          <a:prstGeom prst="rect">
            <a:avLst/>
          </a:prstGeom>
        </p:spPr>
        <p:txBody>
          <a:bodyPr vert="horz" lIns="91440" tIns="45720" rIns="91440" bIns="45720" rtlCol="0" anchor="t" anchorCtr="0"/>
          <a:lstStyle>
            <a:lvl1pPr algn="l">
              <a:defRPr sz="1000" kern="1200" baseline="0">
                <a:solidFill>
                  <a:srgbClr val="727272"/>
                </a:solidFill>
                <a:latin typeface="Arial"/>
              </a:defRPr>
            </a:lvl1pPr>
          </a:lstStyle>
          <a:p>
            <a:endParaRPr lang="en-GB"/>
          </a:p>
        </p:txBody>
      </p:sp>
      <p:sp>
        <p:nvSpPr>
          <p:cNvPr id="41" name="Slide Number Placeholder 5"/>
          <p:cNvSpPr>
            <a:spLocks noGrp="1"/>
          </p:cNvSpPr>
          <p:nvPr>
            <p:ph type="sldNum" sz="quarter" idx="4"/>
          </p:nvPr>
        </p:nvSpPr>
        <p:spPr>
          <a:xfrm>
            <a:off x="8640000" y="6411600"/>
            <a:ext cx="342000" cy="244800"/>
          </a:xfrm>
          <a:prstGeom prst="rect">
            <a:avLst/>
          </a:prstGeom>
        </p:spPr>
        <p:txBody>
          <a:bodyPr vert="horz" wrap="none" lIns="91440" tIns="45720" rIns="91440" bIns="45720" rtlCol="0" anchor="t" anchorCtr="0"/>
          <a:lstStyle>
            <a:lvl1pPr algn="r">
              <a:defRPr sz="1000" baseline="0">
                <a:solidFill>
                  <a:schemeClr val="bg1"/>
                </a:solidFill>
                <a:latin typeface="Arial"/>
              </a:defRPr>
            </a:lvl1pPr>
          </a:lstStyle>
          <a:p>
            <a:fld id="{70D6978C-7BC2-4931-81FE-1CDEF738EC1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p:txStyles>
    <p:titleStyle>
      <a:lvl1pPr algn="l" rtl="0" eaLnBrk="1" latinLnBrk="0" hangingPunct="1">
        <a:spcBef>
          <a:spcPct val="0"/>
        </a:spcBef>
        <a:buNone/>
        <a:defRPr kumimoji="0" sz="3200" kern="1200">
          <a:solidFill>
            <a:schemeClr val="tx1"/>
          </a:solidFill>
          <a:latin typeface="+mj-lt"/>
          <a:ea typeface="+mj-ea"/>
          <a:cs typeface="+mj-cs"/>
        </a:defRPr>
      </a:lvl1pPr>
    </p:titleStyle>
    <p:body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irk.pilat@oecd.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ww.oecd.org/sti/rd-tax-stats.htm"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3" Type="http://schemas.openxmlformats.org/officeDocument/2006/relationships/hyperlink" Target="http://www.oecd.org/sti/rd-tax-stats.htm"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5.emf"/></Relationships>
</file>

<file path=ppt/slides/_rels/slide16.xml.rels><?xml version="1.0" encoding="UTF-8" standalone="yes"?>
<Relationships xmlns="http://schemas.openxmlformats.org/package/2006/relationships"><Relationship Id="rId3" Type="http://schemas.openxmlformats.org/officeDocument/2006/relationships/hyperlink" Target="http://dx.doi.org/10.1787/888932892480"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hyperlink" Target="http://www.oecd.org/sti/dynemp.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www.oecd.org/sti/dynemp.htm"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2.emf"/></Relationships>
</file>

<file path=ppt/slides/_rels/slide2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www.oecd.org/sti" TargetMode="External"/><Relationship Id="rId7"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hyperlink" Target="mailto:Dirk.Pilat@oecd.org" TargetMode="External"/><Relationship Id="rId5" Type="http://schemas.openxmlformats.org/officeDocument/2006/relationships/image" Target="../media/image35.png"/><Relationship Id="rId4" Type="http://schemas.openxmlformats.org/officeDocument/2006/relationships/hyperlink" Target="http://www.oecd.org/sti/news.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43.em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88909" y="2639521"/>
            <a:ext cx="7200800" cy="954107"/>
          </a:xfrm>
        </p:spPr>
        <p:txBody>
          <a:bodyPr/>
          <a:lstStyle/>
          <a:p>
            <a:pPr>
              <a:lnSpc>
                <a:spcPct val="100000"/>
              </a:lnSpc>
            </a:pPr>
            <a:r>
              <a:rPr lang="en-US" sz="2800" dirty="0" smtClean="0"/>
              <a:t>Innovation and Productivity in </a:t>
            </a:r>
            <a:r>
              <a:rPr lang="en-US" sz="2800" dirty="0" smtClean="0"/>
              <a:t>Brazil </a:t>
            </a:r>
            <a:r>
              <a:rPr lang="en-US" sz="2800" dirty="0" smtClean="0"/>
              <a:t>– New Insights, New Directions</a:t>
            </a:r>
            <a:endParaRPr lang="en-GB" sz="2800" b="1" dirty="0" smtClean="0"/>
          </a:p>
        </p:txBody>
      </p:sp>
      <p:sp>
        <p:nvSpPr>
          <p:cNvPr id="5" name="Subtitle 2"/>
          <p:cNvSpPr txBox="1">
            <a:spLocks/>
          </p:cNvSpPr>
          <p:nvPr/>
        </p:nvSpPr>
        <p:spPr>
          <a:xfrm>
            <a:off x="2411760" y="1"/>
            <a:ext cx="6732240" cy="1292662"/>
          </a:xfrm>
          <a:prstGeom prst="rect">
            <a:avLst/>
          </a:prstGeom>
        </p:spPr>
        <p:txBody>
          <a:bodyPr vert="horz" wrap="square" lIns="90000" rIns="90000">
            <a:spAutoFit/>
          </a:bodyPr>
          <a:lstStyle>
            <a:lvl1pPr marL="0" indent="0" algn="l" rtl="0" eaLnBrk="1" latinLnBrk="0" hangingPunct="1">
              <a:lnSpc>
                <a:spcPts val="2000"/>
              </a:lnSpc>
              <a:spcBef>
                <a:spcPts val="0"/>
              </a:spcBef>
              <a:buClr>
                <a:schemeClr val="tx1"/>
              </a:buClr>
              <a:buFont typeface="Arial" pitchFamily="34" charset="0"/>
              <a:buNone/>
              <a:defRPr kumimoji="0" sz="1800" kern="1200" baseline="0">
                <a:solidFill>
                  <a:schemeClr val="bg1"/>
                </a:solidFill>
                <a:latin typeface="+mj-lt"/>
                <a:ea typeface="+mn-ea"/>
                <a:cs typeface="+mn-cs"/>
              </a:defRPr>
            </a:lvl1pPr>
            <a:lvl2pPr marL="457200" indent="0" algn="ctr" rtl="0" eaLnBrk="1" latinLnBrk="0" hangingPunct="1">
              <a:spcBef>
                <a:spcPts val="672"/>
              </a:spcBef>
              <a:buClr>
                <a:schemeClr val="tx1"/>
              </a:buClr>
              <a:buFont typeface="Arial" pitchFamily="34" charset="0"/>
              <a:buNone/>
              <a:defRPr kumimoji="0" sz="2800" kern="1200">
                <a:solidFill>
                  <a:schemeClr val="tx1"/>
                </a:solidFill>
                <a:latin typeface="+mn-lt"/>
                <a:ea typeface="+mn-ea"/>
                <a:cs typeface="+mn-cs"/>
              </a:defRPr>
            </a:lvl2pPr>
            <a:lvl3pPr marL="914400" indent="0" algn="ctr" rtl="0" eaLnBrk="1" latinLnBrk="0" hangingPunct="1">
              <a:spcBef>
                <a:spcPts val="576"/>
              </a:spcBef>
              <a:buClr>
                <a:schemeClr val="tx1"/>
              </a:buClr>
              <a:buFont typeface="Arial" pitchFamily="34" charset="0"/>
              <a:buNone/>
              <a:defRPr kumimoji="0" sz="2400" kern="1200">
                <a:solidFill>
                  <a:schemeClr val="tx1"/>
                </a:solidFill>
                <a:latin typeface="+mn-lt"/>
                <a:ea typeface="+mn-ea"/>
                <a:cs typeface="+mn-cs"/>
              </a:defRPr>
            </a:lvl3pPr>
            <a:lvl4pPr marL="1371600" indent="0" algn="ctr" rtl="0" eaLnBrk="1" latinLnBrk="0" hangingPunct="1">
              <a:spcBef>
                <a:spcPts val="480"/>
              </a:spcBef>
              <a:buClr>
                <a:schemeClr val="tx1"/>
              </a:buClr>
              <a:buFont typeface="Arial" pitchFamily="34" charset="0"/>
              <a:buNone/>
              <a:defRPr kumimoji="0" sz="2000" kern="1200">
                <a:solidFill>
                  <a:schemeClr val="tx1"/>
                </a:solidFill>
                <a:latin typeface="+mn-lt"/>
                <a:ea typeface="+mn-ea"/>
                <a:cs typeface="+mn-cs"/>
              </a:defRPr>
            </a:lvl4pPr>
            <a:lvl5pPr marL="1828800" indent="0" algn="ctr" rtl="0" eaLnBrk="1" latinLnBrk="0" hangingPunct="1">
              <a:spcBef>
                <a:spcPts val="480"/>
              </a:spcBef>
              <a:buClr>
                <a:schemeClr val="tx1"/>
              </a:buClr>
              <a:buFont typeface="Arial" pitchFamily="34" charset="0"/>
              <a:buNone/>
              <a:defRPr kumimoji="0" sz="2000" kern="1200">
                <a:solidFill>
                  <a:schemeClr val="tx1"/>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pPr>
              <a:lnSpc>
                <a:spcPct val="100000"/>
              </a:lnSpc>
            </a:pPr>
            <a:r>
              <a:rPr lang="en-US" sz="2600" b="1" cap="small" dirty="0" smtClean="0"/>
              <a:t>Workshop on Productivity and Innovation in Brazil</a:t>
            </a:r>
          </a:p>
          <a:p>
            <a:pPr>
              <a:lnSpc>
                <a:spcPct val="100000"/>
              </a:lnSpc>
            </a:pPr>
            <a:r>
              <a:rPr lang="en-US" sz="2600" dirty="0" smtClean="0"/>
              <a:t>1-2 July 2015</a:t>
            </a:r>
            <a:r>
              <a:rPr lang="en-US" sz="2600" dirty="0"/>
              <a:t>, </a:t>
            </a:r>
            <a:r>
              <a:rPr lang="en-US" sz="2600" dirty="0" smtClean="0"/>
              <a:t>Brasilia</a:t>
            </a:r>
            <a:endParaRPr lang="en-GB" sz="2600" b="1" dirty="0" smtClean="0"/>
          </a:p>
        </p:txBody>
      </p:sp>
      <p:sp>
        <p:nvSpPr>
          <p:cNvPr id="4" name="Subtitle 2"/>
          <p:cNvSpPr txBox="1">
            <a:spLocks/>
          </p:cNvSpPr>
          <p:nvPr/>
        </p:nvSpPr>
        <p:spPr>
          <a:xfrm>
            <a:off x="1043608" y="5253203"/>
            <a:ext cx="6444016" cy="861774"/>
          </a:xfrm>
          <a:prstGeom prst="rect">
            <a:avLst/>
          </a:prstGeom>
        </p:spPr>
        <p:txBody>
          <a:bodyPr vert="horz" wrap="square" lIns="90000" rIns="90000">
            <a:spAutoFit/>
          </a:bodyPr>
          <a:lstStyle>
            <a:lvl1pPr marL="0" indent="0" algn="l" rtl="0" eaLnBrk="1" latinLnBrk="0" hangingPunct="1">
              <a:lnSpc>
                <a:spcPts val="2000"/>
              </a:lnSpc>
              <a:spcBef>
                <a:spcPts val="0"/>
              </a:spcBef>
              <a:buClr>
                <a:schemeClr val="tx1"/>
              </a:buClr>
              <a:buFont typeface="Arial" pitchFamily="34" charset="0"/>
              <a:buNone/>
              <a:defRPr kumimoji="0" sz="1800" kern="1200" baseline="0">
                <a:solidFill>
                  <a:schemeClr val="bg1"/>
                </a:solidFill>
                <a:latin typeface="+mj-lt"/>
                <a:ea typeface="+mn-ea"/>
                <a:cs typeface="+mn-cs"/>
              </a:defRPr>
            </a:lvl1pPr>
            <a:lvl2pPr marL="457200" indent="0" algn="ctr" rtl="0" eaLnBrk="1" latinLnBrk="0" hangingPunct="1">
              <a:spcBef>
                <a:spcPts val="672"/>
              </a:spcBef>
              <a:buClr>
                <a:schemeClr val="tx1"/>
              </a:buClr>
              <a:buFont typeface="Arial" pitchFamily="34" charset="0"/>
              <a:buNone/>
              <a:defRPr kumimoji="0" sz="2800" kern="1200">
                <a:solidFill>
                  <a:schemeClr val="tx1"/>
                </a:solidFill>
                <a:latin typeface="+mn-lt"/>
                <a:ea typeface="+mn-ea"/>
                <a:cs typeface="+mn-cs"/>
              </a:defRPr>
            </a:lvl2pPr>
            <a:lvl3pPr marL="914400" indent="0" algn="ctr" rtl="0" eaLnBrk="1" latinLnBrk="0" hangingPunct="1">
              <a:spcBef>
                <a:spcPts val="576"/>
              </a:spcBef>
              <a:buClr>
                <a:schemeClr val="tx1"/>
              </a:buClr>
              <a:buFont typeface="Arial" pitchFamily="34" charset="0"/>
              <a:buNone/>
              <a:defRPr kumimoji="0" sz="2400" kern="1200">
                <a:solidFill>
                  <a:schemeClr val="tx1"/>
                </a:solidFill>
                <a:latin typeface="+mn-lt"/>
                <a:ea typeface="+mn-ea"/>
                <a:cs typeface="+mn-cs"/>
              </a:defRPr>
            </a:lvl3pPr>
            <a:lvl4pPr marL="1371600" indent="0" algn="ctr" rtl="0" eaLnBrk="1" latinLnBrk="0" hangingPunct="1">
              <a:spcBef>
                <a:spcPts val="480"/>
              </a:spcBef>
              <a:buClr>
                <a:schemeClr val="tx1"/>
              </a:buClr>
              <a:buFont typeface="Arial" pitchFamily="34" charset="0"/>
              <a:buNone/>
              <a:defRPr kumimoji="0" sz="2000" kern="1200">
                <a:solidFill>
                  <a:schemeClr val="tx1"/>
                </a:solidFill>
                <a:latin typeface="+mn-lt"/>
                <a:ea typeface="+mn-ea"/>
                <a:cs typeface="+mn-cs"/>
              </a:defRPr>
            </a:lvl4pPr>
            <a:lvl5pPr marL="1828800" indent="0" algn="ctr" rtl="0" eaLnBrk="1" latinLnBrk="0" hangingPunct="1">
              <a:spcBef>
                <a:spcPts val="480"/>
              </a:spcBef>
              <a:buClr>
                <a:schemeClr val="tx1"/>
              </a:buClr>
              <a:buFont typeface="Arial" pitchFamily="34" charset="0"/>
              <a:buNone/>
              <a:defRPr kumimoji="0" sz="2000" kern="1200">
                <a:solidFill>
                  <a:schemeClr val="tx1"/>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r>
              <a:rPr lang="en-GB" dirty="0" smtClean="0"/>
              <a:t>Dirk Pilat, Deputy Director</a:t>
            </a:r>
          </a:p>
          <a:p>
            <a:r>
              <a:rPr lang="en-GB" dirty="0" smtClean="0"/>
              <a:t>Directorate for Science, Technology and Innovation</a:t>
            </a:r>
          </a:p>
          <a:p>
            <a:r>
              <a:rPr lang="en-GB" dirty="0" smtClean="0">
                <a:hlinkClick r:id="rId3"/>
              </a:rPr>
              <a:t>dirk.pilat@oecd.org</a:t>
            </a:r>
            <a:endParaRPr lang="en-GB" dirty="0"/>
          </a:p>
        </p:txBody>
      </p:sp>
    </p:spTree>
    <p:extLst>
      <p:ext uri="{BB962C8B-B14F-4D97-AF65-F5344CB8AC3E}">
        <p14:creationId xmlns:p14="http://schemas.microsoft.com/office/powerpoint/2010/main" val="1770202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bwMode="auto">
          <a:xfrm>
            <a:off x="8640763" y="6411913"/>
            <a:ext cx="341312"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fld id="{0C718B32-DA0E-4466-A0AD-590CEC50781E}" type="slidenum">
              <a:rPr lang="en-GB" altLang="en-US" sz="1000" smtClean="0">
                <a:solidFill>
                  <a:schemeClr val="tx1"/>
                </a:solidFill>
                <a:latin typeface="Arial" pitchFamily="34" charset="0"/>
              </a:rPr>
              <a:pPr eaLnBrk="1" hangingPunct="1">
                <a:spcBef>
                  <a:spcPct val="0"/>
                </a:spcBef>
                <a:buFontTx/>
                <a:buNone/>
              </a:pPr>
              <a:t>10</a:t>
            </a:fld>
            <a:endParaRPr lang="en-GB" altLang="en-US" sz="1000" smtClean="0">
              <a:solidFill>
                <a:schemeClr val="tx1"/>
              </a:solidFill>
              <a:latin typeface="Arial" pitchFamily="34" charset="0"/>
            </a:endParaRPr>
          </a:p>
        </p:txBody>
      </p:sp>
      <p:pic>
        <p:nvPicPr>
          <p:cNvPr id="9" name="Picture 10" descr="nespress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060575"/>
            <a:ext cx="1620837"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clooney.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060575"/>
            <a:ext cx="109696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p:cNvGrpSpPr>
            <a:grpSpLocks/>
          </p:cNvGrpSpPr>
          <p:nvPr/>
        </p:nvGrpSpPr>
        <p:grpSpPr bwMode="auto">
          <a:xfrm>
            <a:off x="468313" y="1484313"/>
            <a:ext cx="2195512" cy="504825"/>
            <a:chOff x="3779912" y="3507854"/>
            <a:chExt cx="5040560" cy="1298035"/>
          </a:xfrm>
        </p:grpSpPr>
        <p:pic>
          <p:nvPicPr>
            <p:cNvPr id="17" name="Picture 13" descr="Capsules.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3507854"/>
              <a:ext cx="4104456" cy="129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4" descr="Nespresso-Logo.gif"/>
            <p:cNvPicPr>
              <a:picLocks noChangeAspect="1"/>
            </p:cNvPicPr>
            <p:nvPr/>
          </p:nvPicPr>
          <p:blipFill>
            <a:blip r:embed="rId6">
              <a:extLst>
                <a:ext uri="{28A0092B-C50C-407E-A947-70E740481C1C}">
                  <a14:useLocalDpi xmlns:a14="http://schemas.microsoft.com/office/drawing/2010/main" val="0"/>
                </a:ext>
              </a:extLst>
            </a:blip>
            <a:srcRect l="38823" t="10802" r="33662" b="44400"/>
            <a:stretch>
              <a:fillRect/>
            </a:stretch>
          </p:blipFill>
          <p:spPr bwMode="auto">
            <a:xfrm>
              <a:off x="3779912" y="3579862"/>
              <a:ext cx="1008112"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15"/>
          <p:cNvGrpSpPr>
            <a:grpSpLocks/>
          </p:cNvGrpSpPr>
          <p:nvPr/>
        </p:nvGrpSpPr>
        <p:grpSpPr bwMode="auto">
          <a:xfrm>
            <a:off x="5076825" y="4292600"/>
            <a:ext cx="3308350" cy="2405063"/>
            <a:chOff x="151455" y="-179971"/>
            <a:chExt cx="8307434" cy="5732690"/>
          </a:xfrm>
        </p:grpSpPr>
        <p:pic>
          <p:nvPicPr>
            <p:cNvPr id="20" name="Picture 16" descr="chevrolet-volt-concept-cutaway-2-lg.jpg"/>
            <p:cNvPicPr>
              <a:picLocks noChangeAspect="1"/>
            </p:cNvPicPr>
            <p:nvPr/>
          </p:nvPicPr>
          <p:blipFill>
            <a:blip r:embed="rId7">
              <a:extLst>
                <a:ext uri="{28A0092B-C50C-407E-A947-70E740481C1C}">
                  <a14:useLocalDpi xmlns:a14="http://schemas.microsoft.com/office/drawing/2010/main" val="0"/>
                </a:ext>
              </a:extLst>
            </a:blip>
            <a:srcRect t="5968"/>
            <a:stretch>
              <a:fillRect/>
            </a:stretch>
          </p:blipFill>
          <p:spPr bwMode="auto">
            <a:xfrm rot="660000">
              <a:off x="427344" y="-179971"/>
              <a:ext cx="8031545" cy="5664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Source"/>
            <p:cNvSpPr txBox="1">
              <a:spLocks noChangeArrowheads="1"/>
            </p:cNvSpPr>
            <p:nvPr/>
          </p:nvSpPr>
          <p:spPr bwMode="auto">
            <a:xfrm>
              <a:off x="151455" y="5039176"/>
              <a:ext cx="5976666" cy="51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r>
                <a:rPr lang="en-US" altLang="en-US" sz="800">
                  <a:solidFill>
                    <a:schemeClr val="bg2"/>
                  </a:solidFill>
                  <a:latin typeface="Arial" pitchFamily="34" charset="0"/>
                </a:rPr>
                <a:t>© General Motors, Chevy Volt</a:t>
              </a:r>
            </a:p>
          </p:txBody>
        </p:sp>
      </p:grpSp>
      <p:sp>
        <p:nvSpPr>
          <p:cNvPr id="22" name="Title 1"/>
          <p:cNvSpPr>
            <a:spLocks noGrp="1"/>
          </p:cNvSpPr>
          <p:nvPr>
            <p:ph type="title"/>
          </p:nvPr>
        </p:nvSpPr>
        <p:spPr>
          <a:xfrm>
            <a:off x="971550" y="238125"/>
            <a:ext cx="7777163" cy="1022350"/>
          </a:xfrm>
        </p:spPr>
        <p:txBody>
          <a:bodyPr>
            <a:normAutofit/>
          </a:bodyPr>
          <a:lstStyle/>
          <a:p>
            <a:pPr algn="ctr"/>
            <a:r>
              <a:rPr lang="en-GB" altLang="en-US" sz="2800" dirty="0" smtClean="0">
                <a:solidFill>
                  <a:srgbClr val="4F81BD"/>
                </a:solidFill>
                <a:latin typeface="Georgia" pitchFamily="18" charset="0"/>
              </a:rPr>
              <a:t>… which is increasingly central to value creation </a:t>
            </a:r>
            <a:r>
              <a:rPr lang="en-GB" altLang="en-US" sz="2800" dirty="0">
                <a:solidFill>
                  <a:srgbClr val="4F81BD"/>
                </a:solidFill>
                <a:latin typeface="Georgia" pitchFamily="18" charset="0"/>
              </a:rPr>
              <a:t>a</a:t>
            </a:r>
            <a:r>
              <a:rPr lang="en-GB" altLang="en-US" sz="2800" dirty="0" smtClean="0">
                <a:solidFill>
                  <a:srgbClr val="4F81BD"/>
                </a:solidFill>
                <a:latin typeface="Georgia" pitchFamily="18" charset="0"/>
              </a:rPr>
              <a:t>nd product differentiation in global markets</a:t>
            </a:r>
          </a:p>
        </p:txBody>
      </p:sp>
      <p:sp>
        <p:nvSpPr>
          <p:cNvPr id="23" name="TextBox 19"/>
          <p:cNvSpPr txBox="1">
            <a:spLocks noChangeArrowheads="1"/>
          </p:cNvSpPr>
          <p:nvPr/>
        </p:nvSpPr>
        <p:spPr bwMode="auto">
          <a:xfrm>
            <a:off x="4932363" y="1341438"/>
            <a:ext cx="3743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r>
              <a:rPr lang="fr-FR" altLang="en-US" sz="1200" b="1">
                <a:solidFill>
                  <a:schemeClr val="accent1"/>
                </a:solidFill>
                <a:latin typeface="Arial" pitchFamily="34" charset="0"/>
              </a:rPr>
              <a:t>SPORT SHOES: 100 EURO (final retail price)</a:t>
            </a:r>
            <a:endParaRPr lang="en-US" altLang="en-US" sz="1200" b="1">
              <a:solidFill>
                <a:schemeClr val="accent1"/>
              </a:solidFill>
              <a:latin typeface="Arial" pitchFamily="34" charset="0"/>
            </a:endParaRPr>
          </a:p>
        </p:txBody>
      </p:sp>
      <p:sp>
        <p:nvSpPr>
          <p:cNvPr id="24" name="TextBox 20"/>
          <p:cNvSpPr txBox="1">
            <a:spLocks noChangeArrowheads="1"/>
          </p:cNvSpPr>
          <p:nvPr/>
        </p:nvSpPr>
        <p:spPr bwMode="auto">
          <a:xfrm>
            <a:off x="468313" y="4221163"/>
            <a:ext cx="4175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r>
              <a:rPr lang="fr-FR" altLang="en-US" sz="1200" b="1">
                <a:solidFill>
                  <a:schemeClr val="accent1"/>
                </a:solidFill>
                <a:latin typeface="Arial" pitchFamily="34" charset="0"/>
              </a:rPr>
              <a:t>A SUIT… MADE IN CHINA, SOLD IN UNITED STATES </a:t>
            </a:r>
            <a:endParaRPr lang="en-US" altLang="en-US" sz="1200" b="1">
              <a:solidFill>
                <a:schemeClr val="accent1"/>
              </a:solidFill>
              <a:latin typeface="Arial" pitchFamily="34" charset="0"/>
            </a:endParaRPr>
          </a:p>
        </p:txBody>
      </p:sp>
      <p:pic>
        <p:nvPicPr>
          <p:cNvPr id="2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4437063"/>
            <a:ext cx="47879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2"/>
          <p:cNvSpPr txBox="1">
            <a:spLocks noChangeArrowheads="1"/>
          </p:cNvSpPr>
          <p:nvPr/>
        </p:nvSpPr>
        <p:spPr bwMode="auto">
          <a:xfrm>
            <a:off x="107950" y="6524625"/>
            <a:ext cx="23764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r>
              <a:rPr lang="fr-FR" altLang="en-US" sz="800">
                <a:solidFill>
                  <a:schemeClr val="bg1"/>
                </a:solidFill>
                <a:latin typeface="Arial" pitchFamily="34" charset="0"/>
              </a:rPr>
              <a:t>Source: Fung Global Institute</a:t>
            </a:r>
            <a:endParaRPr lang="en-US" altLang="en-US" sz="800">
              <a:solidFill>
                <a:schemeClr val="bg1"/>
              </a:solidFill>
              <a:latin typeface="Arial" pitchFamily="34" charset="0"/>
            </a:endParaRPr>
          </a:p>
        </p:txBody>
      </p:sp>
      <p:pic>
        <p:nvPicPr>
          <p:cNvPr id="2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5738" y="1557338"/>
            <a:ext cx="49911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4"/>
          <p:cNvSpPr txBox="1">
            <a:spLocks noChangeArrowheads="1"/>
          </p:cNvSpPr>
          <p:nvPr/>
        </p:nvSpPr>
        <p:spPr bwMode="auto">
          <a:xfrm>
            <a:off x="6948488" y="3500438"/>
            <a:ext cx="20526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r>
              <a:rPr lang="fr-FR" altLang="en-US" sz="900">
                <a:solidFill>
                  <a:schemeClr val="bg1"/>
                </a:solidFill>
                <a:latin typeface="Arial" pitchFamily="34" charset="0"/>
              </a:rPr>
              <a:t>Source: Trudo Dejonghe (Lessius)</a:t>
            </a:r>
            <a:endParaRPr lang="en-US" altLang="en-US" sz="900">
              <a:solidFill>
                <a:schemeClr val="bg1"/>
              </a:solidFill>
              <a:latin typeface="Arial" pitchFamily="34" charset="0"/>
            </a:endParaRPr>
          </a:p>
        </p:txBody>
      </p:sp>
      <p:sp>
        <p:nvSpPr>
          <p:cNvPr id="29" name="Rectangle 25"/>
          <p:cNvSpPr>
            <a:spLocks noChangeArrowheads="1"/>
          </p:cNvSpPr>
          <p:nvPr/>
        </p:nvSpPr>
        <p:spPr bwMode="auto">
          <a:xfrm>
            <a:off x="179388" y="3716338"/>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r>
              <a:rPr lang="en-GB" altLang="en-US" sz="900">
                <a:solidFill>
                  <a:schemeClr val="bg1"/>
                </a:solidFill>
                <a:latin typeface="Arial" pitchFamily="34" charset="0"/>
              </a:rPr>
              <a:t>Source: IMD (2000) Innovation and Renovation: The Nespresso Story, IMD046, 03/2003. © Nespresso</a:t>
            </a:r>
            <a:endParaRPr lang="en-US" altLang="en-US" sz="900">
              <a:solidFill>
                <a:schemeClr val="bg1"/>
              </a:solidFill>
              <a:latin typeface="Arial" pitchFamily="34" charset="0"/>
            </a:endParaRPr>
          </a:p>
        </p:txBody>
      </p:sp>
    </p:spTree>
    <p:extLst>
      <p:ext uri="{BB962C8B-B14F-4D97-AF65-F5344CB8AC3E}">
        <p14:creationId xmlns:p14="http://schemas.microsoft.com/office/powerpoint/2010/main" val="316243852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27" y="1268413"/>
            <a:ext cx="833596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042988" y="174625"/>
            <a:ext cx="7416800" cy="950119"/>
          </a:xfrm>
        </p:spPr>
        <p:txBody>
          <a:bodyPr>
            <a:noAutofit/>
          </a:bodyPr>
          <a:lstStyle/>
          <a:p>
            <a:pPr algn="ctr"/>
            <a:r>
              <a:rPr lang="en-GB" altLang="en-US" sz="3000" dirty="0" smtClean="0">
                <a:solidFill>
                  <a:schemeClr val="accent1"/>
                </a:solidFill>
                <a:latin typeface="+mn-lt"/>
                <a:cs typeface="Arial" pitchFamily="34" charset="0"/>
              </a:rPr>
              <a:t>Good framework policies are associated with investment in innovation …</a:t>
            </a:r>
            <a:endParaRPr lang="en-US" altLang="en-US" sz="3000" dirty="0" smtClean="0">
              <a:solidFill>
                <a:schemeClr val="accent1"/>
              </a:solidFill>
              <a:latin typeface="+mn-lt"/>
              <a:cs typeface="Arial" pitchFamily="34" charset="0"/>
            </a:endParaRPr>
          </a:p>
        </p:txBody>
      </p:sp>
    </p:spTree>
    <p:extLst>
      <p:ext uri="{BB962C8B-B14F-4D97-AF65-F5344CB8AC3E}">
        <p14:creationId xmlns:p14="http://schemas.microsoft.com/office/powerpoint/2010/main" val="425432750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99592" y="188643"/>
            <a:ext cx="8064896" cy="792087"/>
          </a:xfrm>
          <a:prstGeom prst="rect">
            <a:avLst/>
          </a:prstGeom>
        </p:spPr>
        <p:txBody>
          <a:bodyPr>
            <a:no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gn="ctr">
              <a:buFont typeface="Arial" pitchFamily="34" charset="0"/>
              <a:buNone/>
            </a:pPr>
            <a:r>
              <a:rPr lang="en-GB" sz="2800" dirty="0" smtClean="0">
                <a:solidFill>
                  <a:schemeClr val="accent1"/>
                </a:solidFill>
              </a:rPr>
              <a:t> … but resources in some countries don’t flow to the most innovative firms</a:t>
            </a:r>
            <a:endParaRPr lang="en-US" sz="2800" dirty="0">
              <a:solidFill>
                <a:schemeClr val="accent1"/>
              </a:solidFill>
              <a:ea typeface="+mj-ea"/>
              <a:cs typeface="Arial" charset="0"/>
            </a:endParaRPr>
          </a:p>
        </p:txBody>
      </p:sp>
      <p:sp>
        <p:nvSpPr>
          <p:cNvPr id="6" name="Rectangle 5"/>
          <p:cNvSpPr/>
          <p:nvPr/>
        </p:nvSpPr>
        <p:spPr>
          <a:xfrm>
            <a:off x="323528" y="1410383"/>
            <a:ext cx="8568952" cy="369332"/>
          </a:xfrm>
          <a:prstGeom prst="rect">
            <a:avLst/>
          </a:prstGeom>
        </p:spPr>
        <p:txBody>
          <a:bodyPr wrap="square">
            <a:spAutoFit/>
          </a:bodyPr>
          <a:lstStyle/>
          <a:p>
            <a:pPr algn="ctr"/>
            <a:r>
              <a:rPr lang="en-US" dirty="0" smtClean="0">
                <a:solidFill>
                  <a:schemeClr val="tx1">
                    <a:lumMod val="50000"/>
                  </a:schemeClr>
                </a:solidFill>
              </a:rPr>
              <a:t>Change </a:t>
            </a:r>
            <a:r>
              <a:rPr lang="en-US" dirty="0">
                <a:solidFill>
                  <a:schemeClr val="tx1">
                    <a:lumMod val="50000"/>
                  </a:schemeClr>
                </a:solidFill>
              </a:rPr>
              <a:t>in capital stock associated with a 10% change in patent </a:t>
            </a:r>
            <a:r>
              <a:rPr lang="en-US" dirty="0" smtClean="0">
                <a:solidFill>
                  <a:schemeClr val="tx1">
                    <a:lumMod val="50000"/>
                  </a:schemeClr>
                </a:solidFill>
              </a:rPr>
              <a:t>stock </a:t>
            </a:r>
            <a:r>
              <a:rPr lang="en-US" dirty="0">
                <a:solidFill>
                  <a:schemeClr val="tx1">
                    <a:lumMod val="50000"/>
                  </a:schemeClr>
                </a:solidFill>
              </a:rPr>
              <a:t>(2003-2010</a:t>
            </a:r>
            <a:r>
              <a:rPr lang="en-US" dirty="0" smtClean="0">
                <a:solidFill>
                  <a:schemeClr val="tx1">
                    <a:lumMod val="50000"/>
                  </a:schemeClr>
                </a:solidFill>
              </a:rPr>
              <a:t>)</a:t>
            </a:r>
            <a:endParaRPr lang="en-US" sz="1800" dirty="0">
              <a:solidFill>
                <a:schemeClr val="tx1">
                  <a:lumMod val="50000"/>
                </a:schemeClr>
              </a:solidFill>
            </a:endParaRPr>
          </a:p>
        </p:txBody>
      </p:sp>
      <p:sp>
        <p:nvSpPr>
          <p:cNvPr id="7" name="TextBox 3"/>
          <p:cNvSpPr txBox="1"/>
          <p:nvPr/>
        </p:nvSpPr>
        <p:spPr>
          <a:xfrm>
            <a:off x="0" y="6213311"/>
            <a:ext cx="7056784" cy="30777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dirty="0" smtClean="0">
                <a:solidFill>
                  <a:schemeClr val="tx1">
                    <a:lumMod val="50000"/>
                  </a:schemeClr>
                </a:solidFill>
                <a:latin typeface="+mj-lt"/>
              </a:rPr>
              <a:t>Source: </a:t>
            </a:r>
            <a:r>
              <a:rPr lang="en-GB" sz="1400" dirty="0">
                <a:solidFill>
                  <a:schemeClr val="tx1">
                    <a:lumMod val="50000"/>
                  </a:schemeClr>
                </a:solidFill>
              </a:rPr>
              <a:t>Andrews, Criscuolo, and Menon (2014</a:t>
            </a:r>
            <a:r>
              <a:rPr lang="en-GB" sz="1400" dirty="0" smtClean="0">
                <a:solidFill>
                  <a:schemeClr val="tx1">
                    <a:lumMod val="50000"/>
                  </a:schemeClr>
                </a:solidFill>
              </a:rPr>
              <a:t>).</a:t>
            </a:r>
            <a:endParaRPr lang="en-GB" sz="1400" dirty="0">
              <a:solidFill>
                <a:schemeClr val="tx1">
                  <a:lumMod val="50000"/>
                </a:schemeClr>
              </a:solidFill>
              <a:latin typeface="+mj-lt"/>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79716"/>
            <a:ext cx="8640960" cy="4313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617857"/>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7544" y="431577"/>
            <a:ext cx="8676456" cy="765175"/>
          </a:xfrm>
        </p:spPr>
        <p:txBody>
          <a:bodyPr>
            <a:noAutofit/>
          </a:bodyPr>
          <a:lstStyle/>
          <a:p>
            <a:pPr algn="ctr" eaLnBrk="1" hangingPunct="1">
              <a:lnSpc>
                <a:spcPts val="3000"/>
              </a:lnSpc>
            </a:pPr>
            <a:r>
              <a:rPr lang="en-GB" altLang="en-US" sz="3000" dirty="0" smtClean="0">
                <a:solidFill>
                  <a:schemeClr val="accent1"/>
                </a:solidFill>
                <a:latin typeface="+mn-lt"/>
                <a:cs typeface="Arial" pitchFamily="34" charset="0"/>
              </a:rPr>
              <a:t>Investment in innovation: key policy issues</a:t>
            </a:r>
            <a:endParaRPr lang="en-US" altLang="en-US" sz="3000" dirty="0" smtClean="0">
              <a:solidFill>
                <a:schemeClr val="accent1"/>
              </a:solidFill>
              <a:latin typeface="+mn-lt"/>
              <a:cs typeface="Arial" pitchFamily="34" charset="0"/>
            </a:endParaRPr>
          </a:p>
        </p:txBody>
      </p:sp>
      <p:sp>
        <p:nvSpPr>
          <p:cNvPr id="6" name="Content Placeholder 2"/>
          <p:cNvSpPr txBox="1">
            <a:spLocks/>
          </p:cNvSpPr>
          <p:nvPr/>
        </p:nvSpPr>
        <p:spPr>
          <a:xfrm>
            <a:off x="323528" y="1268413"/>
            <a:ext cx="8568952" cy="5616575"/>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spcBef>
                <a:spcPts val="0"/>
              </a:spcBef>
              <a:spcAft>
                <a:spcPts val="1200"/>
              </a:spcAft>
            </a:pPr>
            <a:r>
              <a:rPr lang="en-GB" sz="2400" dirty="0" smtClean="0">
                <a:cs typeface="Arial" charset="0"/>
              </a:rPr>
              <a:t>Business investment in innovation is not just technology and R&amp;D</a:t>
            </a:r>
            <a:r>
              <a:rPr lang="en-GB" sz="2400" b="1" dirty="0" smtClean="0">
                <a:cs typeface="Arial" charset="0"/>
              </a:rPr>
              <a:t> – complementarities and policies affecting other assets are important, </a:t>
            </a:r>
            <a:r>
              <a:rPr lang="en-GB" sz="2400" dirty="0" smtClean="0">
                <a:cs typeface="Arial" charset="0"/>
              </a:rPr>
              <a:t>e.g. data, design, management, organisational capital, skills, … </a:t>
            </a:r>
          </a:p>
          <a:p>
            <a:pPr>
              <a:spcBef>
                <a:spcPts val="0"/>
              </a:spcBef>
              <a:spcAft>
                <a:spcPts val="1200"/>
              </a:spcAft>
            </a:pPr>
            <a:r>
              <a:rPr lang="en-GB" altLang="en-US" sz="2400" b="1" dirty="0">
                <a:latin typeface="Georgia" pitchFamily="18" charset="0"/>
              </a:rPr>
              <a:t>As </a:t>
            </a:r>
            <a:r>
              <a:rPr lang="en-GB" altLang="en-US" sz="2400" b="1" dirty="0" smtClean="0">
                <a:latin typeface="Georgia" pitchFamily="18" charset="0"/>
              </a:rPr>
              <a:t>these new assets grow </a:t>
            </a:r>
            <a:r>
              <a:rPr lang="en-GB" altLang="en-US" sz="2400" b="1" dirty="0">
                <a:latin typeface="Georgia" pitchFamily="18" charset="0"/>
              </a:rPr>
              <a:t>in importance, so </a:t>
            </a:r>
            <a:r>
              <a:rPr lang="en-GB" altLang="en-US" sz="2400" b="1" dirty="0" smtClean="0">
                <a:latin typeface="Georgia" pitchFamily="18" charset="0"/>
              </a:rPr>
              <a:t>do the policies affecting them </a:t>
            </a:r>
            <a:r>
              <a:rPr lang="en-GB" altLang="en-US" sz="2400" dirty="0">
                <a:latin typeface="Georgia" pitchFamily="18" charset="0"/>
              </a:rPr>
              <a:t>– e.g. are our IPR systems </a:t>
            </a:r>
            <a:r>
              <a:rPr lang="en-GB" altLang="en-US" sz="2400" dirty="0" smtClean="0">
                <a:latin typeface="Georgia" pitchFamily="18" charset="0"/>
              </a:rPr>
              <a:t>still fit </a:t>
            </a:r>
            <a:r>
              <a:rPr lang="en-GB" altLang="en-US" sz="2400" dirty="0">
                <a:latin typeface="Georgia" pitchFamily="18" charset="0"/>
              </a:rPr>
              <a:t>for 21</a:t>
            </a:r>
            <a:r>
              <a:rPr lang="en-GB" altLang="en-US" sz="2400" baseline="30000" dirty="0">
                <a:latin typeface="Georgia" pitchFamily="18" charset="0"/>
              </a:rPr>
              <a:t>st</a:t>
            </a:r>
            <a:r>
              <a:rPr lang="en-GB" altLang="en-US" sz="2400" dirty="0">
                <a:latin typeface="Georgia" pitchFamily="18" charset="0"/>
              </a:rPr>
              <a:t> century innovation</a:t>
            </a:r>
            <a:r>
              <a:rPr lang="en-GB" altLang="en-US" sz="2400" dirty="0" smtClean="0">
                <a:latin typeface="Georgia" pitchFamily="18" charset="0"/>
              </a:rPr>
              <a:t>? Are policy frameworks ready for firms’ use of big data?</a:t>
            </a:r>
          </a:p>
          <a:p>
            <a:pPr>
              <a:spcBef>
                <a:spcPts val="0"/>
              </a:spcBef>
              <a:spcAft>
                <a:spcPts val="1200"/>
              </a:spcAft>
            </a:pPr>
            <a:r>
              <a:rPr lang="en-GB" altLang="en-US" sz="2400" b="1" dirty="0" smtClean="0">
                <a:latin typeface="Georgia" pitchFamily="18" charset="0"/>
              </a:rPr>
              <a:t>Enabling </a:t>
            </a:r>
            <a:r>
              <a:rPr lang="en-GB" altLang="en-US" sz="2400" b="1" dirty="0" smtClean="0">
                <a:latin typeface="Georgia" pitchFamily="18" charset="0"/>
              </a:rPr>
              <a:t>resources to flow</a:t>
            </a:r>
            <a:r>
              <a:rPr lang="en-GB" altLang="en-US" sz="2400" dirty="0" smtClean="0">
                <a:latin typeface="Georgia" pitchFamily="18" charset="0"/>
              </a:rPr>
              <a:t> </a:t>
            </a:r>
            <a:r>
              <a:rPr lang="en-GB" altLang="en-US" sz="2400" dirty="0" smtClean="0">
                <a:latin typeface="Georgia" pitchFamily="18" charset="0"/>
              </a:rPr>
              <a:t>to more innovative </a:t>
            </a:r>
            <a:r>
              <a:rPr lang="en-GB" altLang="en-US" sz="2400" dirty="0" smtClean="0">
                <a:latin typeface="Georgia" pitchFamily="18" charset="0"/>
              </a:rPr>
              <a:t>firms – framework conditions matter.</a:t>
            </a:r>
            <a:endParaRPr lang="en-GB" altLang="en-US" sz="2400" dirty="0">
              <a:latin typeface="Georgia" pitchFamily="18" charset="0"/>
            </a:endParaRPr>
          </a:p>
          <a:p>
            <a:pPr>
              <a:spcBef>
                <a:spcPts val="0"/>
              </a:spcBef>
              <a:spcAft>
                <a:spcPts val="1200"/>
              </a:spcAft>
            </a:pPr>
            <a:r>
              <a:rPr lang="en-GB" altLang="en-US" sz="2400" b="1" dirty="0" smtClean="0">
                <a:latin typeface="Georgia" pitchFamily="18" charset="0"/>
              </a:rPr>
              <a:t>Public investment to support private investment in some areas of innovation</a:t>
            </a:r>
            <a:r>
              <a:rPr lang="en-GB" altLang="en-US" sz="2400" dirty="0" smtClean="0">
                <a:latin typeface="Georgia" pitchFamily="18" charset="0"/>
              </a:rPr>
              <a:t>, e.g. R&amp;D, education and broadband networks.</a:t>
            </a:r>
          </a:p>
          <a:p>
            <a:pPr marL="457200" indent="-457200">
              <a:spcBef>
                <a:spcPts val="0"/>
              </a:spcBef>
              <a:spcAft>
                <a:spcPts val="1200"/>
              </a:spcAft>
            </a:pPr>
            <a:endParaRPr lang="en-GB" altLang="en-US" sz="2400" dirty="0">
              <a:latin typeface="Georgia" pitchFamily="18" charset="0"/>
            </a:endParaRPr>
          </a:p>
          <a:p>
            <a:pPr>
              <a:spcAft>
                <a:spcPts val="600"/>
              </a:spcAft>
              <a:buFont typeface="Wingdings" pitchFamily="2" charset="2"/>
              <a:buChar char="Ø"/>
              <a:defRPr/>
            </a:pPr>
            <a:endParaRPr lang="en-US" sz="2400" dirty="0" smtClean="0">
              <a:solidFill>
                <a:srgbClr val="4F81BD"/>
              </a:solidFill>
              <a:latin typeface="Calibri" pitchFamily="34" charset="0"/>
              <a:cs typeface="Arial" charset="0"/>
            </a:endParaRPr>
          </a:p>
        </p:txBody>
      </p:sp>
    </p:spTree>
    <p:extLst>
      <p:ext uri="{BB962C8B-B14F-4D97-AF65-F5344CB8AC3E}">
        <p14:creationId xmlns:p14="http://schemas.microsoft.com/office/powerpoint/2010/main" val="3753135329"/>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025892" y="188640"/>
            <a:ext cx="7416000" cy="1022400"/>
          </a:xfrm>
        </p:spPr>
        <p:txBody>
          <a:bodyPr>
            <a:normAutofit/>
          </a:bodyPr>
          <a:lstStyle/>
          <a:p>
            <a:pPr algn="ctr"/>
            <a:r>
              <a:rPr lang="en-GB" sz="3000" dirty="0" smtClean="0">
                <a:solidFill>
                  <a:schemeClr val="accent1"/>
                </a:solidFill>
                <a:latin typeface="+mn-lt"/>
              </a:rPr>
              <a:t>3. The specific mix of policies to support business innovation matters, …</a:t>
            </a:r>
            <a:endParaRPr lang="en-GB" sz="3000" dirty="0">
              <a:solidFill>
                <a:schemeClr val="accent1"/>
              </a:solidFill>
              <a:latin typeface="+mn-lt"/>
            </a:endParaRPr>
          </a:p>
        </p:txBody>
      </p:sp>
      <p:sp>
        <p:nvSpPr>
          <p:cNvPr id="6" name="TextBox 5"/>
          <p:cNvSpPr txBox="1"/>
          <p:nvPr/>
        </p:nvSpPr>
        <p:spPr>
          <a:xfrm>
            <a:off x="1475655" y="1372706"/>
            <a:ext cx="6160031" cy="646331"/>
          </a:xfrm>
          <a:prstGeom prst="rect">
            <a:avLst/>
          </a:prstGeom>
          <a:noFill/>
        </p:spPr>
        <p:txBody>
          <a:bodyPr wrap="square" rtlCol="0">
            <a:spAutoFit/>
          </a:bodyPr>
          <a:lstStyle/>
          <a:p>
            <a:pPr algn="ctr"/>
            <a:r>
              <a:rPr lang="en-GB" dirty="0">
                <a:solidFill>
                  <a:schemeClr val="tx1">
                    <a:lumMod val="50000"/>
                  </a:schemeClr>
                </a:solidFill>
                <a:latin typeface="+mj-lt"/>
              </a:rPr>
              <a:t>Direct funding of business R&amp;D and R&amp;D tax incentives</a:t>
            </a:r>
            <a:r>
              <a:rPr lang="en-GB" dirty="0" smtClean="0">
                <a:solidFill>
                  <a:schemeClr val="tx1">
                    <a:lumMod val="50000"/>
                  </a:schemeClr>
                </a:solidFill>
                <a:latin typeface="+mj-lt"/>
              </a:rPr>
              <a:t>, as </a:t>
            </a:r>
            <a:r>
              <a:rPr lang="en-GB" dirty="0">
                <a:solidFill>
                  <a:schemeClr val="tx1">
                    <a:lumMod val="50000"/>
                  </a:schemeClr>
                </a:solidFill>
                <a:latin typeface="+mj-lt"/>
              </a:rPr>
              <a:t>a percentage of GDP, </a:t>
            </a:r>
            <a:r>
              <a:rPr lang="en-GB" dirty="0" smtClean="0">
                <a:solidFill>
                  <a:schemeClr val="tx1">
                    <a:lumMod val="50000"/>
                  </a:schemeClr>
                </a:solidFill>
                <a:latin typeface="+mj-lt"/>
              </a:rPr>
              <a:t>2012</a:t>
            </a:r>
            <a:endParaRPr lang="en-US" dirty="0">
              <a:solidFill>
                <a:schemeClr val="tx1">
                  <a:lumMod val="50000"/>
                </a:schemeClr>
              </a:solidFill>
              <a:latin typeface="+mj-lt"/>
            </a:endParaRPr>
          </a:p>
        </p:txBody>
      </p:sp>
      <p:sp>
        <p:nvSpPr>
          <p:cNvPr id="7" name="TextBox 6"/>
          <p:cNvSpPr txBox="1"/>
          <p:nvPr/>
        </p:nvSpPr>
        <p:spPr>
          <a:xfrm>
            <a:off x="578901" y="6357193"/>
            <a:ext cx="7056784" cy="307777"/>
          </a:xfrm>
          <a:prstGeom prst="rect">
            <a:avLst/>
          </a:prstGeom>
          <a:noFill/>
        </p:spPr>
        <p:txBody>
          <a:bodyPr wrap="square" rtlCol="0">
            <a:spAutoFit/>
          </a:bodyPr>
          <a:lstStyle/>
          <a:p>
            <a:r>
              <a:rPr lang="en-GB" sz="1400" dirty="0" smtClean="0">
                <a:latin typeface="+mj-lt"/>
              </a:rPr>
              <a:t>Source: </a:t>
            </a:r>
            <a:r>
              <a:rPr lang="en-GB" sz="1400" dirty="0"/>
              <a:t>OECD R&amp;D Tax Incentive Indicators, </a:t>
            </a:r>
            <a:r>
              <a:rPr lang="en-GB" sz="1400" dirty="0" smtClean="0">
                <a:hlinkClick r:id="rId3"/>
              </a:rPr>
              <a:t>www.oecd.org/sti/rd-tax-stats.htm</a:t>
            </a:r>
            <a:r>
              <a:rPr lang="en-GB" sz="1400" dirty="0" smtClean="0"/>
              <a:t> </a:t>
            </a:r>
            <a:endParaRPr lang="en-GB" sz="1400" dirty="0"/>
          </a:p>
        </p:txBody>
      </p:sp>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100" y="2018127"/>
            <a:ext cx="8593137" cy="4219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rot="2724647">
            <a:off x="3922905" y="5384096"/>
            <a:ext cx="203665"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110037"/>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3"/>
          <p:cNvSpPr>
            <a:spLocks noGrp="1"/>
          </p:cNvSpPr>
          <p:nvPr>
            <p:ph type="title"/>
          </p:nvPr>
        </p:nvSpPr>
        <p:spPr>
          <a:xfrm>
            <a:off x="827584" y="76200"/>
            <a:ext cx="8208912" cy="1252728"/>
          </a:xfrm>
        </p:spPr>
        <p:txBody>
          <a:bodyPr>
            <a:noAutofit/>
          </a:bodyPr>
          <a:lstStyle/>
          <a:p>
            <a:pPr algn="ctr"/>
            <a:r>
              <a:rPr lang="en-GB" sz="3000" dirty="0" smtClean="0">
                <a:solidFill>
                  <a:schemeClr val="accent1"/>
                </a:solidFill>
                <a:latin typeface="+mn-lt"/>
                <a:cs typeface="Times New Roman" pitchFamily="18" charset="0"/>
              </a:rPr>
              <a:t>… including their design and incidence of benefits</a:t>
            </a:r>
            <a:endParaRPr lang="en-GB" sz="3000" dirty="0">
              <a:solidFill>
                <a:schemeClr val="accent1"/>
              </a:solidFill>
              <a:latin typeface="+mn-lt"/>
              <a:cs typeface="Times New Roman" pitchFamily="18" charset="0"/>
            </a:endParaRPr>
          </a:p>
        </p:txBody>
      </p:sp>
      <p:sp>
        <p:nvSpPr>
          <p:cNvPr id="11" name="ZoneTexte 2"/>
          <p:cNvSpPr txBox="1"/>
          <p:nvPr/>
        </p:nvSpPr>
        <p:spPr>
          <a:xfrm>
            <a:off x="525855" y="5834643"/>
            <a:ext cx="8077200" cy="577081"/>
          </a:xfrm>
          <a:prstGeom prst="rect">
            <a:avLst/>
          </a:prstGeom>
          <a:noFill/>
        </p:spPr>
        <p:txBody>
          <a:bodyPr wrap="square" rtlCol="0">
            <a:spAutoFit/>
          </a:bodyPr>
          <a:lstStyle/>
          <a:p>
            <a:r>
              <a:rPr lang="en-GB" sz="1050" i="1" dirty="0"/>
              <a:t>Source</a:t>
            </a:r>
            <a:r>
              <a:rPr lang="en-GB" sz="1050" dirty="0"/>
              <a:t>: OECD R&amp;D Tax Incentives Indicators; based on the 2013 OECD-NESTI data collection on tax incentives support for R&amp;D expenditures </a:t>
            </a:r>
            <a:r>
              <a:rPr lang="en-GB" sz="1050" u="sng" dirty="0">
                <a:hlinkClick r:id="rId3"/>
              </a:rPr>
              <a:t>http://www.oecd.org/sti/rd-tax-stats.htm</a:t>
            </a:r>
            <a:r>
              <a:rPr lang="en-GB" sz="1050" u="sng" dirty="0"/>
              <a:t>).</a:t>
            </a:r>
            <a:endParaRPr lang="en-GB" sz="1050" dirty="0"/>
          </a:p>
          <a:p>
            <a:endParaRPr lang="fr-FR" sz="1050" dirty="0">
              <a:latin typeface="+mj-lt"/>
            </a:endParaRPr>
          </a:p>
        </p:txBody>
      </p:sp>
      <p:sp>
        <p:nvSpPr>
          <p:cNvPr id="12" name="Slide Number Placeholder 3"/>
          <p:cNvSpPr>
            <a:spLocks noGrp="1"/>
          </p:cNvSpPr>
          <p:nvPr>
            <p:ph type="sldNum" sz="quarter" idx="4294967295"/>
          </p:nvPr>
        </p:nvSpPr>
        <p:spPr>
          <a:xfrm>
            <a:off x="8640000" y="6411600"/>
            <a:ext cx="342000" cy="244800"/>
          </a:xfrm>
          <a:prstGeom prst="rect">
            <a:avLst/>
          </a:prstGeom>
        </p:spPr>
        <p:txBody>
          <a:bodyPr/>
          <a:lstStyle/>
          <a:p>
            <a:fld id="{B6F15528-21DE-4FAA-801E-634DDDAF4B2B}" type="slidenum">
              <a:rPr lang="en-US" sz="1000" smtClean="0">
                <a:solidFill>
                  <a:schemeClr val="bg1"/>
                </a:solidFill>
                <a:latin typeface="+mj-lt"/>
              </a:rPr>
              <a:pPr/>
              <a:t>15</a:t>
            </a:fld>
            <a:endParaRPr lang="en-US" sz="1000" dirty="0">
              <a:solidFill>
                <a:schemeClr val="bg1"/>
              </a:solidFill>
              <a:latin typeface="+mj-lt"/>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1698000"/>
            <a:ext cx="8549894" cy="3940800"/>
          </a:xfrm>
          <a:prstGeom prst="rect">
            <a:avLst/>
          </a:prstGeom>
          <a:noFill/>
          <a:ln>
            <a:noFill/>
          </a:ln>
        </p:spPr>
      </p:pic>
      <p:sp>
        <p:nvSpPr>
          <p:cNvPr id="14" name="Oval 13"/>
          <p:cNvSpPr/>
          <p:nvPr/>
        </p:nvSpPr>
        <p:spPr>
          <a:xfrm rot="2724647">
            <a:off x="3329504" y="5139746"/>
            <a:ext cx="222171"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611560" y="1372706"/>
            <a:ext cx="8352927" cy="369332"/>
          </a:xfrm>
          <a:prstGeom prst="rect">
            <a:avLst/>
          </a:prstGeom>
          <a:noFill/>
        </p:spPr>
        <p:txBody>
          <a:bodyPr wrap="square" rtlCol="0">
            <a:spAutoFit/>
          </a:bodyPr>
          <a:lstStyle/>
          <a:p>
            <a:pPr algn="ctr"/>
            <a:r>
              <a:rPr lang="en-GB" dirty="0" smtClean="0">
                <a:solidFill>
                  <a:schemeClr val="tx1">
                    <a:lumMod val="50000"/>
                  </a:schemeClr>
                </a:solidFill>
                <a:latin typeface="+mj-lt"/>
              </a:rPr>
              <a:t>Implied tax subsidy on R&amp;D, by </a:t>
            </a:r>
            <a:r>
              <a:rPr lang="en-GB" dirty="0" smtClean="0">
                <a:solidFill>
                  <a:schemeClr val="tx1">
                    <a:lumMod val="50000"/>
                  </a:schemeClr>
                </a:solidFill>
                <a:latin typeface="+mj-lt"/>
              </a:rPr>
              <a:t>firm size and profit scenario</a:t>
            </a:r>
            <a:r>
              <a:rPr lang="en-GB" dirty="0" smtClean="0">
                <a:solidFill>
                  <a:schemeClr val="tx1">
                    <a:lumMod val="50000"/>
                  </a:schemeClr>
                </a:solidFill>
                <a:latin typeface="+mj-lt"/>
              </a:rPr>
              <a:t>, 2013</a:t>
            </a:r>
            <a:endParaRPr lang="en-US" dirty="0">
              <a:solidFill>
                <a:schemeClr val="tx1">
                  <a:lumMod val="50000"/>
                </a:schemeClr>
              </a:solidFill>
              <a:latin typeface="+mj-lt"/>
            </a:endParaRPr>
          </a:p>
        </p:txBody>
      </p:sp>
    </p:spTree>
    <p:extLst>
      <p:ext uri="{BB962C8B-B14F-4D97-AF65-F5344CB8AC3E}">
        <p14:creationId xmlns:p14="http://schemas.microsoft.com/office/powerpoint/2010/main" val="173582636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3"/>
          <p:cNvSpPr>
            <a:spLocks noGrp="1"/>
          </p:cNvSpPr>
          <p:nvPr>
            <p:ph type="title"/>
          </p:nvPr>
        </p:nvSpPr>
        <p:spPr>
          <a:xfrm>
            <a:off x="827584" y="76200"/>
            <a:ext cx="8208912" cy="1252728"/>
          </a:xfrm>
        </p:spPr>
        <p:txBody>
          <a:bodyPr>
            <a:noAutofit/>
          </a:bodyPr>
          <a:lstStyle/>
          <a:p>
            <a:pPr algn="ctr"/>
            <a:r>
              <a:rPr lang="en-GB" sz="3000" dirty="0" smtClean="0">
                <a:solidFill>
                  <a:schemeClr val="accent1"/>
                </a:solidFill>
                <a:latin typeface="+mn-lt"/>
                <a:cs typeface="Times New Roman" pitchFamily="18" charset="0"/>
              </a:rPr>
              <a:t>Though policy needs to recognise that many innovative firms do not undertake R&amp;D</a:t>
            </a:r>
            <a:endParaRPr lang="en-GB" sz="3000" dirty="0">
              <a:solidFill>
                <a:schemeClr val="accent1"/>
              </a:solidFill>
              <a:latin typeface="+mn-lt"/>
              <a:cs typeface="Times New Roman" pitchFamily="18" charset="0"/>
            </a:endParaRPr>
          </a:p>
        </p:txBody>
      </p:sp>
      <p:sp>
        <p:nvSpPr>
          <p:cNvPr id="11" name="ZoneTexte 2"/>
          <p:cNvSpPr txBox="1"/>
          <p:nvPr/>
        </p:nvSpPr>
        <p:spPr>
          <a:xfrm>
            <a:off x="525855" y="6021288"/>
            <a:ext cx="8077200" cy="461665"/>
          </a:xfrm>
          <a:prstGeom prst="rect">
            <a:avLst/>
          </a:prstGeom>
          <a:noFill/>
        </p:spPr>
        <p:txBody>
          <a:bodyPr wrap="square" rtlCol="0">
            <a:spAutoFit/>
          </a:bodyPr>
          <a:lstStyle/>
          <a:p>
            <a:r>
              <a:rPr lang="en-GB" sz="1200" i="1" dirty="0"/>
              <a:t>Source</a:t>
            </a:r>
            <a:r>
              <a:rPr lang="en-GB" sz="1200" dirty="0"/>
              <a:t>: </a:t>
            </a:r>
            <a:r>
              <a:rPr lang="en-GB" sz="1200" dirty="0" smtClean="0"/>
              <a:t>OECD, Science, Technology and Industry Scoreboard 2013, </a:t>
            </a:r>
            <a:r>
              <a:rPr lang="en-GB" sz="1200" dirty="0" smtClean="0">
                <a:hlinkClick r:id="rId3"/>
              </a:rPr>
              <a:t>http://dx.doi.org/10.1787/888932892480</a:t>
            </a:r>
            <a:r>
              <a:rPr lang="en-GB" sz="1200" dirty="0" smtClean="0"/>
              <a:t> </a:t>
            </a:r>
            <a:endParaRPr lang="en-GB" sz="1200" dirty="0"/>
          </a:p>
          <a:p>
            <a:endParaRPr lang="fr-FR" sz="1200" dirty="0">
              <a:latin typeface="+mj-lt"/>
            </a:endParaRPr>
          </a:p>
        </p:txBody>
      </p:sp>
      <p:sp>
        <p:nvSpPr>
          <p:cNvPr id="12" name="Slide Number Placeholder 3"/>
          <p:cNvSpPr>
            <a:spLocks noGrp="1"/>
          </p:cNvSpPr>
          <p:nvPr>
            <p:ph type="sldNum" sz="quarter" idx="4294967295"/>
          </p:nvPr>
        </p:nvSpPr>
        <p:spPr>
          <a:xfrm>
            <a:off x="8640000" y="6411600"/>
            <a:ext cx="342000" cy="244800"/>
          </a:xfrm>
          <a:prstGeom prst="rect">
            <a:avLst/>
          </a:prstGeom>
        </p:spPr>
        <p:txBody>
          <a:bodyPr/>
          <a:lstStyle/>
          <a:p>
            <a:fld id="{B6F15528-21DE-4FAA-801E-634DDDAF4B2B}" type="slidenum">
              <a:rPr lang="en-US" sz="1000" smtClean="0">
                <a:solidFill>
                  <a:schemeClr val="bg1"/>
                </a:solidFill>
                <a:latin typeface="+mj-lt"/>
              </a:rPr>
              <a:pPr/>
              <a:t>16</a:t>
            </a:fld>
            <a:endParaRPr lang="en-US" sz="1000" dirty="0">
              <a:solidFill>
                <a:schemeClr val="bg1"/>
              </a:solidFill>
              <a:latin typeface="+mj-lt"/>
            </a:endParaRPr>
          </a:p>
        </p:txBody>
      </p:sp>
      <p:sp>
        <p:nvSpPr>
          <p:cNvPr id="7" name="TextBox 6"/>
          <p:cNvSpPr txBox="1"/>
          <p:nvPr/>
        </p:nvSpPr>
        <p:spPr>
          <a:xfrm>
            <a:off x="300083" y="1340768"/>
            <a:ext cx="8232357" cy="338554"/>
          </a:xfrm>
          <a:prstGeom prst="rect">
            <a:avLst/>
          </a:prstGeom>
          <a:noFill/>
        </p:spPr>
        <p:txBody>
          <a:bodyPr wrap="square" rtlCol="0">
            <a:spAutoFit/>
          </a:bodyPr>
          <a:lstStyle/>
          <a:p>
            <a:pPr algn="ctr"/>
            <a:r>
              <a:rPr lang="en-GB" sz="1600" b="1" dirty="0" smtClean="0">
                <a:solidFill>
                  <a:schemeClr val="bg2">
                    <a:lumMod val="10000"/>
                  </a:schemeClr>
                </a:solidFill>
              </a:rPr>
              <a:t>Product Innovation, by R&amp;D Status, 2008-10</a:t>
            </a:r>
            <a:endParaRPr lang="en-GB" sz="1600" b="1" dirty="0">
              <a:solidFill>
                <a:schemeClr val="bg2">
                  <a:lumMod val="10000"/>
                </a:schemeClr>
              </a:solidFill>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516" y="1679323"/>
            <a:ext cx="7980363" cy="4341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rot="2724647">
            <a:off x="987828" y="5401319"/>
            <a:ext cx="213049" cy="554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63095484"/>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08520" y="1340768"/>
            <a:ext cx="9004870" cy="5712549"/>
          </a:xfrm>
          <a:prstGeom prst="rect">
            <a:avLst/>
          </a:prstGeom>
        </p:spPr>
        <p:txBody>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800100" indent="-457200"/>
            <a:r>
              <a:rPr lang="en-US" altLang="en-US" sz="2400" b="1" dirty="0" smtClean="0"/>
              <a:t>Remove barriers </a:t>
            </a:r>
            <a:r>
              <a:rPr lang="en-US" altLang="en-US" sz="2400" dirty="0" smtClean="0"/>
              <a:t>before providing support - i.e. “don’t roll a ball up a hill” </a:t>
            </a:r>
          </a:p>
          <a:p>
            <a:pPr marL="800100" indent="-457200"/>
            <a:r>
              <a:rPr lang="en-US" altLang="en-US" sz="2400" b="1" dirty="0" smtClean="0"/>
              <a:t>Clarity in objective(s) </a:t>
            </a:r>
            <a:r>
              <a:rPr lang="en-US" altLang="en-US" sz="2400" dirty="0" smtClean="0"/>
              <a:t>– such that success and failure can be assessed in a non-discretionary manner</a:t>
            </a:r>
          </a:p>
          <a:p>
            <a:pPr marL="800100" indent="-457200"/>
            <a:r>
              <a:rPr lang="en-US" altLang="en-US" sz="2400" b="1" dirty="0" smtClean="0"/>
              <a:t>Evaluate </a:t>
            </a:r>
            <a:r>
              <a:rPr lang="en-US" altLang="en-US" sz="2400" dirty="0" smtClean="0"/>
              <a:t>(preferably </a:t>
            </a:r>
            <a:r>
              <a:rPr lang="en-US" altLang="en-US" sz="2400" i="1" dirty="0" smtClean="0"/>
              <a:t>ex ante </a:t>
            </a:r>
            <a:r>
              <a:rPr lang="en-US" altLang="en-US" sz="2400" dirty="0" smtClean="0"/>
              <a:t>and </a:t>
            </a:r>
            <a:r>
              <a:rPr lang="en-US" altLang="en-US" sz="2400" i="1" dirty="0" smtClean="0"/>
              <a:t>ex post</a:t>
            </a:r>
            <a:r>
              <a:rPr lang="en-US" altLang="en-US" sz="2400" dirty="0" smtClean="0"/>
              <a:t>) – and incorporate evaluation in policy cycle</a:t>
            </a:r>
          </a:p>
          <a:p>
            <a:pPr marL="800100" indent="-457200"/>
            <a:r>
              <a:rPr lang="en-US" altLang="en-US" sz="2400" b="1" dirty="0" smtClean="0"/>
              <a:t>Learn from experimentation</a:t>
            </a:r>
            <a:r>
              <a:rPr lang="en-US" altLang="en-US" sz="2400" dirty="0" smtClean="0"/>
              <a:t> – learn and fail fast</a:t>
            </a:r>
          </a:p>
          <a:p>
            <a:pPr marL="800100" indent="-457200"/>
            <a:r>
              <a:rPr lang="en-US" altLang="en-US" sz="2400" dirty="0" smtClean="0"/>
              <a:t>Ensure public bears </a:t>
            </a:r>
            <a:r>
              <a:rPr lang="en-US" altLang="en-US" sz="2400" b="1" dirty="0" smtClean="0"/>
              <a:t>risk which is “proportionate”</a:t>
            </a:r>
            <a:r>
              <a:rPr lang="en-US" altLang="en-US" sz="2400" dirty="0" smtClean="0"/>
              <a:t> (enough to matter, not too much to lead to moral hazard)</a:t>
            </a:r>
          </a:p>
          <a:p>
            <a:pPr marL="800100" indent="-457200"/>
            <a:r>
              <a:rPr lang="en-US" altLang="en-US" sz="2400" b="1" dirty="0" smtClean="0"/>
              <a:t>Plan for exit </a:t>
            </a:r>
            <a:r>
              <a:rPr lang="en-US" altLang="en-US" sz="2400" dirty="0" smtClean="0"/>
              <a:t>– and make plan known in advance</a:t>
            </a:r>
          </a:p>
          <a:p>
            <a:pPr marL="800100" indent="-457200"/>
            <a:r>
              <a:rPr lang="en-US" altLang="en-US" sz="2400" b="1" dirty="0"/>
              <a:t>Competition - keep the outsiders and the unborn in mind </a:t>
            </a:r>
            <a:r>
              <a:rPr lang="en-US" altLang="en-US" sz="2400" dirty="0"/>
              <a:t>– resist political economy </a:t>
            </a:r>
            <a:r>
              <a:rPr lang="en-US" altLang="en-US" sz="2400" dirty="0" smtClean="0"/>
              <a:t>pressures</a:t>
            </a:r>
          </a:p>
          <a:p>
            <a:pPr marL="800100" indent="-457200"/>
            <a:endParaRPr lang="en-US" altLang="en-US" sz="2400" dirty="0" smtClean="0"/>
          </a:p>
          <a:p>
            <a:pPr marL="800100" indent="-457200">
              <a:buFont typeface="Arial" pitchFamily="34" charset="0"/>
              <a:buAutoNum type="arabicPeriod" startAt="9"/>
            </a:pPr>
            <a:endParaRPr lang="en-US" altLang="en-US" sz="2300" b="1" dirty="0" smtClean="0">
              <a:latin typeface="Arial Narrow" pitchFamily="34" charset="0"/>
              <a:cs typeface="Times New Roman" pitchFamily="18" charset="0"/>
            </a:endParaRPr>
          </a:p>
        </p:txBody>
      </p:sp>
      <p:sp>
        <p:nvSpPr>
          <p:cNvPr id="14" name="TextBox 13"/>
          <p:cNvSpPr txBox="1">
            <a:spLocks noChangeArrowheads="1"/>
          </p:cNvSpPr>
          <p:nvPr/>
        </p:nvSpPr>
        <p:spPr bwMode="auto">
          <a:xfrm>
            <a:off x="827584" y="263550"/>
            <a:ext cx="806876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763"/>
              </a:spcBef>
              <a:buClr>
                <a:schemeClr val="tx1"/>
              </a:buClr>
              <a:buFont typeface="Arial" pitchFamily="34" charset="0"/>
              <a:buChar char="•"/>
              <a:defRPr sz="3200">
                <a:solidFill>
                  <a:schemeClr val="tx1"/>
                </a:solidFill>
                <a:latin typeface="Arial" pitchFamily="34" charset="0"/>
              </a:defRPr>
            </a:lvl1pPr>
            <a:lvl2pPr marL="742950" indent="-285750" eaLnBrk="0" hangingPunct="0">
              <a:spcBef>
                <a:spcPts val="675"/>
              </a:spcBef>
              <a:buClr>
                <a:schemeClr val="tx1"/>
              </a:buClr>
              <a:buFont typeface="Arial" pitchFamily="34" charset="0"/>
              <a:buChar char="–"/>
              <a:defRPr sz="2800">
                <a:solidFill>
                  <a:schemeClr val="tx1"/>
                </a:solidFill>
                <a:latin typeface="Arial" pitchFamily="34" charset="0"/>
              </a:defRPr>
            </a:lvl2pPr>
            <a:lvl3pPr marL="1143000" indent="-228600" eaLnBrk="0" hangingPunct="0">
              <a:spcBef>
                <a:spcPts val="575"/>
              </a:spcBef>
              <a:buClr>
                <a:schemeClr val="tx1"/>
              </a:buClr>
              <a:buFont typeface="Arial" pitchFamily="34" charset="0"/>
              <a:buChar char="•"/>
              <a:defRPr sz="2400">
                <a:solidFill>
                  <a:schemeClr val="tx1"/>
                </a:solidFill>
                <a:latin typeface="Arial" pitchFamily="34" charset="0"/>
              </a:defRPr>
            </a:lvl3pPr>
            <a:lvl4pPr marL="1600200" indent="-228600" eaLnBrk="0" hangingPunct="0">
              <a:spcBef>
                <a:spcPts val="475"/>
              </a:spcBef>
              <a:buClr>
                <a:schemeClr val="tx1"/>
              </a:buClr>
              <a:buFont typeface="Arial" pitchFamily="34" charset="0"/>
              <a:buChar char="–"/>
              <a:defRPr sz="2000">
                <a:solidFill>
                  <a:schemeClr val="tx1"/>
                </a:solidFill>
                <a:latin typeface="Arial" pitchFamily="34" charset="0"/>
              </a:defRPr>
            </a:lvl4pPr>
            <a:lvl5pPr marL="2057400" indent="-228600" eaLnBrk="0" hangingPunct="0">
              <a:spcBef>
                <a:spcPts val="475"/>
              </a:spcBef>
              <a:buClr>
                <a:schemeClr val="tx1"/>
              </a:buClr>
              <a:buFont typeface="Arial" pitchFamily="34" charset="0"/>
              <a:buChar char="»"/>
              <a:defRPr sz="2000">
                <a:solidFill>
                  <a:schemeClr val="tx1"/>
                </a:solidFill>
                <a:latin typeface="Arial" pitchFamily="34" charset="0"/>
              </a:defRPr>
            </a:lvl5pPr>
            <a:lvl6pPr marL="2514600" indent="-228600" eaLnBrk="0" fontAlgn="base" hangingPunct="0">
              <a:spcBef>
                <a:spcPts val="475"/>
              </a:spcBef>
              <a:spcAft>
                <a:spcPct val="0"/>
              </a:spcAft>
              <a:buClr>
                <a:schemeClr val="tx1"/>
              </a:buClr>
              <a:buFont typeface="Arial" pitchFamily="34" charset="0"/>
              <a:buChar char="»"/>
              <a:defRPr sz="2000">
                <a:solidFill>
                  <a:schemeClr val="tx1"/>
                </a:solidFill>
                <a:latin typeface="Arial" pitchFamily="34" charset="0"/>
              </a:defRPr>
            </a:lvl6pPr>
            <a:lvl7pPr marL="2971800" indent="-228600" eaLnBrk="0" fontAlgn="base" hangingPunct="0">
              <a:spcBef>
                <a:spcPts val="475"/>
              </a:spcBef>
              <a:spcAft>
                <a:spcPct val="0"/>
              </a:spcAft>
              <a:buClr>
                <a:schemeClr val="tx1"/>
              </a:buClr>
              <a:buFont typeface="Arial" pitchFamily="34" charset="0"/>
              <a:buChar char="»"/>
              <a:defRPr sz="2000">
                <a:solidFill>
                  <a:schemeClr val="tx1"/>
                </a:solidFill>
                <a:latin typeface="Arial" pitchFamily="34" charset="0"/>
              </a:defRPr>
            </a:lvl7pPr>
            <a:lvl8pPr marL="3429000" indent="-228600" eaLnBrk="0" fontAlgn="base" hangingPunct="0">
              <a:spcBef>
                <a:spcPts val="475"/>
              </a:spcBef>
              <a:spcAft>
                <a:spcPct val="0"/>
              </a:spcAft>
              <a:buClr>
                <a:schemeClr val="tx1"/>
              </a:buClr>
              <a:buFont typeface="Arial" pitchFamily="34" charset="0"/>
              <a:buChar char="»"/>
              <a:defRPr sz="2000">
                <a:solidFill>
                  <a:schemeClr val="tx1"/>
                </a:solidFill>
                <a:latin typeface="Arial" pitchFamily="34" charset="0"/>
              </a:defRPr>
            </a:lvl8pPr>
            <a:lvl9pPr marL="3886200" indent="-228600" eaLnBrk="0" fontAlgn="base" hangingPunct="0">
              <a:spcBef>
                <a:spcPts val="475"/>
              </a:spcBef>
              <a:spcAft>
                <a:spcPct val="0"/>
              </a:spcAft>
              <a:buClr>
                <a:schemeClr val="tx1"/>
              </a:buClr>
              <a:buFont typeface="Arial" pitchFamily="34" charset="0"/>
              <a:buChar char="»"/>
              <a:defRPr sz="2000">
                <a:solidFill>
                  <a:schemeClr val="tx1"/>
                </a:solidFill>
                <a:latin typeface="Arial" pitchFamily="34" charset="0"/>
              </a:defRPr>
            </a:lvl9pPr>
          </a:lstStyle>
          <a:p>
            <a:pPr algn="ctr" eaLnBrk="1" hangingPunct="1">
              <a:spcBef>
                <a:spcPct val="0"/>
              </a:spcBef>
              <a:buClrTx/>
              <a:buFontTx/>
              <a:buNone/>
              <a:defRPr/>
            </a:pPr>
            <a:r>
              <a:rPr lang="en-US" altLang="en-US" sz="2800" dirty="0" smtClean="0">
                <a:solidFill>
                  <a:schemeClr val="accent1"/>
                </a:solidFill>
                <a:latin typeface="+mn-lt"/>
                <a:ea typeface="+mj-ea"/>
                <a:cs typeface="+mj-cs"/>
              </a:rPr>
              <a:t>Well-designed direct support for innovation can work, but some lessons have been learned</a:t>
            </a:r>
            <a:endParaRPr lang="en-US" altLang="en-US" sz="2800" dirty="0">
              <a:solidFill>
                <a:schemeClr val="accent1"/>
              </a:solidFill>
              <a:latin typeface="+mn-lt"/>
              <a:ea typeface="+mj-ea"/>
              <a:cs typeface="+mj-cs"/>
            </a:endParaRPr>
          </a:p>
        </p:txBody>
      </p:sp>
    </p:spTree>
    <p:extLst>
      <p:ext uri="{BB962C8B-B14F-4D97-AF65-F5344CB8AC3E}">
        <p14:creationId xmlns:p14="http://schemas.microsoft.com/office/powerpoint/2010/main" val="763595396"/>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p:nvPr>
        </p:nvSpPr>
        <p:spPr>
          <a:xfrm>
            <a:off x="467544" y="359569"/>
            <a:ext cx="8676456" cy="765175"/>
          </a:xfrm>
        </p:spPr>
        <p:txBody>
          <a:bodyPr>
            <a:noAutofit/>
          </a:bodyPr>
          <a:lstStyle/>
          <a:p>
            <a:pPr algn="ctr" eaLnBrk="1" hangingPunct="1">
              <a:lnSpc>
                <a:spcPts val="3000"/>
              </a:lnSpc>
            </a:pPr>
            <a:r>
              <a:rPr lang="en-GB" altLang="en-US" sz="3000" dirty="0" smtClean="0">
                <a:solidFill>
                  <a:schemeClr val="accent1"/>
                </a:solidFill>
                <a:latin typeface="+mn-lt"/>
                <a:cs typeface="Arial" pitchFamily="34" charset="0"/>
              </a:rPr>
              <a:t>Innovation and research: key policy issues</a:t>
            </a:r>
            <a:endParaRPr lang="en-US" altLang="en-US" sz="3000" dirty="0" smtClean="0">
              <a:solidFill>
                <a:schemeClr val="accent1"/>
              </a:solidFill>
              <a:latin typeface="+mn-lt"/>
              <a:cs typeface="Arial" pitchFamily="34" charset="0"/>
            </a:endParaRPr>
          </a:p>
        </p:txBody>
      </p:sp>
      <p:sp>
        <p:nvSpPr>
          <p:cNvPr id="4" name="Content Placeholder 2"/>
          <p:cNvSpPr txBox="1">
            <a:spLocks/>
          </p:cNvSpPr>
          <p:nvPr/>
        </p:nvSpPr>
        <p:spPr>
          <a:xfrm>
            <a:off x="179388" y="1341438"/>
            <a:ext cx="8785100" cy="5516562"/>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400" dirty="0" smtClean="0"/>
              <a:t>Many countries emphasize (</a:t>
            </a:r>
            <a:r>
              <a:rPr lang="en-GB" sz="2400" b="1" dirty="0" smtClean="0"/>
              <a:t>R&amp;D) </a:t>
            </a:r>
            <a:r>
              <a:rPr lang="en-GB" sz="2400" b="1" dirty="0"/>
              <a:t>tax </a:t>
            </a:r>
            <a:r>
              <a:rPr lang="en-GB" sz="2400" b="1" dirty="0" smtClean="0"/>
              <a:t>incentives to support business innovation</a:t>
            </a:r>
            <a:r>
              <a:rPr lang="en-GB" sz="2400" dirty="0" smtClean="0"/>
              <a:t>, but these have several drawbacks in strengthening innovation – better design can help reduce such drawbacks</a:t>
            </a:r>
            <a:endParaRPr lang="en-GB" sz="1800" dirty="0">
              <a:latin typeface="Calibri" pitchFamily="34" charset="0"/>
              <a:cs typeface="Arial" charset="0"/>
            </a:endParaRPr>
          </a:p>
          <a:p>
            <a:endParaRPr lang="en-GB" sz="2400" b="1" dirty="0" smtClean="0"/>
          </a:p>
          <a:p>
            <a:r>
              <a:rPr lang="en-GB" sz="2400" b="1" dirty="0" smtClean="0"/>
              <a:t>Well-designed and competitive </a:t>
            </a:r>
            <a:r>
              <a:rPr lang="en-GB" sz="2400" b="1" dirty="0"/>
              <a:t>direct </a:t>
            </a:r>
            <a:r>
              <a:rPr lang="en-GB" sz="2400" b="1" dirty="0" smtClean="0"/>
              <a:t>support for </a:t>
            </a:r>
            <a:r>
              <a:rPr lang="en-GB" sz="2400" b="1" dirty="0" smtClean="0"/>
              <a:t>innovation</a:t>
            </a:r>
            <a:r>
              <a:rPr lang="en-GB" sz="2400" dirty="0" smtClean="0"/>
              <a:t>, e.g. </a:t>
            </a:r>
            <a:r>
              <a:rPr lang="en-GB" sz="2400" dirty="0" err="1" smtClean="0"/>
              <a:t>Fraunhofer</a:t>
            </a:r>
            <a:r>
              <a:rPr lang="en-GB" sz="2400" dirty="0" smtClean="0"/>
              <a:t>-type Institutes, accelerators, university-industry relationships, etc., </a:t>
            </a:r>
            <a:r>
              <a:rPr lang="en-GB" sz="2400" dirty="0" smtClean="0"/>
              <a:t>may be better </a:t>
            </a:r>
            <a:r>
              <a:rPr lang="en-GB" sz="2400" dirty="0" smtClean="0"/>
              <a:t>suited to building innovation </a:t>
            </a:r>
            <a:r>
              <a:rPr lang="en-GB" sz="2400" dirty="0" smtClean="0"/>
              <a:t>capabilities, </a:t>
            </a:r>
            <a:r>
              <a:rPr lang="en-GB" sz="2400" b="1" dirty="0" smtClean="0"/>
              <a:t>including for firms that do not undertake R&amp;D</a:t>
            </a:r>
            <a:r>
              <a:rPr lang="en-GB" sz="2400" dirty="0" smtClean="0"/>
              <a:t>.</a:t>
            </a:r>
            <a:endParaRPr lang="en-GB" sz="2400" dirty="0" smtClean="0"/>
          </a:p>
          <a:p>
            <a:endParaRPr lang="en-GB" sz="2400" dirty="0" smtClean="0"/>
          </a:p>
          <a:p>
            <a:pPr>
              <a:spcAft>
                <a:spcPts val="600"/>
              </a:spcAft>
              <a:buFont typeface="Wingdings" pitchFamily="2" charset="2"/>
              <a:buChar char="Ø"/>
              <a:defRPr/>
            </a:pPr>
            <a:endParaRPr lang="en-GB" sz="2000" dirty="0" smtClean="0">
              <a:latin typeface="Calibri" pitchFamily="34" charset="0"/>
              <a:cs typeface="Arial" charset="0"/>
            </a:endParaRPr>
          </a:p>
          <a:p>
            <a:pPr>
              <a:spcAft>
                <a:spcPts val="600"/>
              </a:spcAft>
              <a:buFont typeface="Arial" pitchFamily="34" charset="0"/>
              <a:buNone/>
              <a:defRPr/>
            </a:pPr>
            <a:endParaRPr lang="en-GB" sz="2400" dirty="0" smtClean="0">
              <a:latin typeface="Calibri" pitchFamily="34" charset="0"/>
              <a:cs typeface="Arial" charset="0"/>
            </a:endParaRPr>
          </a:p>
          <a:p>
            <a:pPr>
              <a:spcAft>
                <a:spcPts val="600"/>
              </a:spcAft>
              <a:buFont typeface="Wingdings" pitchFamily="2" charset="2"/>
              <a:buChar char="Ø"/>
              <a:defRPr/>
            </a:pPr>
            <a:endParaRPr lang="en-GB" sz="2400" dirty="0" smtClean="0">
              <a:latin typeface="Calibri" pitchFamily="34" charset="0"/>
              <a:cs typeface="Arial" charset="0"/>
            </a:endParaRPr>
          </a:p>
          <a:p>
            <a:pPr>
              <a:spcAft>
                <a:spcPts val="600"/>
              </a:spcAft>
              <a:buFont typeface="Wingdings" pitchFamily="2" charset="2"/>
              <a:buChar char="Ø"/>
              <a:defRPr/>
            </a:pPr>
            <a:endParaRPr lang="en-US" sz="2400" dirty="0" smtClean="0">
              <a:latin typeface="Calibri" pitchFamily="34" charset="0"/>
              <a:cs typeface="Arial" charset="0"/>
            </a:endParaRPr>
          </a:p>
        </p:txBody>
      </p:sp>
    </p:spTree>
    <p:extLst>
      <p:ext uri="{BB962C8B-B14F-4D97-AF65-F5344CB8AC3E}">
        <p14:creationId xmlns:p14="http://schemas.microsoft.com/office/powerpoint/2010/main" val="2428864992"/>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640000" y="6411600"/>
            <a:ext cx="342000" cy="244800"/>
          </a:xfrm>
        </p:spPr>
        <p:txBody>
          <a:bodyPr/>
          <a:lstStyle/>
          <a:p>
            <a:fld id="{15B74C25-A1FC-4AF5-BB19-1BAB73A99804}" type="slidenum">
              <a:rPr lang="en-GB" smtClean="0">
                <a:solidFill>
                  <a:schemeClr val="bg2">
                    <a:lumMod val="10000"/>
                  </a:schemeClr>
                </a:solidFill>
                <a:latin typeface="+mj-lt"/>
              </a:rPr>
              <a:pPr/>
              <a:t>19</a:t>
            </a:fld>
            <a:endParaRPr lang="en-GB" dirty="0">
              <a:solidFill>
                <a:schemeClr val="bg2">
                  <a:lumMod val="10000"/>
                </a:schemeClr>
              </a:solidFill>
              <a:latin typeface="+mj-lt"/>
            </a:endParaRPr>
          </a:p>
        </p:txBody>
      </p:sp>
      <p:sp>
        <p:nvSpPr>
          <p:cNvPr id="8" name="Rectangle 7"/>
          <p:cNvSpPr/>
          <p:nvPr/>
        </p:nvSpPr>
        <p:spPr>
          <a:xfrm>
            <a:off x="971106" y="426730"/>
            <a:ext cx="7624462" cy="553998"/>
          </a:xfrm>
          <a:prstGeom prst="rect">
            <a:avLst/>
          </a:prstGeom>
        </p:spPr>
        <p:txBody>
          <a:bodyPr wrap="square">
            <a:spAutoFit/>
          </a:bodyPr>
          <a:lstStyle/>
          <a:p>
            <a:pPr algn="ctr"/>
            <a:r>
              <a:rPr lang="en-GB" sz="3000" dirty="0" smtClean="0">
                <a:solidFill>
                  <a:schemeClr val="accent1"/>
                </a:solidFill>
              </a:rPr>
              <a:t>4. Young firms create new opportunities …</a:t>
            </a:r>
            <a:endParaRPr lang="en-GB" sz="3000" dirty="0">
              <a:solidFill>
                <a:schemeClr val="accent1"/>
              </a:solidFill>
            </a:endParaRPr>
          </a:p>
        </p:txBody>
      </p:sp>
      <p:sp>
        <p:nvSpPr>
          <p:cNvPr id="9" name="TextBox 8"/>
          <p:cNvSpPr txBox="1"/>
          <p:nvPr/>
        </p:nvSpPr>
        <p:spPr>
          <a:xfrm>
            <a:off x="0" y="1371600"/>
            <a:ext cx="9144000" cy="369332"/>
          </a:xfrm>
          <a:prstGeom prst="rect">
            <a:avLst/>
          </a:prstGeom>
          <a:noFill/>
        </p:spPr>
        <p:txBody>
          <a:bodyPr wrap="square">
            <a:spAutoFit/>
          </a:bodyPr>
          <a:lstStyle/>
          <a:p>
            <a:pPr algn="ctr">
              <a:defRPr/>
            </a:pPr>
            <a:r>
              <a:rPr lang="en-GB" dirty="0" smtClean="0">
                <a:solidFill>
                  <a:schemeClr val="tx1">
                    <a:lumMod val="50000"/>
                  </a:schemeClr>
                </a:solidFill>
                <a:latin typeface="+mj-lt"/>
              </a:rPr>
              <a:t>Contributions of young firms to employment, job creation and job destruction, 2001-2011</a:t>
            </a:r>
            <a:endParaRPr lang="en-GB" dirty="0">
              <a:solidFill>
                <a:schemeClr val="tx1">
                  <a:lumMod val="50000"/>
                </a:schemeClr>
              </a:solidFill>
              <a:latin typeface="+mj-lt"/>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510" y="1916832"/>
            <a:ext cx="8518969" cy="415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95536" y="6291557"/>
            <a:ext cx="7056437" cy="307777"/>
          </a:xfrm>
          <a:prstGeom prst="rect">
            <a:avLst/>
          </a:prstGeom>
          <a:noFill/>
        </p:spPr>
        <p:txBody>
          <a:bodyPr>
            <a:spAutoFit/>
          </a:bodyPr>
          <a:lstStyle/>
          <a:p>
            <a:pPr>
              <a:defRPr/>
            </a:pPr>
            <a:r>
              <a:rPr lang="en-GB" sz="1400" dirty="0" smtClean="0">
                <a:solidFill>
                  <a:schemeClr val="tx1">
                    <a:lumMod val="50000"/>
                  </a:schemeClr>
                </a:solidFill>
                <a:latin typeface="+mj-lt"/>
              </a:rPr>
              <a:t>Source: </a:t>
            </a:r>
            <a:r>
              <a:rPr lang="en-GB" sz="1400" dirty="0">
                <a:solidFill>
                  <a:schemeClr val="tx1">
                    <a:lumMod val="50000"/>
                  </a:schemeClr>
                </a:solidFill>
              </a:rPr>
              <a:t>Criscuolo, </a:t>
            </a:r>
            <a:r>
              <a:rPr lang="en-GB" sz="1400" dirty="0" smtClean="0">
                <a:solidFill>
                  <a:schemeClr val="tx1">
                    <a:lumMod val="50000"/>
                  </a:schemeClr>
                </a:solidFill>
              </a:rPr>
              <a:t>Gal and Menon </a:t>
            </a:r>
            <a:r>
              <a:rPr lang="en-GB" sz="1400" dirty="0">
                <a:solidFill>
                  <a:schemeClr val="tx1">
                    <a:lumMod val="50000"/>
                  </a:schemeClr>
                </a:solidFill>
              </a:rPr>
              <a:t>(2014), </a:t>
            </a:r>
            <a:r>
              <a:rPr lang="en-GB" sz="1400" dirty="0" smtClean="0">
                <a:solidFill>
                  <a:schemeClr val="tx1">
                    <a:lumMod val="50000"/>
                  </a:schemeClr>
                </a:solidFill>
                <a:hlinkClick r:id="rId4"/>
              </a:rPr>
              <a:t>www.oecd.org/sti/dynemp.htm</a:t>
            </a:r>
            <a:r>
              <a:rPr lang="en-GB" sz="1400" dirty="0" smtClean="0">
                <a:solidFill>
                  <a:schemeClr val="tx1">
                    <a:lumMod val="50000"/>
                  </a:schemeClr>
                </a:solidFill>
              </a:rPr>
              <a:t> </a:t>
            </a:r>
            <a:endParaRPr lang="en-GB" sz="1400" dirty="0">
              <a:latin typeface="+mj-lt"/>
            </a:endParaRPr>
          </a:p>
        </p:txBody>
      </p:sp>
      <p:sp>
        <p:nvSpPr>
          <p:cNvPr id="12" name="Oval 11"/>
          <p:cNvSpPr/>
          <p:nvPr/>
        </p:nvSpPr>
        <p:spPr>
          <a:xfrm>
            <a:off x="1115616" y="5733256"/>
            <a:ext cx="428819" cy="394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5030950"/>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68316" y="444500"/>
            <a:ext cx="8218487" cy="863600"/>
          </a:xfrm>
        </p:spPr>
        <p:txBody>
          <a:bodyPr>
            <a:normAutofit/>
          </a:bodyPr>
          <a:lstStyle/>
          <a:p>
            <a:pPr algn="ctr"/>
            <a:r>
              <a:rPr lang="en-GB" altLang="en-US" sz="3000" dirty="0" smtClean="0">
                <a:solidFill>
                  <a:schemeClr val="accent1"/>
                </a:solidFill>
                <a:latin typeface="Arial" pitchFamily="34" charset="0"/>
              </a:rPr>
              <a:t>Outline</a:t>
            </a:r>
            <a:endParaRPr lang="en-US" altLang="en-US" sz="3000" dirty="0" smtClean="0">
              <a:solidFill>
                <a:schemeClr val="accent1"/>
              </a:solidFill>
              <a:latin typeface="Arial" pitchFamily="34" charset="0"/>
            </a:endParaRPr>
          </a:p>
        </p:txBody>
      </p:sp>
      <p:sp>
        <p:nvSpPr>
          <p:cNvPr id="12" name="Content Placeholder 5"/>
          <p:cNvSpPr txBox="1">
            <a:spLocks/>
          </p:cNvSpPr>
          <p:nvPr/>
        </p:nvSpPr>
        <p:spPr bwMode="auto">
          <a:xfrm>
            <a:off x="323528" y="1556792"/>
            <a:ext cx="8713788"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marL="914400" lvl="1" indent="-457200">
              <a:buFont typeface="+mj-lt"/>
              <a:buAutoNum type="arabicPeriod"/>
            </a:pPr>
            <a:r>
              <a:rPr lang="en-GB" altLang="en-US" sz="2400" dirty="0" smtClean="0"/>
              <a:t>Innovation, productivity and growth</a:t>
            </a:r>
          </a:p>
          <a:p>
            <a:pPr marL="914400" lvl="1" indent="-457200">
              <a:buFont typeface="+mj-lt"/>
              <a:buAutoNum type="arabicPeriod"/>
            </a:pPr>
            <a:r>
              <a:rPr lang="en-GB" altLang="en-US" sz="2400" dirty="0" smtClean="0"/>
              <a:t>Investing in innovation</a:t>
            </a:r>
          </a:p>
          <a:p>
            <a:pPr marL="914400" lvl="1" indent="-457200">
              <a:buFont typeface="+mj-lt"/>
              <a:buAutoNum type="arabicPeriod"/>
            </a:pPr>
            <a:r>
              <a:rPr lang="en-GB" altLang="en-US" sz="2400" dirty="0" smtClean="0"/>
              <a:t>Innovation policies, including business-science relationships</a:t>
            </a:r>
          </a:p>
          <a:p>
            <a:pPr marL="914400" lvl="1" indent="-457200">
              <a:buFont typeface="+mj-lt"/>
              <a:buAutoNum type="arabicPeriod"/>
            </a:pPr>
            <a:r>
              <a:rPr lang="en-GB" altLang="en-US" sz="2400" dirty="0" smtClean="0"/>
              <a:t>Business dynamics, jobs and the role of experimentation</a:t>
            </a:r>
            <a:endParaRPr lang="en-GB" altLang="en-US" sz="2400" dirty="0"/>
          </a:p>
          <a:p>
            <a:pPr marL="914400" lvl="1" indent="-457200">
              <a:buFont typeface="+mj-lt"/>
              <a:buAutoNum type="arabicPeriod"/>
            </a:pPr>
            <a:r>
              <a:rPr lang="en-GB" altLang="en-US" sz="2400" dirty="0" smtClean="0"/>
              <a:t>New insights on global value chains</a:t>
            </a:r>
            <a:endParaRPr lang="en-GB" altLang="en-US" sz="2400" dirty="0"/>
          </a:p>
        </p:txBody>
      </p:sp>
      <p:sp>
        <p:nvSpPr>
          <p:cNvPr id="15" name="Slide Number Placeholder 4"/>
          <p:cNvSpPr>
            <a:spLocks noGrp="1"/>
          </p:cNvSpPr>
          <p:nvPr>
            <p:ph type="sldNum" sz="quarter" idx="12"/>
          </p:nvPr>
        </p:nvSpPr>
        <p:spPr bwMode="auto">
          <a:xfrm>
            <a:off x="7596191" y="8326967"/>
            <a:ext cx="1114425" cy="63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fld id="{88211E03-3F41-4B55-AD59-4C34495AD2D4}" type="slidenum">
              <a:rPr lang="en-GB" altLang="en-US" sz="1000" smtClean="0">
                <a:solidFill>
                  <a:schemeClr val="tx1"/>
                </a:solidFill>
                <a:latin typeface="Arial" pitchFamily="34" charset="0"/>
              </a:rPr>
              <a:pPr eaLnBrk="1" hangingPunct="1">
                <a:spcBef>
                  <a:spcPct val="0"/>
                </a:spcBef>
                <a:buFontTx/>
                <a:buNone/>
              </a:pPr>
              <a:t>2</a:t>
            </a:fld>
            <a:endParaRPr lang="en-GB" altLang="en-US" sz="1000" smtClean="0">
              <a:solidFill>
                <a:schemeClr val="tx1"/>
              </a:solidFill>
              <a:latin typeface="Arial" pitchFamily="34" charset="0"/>
            </a:endParaRPr>
          </a:p>
        </p:txBody>
      </p:sp>
    </p:spTree>
    <p:extLst>
      <p:ext uri="{BB962C8B-B14F-4D97-AF65-F5344CB8AC3E}">
        <p14:creationId xmlns:p14="http://schemas.microsoft.com/office/powerpoint/2010/main" val="4096984017"/>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899592" y="188643"/>
            <a:ext cx="8064896" cy="792087"/>
          </a:xfrm>
          <a:prstGeom prst="rect">
            <a:avLst/>
          </a:prstGeom>
        </p:spPr>
        <p:txBody>
          <a:bodyPr>
            <a:no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gn="ctr">
              <a:buFont typeface="Arial" pitchFamily="34" charset="0"/>
              <a:buNone/>
            </a:pPr>
            <a:r>
              <a:rPr lang="en-GB" sz="2800" dirty="0" smtClean="0">
                <a:solidFill>
                  <a:schemeClr val="accent1"/>
                </a:solidFill>
              </a:rPr>
              <a:t>… but scaling of young innovative firms is a challenge in many countries …</a:t>
            </a:r>
            <a:endParaRPr lang="en-US" sz="2800" dirty="0">
              <a:solidFill>
                <a:schemeClr val="accent1"/>
              </a:solidFill>
              <a:ea typeface="+mj-ea"/>
              <a:cs typeface="Arial" charset="0"/>
            </a:endParaRPr>
          </a:p>
        </p:txBody>
      </p:sp>
      <p:sp>
        <p:nvSpPr>
          <p:cNvPr id="14" name="Rectangle 13"/>
          <p:cNvSpPr/>
          <p:nvPr/>
        </p:nvSpPr>
        <p:spPr>
          <a:xfrm>
            <a:off x="323528" y="1271081"/>
            <a:ext cx="8568952" cy="369332"/>
          </a:xfrm>
          <a:prstGeom prst="rect">
            <a:avLst/>
          </a:prstGeom>
        </p:spPr>
        <p:txBody>
          <a:bodyPr wrap="square">
            <a:spAutoFit/>
          </a:bodyPr>
          <a:lstStyle/>
          <a:p>
            <a:pPr algn="ctr"/>
            <a:r>
              <a:rPr lang="en-US" sz="1800" dirty="0" smtClean="0">
                <a:solidFill>
                  <a:schemeClr val="tx1">
                    <a:lumMod val="50000"/>
                  </a:schemeClr>
                </a:solidFill>
              </a:rPr>
              <a:t>Average siz</a:t>
            </a:r>
            <a:r>
              <a:rPr lang="en-US" dirty="0" smtClean="0">
                <a:solidFill>
                  <a:schemeClr val="tx1">
                    <a:lumMod val="50000"/>
                  </a:schemeClr>
                </a:solidFill>
              </a:rPr>
              <a:t>e of start-ups and old firms, in persons employed, services sector</a:t>
            </a:r>
            <a:endParaRPr lang="en-US" sz="1800" dirty="0">
              <a:solidFill>
                <a:schemeClr val="tx1">
                  <a:lumMod val="50000"/>
                </a:schemeClr>
              </a:solidFill>
            </a:endParaRPr>
          </a:p>
        </p:txBody>
      </p:sp>
      <p:sp>
        <p:nvSpPr>
          <p:cNvPr id="6" name="TextBox 5"/>
          <p:cNvSpPr txBox="1"/>
          <p:nvPr/>
        </p:nvSpPr>
        <p:spPr>
          <a:xfrm>
            <a:off x="179512" y="6334780"/>
            <a:ext cx="7848872" cy="307777"/>
          </a:xfrm>
          <a:prstGeom prst="rect">
            <a:avLst/>
          </a:prstGeom>
          <a:noFill/>
        </p:spPr>
        <p:txBody>
          <a:bodyPr wrap="square">
            <a:spAutoFit/>
          </a:bodyPr>
          <a:lstStyle/>
          <a:p>
            <a:pPr>
              <a:defRPr/>
            </a:pPr>
            <a:r>
              <a:rPr lang="en-GB" sz="1400" dirty="0" smtClean="0">
                <a:solidFill>
                  <a:schemeClr val="tx1">
                    <a:lumMod val="50000"/>
                  </a:schemeClr>
                </a:solidFill>
                <a:latin typeface="+mj-lt"/>
              </a:rPr>
              <a:t>Source: Updated from </a:t>
            </a:r>
            <a:r>
              <a:rPr lang="en-GB" sz="1400" dirty="0" err="1" smtClean="0">
                <a:solidFill>
                  <a:schemeClr val="tx1">
                    <a:lumMod val="50000"/>
                  </a:schemeClr>
                </a:solidFill>
              </a:rPr>
              <a:t>Criscuolo</a:t>
            </a:r>
            <a:r>
              <a:rPr lang="en-GB" sz="1400" dirty="0">
                <a:solidFill>
                  <a:schemeClr val="tx1">
                    <a:lumMod val="50000"/>
                  </a:schemeClr>
                </a:solidFill>
              </a:rPr>
              <a:t>, </a:t>
            </a:r>
            <a:r>
              <a:rPr lang="en-GB" sz="1400" dirty="0" smtClean="0">
                <a:solidFill>
                  <a:schemeClr val="tx1">
                    <a:lumMod val="50000"/>
                  </a:schemeClr>
                </a:solidFill>
              </a:rPr>
              <a:t>Gal and Menon </a:t>
            </a:r>
            <a:r>
              <a:rPr lang="en-GB" sz="1400" dirty="0">
                <a:solidFill>
                  <a:schemeClr val="tx1">
                    <a:lumMod val="50000"/>
                  </a:schemeClr>
                </a:solidFill>
              </a:rPr>
              <a:t>(2014), </a:t>
            </a:r>
            <a:r>
              <a:rPr lang="en-GB" sz="1400" dirty="0" smtClean="0">
                <a:solidFill>
                  <a:schemeClr val="tx1">
                    <a:lumMod val="50000"/>
                  </a:schemeClr>
                </a:solidFill>
                <a:hlinkClick r:id="rId3"/>
              </a:rPr>
              <a:t>www.oecd.org/sti/dynemp.htm</a:t>
            </a:r>
            <a:r>
              <a:rPr lang="en-GB" sz="1400" dirty="0" smtClean="0">
                <a:solidFill>
                  <a:schemeClr val="tx1">
                    <a:lumMod val="50000"/>
                  </a:schemeClr>
                </a:solidFill>
              </a:rPr>
              <a:t> </a:t>
            </a:r>
            <a:endParaRPr lang="en-GB" sz="1400" dirty="0">
              <a:latin typeface="+mj-lt"/>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1655226"/>
            <a:ext cx="6912768" cy="4664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4262512" y="5589240"/>
            <a:ext cx="360040" cy="5894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3471362"/>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683568" y="332656"/>
            <a:ext cx="8532440" cy="950392"/>
          </a:xfrm>
        </p:spPr>
        <p:txBody>
          <a:bodyPr>
            <a:noAutofit/>
          </a:bodyPr>
          <a:lstStyle/>
          <a:p>
            <a:pPr algn="ctr"/>
            <a:r>
              <a:rPr lang="en-GB" sz="2700" dirty="0" smtClean="0">
                <a:solidFill>
                  <a:schemeClr val="accent1"/>
                </a:solidFill>
                <a:latin typeface="+mn-lt"/>
                <a:cs typeface="Arial" charset="0"/>
              </a:rPr>
              <a:t>Business Dynamism and The Life Cycle of the Firm:</a:t>
            </a:r>
            <a:br>
              <a:rPr lang="en-GB" sz="2700" dirty="0" smtClean="0">
                <a:solidFill>
                  <a:schemeClr val="accent1"/>
                </a:solidFill>
                <a:latin typeface="+mn-lt"/>
                <a:cs typeface="Arial" charset="0"/>
              </a:rPr>
            </a:br>
            <a:r>
              <a:rPr lang="en-GB" sz="2700" dirty="0" smtClean="0">
                <a:solidFill>
                  <a:schemeClr val="accent1"/>
                </a:solidFill>
                <a:latin typeface="+mn-lt"/>
                <a:cs typeface="Arial" charset="0"/>
              </a:rPr>
              <a:t>Brazil Relative to Others</a:t>
            </a:r>
            <a:br>
              <a:rPr lang="en-GB" sz="2700" dirty="0" smtClean="0">
                <a:solidFill>
                  <a:schemeClr val="accent1"/>
                </a:solidFill>
                <a:latin typeface="+mn-lt"/>
                <a:cs typeface="Arial" charset="0"/>
              </a:rPr>
            </a:br>
            <a:endParaRPr lang="en-GB" sz="2700" dirty="0">
              <a:solidFill>
                <a:schemeClr val="accent1"/>
              </a:solidFill>
              <a:latin typeface="+mn-lt"/>
              <a:cs typeface="Arial" charset="0"/>
            </a:endParaRPr>
          </a:p>
        </p:txBody>
      </p:sp>
      <p:sp>
        <p:nvSpPr>
          <p:cNvPr id="12" name="TextBox 11"/>
          <p:cNvSpPr txBox="1"/>
          <p:nvPr/>
        </p:nvSpPr>
        <p:spPr>
          <a:xfrm>
            <a:off x="467544" y="1340768"/>
            <a:ext cx="8280920" cy="923330"/>
          </a:xfrm>
          <a:prstGeom prst="rect">
            <a:avLst/>
          </a:prstGeom>
          <a:noFill/>
        </p:spPr>
        <p:txBody>
          <a:bodyPr wrap="square" rtlCol="0">
            <a:spAutoFit/>
          </a:bodyPr>
          <a:lstStyle/>
          <a:p>
            <a:pPr algn="ctr"/>
            <a:r>
              <a:rPr lang="en-GB" dirty="0">
                <a:solidFill>
                  <a:schemeClr val="tx1">
                    <a:lumMod val="75000"/>
                  </a:schemeClr>
                </a:solidFill>
                <a:cs typeface="Arial" charset="0"/>
              </a:rPr>
              <a:t>Preliminary </a:t>
            </a:r>
            <a:r>
              <a:rPr lang="en-GB" dirty="0" smtClean="0">
                <a:solidFill>
                  <a:schemeClr val="tx1">
                    <a:lumMod val="75000"/>
                  </a:schemeClr>
                </a:solidFill>
                <a:cs typeface="Arial" charset="0"/>
              </a:rPr>
              <a:t>Results for Brazil:</a:t>
            </a:r>
            <a:endParaRPr lang="en-GB" dirty="0">
              <a:solidFill>
                <a:schemeClr val="tx1">
                  <a:lumMod val="75000"/>
                </a:schemeClr>
              </a:solidFill>
              <a:cs typeface="Arial" charset="0"/>
            </a:endParaRPr>
          </a:p>
          <a:p>
            <a:pPr algn="ctr"/>
            <a:r>
              <a:rPr lang="en-GB" dirty="0">
                <a:solidFill>
                  <a:schemeClr val="tx1">
                    <a:lumMod val="75000"/>
                  </a:schemeClr>
                </a:solidFill>
                <a:cs typeface="Arial" charset="0"/>
              </a:rPr>
              <a:t>High </a:t>
            </a:r>
            <a:r>
              <a:rPr lang="en-GB" dirty="0" err="1">
                <a:solidFill>
                  <a:schemeClr val="tx1">
                    <a:lumMod val="75000"/>
                  </a:schemeClr>
                </a:solidFill>
                <a:cs typeface="Arial" charset="0"/>
              </a:rPr>
              <a:t>Avg</a:t>
            </a:r>
            <a:r>
              <a:rPr lang="en-GB" dirty="0">
                <a:solidFill>
                  <a:schemeClr val="tx1">
                    <a:lumMod val="75000"/>
                  </a:schemeClr>
                </a:solidFill>
                <a:cs typeface="Arial" charset="0"/>
              </a:rPr>
              <a:t> Size at </a:t>
            </a:r>
            <a:r>
              <a:rPr lang="en-GB" dirty="0" smtClean="0">
                <a:solidFill>
                  <a:schemeClr val="tx1">
                    <a:lumMod val="75000"/>
                  </a:schemeClr>
                </a:solidFill>
                <a:cs typeface="Arial" charset="0"/>
              </a:rPr>
              <a:t>Entry but </a:t>
            </a:r>
            <a:r>
              <a:rPr lang="en-GB" dirty="0">
                <a:solidFill>
                  <a:schemeClr val="tx1">
                    <a:lumMod val="75000"/>
                  </a:schemeClr>
                </a:solidFill>
                <a:cs typeface="Arial" charset="0"/>
              </a:rPr>
              <a:t>Low Start-Up Rate</a:t>
            </a:r>
          </a:p>
          <a:p>
            <a:endParaRPr lang="en-GB" dirty="0">
              <a:solidFill>
                <a:schemeClr val="tx1">
                  <a:lumMod val="75000"/>
                </a:schemeClr>
              </a:solidFill>
              <a:cs typeface="Arial" charset="0"/>
            </a:endParaRPr>
          </a:p>
        </p:txBody>
      </p:sp>
      <p:sp>
        <p:nvSpPr>
          <p:cNvPr id="13" name="TextBox 12"/>
          <p:cNvSpPr txBox="1"/>
          <p:nvPr/>
        </p:nvSpPr>
        <p:spPr>
          <a:xfrm>
            <a:off x="611560" y="5877272"/>
            <a:ext cx="7848872" cy="1169551"/>
          </a:xfrm>
          <a:prstGeom prst="rect">
            <a:avLst/>
          </a:prstGeom>
          <a:noFill/>
        </p:spPr>
        <p:txBody>
          <a:bodyPr wrap="square" rtlCol="0">
            <a:spAutoFit/>
          </a:bodyPr>
          <a:lstStyle/>
          <a:p>
            <a:r>
              <a:rPr lang="en-GB" sz="1400" dirty="0"/>
              <a:t>Note: the graph illustrates the four components of the growth decomposition normalized over the maximum value across all countries included in the sample. </a:t>
            </a:r>
          </a:p>
          <a:p>
            <a:r>
              <a:rPr lang="en-GB" sz="1400" dirty="0"/>
              <a:t>Source: OECD </a:t>
            </a:r>
            <a:r>
              <a:rPr lang="en-GB" sz="1400" dirty="0" err="1"/>
              <a:t>DynEmp</a:t>
            </a:r>
            <a:r>
              <a:rPr lang="en-GB" sz="1400" dirty="0"/>
              <a:t> v.2 database. Data for some countries are still preliminary</a:t>
            </a:r>
            <a:r>
              <a:rPr lang="en-GB" sz="1400" dirty="0" smtClean="0"/>
              <a:t>. Data for Brazil developed in co-operation with IPEA.</a:t>
            </a:r>
            <a:endParaRPr lang="en-GB" sz="1400" dirty="0"/>
          </a:p>
          <a:p>
            <a:endParaRPr lang="en-US" sz="1400" dirty="0">
              <a:solidFill>
                <a:schemeClr val="bg2">
                  <a:lumMod val="10000"/>
                </a:schemeClr>
              </a:solidFill>
            </a:endParaRPr>
          </a:p>
        </p:txBody>
      </p:sp>
      <p:pic>
        <p:nvPicPr>
          <p:cNvPr id="14" name="Picture 2"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629" y="2193214"/>
            <a:ext cx="67627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14"/>
          <p:cNvSpPr/>
          <p:nvPr/>
        </p:nvSpPr>
        <p:spPr>
          <a:xfrm rot="2724647">
            <a:off x="5555363" y="3014362"/>
            <a:ext cx="457879" cy="457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0660279"/>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txBox="1">
            <a:spLocks/>
          </p:cNvSpPr>
          <p:nvPr/>
        </p:nvSpPr>
        <p:spPr>
          <a:xfrm>
            <a:off x="35496" y="1295640"/>
            <a:ext cx="9108504" cy="5562359"/>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514350" indent="-514350">
              <a:lnSpc>
                <a:spcPct val="110000"/>
              </a:lnSpc>
              <a:spcBef>
                <a:spcPts val="0"/>
              </a:spcBef>
              <a:spcAft>
                <a:spcPts val="600"/>
              </a:spcAft>
              <a:buFont typeface="Arial" pitchFamily="34" charset="0"/>
              <a:buAutoNum type="arabicPeriod"/>
            </a:pPr>
            <a:endParaRPr lang="en-US" sz="2800" b="1" smtClean="0">
              <a:solidFill>
                <a:schemeClr val="accent1"/>
              </a:solidFill>
              <a:latin typeface="Calibri" panose="020F0502020204030204" pitchFamily="34" charset="0"/>
            </a:endParaRPr>
          </a:p>
          <a:p>
            <a:pPr marL="514350" indent="-514350">
              <a:lnSpc>
                <a:spcPct val="110000"/>
              </a:lnSpc>
              <a:spcBef>
                <a:spcPts val="0"/>
              </a:spcBef>
              <a:spcAft>
                <a:spcPts val="600"/>
              </a:spcAft>
              <a:buFont typeface="Arial" pitchFamily="34" charset="0"/>
              <a:buAutoNum type="arabicPeriod"/>
            </a:pPr>
            <a:endParaRPr lang="en-US" sz="2800" b="1" smtClean="0">
              <a:solidFill>
                <a:schemeClr val="accent1"/>
              </a:solidFill>
              <a:latin typeface="Calibri" panose="020F0502020204030204" pitchFamily="34" charset="0"/>
            </a:endParaRPr>
          </a:p>
          <a:p>
            <a:pPr marL="514350" indent="-514350">
              <a:lnSpc>
                <a:spcPct val="110000"/>
              </a:lnSpc>
              <a:spcBef>
                <a:spcPts val="0"/>
              </a:spcBef>
              <a:spcAft>
                <a:spcPts val="600"/>
              </a:spcAft>
              <a:buFont typeface="Arial" pitchFamily="34" charset="0"/>
              <a:buAutoNum type="arabicPeriod"/>
            </a:pPr>
            <a:endParaRPr lang="en-US" sz="2600" b="1" smtClean="0">
              <a:solidFill>
                <a:schemeClr val="bg2">
                  <a:lumMod val="10000"/>
                </a:schemeClr>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a:lnSpc>
                <a:spcPct val="110000"/>
              </a:lnSpc>
              <a:spcBef>
                <a:spcPts val="0"/>
              </a:spcBef>
              <a:spcAft>
                <a:spcPts val="600"/>
              </a:spcAft>
              <a:buFont typeface="Wingdings" panose="05000000000000000000" pitchFamily="2" charset="2"/>
              <a:buChar char="Ø"/>
            </a:pPr>
            <a:endParaRPr lang="en-US" sz="2600" i="1" dirty="0" smtClean="0">
              <a:solidFill>
                <a:schemeClr val="bg2">
                  <a:lumMod val="10000"/>
                </a:schemeClr>
              </a:solidFill>
              <a:latin typeface="Calibri" panose="020F0502020204030204" pitchFamily="34" charset="0"/>
            </a:endParaRPr>
          </a:p>
        </p:txBody>
      </p:sp>
      <p:sp>
        <p:nvSpPr>
          <p:cNvPr id="8" name="Title 2"/>
          <p:cNvSpPr>
            <a:spLocks noGrp="1"/>
          </p:cNvSpPr>
          <p:nvPr>
            <p:ph type="title"/>
          </p:nvPr>
        </p:nvSpPr>
        <p:spPr>
          <a:xfrm>
            <a:off x="682397" y="188640"/>
            <a:ext cx="8570123" cy="1022400"/>
          </a:xfrm>
        </p:spPr>
        <p:txBody>
          <a:bodyPr>
            <a:noAutofit/>
          </a:bodyPr>
          <a:lstStyle/>
          <a:p>
            <a:pPr algn="ctr"/>
            <a:r>
              <a:rPr lang="en-US" sz="2800" dirty="0" smtClean="0">
                <a:solidFill>
                  <a:schemeClr val="accent1"/>
                </a:solidFill>
                <a:latin typeface="+mn-lt"/>
              </a:rPr>
              <a:t>Reducing barriers to scaling increases the impact of firms at the national frontier on productivity</a:t>
            </a:r>
            <a:endParaRPr lang="en-US" sz="2800" dirty="0">
              <a:solidFill>
                <a:schemeClr val="accent1"/>
              </a:solidFill>
              <a:latin typeface="+mn-lt"/>
              <a:cs typeface="Arial"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07" y="1916831"/>
            <a:ext cx="8122957" cy="4270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25507" y="6206498"/>
            <a:ext cx="7797214" cy="523220"/>
          </a:xfrm>
          <a:prstGeom prst="rect">
            <a:avLst/>
          </a:prstGeom>
          <a:noFill/>
        </p:spPr>
        <p:txBody>
          <a:bodyPr wrap="square" rtlCol="0">
            <a:spAutoFit/>
          </a:bodyPr>
          <a:lstStyle/>
          <a:p>
            <a:r>
              <a:rPr lang="en-GB" sz="1400" dirty="0" smtClean="0">
                <a:solidFill>
                  <a:schemeClr val="bg2">
                    <a:lumMod val="25000"/>
                  </a:schemeClr>
                </a:solidFill>
              </a:rPr>
              <a:t>Source: Andrews, Criscuolo and Gal (2015),</a:t>
            </a:r>
            <a:r>
              <a:rPr lang="en-GB" sz="1400" b="1" dirty="0" smtClean="0">
                <a:solidFill>
                  <a:schemeClr val="bg2">
                    <a:lumMod val="25000"/>
                  </a:schemeClr>
                </a:solidFill>
              </a:rPr>
              <a:t> “</a:t>
            </a:r>
            <a:r>
              <a:rPr lang="en-GB" sz="1400" dirty="0">
                <a:solidFill>
                  <a:schemeClr val="bg2">
                    <a:lumMod val="25000"/>
                  </a:schemeClr>
                </a:solidFill>
              </a:rPr>
              <a:t>Frontier firms, technology diffusion and public policy: micro evidence from OECD countries </a:t>
            </a:r>
            <a:r>
              <a:rPr lang="en-GB" sz="1400" b="1" dirty="0" smtClean="0">
                <a:solidFill>
                  <a:schemeClr val="bg2">
                    <a:lumMod val="25000"/>
                  </a:schemeClr>
                </a:solidFill>
              </a:rPr>
              <a:t>” </a:t>
            </a:r>
            <a:r>
              <a:rPr lang="en-GB" sz="1400" dirty="0" smtClean="0">
                <a:solidFill>
                  <a:schemeClr val="bg2">
                    <a:lumMod val="25000"/>
                  </a:schemeClr>
                </a:solidFill>
              </a:rPr>
              <a:t>forthcoming  OECD Working Paper.</a:t>
            </a:r>
            <a:endParaRPr lang="en-GB" sz="1400" dirty="0">
              <a:solidFill>
                <a:schemeClr val="bg2">
                  <a:lumMod val="25000"/>
                </a:schemeClr>
              </a:solidFill>
            </a:endParaRPr>
          </a:p>
        </p:txBody>
      </p:sp>
      <p:sp>
        <p:nvSpPr>
          <p:cNvPr id="14" name="TextBox 13"/>
          <p:cNvSpPr txBox="1"/>
          <p:nvPr/>
        </p:nvSpPr>
        <p:spPr>
          <a:xfrm>
            <a:off x="573877" y="1340768"/>
            <a:ext cx="8488221" cy="615553"/>
          </a:xfrm>
          <a:prstGeom prst="rect">
            <a:avLst/>
          </a:prstGeom>
          <a:noFill/>
        </p:spPr>
        <p:txBody>
          <a:bodyPr wrap="none" rtlCol="0">
            <a:spAutoFit/>
          </a:bodyPr>
          <a:lstStyle/>
          <a:p>
            <a:pPr algn="ctr"/>
            <a:r>
              <a:rPr lang="en-US" sz="1700" b="1" dirty="0">
                <a:solidFill>
                  <a:schemeClr val="bg2">
                    <a:lumMod val="10000"/>
                  </a:schemeClr>
                </a:solidFill>
              </a:rPr>
              <a:t>How </a:t>
            </a:r>
            <a:r>
              <a:rPr lang="en-US" sz="1700" b="1" dirty="0" smtClean="0">
                <a:solidFill>
                  <a:schemeClr val="bg2">
                    <a:lumMod val="10000"/>
                  </a:schemeClr>
                </a:solidFill>
              </a:rPr>
              <a:t>much higher would </a:t>
            </a:r>
            <a:r>
              <a:rPr lang="en-US" sz="1700" b="1" dirty="0">
                <a:solidFill>
                  <a:schemeClr val="bg2">
                    <a:lumMod val="10000"/>
                  </a:schemeClr>
                </a:solidFill>
              </a:rPr>
              <a:t>overall manufacturing sector </a:t>
            </a:r>
            <a:r>
              <a:rPr lang="en-US" sz="1700" b="1" dirty="0" smtClean="0">
                <a:solidFill>
                  <a:schemeClr val="bg2">
                    <a:lumMod val="10000"/>
                  </a:schemeClr>
                </a:solidFill>
              </a:rPr>
              <a:t>labour productivity</a:t>
            </a:r>
          </a:p>
          <a:p>
            <a:pPr algn="ctr"/>
            <a:r>
              <a:rPr lang="en-US" sz="1700" b="1" dirty="0" smtClean="0">
                <a:solidFill>
                  <a:schemeClr val="bg2">
                    <a:lumMod val="10000"/>
                  </a:schemeClr>
                </a:solidFill>
              </a:rPr>
              <a:t> be if </a:t>
            </a:r>
            <a:r>
              <a:rPr lang="en-US" sz="1700" b="1" dirty="0">
                <a:solidFill>
                  <a:schemeClr val="bg2">
                    <a:lumMod val="10000"/>
                  </a:schemeClr>
                </a:solidFill>
              </a:rPr>
              <a:t>NF firms were as productive and large as GF firms?</a:t>
            </a:r>
            <a:endParaRPr lang="en-GB" sz="1700" dirty="0"/>
          </a:p>
        </p:txBody>
      </p:sp>
      <p:sp>
        <p:nvSpPr>
          <p:cNvPr id="15" name="TextBox 14"/>
          <p:cNvSpPr txBox="1"/>
          <p:nvPr/>
        </p:nvSpPr>
        <p:spPr>
          <a:xfrm>
            <a:off x="3923928" y="2492896"/>
            <a:ext cx="4680520" cy="646331"/>
          </a:xfrm>
          <a:prstGeom prst="rect">
            <a:avLst/>
          </a:prstGeom>
          <a:noFill/>
        </p:spPr>
        <p:txBody>
          <a:bodyPr wrap="square" rtlCol="0">
            <a:spAutoFit/>
          </a:bodyPr>
          <a:lstStyle/>
          <a:p>
            <a:r>
              <a:rPr lang="en-GB" i="1" dirty="0" smtClean="0">
                <a:solidFill>
                  <a:srgbClr val="FF0000"/>
                </a:solidFill>
              </a:rPr>
              <a:t>NF firms in Italy have productivity levels close to the GF but they are relatively small</a:t>
            </a:r>
            <a:endParaRPr lang="en-GB" i="1" dirty="0">
              <a:solidFill>
                <a:srgbClr val="FF0000"/>
              </a:solidFill>
            </a:endParaRPr>
          </a:p>
        </p:txBody>
      </p:sp>
      <p:cxnSp>
        <p:nvCxnSpPr>
          <p:cNvPr id="16" name="Straight Arrow Connector 15"/>
          <p:cNvCxnSpPr/>
          <p:nvPr/>
        </p:nvCxnSpPr>
        <p:spPr>
          <a:xfrm flipH="1">
            <a:off x="3995936" y="3139227"/>
            <a:ext cx="1152128" cy="50579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682249"/>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27584" y="188915"/>
            <a:ext cx="8316416" cy="1022351"/>
          </a:xfrm>
        </p:spPr>
        <p:txBody>
          <a:bodyPr>
            <a:normAutofit/>
          </a:bodyPr>
          <a:lstStyle/>
          <a:p>
            <a:pPr algn="ctr" eaLnBrk="1" hangingPunct="1">
              <a:defRPr/>
            </a:pPr>
            <a:r>
              <a:rPr lang="en-GB" sz="3000" dirty="0" smtClean="0">
                <a:solidFill>
                  <a:schemeClr val="accent1"/>
                </a:solidFill>
                <a:latin typeface="+mn-lt"/>
              </a:rPr>
              <a:t>Entrepreneurship and business dynamism – key policy issues</a:t>
            </a:r>
          </a:p>
        </p:txBody>
      </p:sp>
      <p:sp>
        <p:nvSpPr>
          <p:cNvPr id="7" name="Content Placeholder 2"/>
          <p:cNvSpPr txBox="1">
            <a:spLocks/>
          </p:cNvSpPr>
          <p:nvPr/>
        </p:nvSpPr>
        <p:spPr>
          <a:xfrm>
            <a:off x="179393" y="1341439"/>
            <a:ext cx="8785096" cy="5040312"/>
          </a:xfrm>
          <a:prstGeom prst="rect">
            <a:avLst/>
          </a:prstGeom>
        </p:spPr>
        <p:txBody>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spcBef>
                <a:spcPts val="0"/>
              </a:spcBef>
              <a:spcAft>
                <a:spcPts val="1200"/>
              </a:spcAft>
            </a:pPr>
            <a:r>
              <a:rPr lang="en-GB" altLang="en-US" sz="2200" b="1" dirty="0" smtClean="0">
                <a:latin typeface="Georgia" pitchFamily="18" charset="0"/>
              </a:rPr>
              <a:t>Enable experimentation and firm growth</a:t>
            </a:r>
            <a:r>
              <a:rPr lang="en-GB" altLang="en-US" sz="2200" dirty="0" smtClean="0">
                <a:latin typeface="Georgia" pitchFamily="18" charset="0"/>
              </a:rPr>
              <a:t>: </a:t>
            </a:r>
            <a:r>
              <a:rPr lang="en-GB" altLang="en-US" sz="2200" dirty="0">
                <a:latin typeface="Georgia" pitchFamily="18" charset="0"/>
              </a:rPr>
              <a:t>Reduce barriers to </a:t>
            </a:r>
            <a:r>
              <a:rPr lang="en-GB" altLang="en-US" sz="2200" dirty="0" smtClean="0">
                <a:latin typeface="Georgia" pitchFamily="18" charset="0"/>
              </a:rPr>
              <a:t>entry </a:t>
            </a:r>
            <a:r>
              <a:rPr lang="en-GB" altLang="en-US" sz="2200" dirty="0">
                <a:latin typeface="Georgia" pitchFamily="18" charset="0"/>
              </a:rPr>
              <a:t>(e.g. red tape), growth (e.g. size-specific regulations), and exit/failure of firms (e.g. penalising bankruptcy </a:t>
            </a:r>
            <a:r>
              <a:rPr lang="en-GB" altLang="en-US" sz="2200" dirty="0" smtClean="0">
                <a:latin typeface="Georgia" pitchFamily="18" charset="0"/>
              </a:rPr>
              <a:t>legislation, overly strict employment protection legislation).</a:t>
            </a:r>
            <a:endParaRPr lang="en-GB" altLang="en-US" sz="2200" dirty="0">
              <a:latin typeface="Georgia" pitchFamily="18" charset="0"/>
            </a:endParaRPr>
          </a:p>
          <a:p>
            <a:pPr>
              <a:spcBef>
                <a:spcPts val="0"/>
              </a:spcBef>
              <a:spcAft>
                <a:spcPts val="1200"/>
              </a:spcAft>
            </a:pPr>
            <a:r>
              <a:rPr lang="en-GB" altLang="en-US" sz="2200" b="1" dirty="0" smtClean="0">
                <a:latin typeface="Georgia" pitchFamily="18" charset="0"/>
              </a:rPr>
              <a:t>Keep the unborn in mind</a:t>
            </a:r>
            <a:r>
              <a:rPr lang="en-GB" altLang="en-US" sz="2200" dirty="0" smtClean="0">
                <a:latin typeface="Georgia" pitchFamily="18" charset="0"/>
              </a:rPr>
              <a:t>: Policies often </a:t>
            </a:r>
            <a:r>
              <a:rPr lang="en-GB" altLang="en-US" sz="2200" dirty="0" smtClean="0">
                <a:latin typeface="Georgia" pitchFamily="18" charset="0"/>
              </a:rPr>
              <a:t>still favour </a:t>
            </a:r>
            <a:r>
              <a:rPr lang="en-GB" altLang="en-US" sz="2200" dirty="0">
                <a:latin typeface="Georgia" pitchFamily="18" charset="0"/>
              </a:rPr>
              <a:t>incumbents and MNEs (e.g. R&amp;D tax </a:t>
            </a:r>
            <a:r>
              <a:rPr lang="en-GB" altLang="en-US" sz="2200" dirty="0" smtClean="0">
                <a:latin typeface="Georgia" pitchFamily="18" charset="0"/>
              </a:rPr>
              <a:t>credits, some environmental regulations, incumbent subsidies that delay exit).</a:t>
            </a:r>
            <a:endParaRPr lang="en-GB" altLang="en-US" sz="2200" dirty="0">
              <a:latin typeface="Georgia" pitchFamily="18" charset="0"/>
            </a:endParaRPr>
          </a:p>
          <a:p>
            <a:pPr>
              <a:spcBef>
                <a:spcPts val="0"/>
              </a:spcBef>
              <a:spcAft>
                <a:spcPts val="1200"/>
              </a:spcAft>
            </a:pPr>
            <a:r>
              <a:rPr lang="en-GB" altLang="en-US" sz="2200" b="1" dirty="0">
                <a:latin typeface="Georgia" pitchFamily="18" charset="0"/>
              </a:rPr>
              <a:t>Strengthen the innovation system for </a:t>
            </a:r>
            <a:r>
              <a:rPr lang="en-GB" altLang="en-US" sz="2200" b="1" dirty="0" smtClean="0">
                <a:latin typeface="Georgia" pitchFamily="18" charset="0"/>
              </a:rPr>
              <a:t>innovative </a:t>
            </a:r>
            <a:r>
              <a:rPr lang="en-GB" altLang="en-US" sz="2200" b="1" dirty="0">
                <a:latin typeface="Georgia" pitchFamily="18" charset="0"/>
              </a:rPr>
              <a:t>firms</a:t>
            </a:r>
            <a:r>
              <a:rPr lang="en-GB" altLang="en-US" sz="2200" dirty="0">
                <a:latin typeface="Georgia" pitchFamily="18" charset="0"/>
              </a:rPr>
              <a:t>, e.g. through enhanced access to (risk) capital, network development, mentoring of entrepreneurs, skills development, etc</a:t>
            </a:r>
            <a:r>
              <a:rPr lang="en-GB" altLang="en-US" sz="2200" dirty="0" smtClean="0">
                <a:latin typeface="Georgia" pitchFamily="18" charset="0"/>
              </a:rPr>
              <a:t>.</a:t>
            </a:r>
          </a:p>
          <a:p>
            <a:pPr>
              <a:spcBef>
                <a:spcPts val="0"/>
              </a:spcBef>
              <a:spcAft>
                <a:spcPts val="1200"/>
              </a:spcAft>
            </a:pPr>
            <a:r>
              <a:rPr lang="en-GB" altLang="en-US" sz="2200" b="1" dirty="0" smtClean="0">
                <a:latin typeface="Georgia" pitchFamily="18" charset="0"/>
              </a:rPr>
              <a:t>Reduce trade barriers</a:t>
            </a:r>
            <a:r>
              <a:rPr lang="en-GB" altLang="en-US" sz="2200" dirty="0" smtClean="0">
                <a:latin typeface="Georgia" pitchFamily="18" charset="0"/>
              </a:rPr>
              <a:t>, so firms can scale more easily across borders.</a:t>
            </a:r>
          </a:p>
        </p:txBody>
      </p:sp>
      <p:sp>
        <p:nvSpPr>
          <p:cNvPr id="8" name="Slide Number Placeholder 4"/>
          <p:cNvSpPr>
            <a:spLocks noGrp="1"/>
          </p:cNvSpPr>
          <p:nvPr>
            <p:ph type="sldNum" sz="quarter" idx="12"/>
          </p:nvPr>
        </p:nvSpPr>
        <p:spPr bwMode="auto">
          <a:xfrm>
            <a:off x="8640763" y="6411913"/>
            <a:ext cx="341312"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fld id="{E0D6D2C7-F110-4FB3-B32F-BCE39EAE39E7}" type="slidenum">
              <a:rPr lang="en-GB" altLang="en-US" sz="1000" smtClean="0">
                <a:solidFill>
                  <a:schemeClr val="tx1"/>
                </a:solidFill>
                <a:latin typeface="Arial" pitchFamily="34" charset="0"/>
              </a:rPr>
              <a:pPr eaLnBrk="1" hangingPunct="1">
                <a:spcBef>
                  <a:spcPct val="0"/>
                </a:spcBef>
                <a:buFontTx/>
                <a:buNone/>
              </a:pPr>
              <a:t>23</a:t>
            </a:fld>
            <a:endParaRPr lang="en-GB" altLang="en-US" sz="1000" smtClean="0">
              <a:solidFill>
                <a:schemeClr val="tx1"/>
              </a:solidFill>
              <a:latin typeface="Arial" pitchFamily="34" charset="0"/>
            </a:endParaRPr>
          </a:p>
        </p:txBody>
      </p:sp>
    </p:spTree>
    <p:extLst>
      <p:ext uri="{BB962C8B-B14F-4D97-AF65-F5344CB8AC3E}">
        <p14:creationId xmlns:p14="http://schemas.microsoft.com/office/powerpoint/2010/main" val="927063106"/>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043608" y="1196752"/>
            <a:ext cx="7416000" cy="1022400"/>
          </a:xfrm>
        </p:spPr>
        <p:txBody>
          <a:bodyPr/>
          <a:lstStyle/>
          <a:p>
            <a:pPr algn="ctr"/>
            <a:r>
              <a:rPr lang="en-GB" sz="2000" dirty="0">
                <a:solidFill>
                  <a:schemeClr val="bg2">
                    <a:lumMod val="10000"/>
                  </a:schemeClr>
                </a:solidFill>
                <a:latin typeface="+mn-lt"/>
              </a:rPr>
              <a:t>Intra- and extra-regional foreign value added in </a:t>
            </a:r>
            <a:r>
              <a:rPr lang="en-GB" sz="2000" dirty="0" smtClean="0">
                <a:solidFill>
                  <a:schemeClr val="bg2">
                    <a:lumMod val="10000"/>
                  </a:schemeClr>
                </a:solidFill>
                <a:latin typeface="+mn-lt"/>
              </a:rPr>
              <a:t>GVCs – </a:t>
            </a:r>
            <a:r>
              <a:rPr lang="en-GB" sz="2000" dirty="0">
                <a:solidFill>
                  <a:schemeClr val="bg2">
                    <a:lumMod val="10000"/>
                  </a:schemeClr>
                </a:solidFill>
                <a:latin typeface="+mn-lt"/>
              </a:rPr>
              <a:t>Average of </a:t>
            </a:r>
            <a:r>
              <a:rPr lang="en-GB" sz="2000" dirty="0" err="1" smtClean="0">
                <a:solidFill>
                  <a:schemeClr val="bg2">
                    <a:lumMod val="10000"/>
                  </a:schemeClr>
                </a:solidFill>
                <a:latin typeface="+mn-lt"/>
              </a:rPr>
              <a:t>TiVA</a:t>
            </a:r>
            <a:r>
              <a:rPr lang="en-GB" sz="2000" dirty="0" smtClean="0">
                <a:solidFill>
                  <a:schemeClr val="bg2">
                    <a:lumMod val="10000"/>
                  </a:schemeClr>
                </a:solidFill>
                <a:latin typeface="+mn-lt"/>
              </a:rPr>
              <a:t> </a:t>
            </a:r>
            <a:r>
              <a:rPr lang="en-GB" sz="2000" dirty="0">
                <a:solidFill>
                  <a:schemeClr val="bg2">
                    <a:lumMod val="10000"/>
                  </a:schemeClr>
                </a:solidFill>
                <a:latin typeface="+mn-lt"/>
              </a:rPr>
              <a:t>reporters</a:t>
            </a:r>
          </a:p>
        </p:txBody>
      </p:sp>
      <p:sp>
        <p:nvSpPr>
          <p:cNvPr id="9" name="Footer Placeholder 3"/>
          <p:cNvSpPr>
            <a:spLocks noGrp="1"/>
          </p:cNvSpPr>
          <p:nvPr>
            <p:ph type="ftr" sz="quarter" idx="4294967295"/>
          </p:nvPr>
        </p:nvSpPr>
        <p:spPr>
          <a:xfrm>
            <a:off x="323528" y="6453336"/>
            <a:ext cx="4680000" cy="244800"/>
          </a:xfrm>
          <a:prstGeom prst="rect">
            <a:avLst/>
          </a:prstGeom>
        </p:spPr>
        <p:txBody>
          <a:bodyPr/>
          <a:lstStyle/>
          <a:p>
            <a:r>
              <a:rPr lang="en-US" dirty="0" smtClean="0"/>
              <a:t>OECD Trade and Agriculture Directorate</a:t>
            </a:r>
            <a:endParaRPr lang="en-GB" dirty="0"/>
          </a:p>
        </p:txBody>
      </p:sp>
      <p:sp>
        <p:nvSpPr>
          <p:cNvPr id="11" name="Slide Number Placeholder 4"/>
          <p:cNvSpPr>
            <a:spLocks noGrp="1"/>
          </p:cNvSpPr>
          <p:nvPr>
            <p:ph type="sldNum" sz="quarter" idx="4294967295"/>
          </p:nvPr>
        </p:nvSpPr>
        <p:spPr>
          <a:xfrm>
            <a:off x="8640000" y="6411600"/>
            <a:ext cx="342000" cy="244800"/>
          </a:xfrm>
          <a:prstGeom prst="rect">
            <a:avLst/>
          </a:prstGeom>
        </p:spPr>
        <p:txBody>
          <a:bodyPr/>
          <a:lstStyle/>
          <a:p>
            <a:fld id="{8B82BEFD-1EA3-4B05-8681-25BF106BA8DF}" type="slidenum">
              <a:rPr lang="en-GB" smtClean="0"/>
              <a:pPr/>
              <a:t>24</a:t>
            </a:fld>
            <a:endParaRPr lang="en-GB"/>
          </a:p>
        </p:txBody>
      </p:sp>
      <p:graphicFrame>
        <p:nvGraphicFramePr>
          <p:cNvPr id="12" name="Content Placeholder 7"/>
          <p:cNvGraphicFramePr>
            <a:graphicFrameLocks/>
          </p:cNvGraphicFramePr>
          <p:nvPr>
            <p:extLst>
              <p:ext uri="{D42A27DB-BD31-4B8C-83A1-F6EECF244321}">
                <p14:modId xmlns:p14="http://schemas.microsoft.com/office/powerpoint/2010/main" val="2955288693"/>
              </p:ext>
            </p:extLst>
          </p:nvPr>
        </p:nvGraphicFramePr>
        <p:xfrm>
          <a:off x="467544" y="2060848"/>
          <a:ext cx="8218487" cy="4453955"/>
        </p:xfrm>
        <a:graphic>
          <a:graphicData uri="http://schemas.openxmlformats.org/drawingml/2006/chart">
            <c:chart xmlns:c="http://schemas.openxmlformats.org/drawingml/2006/chart" xmlns:r="http://schemas.openxmlformats.org/officeDocument/2006/relationships" r:id="rId3"/>
          </a:graphicData>
        </a:graphic>
      </p:graphicFrame>
      <p:sp>
        <p:nvSpPr>
          <p:cNvPr id="15" name="Title 1"/>
          <p:cNvSpPr txBox="1">
            <a:spLocks/>
          </p:cNvSpPr>
          <p:nvPr/>
        </p:nvSpPr>
        <p:spPr>
          <a:xfrm>
            <a:off x="1079500" y="238125"/>
            <a:ext cx="7416800" cy="1022350"/>
          </a:xfrm>
          <a:prstGeom prst="rect">
            <a:avLst/>
          </a:prstGeom>
        </p:spPr>
        <p:txBody>
          <a:bodyPr vert="horz" lIns="91440" tIns="45720" rIns="91440" bIns="45720" rtlCol="0" anchor="ctr">
            <a:noAutofit/>
          </a:bodyPr>
          <a:lstStyle>
            <a:lvl1pPr algn="l" rtl="0" eaLnBrk="1" latinLnBrk="0" hangingPunct="1">
              <a:spcBef>
                <a:spcPct val="0"/>
              </a:spcBef>
              <a:buNone/>
              <a:defRPr kumimoji="0" sz="3200" kern="1200">
                <a:solidFill>
                  <a:schemeClr val="tx1"/>
                </a:solidFill>
                <a:latin typeface="+mj-lt"/>
                <a:ea typeface="+mj-ea"/>
                <a:cs typeface="+mj-cs"/>
              </a:defRPr>
            </a:lvl1pPr>
          </a:lstStyle>
          <a:p>
            <a:pPr algn="ctr"/>
            <a:r>
              <a:rPr lang="en-GB" altLang="en-US" dirty="0" smtClean="0">
                <a:solidFill>
                  <a:schemeClr val="accent1"/>
                </a:solidFill>
                <a:latin typeface="+mn-lt"/>
              </a:rPr>
              <a:t>5. South </a:t>
            </a:r>
            <a:r>
              <a:rPr lang="en-GB" altLang="en-US" dirty="0" smtClean="0">
                <a:solidFill>
                  <a:schemeClr val="accent1"/>
                </a:solidFill>
                <a:latin typeface="+mn-lt"/>
              </a:rPr>
              <a:t>America is less integrated </a:t>
            </a:r>
            <a:r>
              <a:rPr lang="en-GB" altLang="en-US" dirty="0" smtClean="0">
                <a:solidFill>
                  <a:schemeClr val="accent1"/>
                </a:solidFill>
                <a:latin typeface="+mn-lt"/>
              </a:rPr>
              <a:t>in </a:t>
            </a:r>
            <a:r>
              <a:rPr lang="en-GB" altLang="en-US" dirty="0" smtClean="0">
                <a:solidFill>
                  <a:schemeClr val="accent1"/>
                </a:solidFill>
                <a:latin typeface="+mn-lt"/>
              </a:rPr>
              <a:t>global value chains </a:t>
            </a:r>
            <a:r>
              <a:rPr lang="en-GB" altLang="en-US" dirty="0" smtClean="0">
                <a:solidFill>
                  <a:schemeClr val="accent1"/>
                </a:solidFill>
                <a:latin typeface="+mn-lt"/>
              </a:rPr>
              <a:t>than </a:t>
            </a:r>
            <a:r>
              <a:rPr lang="en-GB" altLang="en-US" dirty="0" smtClean="0">
                <a:solidFill>
                  <a:schemeClr val="accent1"/>
                </a:solidFill>
                <a:latin typeface="+mn-lt"/>
              </a:rPr>
              <a:t>other regions …</a:t>
            </a:r>
          </a:p>
        </p:txBody>
      </p:sp>
    </p:spTree>
    <p:extLst>
      <p:ext uri="{BB962C8B-B14F-4D97-AF65-F5344CB8AC3E}">
        <p14:creationId xmlns:p14="http://schemas.microsoft.com/office/powerpoint/2010/main" val="746295025"/>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411" y="2276872"/>
            <a:ext cx="8084037" cy="190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070572" y="6226212"/>
            <a:ext cx="3853940" cy="307777"/>
          </a:xfrm>
          <a:prstGeom prst="rect">
            <a:avLst/>
          </a:prstGeom>
        </p:spPr>
        <p:txBody>
          <a:bodyPr wrap="none">
            <a:spAutoFit/>
          </a:bodyPr>
          <a:lstStyle/>
          <a:p>
            <a:r>
              <a:rPr lang="en-GB" sz="1400" dirty="0" smtClean="0">
                <a:solidFill>
                  <a:schemeClr val="tx1">
                    <a:lumMod val="50000"/>
                  </a:schemeClr>
                </a:solidFill>
              </a:rPr>
              <a:t>Source:</a:t>
            </a:r>
            <a:r>
              <a:rPr lang="en-GB" sz="1400" dirty="0">
                <a:solidFill>
                  <a:schemeClr val="tx1">
                    <a:lumMod val="50000"/>
                  </a:schemeClr>
                </a:solidFill>
              </a:rPr>
              <a:t> </a:t>
            </a:r>
            <a:r>
              <a:rPr lang="en-GB" sz="1400" dirty="0" smtClean="0">
                <a:solidFill>
                  <a:schemeClr val="tx1">
                    <a:lumMod val="50000"/>
                  </a:schemeClr>
                </a:solidFill>
              </a:rPr>
              <a:t>OECD-WTO </a:t>
            </a:r>
            <a:r>
              <a:rPr lang="en-GB" sz="1400" dirty="0" err="1" smtClean="0">
                <a:solidFill>
                  <a:schemeClr val="tx1">
                    <a:lumMod val="50000"/>
                  </a:schemeClr>
                </a:solidFill>
              </a:rPr>
              <a:t>TiVA</a:t>
            </a:r>
            <a:r>
              <a:rPr lang="en-GB" sz="1400" dirty="0" smtClean="0">
                <a:solidFill>
                  <a:schemeClr val="tx1">
                    <a:lumMod val="50000"/>
                  </a:schemeClr>
                </a:solidFill>
              </a:rPr>
              <a:t> database, July 2015</a:t>
            </a:r>
            <a:endParaRPr lang="en-GB" sz="1400" dirty="0">
              <a:solidFill>
                <a:schemeClr val="tx1">
                  <a:lumMod val="50000"/>
                </a:schemeClr>
              </a:solidFill>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293096"/>
            <a:ext cx="8280920" cy="1933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520411" y="1340768"/>
            <a:ext cx="8084037" cy="646331"/>
          </a:xfrm>
          <a:prstGeom prst="rect">
            <a:avLst/>
          </a:prstGeom>
        </p:spPr>
        <p:txBody>
          <a:bodyPr wrap="square">
            <a:spAutoFit/>
          </a:bodyPr>
          <a:lstStyle/>
          <a:p>
            <a:pPr algn="ctr"/>
            <a:r>
              <a:rPr lang="en-GB" b="1" dirty="0" smtClean="0"/>
              <a:t>Brazil's </a:t>
            </a:r>
            <a:r>
              <a:rPr lang="en-GB" b="1" dirty="0"/>
              <a:t>exports to and imports from main partner countries</a:t>
            </a:r>
          </a:p>
          <a:p>
            <a:pPr algn="ctr"/>
            <a:r>
              <a:rPr lang="en-GB" dirty="0"/>
              <a:t>percent of total gross and value added exports and imports,</a:t>
            </a:r>
            <a:r>
              <a:rPr lang="en-GB" b="1" dirty="0"/>
              <a:t> </a:t>
            </a:r>
            <a:r>
              <a:rPr lang="en-GB" dirty="0"/>
              <a:t>2011</a:t>
            </a:r>
            <a:endParaRPr lang="en-GB" dirty="0">
              <a:solidFill>
                <a:schemeClr val="tx1">
                  <a:lumMod val="50000"/>
                </a:schemeClr>
              </a:solidFill>
            </a:endParaRPr>
          </a:p>
        </p:txBody>
      </p:sp>
      <p:sp>
        <p:nvSpPr>
          <p:cNvPr id="14" name="Title 1"/>
          <p:cNvSpPr txBox="1">
            <a:spLocks/>
          </p:cNvSpPr>
          <p:nvPr/>
        </p:nvSpPr>
        <p:spPr>
          <a:xfrm>
            <a:off x="1079500" y="238125"/>
            <a:ext cx="7416800" cy="1022350"/>
          </a:xfrm>
          <a:prstGeom prst="rect">
            <a:avLst/>
          </a:prstGeom>
        </p:spPr>
        <p:txBody>
          <a:bodyPr vert="horz" lIns="91440" tIns="45720" rIns="91440" bIns="45720" rtlCol="0" anchor="ctr">
            <a:noAutofit/>
          </a:bodyPr>
          <a:lstStyle>
            <a:lvl1pPr algn="l" rtl="0" eaLnBrk="1" latinLnBrk="0" hangingPunct="1">
              <a:spcBef>
                <a:spcPct val="0"/>
              </a:spcBef>
              <a:buNone/>
              <a:defRPr kumimoji="0" sz="3200" kern="1200">
                <a:solidFill>
                  <a:schemeClr val="tx1"/>
                </a:solidFill>
                <a:latin typeface="+mj-lt"/>
                <a:ea typeface="+mj-ea"/>
                <a:cs typeface="+mj-cs"/>
              </a:defRPr>
            </a:lvl1pPr>
          </a:lstStyle>
          <a:p>
            <a:pPr algn="ctr"/>
            <a:r>
              <a:rPr lang="en-GB" altLang="en-US" dirty="0" smtClean="0">
                <a:solidFill>
                  <a:schemeClr val="accent1"/>
                </a:solidFill>
                <a:latin typeface="+mn-lt"/>
              </a:rPr>
              <a:t>… and Brazil’s main trading partners are outside the region</a:t>
            </a:r>
          </a:p>
        </p:txBody>
      </p:sp>
    </p:spTree>
    <p:extLst>
      <p:ext uri="{BB962C8B-B14F-4D97-AF65-F5344CB8AC3E}">
        <p14:creationId xmlns:p14="http://schemas.microsoft.com/office/powerpoint/2010/main" val="710915454"/>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55044" y="1340768"/>
            <a:ext cx="7189364" cy="923330"/>
          </a:xfrm>
          <a:prstGeom prst="rect">
            <a:avLst/>
          </a:prstGeom>
        </p:spPr>
        <p:txBody>
          <a:bodyPr wrap="square">
            <a:spAutoFit/>
          </a:bodyPr>
          <a:lstStyle/>
          <a:p>
            <a:pPr algn="ctr"/>
            <a:r>
              <a:rPr lang="en-GB" dirty="0" smtClean="0">
                <a:solidFill>
                  <a:schemeClr val="tx1">
                    <a:lumMod val="75000"/>
                  </a:schemeClr>
                </a:solidFill>
              </a:rPr>
              <a:t>Services value </a:t>
            </a:r>
            <a:r>
              <a:rPr lang="en-GB" dirty="0">
                <a:solidFill>
                  <a:schemeClr val="tx1">
                    <a:lumMod val="75000"/>
                  </a:schemeClr>
                </a:solidFill>
              </a:rPr>
              <a:t>added embodied in manufacturing exports, by country</a:t>
            </a:r>
          </a:p>
          <a:p>
            <a:pPr algn="ctr"/>
            <a:r>
              <a:rPr lang="en-GB" i="1" dirty="0">
                <a:solidFill>
                  <a:schemeClr val="tx1">
                    <a:lumMod val="75000"/>
                  </a:schemeClr>
                </a:solidFill>
              </a:rPr>
              <a:t>percent of total gross exports, 1995 and 2011</a:t>
            </a:r>
          </a:p>
          <a:p>
            <a:pPr algn="ctr"/>
            <a:endParaRPr lang="en-GB" dirty="0">
              <a:solidFill>
                <a:schemeClr val="tx1">
                  <a:lumMod val="75000"/>
                </a:schemeClr>
              </a:solidFill>
            </a:endParaRPr>
          </a:p>
        </p:txBody>
      </p:sp>
      <p:sp>
        <p:nvSpPr>
          <p:cNvPr id="11" name="Title 3"/>
          <p:cNvSpPr txBox="1">
            <a:spLocks/>
          </p:cNvSpPr>
          <p:nvPr/>
        </p:nvSpPr>
        <p:spPr>
          <a:xfrm>
            <a:off x="971600" y="332656"/>
            <a:ext cx="7499444" cy="864096"/>
          </a:xfrm>
          <a:prstGeom prst="rect">
            <a:avLst/>
          </a:prstGeom>
          <a:ln>
            <a:noFill/>
          </a:ln>
        </p:spPr>
        <p:txBody>
          <a:bodyPr vert="horz" lIns="91440" tIns="45720" rIns="91440" bIns="45720" rtlCol="0" anchor="ctr">
            <a:noAutofit/>
          </a:bodyPr>
          <a:lstStyle>
            <a:lvl1pPr algn="l" rtl="0" eaLnBrk="1" latinLnBrk="0" hangingPunct="1">
              <a:spcBef>
                <a:spcPct val="0"/>
              </a:spcBef>
              <a:buNone/>
              <a:defRPr kumimoji="0" sz="2400" kern="1200">
                <a:solidFill>
                  <a:schemeClr val="tx1"/>
                </a:solidFill>
                <a:latin typeface="+mj-lt"/>
                <a:ea typeface="+mj-ea"/>
                <a:cs typeface="+mj-cs"/>
              </a:defRPr>
            </a:lvl1pPr>
          </a:lstStyle>
          <a:p>
            <a:pPr algn="ctr"/>
            <a:r>
              <a:rPr lang="en-GB" sz="3000" dirty="0" smtClean="0">
                <a:solidFill>
                  <a:schemeClr val="accent1"/>
                </a:solidFill>
                <a:latin typeface="+mn-lt"/>
              </a:rPr>
              <a:t>Services matter for trade, even in manufacturing</a:t>
            </a:r>
            <a:br>
              <a:rPr lang="en-GB" sz="3000" dirty="0" smtClean="0">
                <a:solidFill>
                  <a:schemeClr val="accent1"/>
                </a:solidFill>
                <a:latin typeface="+mn-lt"/>
              </a:rPr>
            </a:br>
            <a:endParaRPr lang="en-GB" sz="3000" dirty="0">
              <a:solidFill>
                <a:schemeClr val="accent1"/>
              </a:solidFill>
              <a:latin typeface="+mn-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397" y="1987099"/>
            <a:ext cx="7760649" cy="3818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1070572" y="6226212"/>
            <a:ext cx="3853940" cy="307777"/>
          </a:xfrm>
          <a:prstGeom prst="rect">
            <a:avLst/>
          </a:prstGeom>
        </p:spPr>
        <p:txBody>
          <a:bodyPr wrap="none">
            <a:spAutoFit/>
          </a:bodyPr>
          <a:lstStyle/>
          <a:p>
            <a:r>
              <a:rPr lang="en-GB" sz="1400" dirty="0" smtClean="0">
                <a:solidFill>
                  <a:schemeClr val="tx1">
                    <a:lumMod val="50000"/>
                  </a:schemeClr>
                </a:solidFill>
              </a:rPr>
              <a:t>Source:</a:t>
            </a:r>
            <a:r>
              <a:rPr lang="en-GB" sz="1400" dirty="0">
                <a:solidFill>
                  <a:schemeClr val="tx1">
                    <a:lumMod val="50000"/>
                  </a:schemeClr>
                </a:solidFill>
              </a:rPr>
              <a:t> </a:t>
            </a:r>
            <a:r>
              <a:rPr lang="en-GB" sz="1400" dirty="0" smtClean="0">
                <a:solidFill>
                  <a:schemeClr val="tx1">
                    <a:lumMod val="50000"/>
                  </a:schemeClr>
                </a:solidFill>
              </a:rPr>
              <a:t>OECD-WTO </a:t>
            </a:r>
            <a:r>
              <a:rPr lang="en-GB" sz="1400" dirty="0" err="1" smtClean="0">
                <a:solidFill>
                  <a:schemeClr val="tx1">
                    <a:lumMod val="50000"/>
                  </a:schemeClr>
                </a:solidFill>
              </a:rPr>
              <a:t>TiVA</a:t>
            </a:r>
            <a:r>
              <a:rPr lang="en-GB" sz="1400" dirty="0" smtClean="0">
                <a:solidFill>
                  <a:schemeClr val="tx1">
                    <a:lumMod val="50000"/>
                  </a:schemeClr>
                </a:solidFill>
              </a:rPr>
              <a:t> database, July 2015</a:t>
            </a:r>
            <a:endParaRPr lang="en-GB" sz="1400" dirty="0">
              <a:solidFill>
                <a:schemeClr val="tx1">
                  <a:lumMod val="50000"/>
                </a:schemeClr>
              </a:solidFill>
            </a:endParaRPr>
          </a:p>
        </p:txBody>
      </p:sp>
      <p:sp>
        <p:nvSpPr>
          <p:cNvPr id="16" name="Oval 15"/>
          <p:cNvSpPr/>
          <p:nvPr/>
        </p:nvSpPr>
        <p:spPr>
          <a:xfrm>
            <a:off x="4355976" y="5230647"/>
            <a:ext cx="216024" cy="5894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2283411"/>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a:spLocks noGrp="1"/>
          </p:cNvSpPr>
          <p:nvPr>
            <p:ph type="title"/>
          </p:nvPr>
        </p:nvSpPr>
        <p:spPr>
          <a:xfrm>
            <a:off x="1043608" y="332656"/>
            <a:ext cx="7740447" cy="864096"/>
          </a:xfrm>
          <a:ln>
            <a:noFill/>
          </a:ln>
        </p:spPr>
        <p:txBody>
          <a:bodyPr>
            <a:noAutofit/>
          </a:bodyPr>
          <a:lstStyle/>
          <a:p>
            <a:pPr algn="ctr"/>
            <a:r>
              <a:rPr lang="en-GB" sz="3000" dirty="0" smtClean="0">
                <a:solidFill>
                  <a:schemeClr val="accent1"/>
                </a:solidFill>
                <a:latin typeface="+mn-lt"/>
              </a:rPr>
              <a:t>Integration in global value chains can help support productivity growth</a:t>
            </a:r>
            <a:br>
              <a:rPr lang="en-GB" sz="3000" dirty="0" smtClean="0">
                <a:solidFill>
                  <a:schemeClr val="accent1"/>
                </a:solidFill>
                <a:latin typeface="+mn-lt"/>
              </a:rPr>
            </a:br>
            <a:endParaRPr lang="en-GB" sz="3000" dirty="0">
              <a:solidFill>
                <a:schemeClr val="accent1"/>
              </a:solidFill>
              <a:latin typeface="+mn-lt"/>
            </a:endParaRPr>
          </a:p>
        </p:txBody>
      </p:sp>
      <p:pic>
        <p:nvPicPr>
          <p:cNvPr id="11" name="Picture 10"/>
          <p:cNvPicPr/>
          <p:nvPr/>
        </p:nvPicPr>
        <p:blipFill>
          <a:blip r:embed="rId3"/>
          <a:stretch>
            <a:fillRect/>
          </a:stretch>
        </p:blipFill>
        <p:spPr>
          <a:xfrm>
            <a:off x="1232114" y="1957482"/>
            <a:ext cx="6319731" cy="3919790"/>
          </a:xfrm>
          <a:prstGeom prst="rect">
            <a:avLst/>
          </a:prstGeom>
        </p:spPr>
      </p:pic>
      <p:sp>
        <p:nvSpPr>
          <p:cNvPr id="12" name="Rectangle 11"/>
          <p:cNvSpPr/>
          <p:nvPr/>
        </p:nvSpPr>
        <p:spPr>
          <a:xfrm>
            <a:off x="-108520" y="1556792"/>
            <a:ext cx="9001000" cy="338554"/>
          </a:xfrm>
          <a:prstGeom prst="rect">
            <a:avLst/>
          </a:prstGeom>
        </p:spPr>
        <p:txBody>
          <a:bodyPr wrap="square">
            <a:spAutoFit/>
          </a:bodyPr>
          <a:lstStyle/>
          <a:p>
            <a:pPr algn="ctr"/>
            <a:r>
              <a:rPr lang="en-GB" sz="1600" dirty="0">
                <a:solidFill>
                  <a:schemeClr val="tx1">
                    <a:lumMod val="75000"/>
                  </a:schemeClr>
                </a:solidFill>
                <a:ea typeface="+mj-ea"/>
                <a:cs typeface="+mj-cs"/>
              </a:rPr>
              <a:t>Estimated gains to MFP growth associated with raising GVC participation </a:t>
            </a:r>
          </a:p>
        </p:txBody>
      </p:sp>
      <p:sp>
        <p:nvSpPr>
          <p:cNvPr id="14" name="TextBox 13"/>
          <p:cNvSpPr txBox="1"/>
          <p:nvPr/>
        </p:nvSpPr>
        <p:spPr>
          <a:xfrm>
            <a:off x="625507" y="6206498"/>
            <a:ext cx="7797214" cy="523220"/>
          </a:xfrm>
          <a:prstGeom prst="rect">
            <a:avLst/>
          </a:prstGeom>
          <a:noFill/>
        </p:spPr>
        <p:txBody>
          <a:bodyPr wrap="square" rtlCol="0">
            <a:spAutoFit/>
          </a:bodyPr>
          <a:lstStyle/>
          <a:p>
            <a:r>
              <a:rPr lang="en-GB" sz="1400" dirty="0" smtClean="0">
                <a:solidFill>
                  <a:schemeClr val="bg2">
                    <a:lumMod val="25000"/>
                  </a:schemeClr>
                </a:solidFill>
              </a:rPr>
              <a:t>Source: Andrews, Criscuolo and Gal (2015),</a:t>
            </a:r>
            <a:r>
              <a:rPr lang="en-GB" sz="1400" b="1" dirty="0" smtClean="0">
                <a:solidFill>
                  <a:schemeClr val="bg2">
                    <a:lumMod val="25000"/>
                  </a:schemeClr>
                </a:solidFill>
              </a:rPr>
              <a:t> “</a:t>
            </a:r>
            <a:r>
              <a:rPr lang="en-GB" sz="1400" dirty="0">
                <a:solidFill>
                  <a:schemeClr val="bg2">
                    <a:lumMod val="25000"/>
                  </a:schemeClr>
                </a:solidFill>
              </a:rPr>
              <a:t>Frontier firms, technology diffusion and public policy: micro evidence from OECD countries </a:t>
            </a:r>
            <a:r>
              <a:rPr lang="en-GB" sz="1400" b="1" dirty="0" smtClean="0">
                <a:solidFill>
                  <a:schemeClr val="bg2">
                    <a:lumMod val="25000"/>
                  </a:schemeClr>
                </a:solidFill>
              </a:rPr>
              <a:t>” </a:t>
            </a:r>
            <a:r>
              <a:rPr lang="en-GB" sz="1400" dirty="0" smtClean="0">
                <a:solidFill>
                  <a:schemeClr val="bg2">
                    <a:lumMod val="25000"/>
                  </a:schemeClr>
                </a:solidFill>
              </a:rPr>
              <a:t>forthcoming  OECD Working Paper.</a:t>
            </a:r>
            <a:endParaRPr lang="en-GB" sz="1400" dirty="0">
              <a:solidFill>
                <a:schemeClr val="bg2">
                  <a:lumMod val="25000"/>
                </a:schemeClr>
              </a:solidFill>
            </a:endParaRPr>
          </a:p>
        </p:txBody>
      </p:sp>
    </p:spTree>
    <p:extLst>
      <p:ext uri="{BB962C8B-B14F-4D97-AF65-F5344CB8AC3E}">
        <p14:creationId xmlns:p14="http://schemas.microsoft.com/office/powerpoint/2010/main" val="35184788"/>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51520" y="116632"/>
            <a:ext cx="8892480" cy="1022351"/>
          </a:xfrm>
        </p:spPr>
        <p:txBody>
          <a:bodyPr>
            <a:normAutofit/>
          </a:bodyPr>
          <a:lstStyle/>
          <a:p>
            <a:pPr algn="ctr" eaLnBrk="1" hangingPunct="1">
              <a:defRPr/>
            </a:pPr>
            <a:r>
              <a:rPr lang="en-GB" sz="2800" dirty="0" smtClean="0">
                <a:solidFill>
                  <a:srgbClr val="4F81BD"/>
                </a:solidFill>
                <a:latin typeface="+mn-lt"/>
              </a:rPr>
              <a:t>Some conclusions</a:t>
            </a:r>
          </a:p>
        </p:txBody>
      </p:sp>
      <p:sp>
        <p:nvSpPr>
          <p:cNvPr id="11" name="Content Placeholder 2"/>
          <p:cNvSpPr txBox="1">
            <a:spLocks/>
          </p:cNvSpPr>
          <p:nvPr/>
        </p:nvSpPr>
        <p:spPr>
          <a:xfrm>
            <a:off x="179393" y="1341439"/>
            <a:ext cx="8785096" cy="5040312"/>
          </a:xfrm>
          <a:prstGeom prst="rect">
            <a:avLst/>
          </a:prstGeom>
        </p:spPr>
        <p:txBody>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spcBef>
                <a:spcPts val="0"/>
              </a:spcBef>
              <a:spcAft>
                <a:spcPts val="1200"/>
              </a:spcAft>
            </a:pPr>
            <a:r>
              <a:rPr lang="en-GB" altLang="en-US" sz="2200" b="1" dirty="0" smtClean="0">
                <a:latin typeface="Georgia" pitchFamily="18" charset="0"/>
              </a:rPr>
              <a:t>Productivity growth at the global frontier is still strong</a:t>
            </a:r>
            <a:r>
              <a:rPr lang="en-GB" altLang="en-US" sz="2200" dirty="0" smtClean="0">
                <a:latin typeface="Georgia" pitchFamily="18" charset="0"/>
              </a:rPr>
              <a:t>:</a:t>
            </a:r>
          </a:p>
          <a:p>
            <a:pPr lvl="1">
              <a:spcBef>
                <a:spcPts val="0"/>
              </a:spcBef>
              <a:spcAft>
                <a:spcPts val="1200"/>
              </a:spcAft>
            </a:pPr>
            <a:r>
              <a:rPr lang="en-GB" altLang="en-US" sz="1800" dirty="0" smtClean="0">
                <a:latin typeface="Georgia" pitchFamily="18" charset="0"/>
              </a:rPr>
              <a:t>The world has not run out of technology or sources of growth</a:t>
            </a:r>
          </a:p>
          <a:p>
            <a:pPr lvl="1">
              <a:spcBef>
                <a:spcPts val="0"/>
              </a:spcBef>
              <a:spcAft>
                <a:spcPts val="1200"/>
              </a:spcAft>
            </a:pPr>
            <a:r>
              <a:rPr lang="en-GB" altLang="en-US" sz="1800" dirty="0" smtClean="0">
                <a:latin typeface="Georgia" pitchFamily="18" charset="0"/>
              </a:rPr>
              <a:t>But diffusion of knowledge and innovation remains a challenge</a:t>
            </a:r>
          </a:p>
          <a:p>
            <a:pPr>
              <a:spcBef>
                <a:spcPts val="0"/>
              </a:spcBef>
              <a:spcAft>
                <a:spcPts val="1200"/>
              </a:spcAft>
            </a:pPr>
            <a:r>
              <a:rPr lang="en-GB" altLang="en-US" sz="2200" b="1" dirty="0" smtClean="0">
                <a:latin typeface="Georgia" pitchFamily="18" charset="0"/>
              </a:rPr>
              <a:t>Key </a:t>
            </a:r>
            <a:r>
              <a:rPr lang="en-GB" altLang="en-US" sz="2200" b="1" u="sng" dirty="0" smtClean="0">
                <a:latin typeface="Georgia" pitchFamily="18" charset="0"/>
              </a:rPr>
              <a:t>policies for innovation</a:t>
            </a:r>
            <a:r>
              <a:rPr lang="en-GB" altLang="en-US" sz="2200" b="1" dirty="0" smtClean="0">
                <a:latin typeface="Georgia" pitchFamily="18" charset="0"/>
              </a:rPr>
              <a:t> include:</a:t>
            </a:r>
          </a:p>
          <a:p>
            <a:pPr lvl="1">
              <a:spcBef>
                <a:spcPts val="0"/>
              </a:spcBef>
              <a:spcAft>
                <a:spcPts val="1200"/>
              </a:spcAft>
            </a:pPr>
            <a:r>
              <a:rPr lang="en-GB" altLang="en-US" sz="1800" dirty="0" smtClean="0">
                <a:latin typeface="Georgia" pitchFamily="18" charset="0"/>
              </a:rPr>
              <a:t>Improved policy frameworks for </a:t>
            </a:r>
            <a:r>
              <a:rPr lang="en-GB" altLang="en-US" sz="1800" b="1" dirty="0" smtClean="0">
                <a:latin typeface="Georgia" pitchFamily="18" charset="0"/>
              </a:rPr>
              <a:t>investment in innovation</a:t>
            </a:r>
          </a:p>
          <a:p>
            <a:pPr lvl="1">
              <a:spcBef>
                <a:spcPts val="0"/>
              </a:spcBef>
              <a:spcAft>
                <a:spcPts val="1200"/>
              </a:spcAft>
            </a:pPr>
            <a:r>
              <a:rPr lang="en-GB" altLang="en-US" sz="1800" b="1" dirty="0" smtClean="0">
                <a:latin typeface="Georgia" pitchFamily="18" charset="0"/>
              </a:rPr>
              <a:t>Innovation </a:t>
            </a:r>
            <a:r>
              <a:rPr lang="en-GB" altLang="en-US" sz="1800" b="1" dirty="0" smtClean="0">
                <a:latin typeface="Georgia" pitchFamily="18" charset="0"/>
              </a:rPr>
              <a:t>policies </a:t>
            </a:r>
            <a:r>
              <a:rPr lang="en-GB" altLang="en-US" sz="1800" b="1" dirty="0" smtClean="0">
                <a:latin typeface="Georgia" pitchFamily="18" charset="0"/>
              </a:rPr>
              <a:t>based on best </a:t>
            </a:r>
            <a:r>
              <a:rPr lang="en-GB" altLang="en-US" sz="1800" b="1" dirty="0" smtClean="0">
                <a:latin typeface="Georgia" pitchFamily="18" charset="0"/>
              </a:rPr>
              <a:t>practice</a:t>
            </a:r>
            <a:endParaRPr lang="en-GB" altLang="en-US" sz="1800" b="1" dirty="0" smtClean="0">
              <a:latin typeface="Georgia" pitchFamily="18" charset="0"/>
            </a:endParaRPr>
          </a:p>
          <a:p>
            <a:pPr lvl="1">
              <a:spcBef>
                <a:spcPts val="0"/>
              </a:spcBef>
              <a:spcAft>
                <a:spcPts val="1200"/>
              </a:spcAft>
            </a:pPr>
            <a:r>
              <a:rPr lang="en-GB" altLang="en-US" sz="1800" dirty="0" smtClean="0">
                <a:latin typeface="Georgia" pitchFamily="18" charset="0"/>
              </a:rPr>
              <a:t>Enabling entrepreneurship and business dynamism – </a:t>
            </a:r>
            <a:r>
              <a:rPr lang="en-GB" altLang="en-US" sz="1800" b="1" dirty="0" smtClean="0">
                <a:latin typeface="Georgia" pitchFamily="18" charset="0"/>
              </a:rPr>
              <a:t>allow new firms to fail or scale and unproductive firms to exit</a:t>
            </a:r>
          </a:p>
          <a:p>
            <a:pPr lvl="1">
              <a:spcBef>
                <a:spcPts val="0"/>
              </a:spcBef>
              <a:spcAft>
                <a:spcPts val="1200"/>
              </a:spcAft>
            </a:pPr>
            <a:r>
              <a:rPr lang="en-GB" altLang="en-US" sz="1800" dirty="0" smtClean="0">
                <a:latin typeface="Georgia" pitchFamily="18" charset="0"/>
              </a:rPr>
              <a:t>Benefiting from the </a:t>
            </a:r>
            <a:r>
              <a:rPr lang="en-GB" altLang="en-US" sz="1800" b="1" dirty="0" smtClean="0">
                <a:latin typeface="Georgia" pitchFamily="18" charset="0"/>
              </a:rPr>
              <a:t>global productivity frontier, including through integration in global networks</a:t>
            </a:r>
          </a:p>
          <a:p>
            <a:pPr lvl="1">
              <a:spcBef>
                <a:spcPts val="0"/>
              </a:spcBef>
              <a:spcAft>
                <a:spcPts val="1200"/>
              </a:spcAft>
            </a:pPr>
            <a:r>
              <a:rPr lang="en-GB" altLang="en-US" sz="1800" b="1" dirty="0" smtClean="0">
                <a:latin typeface="Georgia" pitchFamily="18" charset="0"/>
              </a:rPr>
              <a:t>A strong focus </a:t>
            </a:r>
            <a:r>
              <a:rPr lang="en-GB" altLang="en-US" sz="1800" b="1" dirty="0" smtClean="0">
                <a:latin typeface="Georgia" pitchFamily="18" charset="0"/>
              </a:rPr>
              <a:t>on evaluation and policy learning</a:t>
            </a:r>
          </a:p>
        </p:txBody>
      </p:sp>
      <p:sp>
        <p:nvSpPr>
          <p:cNvPr id="12" name="Slide Number Placeholder 4"/>
          <p:cNvSpPr>
            <a:spLocks noGrp="1"/>
          </p:cNvSpPr>
          <p:nvPr>
            <p:ph type="sldNum" sz="quarter" idx="12"/>
          </p:nvPr>
        </p:nvSpPr>
        <p:spPr bwMode="auto">
          <a:xfrm>
            <a:off x="8640763" y="6411913"/>
            <a:ext cx="341312"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fld id="{E0D6D2C7-F110-4FB3-B32F-BCE39EAE39E7}" type="slidenum">
              <a:rPr lang="en-GB" altLang="en-US" sz="1000" smtClean="0">
                <a:solidFill>
                  <a:schemeClr val="tx1"/>
                </a:solidFill>
                <a:latin typeface="Arial" pitchFamily="34" charset="0"/>
              </a:rPr>
              <a:pPr eaLnBrk="1" hangingPunct="1">
                <a:spcBef>
                  <a:spcPct val="0"/>
                </a:spcBef>
                <a:buFontTx/>
                <a:buNone/>
              </a:pPr>
              <a:t>28</a:t>
            </a:fld>
            <a:endParaRPr lang="en-GB" altLang="en-US" sz="1000" smtClean="0">
              <a:solidFill>
                <a:schemeClr val="tx1"/>
              </a:solidFill>
              <a:latin typeface="Arial" pitchFamily="34" charset="0"/>
            </a:endParaRPr>
          </a:p>
        </p:txBody>
      </p:sp>
    </p:spTree>
    <p:extLst>
      <p:ext uri="{BB962C8B-B14F-4D97-AF65-F5344CB8AC3E}">
        <p14:creationId xmlns:p14="http://schemas.microsoft.com/office/powerpoint/2010/main" val="1233588470"/>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315" y="123825"/>
            <a:ext cx="8135937" cy="766763"/>
          </a:xfrm>
        </p:spPr>
        <p:txBody>
          <a:bodyPr/>
          <a:lstStyle/>
          <a:p>
            <a:pPr algn="ctr" eaLnBrk="1" hangingPunct="1"/>
            <a:r>
              <a:rPr lang="en-GB" altLang="en-US" dirty="0" smtClean="0">
                <a:solidFill>
                  <a:srgbClr val="4F81BD"/>
                </a:solidFill>
                <a:latin typeface="+mn-lt"/>
              </a:rPr>
              <a:t> </a:t>
            </a:r>
            <a:r>
              <a:rPr lang="en-GB" altLang="en-US" sz="2800" dirty="0" smtClean="0">
                <a:solidFill>
                  <a:srgbClr val="4F81BD"/>
                </a:solidFill>
                <a:latin typeface="+mn-lt"/>
              </a:rPr>
              <a:t>Thank you</a:t>
            </a:r>
          </a:p>
        </p:txBody>
      </p:sp>
      <p:sp>
        <p:nvSpPr>
          <p:cNvPr id="8" name="Slide Number Placeholder 4"/>
          <p:cNvSpPr>
            <a:spLocks noGrp="1"/>
          </p:cNvSpPr>
          <p:nvPr>
            <p:ph type="sldNum" sz="quarter" idx="12"/>
          </p:nvPr>
        </p:nvSpPr>
        <p:spPr bwMode="auto">
          <a:xfrm>
            <a:off x="8744658" y="6453336"/>
            <a:ext cx="341312" cy="1841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fld id="{905D507A-0F04-4440-9D81-528B98812A03}" type="slidenum">
              <a:rPr lang="en-GB" altLang="en-US" sz="1000" smtClean="0">
                <a:solidFill>
                  <a:schemeClr val="tx1"/>
                </a:solidFill>
                <a:latin typeface="Arial" pitchFamily="34" charset="0"/>
              </a:rPr>
              <a:pPr eaLnBrk="1" hangingPunct="1">
                <a:spcBef>
                  <a:spcPct val="0"/>
                </a:spcBef>
                <a:buFontTx/>
                <a:buNone/>
              </a:pPr>
              <a:t>29</a:t>
            </a:fld>
            <a:endParaRPr lang="en-GB" altLang="en-US" sz="1000" dirty="0" smtClean="0">
              <a:solidFill>
                <a:schemeClr val="tx1"/>
              </a:solidFill>
              <a:latin typeface="Arial" pitchFamily="34" charset="0"/>
            </a:endParaRPr>
          </a:p>
        </p:txBody>
      </p:sp>
      <p:sp>
        <p:nvSpPr>
          <p:cNvPr id="19" name="TextBox 18"/>
          <p:cNvSpPr txBox="1"/>
          <p:nvPr/>
        </p:nvSpPr>
        <p:spPr>
          <a:xfrm>
            <a:off x="4499992" y="2348841"/>
            <a:ext cx="4613255" cy="707886"/>
          </a:xfrm>
          <a:prstGeom prst="rect">
            <a:avLst/>
          </a:prstGeom>
          <a:noFill/>
        </p:spPr>
        <p:txBody>
          <a:bodyPr wrap="square" rtlCol="0">
            <a:spAutoFit/>
          </a:bodyPr>
          <a:lstStyle/>
          <a:p>
            <a:r>
              <a:rPr lang="fr-CA" sz="2000" dirty="0" err="1" smtClean="0"/>
              <a:t>Follow</a:t>
            </a:r>
            <a:r>
              <a:rPr lang="fr-CA" sz="2000" dirty="0" smtClean="0"/>
              <a:t> us 0n </a:t>
            </a:r>
            <a:r>
              <a:rPr lang="fr-CA" sz="2000" dirty="0" err="1" smtClean="0"/>
              <a:t>Twitter</a:t>
            </a:r>
            <a:r>
              <a:rPr lang="fr-CA" sz="2000" dirty="0" smtClean="0"/>
              <a:t>: </a:t>
            </a:r>
            <a:r>
              <a:rPr lang="fr-CA" sz="2000" u="sng" dirty="0" smtClean="0">
                <a:solidFill>
                  <a:srgbClr val="0000FF"/>
                </a:solidFill>
              </a:rPr>
              <a:t>@</a:t>
            </a:r>
            <a:r>
              <a:rPr lang="fr-CA" sz="2000" u="sng" dirty="0" err="1" smtClean="0">
                <a:solidFill>
                  <a:srgbClr val="0000FF"/>
                </a:solidFill>
              </a:rPr>
              <a:t>OECDinnovation</a:t>
            </a:r>
            <a:r>
              <a:rPr lang="fr-CA" sz="2000" dirty="0" smtClean="0"/>
              <a:t>   </a:t>
            </a:r>
            <a:endParaRPr lang="en-GB" sz="2000" dirty="0"/>
          </a:p>
        </p:txBody>
      </p:sp>
      <p:sp>
        <p:nvSpPr>
          <p:cNvPr id="20" name="Rectangle 19"/>
          <p:cNvSpPr/>
          <p:nvPr/>
        </p:nvSpPr>
        <p:spPr>
          <a:xfrm>
            <a:off x="4439798" y="3645023"/>
            <a:ext cx="4749098" cy="1015663"/>
          </a:xfrm>
          <a:prstGeom prst="rect">
            <a:avLst/>
          </a:prstGeom>
        </p:spPr>
        <p:txBody>
          <a:bodyPr wrap="square">
            <a:spAutoFit/>
          </a:bodyPr>
          <a:lstStyle/>
          <a:p>
            <a:r>
              <a:rPr lang="en-GB" altLang="en-US" sz="2000" dirty="0" smtClean="0"/>
              <a:t>Website: </a:t>
            </a:r>
            <a:r>
              <a:rPr lang="en-GB" altLang="en-US" sz="2000" cap="none" dirty="0" smtClean="0">
                <a:hlinkClick r:id="rId3"/>
              </a:rPr>
              <a:t>www.oecd.org/sti</a:t>
            </a:r>
            <a:endParaRPr lang="en-GB" altLang="en-US" sz="2000" cap="none" dirty="0" smtClean="0"/>
          </a:p>
          <a:p>
            <a:endParaRPr lang="en-GB" altLang="en-US" sz="2000" cap="none" dirty="0" smtClean="0"/>
          </a:p>
          <a:p>
            <a:r>
              <a:rPr lang="en-GB" sz="2000" dirty="0" smtClean="0"/>
              <a:t>Newsletter: </a:t>
            </a:r>
            <a:r>
              <a:rPr lang="fr-CA" sz="2000" dirty="0">
                <a:hlinkClick r:id="rId4"/>
              </a:rPr>
              <a:t>www.oecd.org/sti/news.htm</a:t>
            </a:r>
            <a:endParaRPr lang="en-GB" sz="2000" dirty="0"/>
          </a:p>
        </p:txBody>
      </p:sp>
      <p:pic>
        <p:nvPicPr>
          <p:cNvPr id="2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795117"/>
            <a:ext cx="3878815" cy="2576358"/>
          </a:xfrm>
          <a:prstGeom prst="rect">
            <a:avLst/>
          </a:prstGeom>
          <a:noFill/>
          <a:ln w="6350">
            <a:solidFill>
              <a:schemeClr val="tx1"/>
            </a:solidFill>
            <a:miter lim="800000"/>
            <a:headEnd/>
            <a:tailEnd/>
          </a:ln>
          <a:effectLst>
            <a:outerShdw blurRad="50800" dist="635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TextBox 21"/>
          <p:cNvSpPr txBox="1"/>
          <p:nvPr/>
        </p:nvSpPr>
        <p:spPr>
          <a:xfrm>
            <a:off x="784920" y="1484784"/>
            <a:ext cx="6235352" cy="461665"/>
          </a:xfrm>
          <a:prstGeom prst="rect">
            <a:avLst/>
          </a:prstGeom>
          <a:noFill/>
        </p:spPr>
        <p:txBody>
          <a:bodyPr wrap="square" rtlCol="0">
            <a:spAutoFit/>
          </a:bodyPr>
          <a:lstStyle/>
          <a:p>
            <a:r>
              <a:rPr lang="fr-CA" sz="2400" dirty="0" smtClean="0"/>
              <a:t>Contact: </a:t>
            </a:r>
            <a:r>
              <a:rPr lang="fr-CA" sz="2400" dirty="0" smtClean="0">
                <a:hlinkClick r:id="rId6"/>
              </a:rPr>
              <a:t>Dirk.Pilat@oecd.org</a:t>
            </a:r>
            <a:endParaRPr lang="en-GB" sz="2400" dirty="0"/>
          </a:p>
        </p:txBody>
      </p:sp>
      <p:sp>
        <p:nvSpPr>
          <p:cNvPr id="23" name="TextBox 22"/>
          <p:cNvSpPr txBox="1"/>
          <p:nvPr/>
        </p:nvSpPr>
        <p:spPr>
          <a:xfrm>
            <a:off x="784920" y="2302674"/>
            <a:ext cx="3427040" cy="400110"/>
          </a:xfrm>
          <a:prstGeom prst="rect">
            <a:avLst/>
          </a:prstGeom>
          <a:noFill/>
        </p:spPr>
        <p:txBody>
          <a:bodyPr wrap="square" rtlCol="0">
            <a:spAutoFit/>
          </a:bodyPr>
          <a:lstStyle/>
          <a:p>
            <a:r>
              <a:rPr lang="fr-CA" sz="2000" dirty="0" smtClean="0"/>
              <a:t>Read more about </a:t>
            </a:r>
            <a:r>
              <a:rPr lang="fr-CA" sz="2000" dirty="0" err="1" smtClean="0"/>
              <a:t>our</a:t>
            </a:r>
            <a:r>
              <a:rPr lang="fr-CA" sz="2000" dirty="0" smtClean="0"/>
              <a:t> </a:t>
            </a:r>
            <a:r>
              <a:rPr lang="fr-CA" sz="2000" dirty="0" err="1" smtClean="0"/>
              <a:t>work</a:t>
            </a:r>
            <a:endParaRPr lang="en-GB" sz="2000" dirty="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4640" y="1844824"/>
            <a:ext cx="2304256" cy="197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181056"/>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080000" y="237600"/>
            <a:ext cx="7416000" cy="1022400"/>
          </a:xfrm>
        </p:spPr>
        <p:txBody>
          <a:bodyPr>
            <a:normAutofit/>
          </a:bodyPr>
          <a:lstStyle/>
          <a:p>
            <a:pPr algn="ctr"/>
            <a:r>
              <a:rPr lang="en-US" altLang="en-US" sz="3000" dirty="0" smtClean="0">
                <a:solidFill>
                  <a:schemeClr val="accent1"/>
                </a:solidFill>
                <a:latin typeface="+mn-lt"/>
              </a:rPr>
              <a:t>1. Innovation is one of the main drivers of </a:t>
            </a:r>
            <a:r>
              <a:rPr lang="en-US" altLang="en-US" sz="3000" dirty="0" smtClean="0">
                <a:solidFill>
                  <a:schemeClr val="accent1"/>
                </a:solidFill>
                <a:latin typeface="+mn-lt"/>
              </a:rPr>
              <a:t>growth and productivity </a:t>
            </a:r>
            <a:r>
              <a:rPr lang="en-US" altLang="en-US" sz="3000" dirty="0" smtClean="0">
                <a:solidFill>
                  <a:schemeClr val="accent1"/>
                </a:solidFill>
                <a:latin typeface="+mn-lt"/>
              </a:rPr>
              <a:t>…</a:t>
            </a:r>
          </a:p>
        </p:txBody>
      </p:sp>
      <p:sp>
        <p:nvSpPr>
          <p:cNvPr id="12" name="Content Placeholder 1"/>
          <p:cNvSpPr txBox="1">
            <a:spLocks/>
          </p:cNvSpPr>
          <p:nvPr/>
        </p:nvSpPr>
        <p:spPr>
          <a:xfrm>
            <a:off x="107504" y="1484784"/>
            <a:ext cx="3528392" cy="4896544"/>
          </a:xfrm>
          <a:prstGeom prst="rect">
            <a:avLst/>
          </a:prstGeom>
        </p:spPr>
        <p:txBody>
          <a:bodyPr>
            <a:normAutofit lnSpcReduction="10000"/>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buNone/>
            </a:pPr>
            <a:r>
              <a:rPr lang="en-GB" sz="2000" dirty="0" smtClean="0"/>
              <a:t>Innovation key </a:t>
            </a:r>
            <a:r>
              <a:rPr lang="en-GB" sz="2000" b="1" dirty="0" smtClean="0"/>
              <a:t>driver of growth</a:t>
            </a:r>
            <a:r>
              <a:rPr lang="en-GB" sz="2000" dirty="0" smtClean="0"/>
              <a:t>, through:</a:t>
            </a:r>
          </a:p>
          <a:p>
            <a:pPr marL="514800" indent="-457200">
              <a:buFont typeface="+mj-lt"/>
              <a:buAutoNum type="arabicPeriod"/>
            </a:pPr>
            <a:r>
              <a:rPr lang="en-GB" sz="2000" dirty="0" smtClean="0"/>
              <a:t>Technology embodied in fixed capital, </a:t>
            </a:r>
            <a:r>
              <a:rPr lang="en-GB" sz="2000" dirty="0" smtClean="0">
                <a:solidFill>
                  <a:srgbClr val="FF0000"/>
                </a:solidFill>
              </a:rPr>
              <a:t>e.g. ICT</a:t>
            </a:r>
          </a:p>
          <a:p>
            <a:pPr marL="514800" indent="-457200">
              <a:buFont typeface="+mj-lt"/>
              <a:buAutoNum type="arabicPeriod"/>
            </a:pPr>
            <a:r>
              <a:rPr lang="en-GB" sz="2000" dirty="0" smtClean="0"/>
              <a:t>Investment in knowledge-based capital (</a:t>
            </a:r>
            <a:r>
              <a:rPr lang="en-GB" sz="2000" dirty="0" smtClean="0">
                <a:solidFill>
                  <a:srgbClr val="FF0000"/>
                </a:solidFill>
              </a:rPr>
              <a:t>later slides</a:t>
            </a:r>
            <a:r>
              <a:rPr lang="en-GB" sz="2000" dirty="0" smtClean="0"/>
              <a:t>)</a:t>
            </a:r>
          </a:p>
          <a:p>
            <a:pPr marL="514800" indent="-457200">
              <a:buFont typeface="+mj-lt"/>
              <a:buAutoNum type="arabicPeriod"/>
            </a:pPr>
            <a:r>
              <a:rPr lang="en-GB" sz="2000" dirty="0" smtClean="0"/>
              <a:t>Productivity growth due to innovation (</a:t>
            </a:r>
            <a:r>
              <a:rPr lang="en-GB" sz="2000" dirty="0" smtClean="0">
                <a:solidFill>
                  <a:srgbClr val="FF0000"/>
                </a:solidFill>
              </a:rPr>
              <a:t>MFP</a:t>
            </a:r>
            <a:r>
              <a:rPr lang="en-GB" sz="2000" dirty="0" smtClean="0"/>
              <a:t>)</a:t>
            </a:r>
          </a:p>
          <a:p>
            <a:pPr marL="514800" indent="-457200">
              <a:buFont typeface="+mj-lt"/>
              <a:buAutoNum type="arabicPeriod"/>
            </a:pPr>
            <a:r>
              <a:rPr lang="en-GB" sz="2000" dirty="0" smtClean="0"/>
              <a:t>Creative destruction and business dynamism (</a:t>
            </a:r>
            <a:r>
              <a:rPr lang="en-GB" sz="2000" dirty="0" smtClean="0">
                <a:solidFill>
                  <a:srgbClr val="FF0000"/>
                </a:solidFill>
              </a:rPr>
              <a:t>later slides</a:t>
            </a:r>
            <a:r>
              <a:rPr lang="en-GB" sz="2000" dirty="0" smtClean="0"/>
              <a:t>)</a:t>
            </a:r>
          </a:p>
          <a:p>
            <a:pPr marL="57600" indent="0">
              <a:buNone/>
            </a:pPr>
            <a:r>
              <a:rPr lang="en-GB" sz="2000" dirty="0" smtClean="0"/>
              <a:t>Innovation’s role </a:t>
            </a:r>
            <a:r>
              <a:rPr lang="en-GB" sz="2000" b="1" dirty="0" smtClean="0"/>
              <a:t>will have to grow in future</a:t>
            </a:r>
            <a:r>
              <a:rPr lang="en-GB" sz="2000" dirty="0" smtClean="0"/>
              <a:t>, e.g. due to ageing.</a:t>
            </a:r>
            <a:endParaRPr lang="en-GB" sz="2000" dirty="0"/>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175633"/>
            <a:ext cx="5364088" cy="3431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3779912" y="1341669"/>
            <a:ext cx="5364088" cy="830997"/>
          </a:xfrm>
          <a:prstGeom prst="rect">
            <a:avLst/>
          </a:prstGeom>
        </p:spPr>
        <p:txBody>
          <a:bodyPr wrap="square">
            <a:spAutoFit/>
          </a:bodyPr>
          <a:lstStyle/>
          <a:p>
            <a:pPr algn="ctr"/>
            <a:r>
              <a:rPr lang="en-GB" sz="1600" b="1" dirty="0"/>
              <a:t>Figure 1. Contributions to GDP growth</a:t>
            </a:r>
          </a:p>
          <a:p>
            <a:pPr algn="ctr"/>
            <a:r>
              <a:rPr lang="en-GB" sz="1600" dirty="0"/>
              <a:t>Total economy, annual percentage point contribution, 1995-2013</a:t>
            </a:r>
          </a:p>
        </p:txBody>
      </p:sp>
      <p:sp>
        <p:nvSpPr>
          <p:cNvPr id="17" name="Rectangle 16"/>
          <p:cNvSpPr/>
          <p:nvPr/>
        </p:nvSpPr>
        <p:spPr>
          <a:xfrm>
            <a:off x="3779912" y="5667107"/>
            <a:ext cx="4572000" cy="461665"/>
          </a:xfrm>
          <a:prstGeom prst="rect">
            <a:avLst/>
          </a:prstGeom>
        </p:spPr>
        <p:txBody>
          <a:bodyPr>
            <a:spAutoFit/>
          </a:bodyPr>
          <a:lstStyle/>
          <a:p>
            <a:r>
              <a:rPr lang="en-GB" sz="1200" dirty="0"/>
              <a:t>Source: OECD Productivity Database, January 2015, and OECD (2015a), OECD Compendium of Productivity Indicators, 2015.</a:t>
            </a:r>
          </a:p>
        </p:txBody>
      </p:sp>
      <p:sp>
        <p:nvSpPr>
          <p:cNvPr id="18" name="Oval 17"/>
          <p:cNvSpPr/>
          <p:nvPr/>
        </p:nvSpPr>
        <p:spPr>
          <a:xfrm>
            <a:off x="4283968" y="2276872"/>
            <a:ext cx="122413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6804248" y="2242344"/>
            <a:ext cx="93610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152174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7544" y="2204864"/>
            <a:ext cx="8135937" cy="766763"/>
          </a:xfrm>
        </p:spPr>
        <p:txBody>
          <a:bodyPr>
            <a:normAutofit/>
          </a:bodyPr>
          <a:lstStyle/>
          <a:p>
            <a:pPr algn="ctr" eaLnBrk="1" hangingPunct="1"/>
            <a:r>
              <a:rPr lang="en-GB" altLang="en-US" sz="3200" dirty="0" smtClean="0">
                <a:solidFill>
                  <a:srgbClr val="4F81BD"/>
                </a:solidFill>
                <a:latin typeface="+mn-lt"/>
              </a:rPr>
              <a:t> </a:t>
            </a:r>
            <a:r>
              <a:rPr lang="en-GB" altLang="en-US" sz="3200" dirty="0" smtClean="0">
                <a:solidFill>
                  <a:srgbClr val="4F81BD"/>
                </a:solidFill>
                <a:latin typeface="+mn-lt"/>
              </a:rPr>
              <a:t>SPARES</a:t>
            </a:r>
            <a:endParaRPr lang="en-GB" altLang="en-US" sz="3200" dirty="0" smtClean="0">
              <a:solidFill>
                <a:srgbClr val="4F81BD"/>
              </a:solidFill>
              <a:latin typeface="+mn-lt"/>
            </a:endParaRPr>
          </a:p>
        </p:txBody>
      </p:sp>
      <p:sp>
        <p:nvSpPr>
          <p:cNvPr id="8" name="Slide Number Placeholder 4"/>
          <p:cNvSpPr>
            <a:spLocks noGrp="1"/>
          </p:cNvSpPr>
          <p:nvPr>
            <p:ph type="sldNum" sz="quarter" idx="12"/>
          </p:nvPr>
        </p:nvSpPr>
        <p:spPr bwMode="auto">
          <a:xfrm>
            <a:off x="8744658" y="6453336"/>
            <a:ext cx="341312" cy="1841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fld id="{905D507A-0F04-4440-9D81-528B98812A03}" type="slidenum">
              <a:rPr lang="en-GB" altLang="en-US" sz="1000" smtClean="0">
                <a:solidFill>
                  <a:schemeClr val="tx1"/>
                </a:solidFill>
                <a:latin typeface="Arial" pitchFamily="34" charset="0"/>
              </a:rPr>
              <a:pPr eaLnBrk="1" hangingPunct="1">
                <a:spcBef>
                  <a:spcPct val="0"/>
                </a:spcBef>
                <a:buFontTx/>
                <a:buNone/>
              </a:pPr>
              <a:t>30</a:t>
            </a:fld>
            <a:endParaRPr lang="en-GB" altLang="en-US" sz="1000" dirty="0" smtClean="0">
              <a:solidFill>
                <a:schemeClr val="tx1"/>
              </a:solidFill>
              <a:latin typeface="Arial" pitchFamily="34" charset="0"/>
            </a:endParaRPr>
          </a:p>
        </p:txBody>
      </p:sp>
    </p:spTree>
    <p:extLst>
      <p:ext uri="{BB962C8B-B14F-4D97-AF65-F5344CB8AC3E}">
        <p14:creationId xmlns:p14="http://schemas.microsoft.com/office/powerpoint/2010/main" val="2350010190"/>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
          <p:cNvSpPr txBox="1">
            <a:spLocks/>
          </p:cNvSpPr>
          <p:nvPr/>
        </p:nvSpPr>
        <p:spPr>
          <a:xfrm>
            <a:off x="35496" y="1295640"/>
            <a:ext cx="9108504" cy="5562359"/>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a:lnSpc>
                <a:spcPct val="110000"/>
              </a:lnSpc>
              <a:spcBef>
                <a:spcPts val="0"/>
              </a:spcBef>
              <a:spcAft>
                <a:spcPts val="600"/>
              </a:spcAft>
              <a:buFont typeface="Wingdings" panose="05000000000000000000" pitchFamily="2" charset="2"/>
              <a:buChar char="Ø"/>
            </a:pPr>
            <a:endParaRPr lang="en-US" sz="2600" i="1" dirty="0" smtClean="0">
              <a:solidFill>
                <a:schemeClr val="bg2">
                  <a:lumMod val="10000"/>
                </a:schemeClr>
              </a:solidFill>
              <a:latin typeface="Calibri" panose="020F0502020204030204" pitchFamily="34" charset="0"/>
            </a:endParaRPr>
          </a:p>
        </p:txBody>
      </p:sp>
      <p:sp>
        <p:nvSpPr>
          <p:cNvPr id="13" name="Title 2"/>
          <p:cNvSpPr>
            <a:spLocks noGrp="1"/>
          </p:cNvSpPr>
          <p:nvPr>
            <p:ph type="title"/>
          </p:nvPr>
        </p:nvSpPr>
        <p:spPr>
          <a:xfrm>
            <a:off x="971600" y="237600"/>
            <a:ext cx="8064896" cy="1022400"/>
          </a:xfrm>
        </p:spPr>
        <p:txBody>
          <a:bodyPr>
            <a:normAutofit/>
          </a:bodyPr>
          <a:lstStyle/>
          <a:p>
            <a:pPr algn="ctr"/>
            <a:r>
              <a:rPr lang="en-US" sz="2800" dirty="0" smtClean="0">
                <a:solidFill>
                  <a:schemeClr val="accent1"/>
                </a:solidFill>
                <a:latin typeface="+mn-lt"/>
                <a:cs typeface="Arial" charset="0"/>
              </a:rPr>
              <a:t>Brazil’s convergence in productivity with the US has stalled</a:t>
            </a:r>
            <a:endParaRPr lang="en-US" sz="2800" dirty="0">
              <a:solidFill>
                <a:schemeClr val="accent1"/>
              </a:solidFill>
              <a:latin typeface="+mn-lt"/>
              <a:cs typeface="Arial" charset="0"/>
            </a:endParaRPr>
          </a:p>
        </p:txBody>
      </p:sp>
      <p:sp>
        <p:nvSpPr>
          <p:cNvPr id="14" name="Content Placeholder 1"/>
          <p:cNvSpPr txBox="1">
            <a:spLocks/>
          </p:cNvSpPr>
          <p:nvPr/>
        </p:nvSpPr>
        <p:spPr>
          <a:xfrm>
            <a:off x="323528" y="6434981"/>
            <a:ext cx="5472608" cy="432048"/>
          </a:xfrm>
          <a:prstGeom prst="rect">
            <a:avLst/>
          </a:prstGeom>
        </p:spPr>
        <p:txBody>
          <a:bodyPr vert="horz">
            <a:normAutofit fontScale="85000" lnSpcReduction="10000"/>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buFont typeface="Arial" pitchFamily="34" charset="0"/>
              <a:buNone/>
            </a:pPr>
            <a:r>
              <a:rPr lang="en-GB" sz="2000" dirty="0" smtClean="0"/>
              <a:t>Source: Conference Board Total Economy Database</a:t>
            </a:r>
            <a:endParaRPr lang="en-GB" sz="2000" b="1" dirty="0"/>
          </a:p>
        </p:txBody>
      </p:sp>
      <p:sp>
        <p:nvSpPr>
          <p:cNvPr id="15" name="TextBox 14"/>
          <p:cNvSpPr txBox="1"/>
          <p:nvPr/>
        </p:nvSpPr>
        <p:spPr>
          <a:xfrm>
            <a:off x="814552" y="1319790"/>
            <a:ext cx="7632849" cy="353943"/>
          </a:xfrm>
          <a:prstGeom prst="rect">
            <a:avLst/>
          </a:prstGeom>
          <a:noFill/>
        </p:spPr>
        <p:txBody>
          <a:bodyPr wrap="square" rtlCol="0">
            <a:spAutoFit/>
          </a:bodyPr>
          <a:lstStyle/>
          <a:p>
            <a:pPr algn="ctr"/>
            <a:r>
              <a:rPr lang="en-US" sz="1700" b="1" dirty="0">
                <a:solidFill>
                  <a:schemeClr val="bg2">
                    <a:lumMod val="10000"/>
                  </a:schemeClr>
                </a:solidFill>
              </a:rPr>
              <a:t>Per cent gap in GDP per hour worked with the United States</a:t>
            </a:r>
            <a:endParaRPr lang="en-GB" sz="1700" dirty="0"/>
          </a:p>
        </p:txBody>
      </p:sp>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1673733"/>
            <a:ext cx="8568952" cy="5028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Oval 16"/>
          <p:cNvSpPr/>
          <p:nvPr/>
        </p:nvSpPr>
        <p:spPr>
          <a:xfrm>
            <a:off x="7092280" y="1688342"/>
            <a:ext cx="428819" cy="394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19778174"/>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612775" y="1350963"/>
            <a:ext cx="7632700" cy="646112"/>
          </a:xfrm>
          <a:prstGeom prst="rect">
            <a:avLst/>
          </a:prstGeom>
          <a:noFill/>
          <a:ln w="9525">
            <a:noFill/>
            <a:miter lim="800000"/>
            <a:headEnd/>
            <a:tailEnd/>
          </a:ln>
        </p:spPr>
        <p:txBody>
          <a:bodyPr anchor="ctr">
            <a:spAutoFit/>
          </a:bodyPr>
          <a:lstStyle/>
          <a:p>
            <a:pPr indent="457200" algn="ctr" eaLnBrk="0" hangingPunct="0">
              <a:defRPr/>
            </a:pPr>
            <a:r>
              <a:rPr lang="en-US" dirty="0">
                <a:solidFill>
                  <a:schemeClr val="bg2">
                    <a:lumMod val="10000"/>
                  </a:schemeClr>
                </a:solidFill>
                <a:latin typeface="+mj-lt"/>
              </a:rPr>
              <a:t>Business investment in KBC and tangible assets in the United States (% GDP, 1972-2011)</a:t>
            </a:r>
          </a:p>
        </p:txBody>
      </p:sp>
      <p:sp>
        <p:nvSpPr>
          <p:cNvPr id="10" name="Slide Number Placeholder 5"/>
          <p:cNvSpPr>
            <a:spLocks noGrp="1"/>
          </p:cNvSpPr>
          <p:nvPr>
            <p:ph type="sldNum" sz="quarter" idx="12"/>
          </p:nvPr>
        </p:nvSpPr>
        <p:spPr bwMode="auto">
          <a:xfrm>
            <a:off x="8640763" y="6434138"/>
            <a:ext cx="341312" cy="246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969FC62-A75D-476A-BA19-F434C0C5A66B}" type="slidenum">
              <a:rPr lang="en-GB" altLang="en-US" smtClean="0"/>
              <a:pPr eaLnBrk="1" hangingPunct="1"/>
              <a:t>32</a:t>
            </a:fld>
            <a:endParaRPr lang="en-GB" altLang="en-US" smtClean="0"/>
          </a:p>
        </p:txBody>
      </p:sp>
      <p:sp>
        <p:nvSpPr>
          <p:cNvPr id="11" name="Title 9"/>
          <p:cNvSpPr>
            <a:spLocks noGrp="1"/>
          </p:cNvSpPr>
          <p:nvPr>
            <p:ph type="title"/>
          </p:nvPr>
        </p:nvSpPr>
        <p:spPr>
          <a:xfrm>
            <a:off x="971600" y="260350"/>
            <a:ext cx="7488832" cy="1022350"/>
          </a:xfrm>
        </p:spPr>
        <p:txBody>
          <a:bodyPr>
            <a:normAutofit/>
          </a:bodyPr>
          <a:lstStyle/>
          <a:p>
            <a:pPr algn="ctr"/>
            <a:r>
              <a:rPr lang="en-US" altLang="en-US" sz="3000" dirty="0" smtClean="0">
                <a:solidFill>
                  <a:schemeClr val="accent1"/>
                </a:solidFill>
                <a:latin typeface="+mn-lt"/>
              </a:rPr>
              <a:t>A </a:t>
            </a:r>
            <a:r>
              <a:rPr lang="en-US" altLang="en-US" sz="3000" dirty="0" smtClean="0">
                <a:solidFill>
                  <a:schemeClr val="accent1"/>
                </a:solidFill>
                <a:latin typeface="+mn-lt"/>
              </a:rPr>
              <a:t>growing share of business investment is related to innovation …</a:t>
            </a:r>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989138"/>
            <a:ext cx="8277225" cy="462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5"/>
          <p:cNvSpPr>
            <a:spLocks noChangeArrowheads="1"/>
          </p:cNvSpPr>
          <p:nvPr/>
        </p:nvSpPr>
        <p:spPr bwMode="auto">
          <a:xfrm>
            <a:off x="395288" y="6524625"/>
            <a:ext cx="6553200" cy="276999"/>
          </a:xfrm>
          <a:prstGeom prst="rect">
            <a:avLst/>
          </a:prstGeom>
          <a:noFill/>
          <a:ln w="9525">
            <a:noFill/>
            <a:miter lim="800000"/>
            <a:headEnd/>
            <a:tailEnd/>
          </a:ln>
        </p:spPr>
        <p:txBody>
          <a:bodyPr>
            <a:spAutoFit/>
          </a:bodyPr>
          <a:lstStyle/>
          <a:p>
            <a:pPr>
              <a:tabLst>
                <a:tab pos="457200" algn="l"/>
                <a:tab pos="539750" algn="l"/>
                <a:tab pos="755650" algn="l"/>
                <a:tab pos="971550" algn="l"/>
              </a:tabLst>
              <a:defRPr/>
            </a:pPr>
            <a:r>
              <a:rPr lang="en-CA" sz="1200" i="1" dirty="0">
                <a:solidFill>
                  <a:schemeClr val="bg2">
                    <a:lumMod val="10000"/>
                  </a:schemeClr>
                </a:solidFill>
                <a:latin typeface="+mj-lt"/>
              </a:rPr>
              <a:t>Source: Corrado et al. (2012)</a:t>
            </a:r>
            <a:r>
              <a:rPr lang="en-GB" sz="1200" dirty="0">
                <a:solidFill>
                  <a:schemeClr val="bg2">
                    <a:lumMod val="10000"/>
                  </a:schemeClr>
                </a:solidFill>
                <a:latin typeface="+mj-lt"/>
              </a:rPr>
              <a:t>.</a:t>
            </a:r>
            <a:endParaRPr lang="en-US" altLang="zh-CN" sz="1200" dirty="0">
              <a:solidFill>
                <a:schemeClr val="bg2">
                  <a:lumMod val="10000"/>
                </a:schemeClr>
              </a:solidFill>
              <a:latin typeface="+mj-lt"/>
            </a:endParaRPr>
          </a:p>
        </p:txBody>
      </p:sp>
    </p:spTree>
    <p:extLst>
      <p:ext uri="{BB962C8B-B14F-4D97-AF65-F5344CB8AC3E}">
        <p14:creationId xmlns:p14="http://schemas.microsoft.com/office/powerpoint/2010/main" val="657359806"/>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txBox="1">
            <a:spLocks/>
          </p:cNvSpPr>
          <p:nvPr/>
        </p:nvSpPr>
        <p:spPr>
          <a:xfrm>
            <a:off x="35496" y="1295640"/>
            <a:ext cx="9108504" cy="5562359"/>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a:lnSpc>
                <a:spcPct val="110000"/>
              </a:lnSpc>
              <a:spcBef>
                <a:spcPts val="0"/>
              </a:spcBef>
              <a:spcAft>
                <a:spcPts val="600"/>
              </a:spcAft>
              <a:buFont typeface="Wingdings" panose="05000000000000000000" pitchFamily="2" charset="2"/>
              <a:buChar char="Ø"/>
            </a:pPr>
            <a:endParaRPr lang="en-US" sz="2600" i="1" dirty="0" smtClean="0">
              <a:solidFill>
                <a:schemeClr val="bg2">
                  <a:lumMod val="10000"/>
                </a:schemeClr>
              </a:solidFill>
              <a:latin typeface="Calibri" panose="020F0502020204030204" pitchFamily="34" charset="0"/>
            </a:endParaRPr>
          </a:p>
        </p:txBody>
      </p:sp>
      <p:sp>
        <p:nvSpPr>
          <p:cNvPr id="12" name="Title 2"/>
          <p:cNvSpPr>
            <a:spLocks noGrp="1"/>
          </p:cNvSpPr>
          <p:nvPr>
            <p:ph type="title"/>
          </p:nvPr>
        </p:nvSpPr>
        <p:spPr>
          <a:xfrm>
            <a:off x="827584" y="174352"/>
            <a:ext cx="8064896" cy="1022400"/>
          </a:xfrm>
        </p:spPr>
        <p:txBody>
          <a:bodyPr>
            <a:noAutofit/>
          </a:bodyPr>
          <a:lstStyle/>
          <a:p>
            <a:pPr algn="ctr"/>
            <a:r>
              <a:rPr lang="en-US" sz="2700" dirty="0" smtClean="0">
                <a:solidFill>
                  <a:schemeClr val="accent1"/>
                </a:solidFill>
                <a:latin typeface="+mn-lt"/>
                <a:cs typeface="Arial" charset="0"/>
              </a:rPr>
              <a:t>University – industry collaboration </a:t>
            </a:r>
            <a:r>
              <a:rPr lang="en-US" sz="2700" dirty="0">
                <a:solidFill>
                  <a:schemeClr val="accent1"/>
                </a:solidFill>
                <a:latin typeface="+mn-lt"/>
                <a:cs typeface="Arial" charset="0"/>
              </a:rPr>
              <a:t>can facilitate catch-up of laggards to </a:t>
            </a:r>
            <a:r>
              <a:rPr lang="en-US" sz="2700" dirty="0" smtClean="0">
                <a:solidFill>
                  <a:schemeClr val="accent1"/>
                </a:solidFill>
                <a:latin typeface="+mn-lt"/>
                <a:cs typeface="Arial" charset="0"/>
              </a:rPr>
              <a:t>the national frontier</a:t>
            </a:r>
            <a:endParaRPr lang="en-US" sz="2700" dirty="0">
              <a:solidFill>
                <a:schemeClr val="accent1"/>
              </a:solidFill>
              <a:latin typeface="+mn-lt"/>
              <a:cs typeface="Arial" charset="0"/>
            </a:endParaRPr>
          </a:p>
        </p:txBody>
      </p:sp>
      <p:sp>
        <p:nvSpPr>
          <p:cNvPr id="13" name="TextBox 12"/>
          <p:cNvSpPr txBox="1"/>
          <p:nvPr/>
        </p:nvSpPr>
        <p:spPr>
          <a:xfrm>
            <a:off x="300083" y="1340768"/>
            <a:ext cx="8232357" cy="830997"/>
          </a:xfrm>
          <a:prstGeom prst="rect">
            <a:avLst/>
          </a:prstGeom>
          <a:noFill/>
        </p:spPr>
        <p:txBody>
          <a:bodyPr wrap="square" rtlCol="0">
            <a:spAutoFit/>
          </a:bodyPr>
          <a:lstStyle/>
          <a:p>
            <a:pPr algn="ctr"/>
            <a:r>
              <a:rPr lang="en-GB" sz="1600" b="1" dirty="0">
                <a:solidFill>
                  <a:schemeClr val="bg2">
                    <a:lumMod val="10000"/>
                  </a:schemeClr>
                </a:solidFill>
              </a:rPr>
              <a:t>Impact of policy reforms on the MFP growth of laggard firms, 2005</a:t>
            </a:r>
          </a:p>
          <a:p>
            <a:pPr algn="ctr"/>
            <a:r>
              <a:rPr lang="en-GB" sz="1600" dirty="0" smtClean="0">
                <a:solidFill>
                  <a:schemeClr val="bg2">
                    <a:lumMod val="10000"/>
                  </a:schemeClr>
                </a:solidFill>
              </a:rPr>
              <a:t>Increasing Collaboration </a:t>
            </a:r>
            <a:r>
              <a:rPr lang="en-GB" sz="1600" dirty="0">
                <a:solidFill>
                  <a:schemeClr val="bg2">
                    <a:lumMod val="10000"/>
                  </a:schemeClr>
                </a:solidFill>
              </a:rPr>
              <a:t>from </a:t>
            </a:r>
            <a:r>
              <a:rPr lang="en-GB" sz="1600" dirty="0" smtClean="0">
                <a:solidFill>
                  <a:schemeClr val="bg2">
                    <a:lumMod val="10000"/>
                  </a:schemeClr>
                </a:solidFill>
              </a:rPr>
              <a:t>low level </a:t>
            </a:r>
            <a:r>
              <a:rPr lang="en-GB" sz="1600" dirty="0">
                <a:solidFill>
                  <a:schemeClr val="bg2">
                    <a:lumMod val="10000"/>
                  </a:schemeClr>
                </a:solidFill>
              </a:rPr>
              <a:t>in </a:t>
            </a:r>
            <a:r>
              <a:rPr lang="en-GB" sz="1600" dirty="0" smtClean="0">
                <a:solidFill>
                  <a:schemeClr val="bg2">
                    <a:lumMod val="10000"/>
                  </a:schemeClr>
                </a:solidFill>
              </a:rPr>
              <a:t>France </a:t>
            </a:r>
            <a:r>
              <a:rPr lang="en-GB" sz="1600" dirty="0">
                <a:solidFill>
                  <a:schemeClr val="bg2">
                    <a:lumMod val="10000"/>
                  </a:schemeClr>
                </a:solidFill>
              </a:rPr>
              <a:t>to the OECD </a:t>
            </a:r>
            <a:r>
              <a:rPr lang="en-GB" sz="1600" dirty="0" smtClean="0">
                <a:solidFill>
                  <a:schemeClr val="bg2">
                    <a:lumMod val="10000"/>
                  </a:schemeClr>
                </a:solidFill>
              </a:rPr>
              <a:t>average</a:t>
            </a:r>
          </a:p>
          <a:p>
            <a:pPr algn="ctr"/>
            <a:r>
              <a:rPr lang="en-GB" sz="1600" dirty="0" smtClean="0">
                <a:solidFill>
                  <a:schemeClr val="bg2">
                    <a:lumMod val="10000"/>
                  </a:schemeClr>
                </a:solidFill>
              </a:rPr>
              <a:t> </a:t>
            </a:r>
            <a:r>
              <a:rPr lang="en-GB" sz="1600" dirty="0">
                <a:solidFill>
                  <a:schemeClr val="bg2">
                    <a:lumMod val="10000"/>
                  </a:schemeClr>
                </a:solidFill>
              </a:rPr>
              <a:t>% difference between industries with high and low </a:t>
            </a:r>
            <a:r>
              <a:rPr lang="en-GB" sz="1600" dirty="0" smtClean="0">
                <a:solidFill>
                  <a:schemeClr val="bg2">
                    <a:lumMod val="10000"/>
                  </a:schemeClr>
                </a:solidFill>
              </a:rPr>
              <a:t>knowledge intensity</a:t>
            </a:r>
            <a:endParaRPr lang="en-GB" sz="1700" dirty="0">
              <a:solidFill>
                <a:schemeClr val="bg2">
                  <a:lumMod val="10000"/>
                </a:schemeClr>
              </a:solidFill>
            </a:endParaRPr>
          </a:p>
        </p:txBody>
      </p:sp>
      <p:sp>
        <p:nvSpPr>
          <p:cNvPr id="14" name="TextBox 13"/>
          <p:cNvSpPr txBox="1"/>
          <p:nvPr/>
        </p:nvSpPr>
        <p:spPr>
          <a:xfrm>
            <a:off x="606268" y="6396335"/>
            <a:ext cx="7797214" cy="461665"/>
          </a:xfrm>
          <a:prstGeom prst="rect">
            <a:avLst/>
          </a:prstGeom>
          <a:noFill/>
        </p:spPr>
        <p:txBody>
          <a:bodyPr wrap="square" rtlCol="0">
            <a:spAutoFit/>
          </a:bodyPr>
          <a:lstStyle/>
          <a:p>
            <a:r>
              <a:rPr lang="en-GB" sz="1200" dirty="0" smtClean="0">
                <a:solidFill>
                  <a:schemeClr val="bg2">
                    <a:lumMod val="25000"/>
                  </a:schemeClr>
                </a:solidFill>
              </a:rPr>
              <a:t>Source: Andrews, Criscuolo and Gal (2015),</a:t>
            </a:r>
            <a:r>
              <a:rPr lang="en-GB" sz="1200" b="1" dirty="0" smtClean="0">
                <a:solidFill>
                  <a:schemeClr val="bg2">
                    <a:lumMod val="25000"/>
                  </a:schemeClr>
                </a:solidFill>
              </a:rPr>
              <a:t> “</a:t>
            </a:r>
            <a:r>
              <a:rPr lang="en-GB" sz="1200" dirty="0">
                <a:solidFill>
                  <a:schemeClr val="bg2">
                    <a:lumMod val="25000"/>
                  </a:schemeClr>
                </a:solidFill>
              </a:rPr>
              <a:t>Frontier firms, technology diffusion and public policy: micro evidence from OECD countries </a:t>
            </a:r>
            <a:r>
              <a:rPr lang="en-GB" sz="1200" b="1" dirty="0" smtClean="0">
                <a:solidFill>
                  <a:schemeClr val="bg2">
                    <a:lumMod val="25000"/>
                  </a:schemeClr>
                </a:solidFill>
              </a:rPr>
              <a:t>” </a:t>
            </a:r>
            <a:r>
              <a:rPr lang="en-GB" sz="1200" i="1" dirty="0" smtClean="0">
                <a:solidFill>
                  <a:schemeClr val="bg2">
                    <a:lumMod val="25000"/>
                  </a:schemeClr>
                </a:solidFill>
              </a:rPr>
              <a:t>forthcoming</a:t>
            </a:r>
            <a:r>
              <a:rPr lang="en-GB" sz="1200" dirty="0" smtClean="0">
                <a:solidFill>
                  <a:schemeClr val="bg2">
                    <a:lumMod val="25000"/>
                  </a:schemeClr>
                </a:solidFill>
              </a:rPr>
              <a:t> OECD Working Paper.</a:t>
            </a:r>
            <a:endParaRPr lang="en-GB" sz="1200" dirty="0">
              <a:solidFill>
                <a:schemeClr val="bg2">
                  <a:lumMod val="25000"/>
                </a:schemeClr>
              </a:solidFill>
            </a:endParaRP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59" y="2193097"/>
            <a:ext cx="7488832" cy="405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5811661"/>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080000" y="237600"/>
            <a:ext cx="7416000" cy="1022400"/>
          </a:xfrm>
        </p:spPr>
        <p:txBody>
          <a:bodyPr>
            <a:normAutofit/>
          </a:bodyPr>
          <a:lstStyle/>
          <a:p>
            <a:pPr algn="ctr"/>
            <a:r>
              <a:rPr lang="en-GB" sz="3000" dirty="0" smtClean="0">
                <a:solidFill>
                  <a:schemeClr val="accent1"/>
                </a:solidFill>
                <a:latin typeface="+mn-lt"/>
                <a:cs typeface="Arial" charset="0"/>
              </a:rPr>
              <a:t>A concern: the </a:t>
            </a:r>
            <a:r>
              <a:rPr lang="en-GB" sz="3000" dirty="0">
                <a:solidFill>
                  <a:schemeClr val="accent1"/>
                </a:solidFill>
                <a:latin typeface="+mn-lt"/>
                <a:cs typeface="Arial" charset="0"/>
              </a:rPr>
              <a:t>share of </a:t>
            </a:r>
            <a:r>
              <a:rPr lang="en-GB" sz="3000" dirty="0" smtClean="0">
                <a:solidFill>
                  <a:schemeClr val="accent1"/>
                </a:solidFill>
                <a:latin typeface="+mn-lt"/>
                <a:cs typeface="Arial" charset="0"/>
              </a:rPr>
              <a:t>start-ups </a:t>
            </a:r>
            <a:r>
              <a:rPr lang="en-GB" sz="3000" dirty="0">
                <a:solidFill>
                  <a:schemeClr val="accent1"/>
                </a:solidFill>
                <a:latin typeface="+mn-lt"/>
                <a:cs typeface="Arial" charset="0"/>
              </a:rPr>
              <a:t>is declining in </a:t>
            </a:r>
            <a:r>
              <a:rPr lang="en-GB" sz="3000" dirty="0" smtClean="0">
                <a:solidFill>
                  <a:schemeClr val="accent1"/>
                </a:solidFill>
                <a:latin typeface="+mn-lt"/>
                <a:cs typeface="Arial" charset="0"/>
              </a:rPr>
              <a:t>many countries</a:t>
            </a:r>
            <a:endParaRPr lang="en-GB" sz="3000" dirty="0">
              <a:solidFill>
                <a:schemeClr val="accent1"/>
              </a:solidFill>
              <a:latin typeface="+mn-lt"/>
              <a:cs typeface="Arial" charset="0"/>
            </a:endParaRPr>
          </a:p>
        </p:txBody>
      </p:sp>
      <p:sp>
        <p:nvSpPr>
          <p:cNvPr id="7" name="TextBox 6"/>
          <p:cNvSpPr txBox="1"/>
          <p:nvPr/>
        </p:nvSpPr>
        <p:spPr>
          <a:xfrm>
            <a:off x="467544" y="1340768"/>
            <a:ext cx="8280920" cy="646331"/>
          </a:xfrm>
          <a:prstGeom prst="rect">
            <a:avLst/>
          </a:prstGeom>
          <a:noFill/>
        </p:spPr>
        <p:txBody>
          <a:bodyPr wrap="square" rtlCol="0">
            <a:spAutoFit/>
          </a:bodyPr>
          <a:lstStyle/>
          <a:p>
            <a:r>
              <a:rPr lang="en-GB" dirty="0">
                <a:solidFill>
                  <a:schemeClr val="bg2">
                    <a:lumMod val="10000"/>
                  </a:schemeClr>
                </a:solidFill>
              </a:rPr>
              <a:t>Share of start-ups among all firms</a:t>
            </a:r>
          </a:p>
          <a:p>
            <a:endParaRPr lang="en-GB" dirty="0"/>
          </a:p>
        </p:txBody>
      </p:sp>
      <p:sp>
        <p:nvSpPr>
          <p:cNvPr id="9" name="TextBox 8"/>
          <p:cNvSpPr txBox="1"/>
          <p:nvPr/>
        </p:nvSpPr>
        <p:spPr>
          <a:xfrm>
            <a:off x="611560" y="5877272"/>
            <a:ext cx="7848872" cy="738664"/>
          </a:xfrm>
          <a:prstGeom prst="rect">
            <a:avLst/>
          </a:prstGeom>
          <a:noFill/>
        </p:spPr>
        <p:txBody>
          <a:bodyPr wrap="square" rtlCol="0">
            <a:spAutoFit/>
          </a:bodyPr>
          <a:lstStyle/>
          <a:p>
            <a:r>
              <a:rPr lang="en-GB" sz="1400" i="1" dirty="0">
                <a:solidFill>
                  <a:schemeClr val="bg2">
                    <a:lumMod val="10000"/>
                  </a:schemeClr>
                </a:solidFill>
              </a:rPr>
              <a:t>Note: As a percent of all firms </a:t>
            </a:r>
            <a:r>
              <a:rPr lang="en-GB" sz="1400" i="1" dirty="0" smtClean="0">
                <a:solidFill>
                  <a:schemeClr val="bg2">
                    <a:lumMod val="10000"/>
                  </a:schemeClr>
                </a:solidFill>
              </a:rPr>
              <a:t> in </a:t>
            </a:r>
            <a:r>
              <a:rPr lang="en-GB" sz="1400" i="1" dirty="0">
                <a:solidFill>
                  <a:schemeClr val="bg2">
                    <a:lumMod val="10000"/>
                  </a:schemeClr>
                </a:solidFill>
              </a:rPr>
              <a:t>the total private business sector. </a:t>
            </a:r>
            <a:r>
              <a:rPr lang="en-GB" sz="1400" i="1" dirty="0" err="1">
                <a:solidFill>
                  <a:schemeClr val="bg2">
                    <a:lumMod val="10000"/>
                  </a:schemeClr>
                </a:solidFill>
              </a:rPr>
              <a:t>Startups</a:t>
            </a:r>
            <a:r>
              <a:rPr lang="en-GB" sz="1400" i="1" dirty="0">
                <a:solidFill>
                  <a:schemeClr val="bg2">
                    <a:lumMod val="10000"/>
                  </a:schemeClr>
                </a:solidFill>
              </a:rPr>
              <a:t> are firms aged from 0 to 2. Data for Japan refers to establishment in the manufacturing sector</a:t>
            </a:r>
            <a:r>
              <a:rPr lang="en-GB" sz="1400" i="1" dirty="0" smtClean="0">
                <a:solidFill>
                  <a:schemeClr val="bg2">
                    <a:lumMod val="10000"/>
                  </a:schemeClr>
                </a:solidFill>
              </a:rPr>
              <a:t>.</a:t>
            </a:r>
          </a:p>
          <a:p>
            <a:r>
              <a:rPr lang="en-GB" sz="1400" b="1" dirty="0">
                <a:solidFill>
                  <a:schemeClr val="tx2">
                    <a:lumMod val="75000"/>
                  </a:schemeClr>
                </a:solidFill>
              </a:rPr>
              <a:t>Source</a:t>
            </a:r>
            <a:r>
              <a:rPr lang="en-GB" sz="1400" dirty="0"/>
              <a:t>:  </a:t>
            </a:r>
            <a:r>
              <a:rPr lang="en-GB" sz="1400" dirty="0">
                <a:solidFill>
                  <a:schemeClr val="bg2">
                    <a:lumMod val="10000"/>
                  </a:schemeClr>
                </a:solidFill>
              </a:rPr>
              <a:t>OECD, </a:t>
            </a:r>
            <a:r>
              <a:rPr lang="en-GB" sz="1400" dirty="0" err="1">
                <a:solidFill>
                  <a:schemeClr val="bg2">
                    <a:lumMod val="10000"/>
                  </a:schemeClr>
                </a:solidFill>
              </a:rPr>
              <a:t>Dynemp</a:t>
            </a:r>
            <a:r>
              <a:rPr lang="en-GB" sz="1400" dirty="0">
                <a:solidFill>
                  <a:schemeClr val="bg2">
                    <a:lumMod val="10000"/>
                  </a:schemeClr>
                </a:solidFill>
              </a:rPr>
              <a:t> Express – preliminary results.</a:t>
            </a:r>
            <a:endParaRPr lang="en-US" sz="1400" dirty="0">
              <a:solidFill>
                <a:schemeClr val="bg2">
                  <a:lumMod val="10000"/>
                </a:schemeClr>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844824"/>
            <a:ext cx="8352928" cy="3852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a:off x="1043608" y="5297809"/>
            <a:ext cx="428819" cy="394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66792608"/>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827584" y="237600"/>
            <a:ext cx="7926596" cy="1022400"/>
          </a:xfrm>
        </p:spPr>
        <p:txBody>
          <a:bodyPr/>
          <a:lstStyle/>
          <a:p>
            <a:pPr algn="ctr"/>
            <a:r>
              <a:rPr lang="en-US" sz="2800" dirty="0">
                <a:solidFill>
                  <a:schemeClr val="accent1"/>
                </a:solidFill>
                <a:latin typeface="+mn-lt"/>
                <a:ea typeface="+mn-ea"/>
                <a:cs typeface="+mn-cs"/>
              </a:rPr>
              <a:t>Access to Finance </a:t>
            </a:r>
            <a:r>
              <a:rPr lang="en-US" sz="2800" dirty="0" smtClean="0">
                <a:solidFill>
                  <a:schemeClr val="accent1"/>
                </a:solidFill>
                <a:latin typeface="+mn-lt"/>
                <a:ea typeface="+mn-ea"/>
                <a:cs typeface="+mn-cs"/>
              </a:rPr>
              <a:t>and other Policy Factors Encourage Scaling of Innovative Firms</a:t>
            </a:r>
            <a:endParaRPr lang="en-US" sz="2800" dirty="0">
              <a:solidFill>
                <a:schemeClr val="accent1"/>
              </a:solidFill>
              <a:latin typeface="+mn-lt"/>
              <a:ea typeface="+mn-ea"/>
              <a:cs typeface="+mn-cs"/>
            </a:endParaRPr>
          </a:p>
        </p:txBody>
      </p:sp>
      <p:sp>
        <p:nvSpPr>
          <p:cNvPr id="12" name="TextBox 11"/>
          <p:cNvSpPr txBox="1"/>
          <p:nvPr/>
        </p:nvSpPr>
        <p:spPr>
          <a:xfrm>
            <a:off x="647563" y="6237312"/>
            <a:ext cx="7560839" cy="284693"/>
          </a:xfrm>
          <a:prstGeom prst="rect">
            <a:avLst/>
          </a:prstGeom>
          <a:noFill/>
        </p:spPr>
        <p:txBody>
          <a:bodyPr wrap="square" rtlCol="0">
            <a:spAutoFit/>
          </a:bodyPr>
          <a:lstStyle/>
          <a:p>
            <a:r>
              <a:rPr lang="en-GB" sz="1250" i="1" dirty="0" smtClean="0">
                <a:solidFill>
                  <a:schemeClr val="tx1">
                    <a:lumMod val="50000"/>
                  </a:schemeClr>
                </a:solidFill>
              </a:rPr>
              <a:t>Source</a:t>
            </a:r>
            <a:r>
              <a:rPr lang="en-GB" sz="1250" dirty="0" smtClean="0">
                <a:solidFill>
                  <a:schemeClr val="tx1">
                    <a:lumMod val="50000"/>
                  </a:schemeClr>
                </a:solidFill>
              </a:rPr>
              <a:t>: Andrews, </a:t>
            </a:r>
            <a:r>
              <a:rPr lang="en-GB" sz="1250" dirty="0" err="1" smtClean="0">
                <a:solidFill>
                  <a:schemeClr val="tx1">
                    <a:lumMod val="50000"/>
                  </a:schemeClr>
                </a:solidFill>
              </a:rPr>
              <a:t>Criscuolo</a:t>
            </a:r>
            <a:r>
              <a:rPr lang="en-GB" sz="1250" dirty="0" smtClean="0">
                <a:solidFill>
                  <a:schemeClr val="tx1">
                    <a:lumMod val="50000"/>
                  </a:schemeClr>
                </a:solidFill>
              </a:rPr>
              <a:t> and </a:t>
            </a:r>
            <a:r>
              <a:rPr lang="en-GB" sz="1250" dirty="0" err="1" smtClean="0">
                <a:solidFill>
                  <a:schemeClr val="tx1">
                    <a:lumMod val="50000"/>
                  </a:schemeClr>
                </a:solidFill>
              </a:rPr>
              <a:t>Menon</a:t>
            </a:r>
            <a:r>
              <a:rPr lang="en-GB" sz="1250" dirty="0" smtClean="0">
                <a:solidFill>
                  <a:schemeClr val="tx1">
                    <a:lumMod val="50000"/>
                  </a:schemeClr>
                </a:solidFill>
              </a:rPr>
              <a:t> (2013).</a:t>
            </a:r>
            <a:endParaRPr lang="en-US" sz="1250" dirty="0">
              <a:solidFill>
                <a:schemeClr val="tx1">
                  <a:lumMod val="50000"/>
                </a:schemeClr>
              </a:solidFill>
            </a:endParaRPr>
          </a:p>
        </p:txBody>
      </p:sp>
      <p:sp>
        <p:nvSpPr>
          <p:cNvPr id="13" name="Content Placeholder 1"/>
          <p:cNvSpPr txBox="1">
            <a:spLocks/>
          </p:cNvSpPr>
          <p:nvPr/>
        </p:nvSpPr>
        <p:spPr>
          <a:xfrm>
            <a:off x="179512" y="1412776"/>
            <a:ext cx="8856983" cy="720080"/>
          </a:xfrm>
          <a:prstGeom prst="rect">
            <a:avLst/>
          </a:prstGeom>
        </p:spPr>
        <p:txBody>
          <a:bodyPr>
            <a:normAutofit fontScale="25000" lnSpcReduction="20000"/>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99600" lvl="1" indent="0" algn="ctr">
              <a:buFont typeface="Arial" pitchFamily="34" charset="0"/>
              <a:buNone/>
            </a:pPr>
            <a:endParaRPr lang="en-GB" sz="8800" b="1" smtClean="0">
              <a:solidFill>
                <a:schemeClr val="tx1">
                  <a:lumMod val="50000"/>
                </a:schemeClr>
              </a:solidFill>
              <a:latin typeface="Calibri" panose="020F0502020204030204" pitchFamily="34" charset="0"/>
            </a:endParaRPr>
          </a:p>
          <a:p>
            <a:pPr marL="399600" lvl="1" indent="0" algn="ctr">
              <a:buFont typeface="Arial" pitchFamily="34" charset="0"/>
              <a:buNone/>
            </a:pPr>
            <a:r>
              <a:rPr lang="en-US" sz="6400" smtClean="0">
                <a:solidFill>
                  <a:schemeClr val="tx1">
                    <a:lumMod val="50000"/>
                  </a:schemeClr>
                </a:solidFill>
              </a:rPr>
              <a:t>Additional capital attracted by a firm that increases its patent stock by 10%, 2002-10</a:t>
            </a:r>
            <a:endParaRPr lang="en-GB" sz="6400" dirty="0">
              <a:solidFill>
                <a:schemeClr val="tx1">
                  <a:lumMod val="50000"/>
                </a:schemeClr>
              </a:solidFill>
            </a:endParaRPr>
          </a:p>
        </p:txBody>
      </p:sp>
      <p:sp>
        <p:nvSpPr>
          <p:cNvPr id="14" name="Left Brace 13"/>
          <p:cNvSpPr/>
          <p:nvPr/>
        </p:nvSpPr>
        <p:spPr>
          <a:xfrm>
            <a:off x="8676456" y="3573016"/>
            <a:ext cx="155448" cy="914400"/>
          </a:xfrm>
          <a:prstGeom prst="leftBrace">
            <a:avLst/>
          </a:prstGeom>
          <a:scene3d>
            <a:camera prst="orthographicFront">
              <a:rot lat="0" lon="54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5" name="Picture 14"/>
          <p:cNvPicPr/>
          <p:nvPr/>
        </p:nvPicPr>
        <p:blipFill>
          <a:blip r:embed="rId3"/>
          <a:stretch>
            <a:fillRect/>
          </a:stretch>
        </p:blipFill>
        <p:spPr>
          <a:xfrm>
            <a:off x="1187624" y="2060848"/>
            <a:ext cx="7020778" cy="4104456"/>
          </a:xfrm>
          <a:prstGeom prst="rect">
            <a:avLst/>
          </a:prstGeom>
        </p:spPr>
      </p:pic>
    </p:spTree>
    <p:extLst>
      <p:ext uri="{BB962C8B-B14F-4D97-AF65-F5344CB8AC3E}">
        <p14:creationId xmlns:p14="http://schemas.microsoft.com/office/powerpoint/2010/main" val="768865100"/>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1055044" y="678408"/>
            <a:ext cx="7416000" cy="518344"/>
          </a:xfrm>
          <a:ln>
            <a:noFill/>
          </a:ln>
        </p:spPr>
        <p:txBody>
          <a:bodyPr>
            <a:noAutofit/>
          </a:bodyPr>
          <a:lstStyle/>
          <a:p>
            <a:pPr algn="ctr"/>
            <a:r>
              <a:rPr lang="en-GB" sz="3000" dirty="0" smtClean="0">
                <a:solidFill>
                  <a:schemeClr val="accent1"/>
                </a:solidFill>
                <a:latin typeface="+mn-lt"/>
              </a:rPr>
              <a:t>Brazil </a:t>
            </a:r>
            <a:r>
              <a:rPr lang="en-GB" sz="3000" dirty="0" smtClean="0">
                <a:solidFill>
                  <a:schemeClr val="accent1"/>
                </a:solidFill>
                <a:latin typeface="+mn-lt"/>
              </a:rPr>
              <a:t>is not heavily involved in global value </a:t>
            </a:r>
            <a:r>
              <a:rPr lang="en-GB" sz="3000" dirty="0" smtClean="0">
                <a:solidFill>
                  <a:schemeClr val="accent1"/>
                </a:solidFill>
                <a:latin typeface="+mn-lt"/>
              </a:rPr>
              <a:t>chains</a:t>
            </a:r>
            <a:r>
              <a:rPr lang="en-GB" sz="3000" dirty="0" smtClean="0">
                <a:solidFill>
                  <a:schemeClr val="accent1"/>
                </a:solidFill>
                <a:latin typeface="+mn-lt"/>
              </a:rPr>
              <a:t/>
            </a:r>
            <a:br>
              <a:rPr lang="en-GB" sz="3000" dirty="0" smtClean="0">
                <a:solidFill>
                  <a:schemeClr val="accent1"/>
                </a:solidFill>
                <a:latin typeface="+mn-lt"/>
              </a:rPr>
            </a:br>
            <a:endParaRPr lang="en-GB" sz="3000" dirty="0">
              <a:solidFill>
                <a:schemeClr val="accent1"/>
              </a:solidFill>
              <a:latin typeface="+mn-lt"/>
            </a:endParaRPr>
          </a:p>
        </p:txBody>
      </p:sp>
      <p:sp>
        <p:nvSpPr>
          <p:cNvPr id="12" name="Rectangle 11"/>
          <p:cNvSpPr/>
          <p:nvPr/>
        </p:nvSpPr>
        <p:spPr>
          <a:xfrm>
            <a:off x="1055044" y="1340768"/>
            <a:ext cx="7189364" cy="646331"/>
          </a:xfrm>
          <a:prstGeom prst="rect">
            <a:avLst/>
          </a:prstGeom>
        </p:spPr>
        <p:txBody>
          <a:bodyPr wrap="square">
            <a:spAutoFit/>
          </a:bodyPr>
          <a:lstStyle/>
          <a:p>
            <a:pPr algn="ctr"/>
            <a:r>
              <a:rPr lang="en-GB" dirty="0">
                <a:solidFill>
                  <a:schemeClr val="tx1">
                    <a:lumMod val="50000"/>
                  </a:schemeClr>
                </a:solidFill>
              </a:rPr>
              <a:t>Foreign value added content of gross exports by country</a:t>
            </a:r>
            <a:br>
              <a:rPr lang="en-GB" dirty="0">
                <a:solidFill>
                  <a:schemeClr val="tx1">
                    <a:lumMod val="50000"/>
                  </a:schemeClr>
                </a:solidFill>
              </a:rPr>
            </a:br>
            <a:r>
              <a:rPr lang="en-GB" dirty="0">
                <a:solidFill>
                  <a:schemeClr val="tx1">
                    <a:lumMod val="50000"/>
                  </a:schemeClr>
                </a:solidFill>
              </a:rPr>
              <a:t>percent, 2008, 2009, and 2011 (right insert = time series for </a:t>
            </a:r>
            <a:r>
              <a:rPr lang="en-GB" dirty="0" smtClean="0">
                <a:solidFill>
                  <a:schemeClr val="tx1">
                    <a:lumMod val="50000"/>
                  </a:schemeClr>
                </a:solidFill>
              </a:rPr>
              <a:t>Brazil)</a:t>
            </a:r>
            <a:endParaRPr lang="en-GB" dirty="0">
              <a:solidFill>
                <a:schemeClr val="tx1">
                  <a:lumMod val="50000"/>
                </a:schemeClr>
              </a:solidFill>
            </a:endParaRPr>
          </a:p>
        </p:txBody>
      </p:sp>
      <p:sp>
        <p:nvSpPr>
          <p:cNvPr id="13" name="Rectangle 12"/>
          <p:cNvSpPr/>
          <p:nvPr/>
        </p:nvSpPr>
        <p:spPr>
          <a:xfrm>
            <a:off x="1070572" y="6226212"/>
            <a:ext cx="3853940" cy="307777"/>
          </a:xfrm>
          <a:prstGeom prst="rect">
            <a:avLst/>
          </a:prstGeom>
        </p:spPr>
        <p:txBody>
          <a:bodyPr wrap="none">
            <a:spAutoFit/>
          </a:bodyPr>
          <a:lstStyle/>
          <a:p>
            <a:r>
              <a:rPr lang="en-GB" sz="1400" dirty="0" smtClean="0">
                <a:solidFill>
                  <a:schemeClr val="tx1">
                    <a:lumMod val="50000"/>
                  </a:schemeClr>
                </a:solidFill>
              </a:rPr>
              <a:t>Source:</a:t>
            </a:r>
            <a:r>
              <a:rPr lang="en-GB" sz="1400" dirty="0">
                <a:solidFill>
                  <a:schemeClr val="tx1">
                    <a:lumMod val="50000"/>
                  </a:schemeClr>
                </a:solidFill>
              </a:rPr>
              <a:t> </a:t>
            </a:r>
            <a:r>
              <a:rPr lang="en-GB" sz="1400" dirty="0" smtClean="0">
                <a:solidFill>
                  <a:schemeClr val="tx1">
                    <a:lumMod val="50000"/>
                  </a:schemeClr>
                </a:solidFill>
              </a:rPr>
              <a:t>OECD-WTO </a:t>
            </a:r>
            <a:r>
              <a:rPr lang="en-GB" sz="1400" dirty="0" err="1" smtClean="0">
                <a:solidFill>
                  <a:schemeClr val="tx1">
                    <a:lumMod val="50000"/>
                  </a:schemeClr>
                </a:solidFill>
              </a:rPr>
              <a:t>TiVA</a:t>
            </a:r>
            <a:r>
              <a:rPr lang="en-GB" sz="1400" dirty="0" smtClean="0">
                <a:solidFill>
                  <a:schemeClr val="tx1">
                    <a:lumMod val="50000"/>
                  </a:schemeClr>
                </a:solidFill>
              </a:rPr>
              <a:t> database, July 2015</a:t>
            </a:r>
            <a:endParaRPr lang="en-GB" sz="1400" dirty="0">
              <a:solidFill>
                <a:schemeClr val="tx1">
                  <a:lumMod val="50000"/>
                </a:schemeClr>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987099"/>
            <a:ext cx="7920880" cy="417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p:nvPr/>
        </p:nvPicPr>
        <p:blipFill>
          <a:blip r:embed="rId4">
            <a:extLst>
              <a:ext uri="{28A0092B-C50C-407E-A947-70E740481C1C}">
                <a14:useLocalDpi xmlns:a14="http://schemas.microsoft.com/office/drawing/2010/main" val="0"/>
              </a:ext>
            </a:extLst>
          </a:blip>
          <a:srcRect/>
          <a:stretch>
            <a:fillRect/>
          </a:stretch>
        </p:blipFill>
        <p:spPr bwMode="auto">
          <a:xfrm>
            <a:off x="5796136" y="1987099"/>
            <a:ext cx="2736304" cy="1801941"/>
          </a:xfrm>
          <a:prstGeom prst="rect">
            <a:avLst/>
          </a:prstGeom>
          <a:noFill/>
        </p:spPr>
      </p:pic>
      <p:sp>
        <p:nvSpPr>
          <p:cNvPr id="16" name="Oval 15"/>
          <p:cNvSpPr/>
          <p:nvPr/>
        </p:nvSpPr>
        <p:spPr>
          <a:xfrm>
            <a:off x="8064388" y="5556696"/>
            <a:ext cx="360040" cy="5894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6672680"/>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
          <p:cNvSpPr txBox="1">
            <a:spLocks/>
          </p:cNvSpPr>
          <p:nvPr/>
        </p:nvSpPr>
        <p:spPr>
          <a:xfrm>
            <a:off x="35496" y="1295640"/>
            <a:ext cx="9108504" cy="5562359"/>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a:lnSpc>
                <a:spcPct val="110000"/>
              </a:lnSpc>
              <a:spcBef>
                <a:spcPts val="0"/>
              </a:spcBef>
              <a:spcAft>
                <a:spcPts val="600"/>
              </a:spcAft>
              <a:buFont typeface="Wingdings" panose="05000000000000000000" pitchFamily="2" charset="2"/>
              <a:buChar char="Ø"/>
            </a:pPr>
            <a:endParaRPr lang="en-US" sz="2600" i="1" dirty="0" smtClean="0">
              <a:solidFill>
                <a:schemeClr val="bg2">
                  <a:lumMod val="10000"/>
                </a:schemeClr>
              </a:solidFill>
              <a:latin typeface="Calibri" panose="020F0502020204030204" pitchFamily="34" charset="0"/>
            </a:endParaRPr>
          </a:p>
        </p:txBody>
      </p:sp>
      <p:sp>
        <p:nvSpPr>
          <p:cNvPr id="13" name="Title 2"/>
          <p:cNvSpPr>
            <a:spLocks noGrp="1"/>
          </p:cNvSpPr>
          <p:nvPr>
            <p:ph type="title"/>
          </p:nvPr>
        </p:nvSpPr>
        <p:spPr>
          <a:xfrm>
            <a:off x="1079104" y="257382"/>
            <a:ext cx="8064896" cy="1022400"/>
          </a:xfrm>
        </p:spPr>
        <p:txBody>
          <a:bodyPr>
            <a:normAutofit/>
          </a:bodyPr>
          <a:lstStyle/>
          <a:p>
            <a:pPr algn="ctr"/>
            <a:r>
              <a:rPr lang="en-US" sz="2800" dirty="0" smtClean="0">
                <a:solidFill>
                  <a:schemeClr val="accent1"/>
                </a:solidFill>
                <a:latin typeface="+mn-lt"/>
                <a:cs typeface="Arial" charset="0"/>
              </a:rPr>
              <a:t>… and involves not only invention, but also adoption and diffusion …</a:t>
            </a:r>
            <a:endParaRPr lang="en-US" sz="2800" dirty="0">
              <a:solidFill>
                <a:schemeClr val="accent1"/>
              </a:solidFill>
              <a:latin typeface="+mn-lt"/>
              <a:cs typeface="Arial" charset="0"/>
            </a:endParaRPr>
          </a:p>
        </p:txBody>
      </p:sp>
      <p:pic>
        <p:nvPicPr>
          <p:cNvPr id="14" name="Picture 13"/>
          <p:cNvPicPr/>
          <p:nvPr/>
        </p:nvPicPr>
        <p:blipFill>
          <a:blip r:embed="rId3"/>
          <a:stretch>
            <a:fillRect/>
          </a:stretch>
        </p:blipFill>
        <p:spPr>
          <a:xfrm>
            <a:off x="1187624" y="1355188"/>
            <a:ext cx="6768752" cy="5030890"/>
          </a:xfrm>
          <a:prstGeom prst="rect">
            <a:avLst/>
          </a:prstGeom>
          <a:solidFill>
            <a:schemeClr val="accent1"/>
          </a:solidFill>
        </p:spPr>
      </p:pic>
      <p:sp>
        <p:nvSpPr>
          <p:cNvPr id="20" name="Oval 19"/>
          <p:cNvSpPr/>
          <p:nvPr/>
        </p:nvSpPr>
        <p:spPr>
          <a:xfrm>
            <a:off x="7186433" y="1124744"/>
            <a:ext cx="1283778" cy="1008112"/>
          </a:xfrm>
          <a:prstGeom prst="ellipse">
            <a:avLst/>
          </a:prstGeom>
          <a:solidFill>
            <a:schemeClr val="bg1"/>
          </a:solidFill>
          <a:ln w="476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3851919" y="5237661"/>
            <a:ext cx="1440160" cy="369332"/>
          </a:xfrm>
          <a:prstGeom prst="rect">
            <a:avLst/>
          </a:prstGeom>
          <a:noFill/>
        </p:spPr>
        <p:txBody>
          <a:bodyPr wrap="square" rtlCol="0">
            <a:spAutoFit/>
          </a:bodyPr>
          <a:lstStyle/>
          <a:p>
            <a:r>
              <a:rPr lang="en-GB" dirty="0" smtClean="0">
                <a:solidFill>
                  <a:schemeClr val="bg2">
                    <a:lumMod val="10000"/>
                  </a:schemeClr>
                </a:solidFill>
                <a:latin typeface="+mj-lt"/>
              </a:rPr>
              <a:t>Laggards</a:t>
            </a:r>
            <a:endParaRPr lang="en-GB" sz="1600" dirty="0">
              <a:solidFill>
                <a:schemeClr val="bg2">
                  <a:lumMod val="10000"/>
                </a:schemeClr>
              </a:solidFill>
              <a:latin typeface="+mj-lt"/>
            </a:endParaRPr>
          </a:p>
        </p:txBody>
      </p:sp>
      <p:sp>
        <p:nvSpPr>
          <p:cNvPr id="22" name="Oval 21"/>
          <p:cNvSpPr/>
          <p:nvPr/>
        </p:nvSpPr>
        <p:spPr>
          <a:xfrm>
            <a:off x="3835179" y="5098291"/>
            <a:ext cx="1473641" cy="648072"/>
          </a:xfrm>
          <a:prstGeom prst="ellipse">
            <a:avLst/>
          </a:prstGeom>
          <a:noFill/>
          <a:ln w="476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7380312" y="1279503"/>
            <a:ext cx="1083890" cy="707886"/>
          </a:xfrm>
          <a:prstGeom prst="rect">
            <a:avLst/>
          </a:prstGeom>
          <a:noFill/>
        </p:spPr>
        <p:txBody>
          <a:bodyPr wrap="square" rtlCol="0">
            <a:spAutoFit/>
          </a:bodyPr>
          <a:lstStyle/>
          <a:p>
            <a:r>
              <a:rPr lang="en-GB" sz="2000" dirty="0" smtClean="0">
                <a:solidFill>
                  <a:schemeClr val="bg2">
                    <a:lumMod val="10000"/>
                  </a:schemeClr>
                </a:solidFill>
                <a:latin typeface="+mj-lt"/>
              </a:rPr>
              <a:t>Global frontier</a:t>
            </a:r>
            <a:endParaRPr lang="en-GB" sz="2000" dirty="0">
              <a:solidFill>
                <a:schemeClr val="bg2">
                  <a:lumMod val="10000"/>
                </a:schemeClr>
              </a:solidFill>
              <a:latin typeface="+mj-lt"/>
            </a:endParaRPr>
          </a:p>
        </p:txBody>
      </p:sp>
      <p:sp>
        <p:nvSpPr>
          <p:cNvPr id="24" name="Rectangle 23"/>
          <p:cNvSpPr/>
          <p:nvPr/>
        </p:nvSpPr>
        <p:spPr>
          <a:xfrm>
            <a:off x="6953944" y="3689784"/>
            <a:ext cx="648072"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5939036" y="3784684"/>
            <a:ext cx="1297260" cy="707886"/>
          </a:xfrm>
          <a:prstGeom prst="rect">
            <a:avLst/>
          </a:prstGeom>
          <a:noFill/>
        </p:spPr>
        <p:txBody>
          <a:bodyPr wrap="square" rtlCol="0">
            <a:spAutoFit/>
          </a:bodyPr>
          <a:lstStyle/>
          <a:p>
            <a:r>
              <a:rPr lang="en-GB" sz="2000" dirty="0" smtClean="0">
                <a:solidFill>
                  <a:schemeClr val="bg2">
                    <a:lumMod val="10000"/>
                  </a:schemeClr>
                </a:solidFill>
                <a:latin typeface="+mj-lt"/>
              </a:rPr>
              <a:t>National Frontier</a:t>
            </a:r>
            <a:endParaRPr lang="en-GB" sz="2000" dirty="0">
              <a:solidFill>
                <a:schemeClr val="bg2">
                  <a:lumMod val="10000"/>
                </a:schemeClr>
              </a:solidFill>
              <a:latin typeface="+mj-lt"/>
            </a:endParaRPr>
          </a:p>
        </p:txBody>
      </p:sp>
      <p:sp>
        <p:nvSpPr>
          <p:cNvPr id="26" name="Oval 25"/>
          <p:cNvSpPr/>
          <p:nvPr/>
        </p:nvSpPr>
        <p:spPr>
          <a:xfrm>
            <a:off x="5868144" y="3609020"/>
            <a:ext cx="1152128" cy="936104"/>
          </a:xfrm>
          <a:prstGeom prst="ellipse">
            <a:avLst/>
          </a:prstGeom>
          <a:noFill/>
          <a:ln w="476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7236296" y="4618094"/>
            <a:ext cx="1907704" cy="400110"/>
          </a:xfrm>
          <a:prstGeom prst="rect">
            <a:avLst/>
          </a:prstGeom>
          <a:solidFill>
            <a:schemeClr val="bg1"/>
          </a:solidFill>
        </p:spPr>
        <p:txBody>
          <a:bodyPr wrap="square" rtlCol="0">
            <a:spAutoFit/>
          </a:bodyPr>
          <a:lstStyle/>
          <a:p>
            <a:r>
              <a:rPr lang="en-GB" sz="2000" b="1" dirty="0" smtClean="0">
                <a:solidFill>
                  <a:schemeClr val="tx2">
                    <a:lumMod val="50000"/>
                  </a:schemeClr>
                </a:solidFill>
              </a:rPr>
              <a:t>Penetration</a:t>
            </a:r>
            <a:endParaRPr lang="en-GB" sz="2000" b="1" dirty="0">
              <a:solidFill>
                <a:schemeClr val="tx2">
                  <a:lumMod val="50000"/>
                </a:schemeClr>
              </a:solidFill>
            </a:endParaRPr>
          </a:p>
        </p:txBody>
      </p:sp>
      <p:sp>
        <p:nvSpPr>
          <p:cNvPr id="28" name="TextBox 27"/>
          <p:cNvSpPr txBox="1"/>
          <p:nvPr/>
        </p:nvSpPr>
        <p:spPr>
          <a:xfrm>
            <a:off x="7437158" y="2956302"/>
            <a:ext cx="1706842" cy="400110"/>
          </a:xfrm>
          <a:prstGeom prst="rect">
            <a:avLst/>
          </a:prstGeom>
          <a:solidFill>
            <a:schemeClr val="bg1"/>
          </a:solidFill>
        </p:spPr>
        <p:txBody>
          <a:bodyPr wrap="square" rtlCol="0">
            <a:spAutoFit/>
          </a:bodyPr>
          <a:lstStyle/>
          <a:p>
            <a:r>
              <a:rPr lang="en-GB" sz="2000" b="1" dirty="0" smtClean="0">
                <a:solidFill>
                  <a:schemeClr val="tx2">
                    <a:lumMod val="50000"/>
                  </a:schemeClr>
                </a:solidFill>
              </a:rPr>
              <a:t>Adoption</a:t>
            </a:r>
            <a:endParaRPr lang="en-GB" sz="2000" b="1" dirty="0">
              <a:solidFill>
                <a:schemeClr val="tx2">
                  <a:lumMod val="50000"/>
                </a:schemeClr>
              </a:solidFill>
            </a:endParaRPr>
          </a:p>
        </p:txBody>
      </p:sp>
      <p:sp>
        <p:nvSpPr>
          <p:cNvPr id="29" name="TextBox 28"/>
          <p:cNvSpPr txBox="1"/>
          <p:nvPr/>
        </p:nvSpPr>
        <p:spPr>
          <a:xfrm>
            <a:off x="7602016" y="3356412"/>
            <a:ext cx="1541984" cy="369332"/>
          </a:xfrm>
          <a:prstGeom prst="rect">
            <a:avLst/>
          </a:prstGeom>
          <a:solidFill>
            <a:schemeClr val="bg1"/>
          </a:solidFill>
        </p:spPr>
        <p:txBody>
          <a:bodyPr wrap="square" rtlCol="0">
            <a:spAutoFit/>
          </a:bodyPr>
          <a:lstStyle/>
          <a:p>
            <a:r>
              <a:rPr lang="en-GB" dirty="0" smtClean="0"/>
              <a:t>convergence</a:t>
            </a:r>
            <a:endParaRPr lang="en-GB" dirty="0"/>
          </a:p>
        </p:txBody>
      </p:sp>
      <p:sp>
        <p:nvSpPr>
          <p:cNvPr id="30" name="TextBox 29"/>
          <p:cNvSpPr txBox="1"/>
          <p:nvPr/>
        </p:nvSpPr>
        <p:spPr>
          <a:xfrm>
            <a:off x="7699219" y="5011985"/>
            <a:ext cx="1541984" cy="369332"/>
          </a:xfrm>
          <a:prstGeom prst="rect">
            <a:avLst/>
          </a:prstGeom>
          <a:solidFill>
            <a:schemeClr val="bg1"/>
          </a:solidFill>
        </p:spPr>
        <p:txBody>
          <a:bodyPr wrap="square" rtlCol="0">
            <a:spAutoFit/>
          </a:bodyPr>
          <a:lstStyle/>
          <a:p>
            <a:r>
              <a:rPr lang="en-GB" dirty="0" smtClean="0"/>
              <a:t>divergence</a:t>
            </a:r>
            <a:endParaRPr lang="en-GB" dirty="0"/>
          </a:p>
        </p:txBody>
      </p:sp>
    </p:spTree>
    <p:extLst>
      <p:ext uri="{BB962C8B-B14F-4D97-AF65-F5344CB8AC3E}">
        <p14:creationId xmlns:p14="http://schemas.microsoft.com/office/powerpoint/2010/main" val="72993946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
          <p:cNvSpPr txBox="1">
            <a:spLocks/>
          </p:cNvSpPr>
          <p:nvPr/>
        </p:nvSpPr>
        <p:spPr>
          <a:xfrm>
            <a:off x="35496" y="1295640"/>
            <a:ext cx="9108504" cy="5562359"/>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nSpc>
                <a:spcPct val="110000"/>
              </a:lnSpc>
              <a:spcBef>
                <a:spcPts val="0"/>
              </a:spcBef>
              <a:spcAft>
                <a:spcPts val="600"/>
              </a:spcAft>
              <a:buFont typeface="Arial" pitchFamily="34" charset="0"/>
              <a:buNone/>
            </a:pPr>
            <a:endParaRPr lang="en-US" sz="2600" smtClean="0">
              <a:solidFill>
                <a:schemeClr val="accent1"/>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accent1"/>
              </a:solidFill>
              <a:latin typeface="Calibri" panose="020F0502020204030204" pitchFamily="34" charset="0"/>
            </a:endParaRPr>
          </a:p>
          <a:p>
            <a:pPr>
              <a:lnSpc>
                <a:spcPct val="110000"/>
              </a:lnSpc>
              <a:spcBef>
                <a:spcPts val="0"/>
              </a:spcBef>
              <a:spcAft>
                <a:spcPts val="600"/>
              </a:spcAft>
              <a:buFont typeface="Wingdings" panose="05000000000000000000" pitchFamily="2" charset="2"/>
              <a:buChar char="Ø"/>
            </a:pPr>
            <a:endParaRPr lang="en-US" sz="2600" i="1" dirty="0" smtClean="0">
              <a:solidFill>
                <a:schemeClr val="accent1"/>
              </a:solidFill>
              <a:latin typeface="Calibri" panose="020F0502020204030204" pitchFamily="34" charset="0"/>
            </a:endParaRPr>
          </a:p>
        </p:txBody>
      </p:sp>
      <p:sp>
        <p:nvSpPr>
          <p:cNvPr id="18" name="Title 2"/>
          <p:cNvSpPr>
            <a:spLocks noGrp="1"/>
          </p:cNvSpPr>
          <p:nvPr>
            <p:ph type="title"/>
          </p:nvPr>
        </p:nvSpPr>
        <p:spPr>
          <a:xfrm>
            <a:off x="971600" y="237600"/>
            <a:ext cx="8064896" cy="1022400"/>
          </a:xfrm>
        </p:spPr>
        <p:txBody>
          <a:bodyPr>
            <a:normAutofit/>
          </a:bodyPr>
          <a:lstStyle/>
          <a:p>
            <a:pPr algn="ctr"/>
            <a:r>
              <a:rPr lang="en-US" sz="2800" dirty="0" smtClean="0">
                <a:solidFill>
                  <a:schemeClr val="accent1"/>
                </a:solidFill>
                <a:latin typeface="+mn-lt"/>
                <a:cs typeface="Arial" charset="0"/>
              </a:rPr>
              <a:t>… which are affected by a range of factors</a:t>
            </a:r>
            <a:endParaRPr lang="en-US" sz="2800" dirty="0">
              <a:solidFill>
                <a:schemeClr val="accent1"/>
              </a:solidFill>
              <a:latin typeface="+mn-lt"/>
              <a:cs typeface="Arial" charset="0"/>
            </a:endParaRPr>
          </a:p>
        </p:txBody>
      </p:sp>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969" y="1484784"/>
            <a:ext cx="7297439" cy="5487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471250"/>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txBox="1">
            <a:spLocks/>
          </p:cNvSpPr>
          <p:nvPr/>
        </p:nvSpPr>
        <p:spPr>
          <a:xfrm>
            <a:off x="35496" y="1295640"/>
            <a:ext cx="9108504" cy="5562359"/>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a:lnSpc>
                <a:spcPct val="110000"/>
              </a:lnSpc>
              <a:spcBef>
                <a:spcPts val="0"/>
              </a:spcBef>
              <a:spcAft>
                <a:spcPts val="600"/>
              </a:spcAft>
              <a:buFont typeface="Wingdings" panose="05000000000000000000" pitchFamily="2" charset="2"/>
              <a:buChar char="Ø"/>
            </a:pPr>
            <a:endParaRPr lang="en-US" sz="2600" i="1" dirty="0" smtClean="0">
              <a:solidFill>
                <a:schemeClr val="bg2">
                  <a:lumMod val="10000"/>
                </a:schemeClr>
              </a:solidFill>
              <a:latin typeface="Calibri" panose="020F0502020204030204" pitchFamily="34" charset="0"/>
            </a:endParaRPr>
          </a:p>
        </p:txBody>
      </p:sp>
      <p:sp>
        <p:nvSpPr>
          <p:cNvPr id="9" name="Title 2"/>
          <p:cNvSpPr>
            <a:spLocks noGrp="1"/>
          </p:cNvSpPr>
          <p:nvPr>
            <p:ph type="title"/>
          </p:nvPr>
        </p:nvSpPr>
        <p:spPr>
          <a:xfrm>
            <a:off x="971600" y="273240"/>
            <a:ext cx="8064896" cy="1022400"/>
          </a:xfrm>
        </p:spPr>
        <p:txBody>
          <a:bodyPr>
            <a:noAutofit/>
          </a:bodyPr>
          <a:lstStyle/>
          <a:p>
            <a:pPr algn="ctr"/>
            <a:r>
              <a:rPr lang="en-US" sz="3000" dirty="0" smtClean="0">
                <a:solidFill>
                  <a:schemeClr val="accent1"/>
                </a:solidFill>
                <a:latin typeface="+mn-lt"/>
                <a:cs typeface="Arial" charset="0"/>
              </a:rPr>
              <a:t>The global productivity frontier is still going strong, but diffusion is lagging</a:t>
            </a:r>
            <a:endParaRPr lang="en-US" sz="3000" dirty="0">
              <a:solidFill>
                <a:schemeClr val="accent1"/>
              </a:solidFill>
              <a:latin typeface="+mn-lt"/>
              <a:cs typeface="Arial" charset="0"/>
            </a:endParaRPr>
          </a:p>
        </p:txBody>
      </p:sp>
      <p:pic>
        <p:nvPicPr>
          <p:cNvPr id="10" name="Picture 9"/>
          <p:cNvPicPr/>
          <p:nvPr/>
        </p:nvPicPr>
        <p:blipFill>
          <a:blip r:embed="rId3"/>
          <a:stretch>
            <a:fillRect/>
          </a:stretch>
        </p:blipFill>
        <p:spPr>
          <a:xfrm>
            <a:off x="683568" y="2060847"/>
            <a:ext cx="7581190" cy="4318606"/>
          </a:xfrm>
          <a:prstGeom prst="rect">
            <a:avLst/>
          </a:prstGeom>
        </p:spPr>
      </p:pic>
      <p:sp>
        <p:nvSpPr>
          <p:cNvPr id="11" name="TextBox 10"/>
          <p:cNvSpPr txBox="1"/>
          <p:nvPr/>
        </p:nvSpPr>
        <p:spPr>
          <a:xfrm>
            <a:off x="300083" y="1340768"/>
            <a:ext cx="9035807" cy="877163"/>
          </a:xfrm>
          <a:prstGeom prst="rect">
            <a:avLst/>
          </a:prstGeom>
          <a:noFill/>
        </p:spPr>
        <p:txBody>
          <a:bodyPr wrap="none" rtlCol="0">
            <a:spAutoFit/>
          </a:bodyPr>
          <a:lstStyle/>
          <a:p>
            <a:pPr algn="ctr"/>
            <a:r>
              <a:rPr lang="en-GB" sz="1700" b="1" dirty="0">
                <a:solidFill>
                  <a:schemeClr val="bg2">
                    <a:lumMod val="10000"/>
                  </a:schemeClr>
                </a:solidFill>
              </a:rPr>
              <a:t>Solid growth at the global productivity frontier but </a:t>
            </a:r>
            <a:r>
              <a:rPr lang="en-GB" sz="1700" b="1" dirty="0" err="1">
                <a:solidFill>
                  <a:schemeClr val="bg2">
                    <a:lumMod val="10000"/>
                  </a:schemeClr>
                </a:solidFill>
              </a:rPr>
              <a:t>spillovers</a:t>
            </a:r>
            <a:r>
              <a:rPr lang="en-GB" sz="1700" b="1" dirty="0">
                <a:solidFill>
                  <a:schemeClr val="bg2">
                    <a:lumMod val="10000"/>
                  </a:schemeClr>
                </a:solidFill>
              </a:rPr>
              <a:t> </a:t>
            </a:r>
            <a:r>
              <a:rPr lang="en-GB" sz="1700" b="1" dirty="0" smtClean="0">
                <a:solidFill>
                  <a:schemeClr val="bg2">
                    <a:lumMod val="10000"/>
                  </a:schemeClr>
                </a:solidFill>
              </a:rPr>
              <a:t>disappoint</a:t>
            </a:r>
          </a:p>
          <a:p>
            <a:pPr algn="ctr"/>
            <a:r>
              <a:rPr lang="en-GB" sz="1700" dirty="0" smtClean="0">
                <a:solidFill>
                  <a:schemeClr val="bg2">
                    <a:lumMod val="10000"/>
                  </a:schemeClr>
                </a:solidFill>
              </a:rPr>
              <a:t>Labour </a:t>
            </a:r>
            <a:r>
              <a:rPr lang="en-GB" sz="1700" dirty="0">
                <a:solidFill>
                  <a:schemeClr val="bg2">
                    <a:lumMod val="10000"/>
                  </a:schemeClr>
                </a:solidFill>
              </a:rPr>
              <a:t>productivity; index 2001=0</a:t>
            </a:r>
          </a:p>
          <a:p>
            <a:endParaRPr lang="en-GB" sz="1700" dirty="0"/>
          </a:p>
        </p:txBody>
      </p:sp>
      <p:sp>
        <p:nvSpPr>
          <p:cNvPr id="12" name="TextBox 11"/>
          <p:cNvSpPr txBox="1"/>
          <p:nvPr/>
        </p:nvSpPr>
        <p:spPr>
          <a:xfrm>
            <a:off x="496537" y="6379453"/>
            <a:ext cx="7797214" cy="461665"/>
          </a:xfrm>
          <a:prstGeom prst="rect">
            <a:avLst/>
          </a:prstGeom>
          <a:noFill/>
        </p:spPr>
        <p:txBody>
          <a:bodyPr wrap="square" rtlCol="0">
            <a:spAutoFit/>
          </a:bodyPr>
          <a:lstStyle/>
          <a:p>
            <a:r>
              <a:rPr lang="en-GB" sz="1200" dirty="0" smtClean="0">
                <a:solidFill>
                  <a:schemeClr val="bg2">
                    <a:lumMod val="25000"/>
                  </a:schemeClr>
                </a:solidFill>
              </a:rPr>
              <a:t>Source: Andrews, Criscuolo and Gal (2015),</a:t>
            </a:r>
            <a:r>
              <a:rPr lang="en-GB" sz="1200" b="1" dirty="0" smtClean="0">
                <a:solidFill>
                  <a:schemeClr val="bg2">
                    <a:lumMod val="25000"/>
                  </a:schemeClr>
                </a:solidFill>
              </a:rPr>
              <a:t> “</a:t>
            </a:r>
            <a:r>
              <a:rPr lang="en-GB" sz="1200" dirty="0">
                <a:solidFill>
                  <a:schemeClr val="bg2">
                    <a:lumMod val="25000"/>
                  </a:schemeClr>
                </a:solidFill>
              </a:rPr>
              <a:t>Frontier firms, technology diffusion and public policy: micro evidence from OECD countries </a:t>
            </a:r>
            <a:r>
              <a:rPr lang="en-GB" sz="1200" b="1" dirty="0" smtClean="0">
                <a:solidFill>
                  <a:schemeClr val="bg2">
                    <a:lumMod val="25000"/>
                  </a:schemeClr>
                </a:solidFill>
              </a:rPr>
              <a:t>” </a:t>
            </a:r>
            <a:r>
              <a:rPr lang="en-GB" sz="1200" dirty="0" smtClean="0">
                <a:solidFill>
                  <a:schemeClr val="bg2">
                    <a:lumMod val="25000"/>
                  </a:schemeClr>
                </a:solidFill>
              </a:rPr>
              <a:t>forthcoming  OECD Working Paper.</a:t>
            </a:r>
            <a:endParaRPr lang="en-GB" sz="1200" dirty="0">
              <a:solidFill>
                <a:schemeClr val="bg2">
                  <a:lumMod val="25000"/>
                </a:schemeClr>
              </a:solidFill>
            </a:endParaRPr>
          </a:p>
        </p:txBody>
      </p:sp>
    </p:spTree>
    <p:extLst>
      <p:ext uri="{BB962C8B-B14F-4D97-AF65-F5344CB8AC3E}">
        <p14:creationId xmlns:p14="http://schemas.microsoft.com/office/powerpoint/2010/main" val="227942528"/>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971600" y="237600"/>
            <a:ext cx="8064896" cy="1022400"/>
          </a:xfrm>
        </p:spPr>
        <p:txBody>
          <a:bodyPr>
            <a:normAutofit/>
          </a:bodyPr>
          <a:lstStyle/>
          <a:p>
            <a:pPr algn="ctr"/>
            <a:r>
              <a:rPr lang="en-US" sz="3000" dirty="0" smtClean="0">
                <a:solidFill>
                  <a:schemeClr val="accent1"/>
                </a:solidFill>
                <a:latin typeface="+mn-lt"/>
                <a:cs typeface="Arial" charset="0"/>
              </a:rPr>
              <a:t>The globally most productive firms:             who are they?</a:t>
            </a:r>
            <a:endParaRPr lang="en-US" sz="3000" dirty="0">
              <a:solidFill>
                <a:schemeClr val="accent1"/>
              </a:solidFill>
              <a:latin typeface="+mn-lt"/>
              <a:cs typeface="Arial" charset="0"/>
            </a:endParaRPr>
          </a:p>
        </p:txBody>
      </p:sp>
      <p:pic>
        <p:nvPicPr>
          <p:cNvPr id="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26" y="1484783"/>
            <a:ext cx="8677662" cy="4752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8737" y="6309320"/>
            <a:ext cx="8308300" cy="692497"/>
          </a:xfrm>
          <a:prstGeom prst="rect">
            <a:avLst/>
          </a:prstGeom>
          <a:noFill/>
        </p:spPr>
        <p:txBody>
          <a:bodyPr wrap="none" rtlCol="0">
            <a:spAutoFit/>
          </a:bodyPr>
          <a:lstStyle/>
          <a:p>
            <a:r>
              <a:rPr lang="en-GB" sz="1300" dirty="0">
                <a:solidFill>
                  <a:schemeClr val="tx1">
                    <a:lumMod val="75000"/>
                  </a:schemeClr>
                </a:solidFill>
                <a:latin typeface="Calibri" panose="020F0502020204030204" pitchFamily="34" charset="0"/>
              </a:rPr>
              <a:t>Note: </a:t>
            </a:r>
            <a:r>
              <a:rPr lang="en-GB" sz="1300" dirty="0" smtClean="0">
                <a:solidFill>
                  <a:schemeClr val="tx1">
                    <a:lumMod val="75000"/>
                  </a:schemeClr>
                </a:solidFill>
                <a:latin typeface="Calibri" panose="020F0502020204030204" pitchFamily="34" charset="0"/>
              </a:rPr>
              <a:t>“</a:t>
            </a:r>
            <a:r>
              <a:rPr lang="en-GB" sz="1300" dirty="0">
                <a:solidFill>
                  <a:schemeClr val="tx1">
                    <a:lumMod val="75000"/>
                  </a:schemeClr>
                </a:solidFill>
                <a:latin typeface="Calibri" panose="020F0502020204030204" pitchFamily="34" charset="0"/>
              </a:rPr>
              <a:t>F</a:t>
            </a:r>
            <a:r>
              <a:rPr lang="en-GB" sz="1300" dirty="0" smtClean="0">
                <a:solidFill>
                  <a:schemeClr val="tx1">
                    <a:lumMod val="75000"/>
                  </a:schemeClr>
                </a:solidFill>
                <a:latin typeface="Calibri" panose="020F0502020204030204" pitchFamily="34" charset="0"/>
              </a:rPr>
              <a:t>rontier </a:t>
            </a:r>
            <a:r>
              <a:rPr lang="en-GB" sz="1300" dirty="0">
                <a:solidFill>
                  <a:schemeClr val="tx1">
                    <a:lumMod val="75000"/>
                  </a:schemeClr>
                </a:solidFill>
                <a:latin typeface="Calibri" panose="020F0502020204030204" pitchFamily="34" charset="0"/>
              </a:rPr>
              <a:t>firms” </a:t>
            </a:r>
            <a:r>
              <a:rPr lang="en-GB" sz="1300" dirty="0" smtClean="0">
                <a:solidFill>
                  <a:schemeClr val="tx1">
                    <a:lumMod val="75000"/>
                  </a:schemeClr>
                </a:solidFill>
                <a:latin typeface="Calibri" panose="020F0502020204030204" pitchFamily="34" charset="0"/>
              </a:rPr>
              <a:t>corresponds to </a:t>
            </a:r>
            <a:r>
              <a:rPr lang="en-GB" sz="1300" dirty="0">
                <a:solidFill>
                  <a:schemeClr val="tx1">
                    <a:lumMod val="75000"/>
                  </a:schemeClr>
                </a:solidFill>
                <a:latin typeface="Calibri" panose="020F0502020204030204" pitchFamily="34" charset="0"/>
              </a:rPr>
              <a:t>the average labour </a:t>
            </a:r>
            <a:r>
              <a:rPr lang="en-GB" sz="1300" dirty="0" smtClean="0">
                <a:solidFill>
                  <a:schemeClr val="tx1">
                    <a:lumMod val="75000"/>
                  </a:schemeClr>
                </a:solidFill>
                <a:latin typeface="Calibri" panose="020F0502020204030204" pitchFamily="34" charset="0"/>
              </a:rPr>
              <a:t>productivity </a:t>
            </a:r>
            <a:r>
              <a:rPr lang="en-US" sz="1300" dirty="0" smtClean="0">
                <a:solidFill>
                  <a:schemeClr val="tx1">
                    <a:lumMod val="75000"/>
                  </a:schemeClr>
                </a:solidFill>
                <a:latin typeface="Calibri" panose="020F0502020204030204" pitchFamily="34" charset="0"/>
              </a:rPr>
              <a:t>of </a:t>
            </a:r>
            <a:r>
              <a:rPr lang="en-US" sz="1300" dirty="0">
                <a:solidFill>
                  <a:schemeClr val="tx1">
                    <a:lumMod val="75000"/>
                  </a:schemeClr>
                </a:solidFill>
                <a:latin typeface="Calibri" panose="020F0502020204030204" pitchFamily="34" charset="0"/>
              </a:rPr>
              <a:t>the 50 globally most productive firms in </a:t>
            </a:r>
            <a:r>
              <a:rPr lang="en-US" sz="1300" dirty="0" smtClean="0">
                <a:solidFill>
                  <a:schemeClr val="tx1">
                    <a:lumMod val="75000"/>
                  </a:schemeClr>
                </a:solidFill>
                <a:latin typeface="Calibri" panose="020F0502020204030204" pitchFamily="34" charset="0"/>
              </a:rPr>
              <a:t>each </a:t>
            </a:r>
            <a:r>
              <a:rPr lang="en-US" sz="1300" dirty="0">
                <a:solidFill>
                  <a:schemeClr val="tx1">
                    <a:lumMod val="75000"/>
                  </a:schemeClr>
                </a:solidFill>
                <a:latin typeface="Calibri" panose="020F0502020204030204" pitchFamily="34" charset="0"/>
              </a:rPr>
              <a:t>2 </a:t>
            </a:r>
            <a:endParaRPr lang="en-US" sz="1300" dirty="0" smtClean="0">
              <a:solidFill>
                <a:schemeClr val="tx1">
                  <a:lumMod val="75000"/>
                </a:schemeClr>
              </a:solidFill>
              <a:latin typeface="Calibri" panose="020F0502020204030204" pitchFamily="34" charset="0"/>
            </a:endParaRPr>
          </a:p>
          <a:p>
            <a:r>
              <a:rPr lang="en-US" sz="1300" dirty="0" smtClean="0">
                <a:solidFill>
                  <a:schemeClr val="tx1">
                    <a:lumMod val="75000"/>
                  </a:schemeClr>
                </a:solidFill>
                <a:latin typeface="Calibri" panose="020F0502020204030204" pitchFamily="34" charset="0"/>
              </a:rPr>
              <a:t>digit </a:t>
            </a:r>
            <a:r>
              <a:rPr lang="en-US" sz="1300" dirty="0">
                <a:solidFill>
                  <a:schemeClr val="tx1">
                    <a:lumMod val="75000"/>
                  </a:schemeClr>
                </a:solidFill>
                <a:latin typeface="Calibri" panose="020F0502020204030204" pitchFamily="34" charset="0"/>
              </a:rPr>
              <a:t>sector in ORBIS</a:t>
            </a:r>
            <a:r>
              <a:rPr lang="en-US" sz="1300" dirty="0" smtClean="0">
                <a:solidFill>
                  <a:schemeClr val="tx1">
                    <a:lumMod val="75000"/>
                  </a:schemeClr>
                </a:solidFill>
                <a:latin typeface="Calibri" panose="020F0502020204030204" pitchFamily="34" charset="0"/>
              </a:rPr>
              <a:t>. “Non-frontier firms” is the average of all other firms. </a:t>
            </a:r>
            <a:endParaRPr lang="en-GB" sz="1300" dirty="0">
              <a:solidFill>
                <a:schemeClr val="tx1">
                  <a:lumMod val="75000"/>
                </a:schemeClr>
              </a:solidFill>
              <a:latin typeface="Calibri" panose="020F0502020204030204" pitchFamily="34" charset="0"/>
            </a:endParaRPr>
          </a:p>
          <a:p>
            <a:endParaRPr lang="en-GB" sz="1300" dirty="0">
              <a:solidFill>
                <a:schemeClr val="tx1">
                  <a:lumMod val="75000"/>
                </a:schemeClr>
              </a:solidFill>
            </a:endParaRPr>
          </a:p>
        </p:txBody>
      </p:sp>
    </p:spTree>
    <p:extLst>
      <p:ext uri="{BB962C8B-B14F-4D97-AF65-F5344CB8AC3E}">
        <p14:creationId xmlns:p14="http://schemas.microsoft.com/office/powerpoint/2010/main" val="391488916"/>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bwMode="auto">
          <a:xfrm>
            <a:off x="8640763" y="6434138"/>
            <a:ext cx="341312" cy="246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969FC62-A75D-476A-BA19-F434C0C5A66B}" type="slidenum">
              <a:rPr lang="en-GB" altLang="en-US" smtClean="0"/>
              <a:pPr eaLnBrk="1" hangingPunct="1"/>
              <a:t>8</a:t>
            </a:fld>
            <a:endParaRPr lang="en-GB" altLang="en-US" smtClean="0"/>
          </a:p>
        </p:txBody>
      </p:sp>
      <p:sp>
        <p:nvSpPr>
          <p:cNvPr id="2" name="Rectangle 2"/>
          <p:cNvSpPr>
            <a:spLocks noChangeArrowheads="1"/>
          </p:cNvSpPr>
          <p:nvPr/>
        </p:nvSpPr>
        <p:spPr bwMode="auto">
          <a:xfrm>
            <a:off x="1296144" y="223480"/>
            <a:ext cx="730830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1pPr>
            <a:lvl2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2pPr>
            <a:lvl3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3pPr>
            <a:lvl4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4pPr>
            <a:lvl5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5pPr>
            <a:lvl6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6pPr>
            <a:lvl7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7pPr>
            <a:lvl8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8pPr>
            <a:lvl9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9pPr>
          </a:lstStyle>
          <a:p>
            <a:pPr eaLnBrk="0" hangingPunct="0"/>
            <a:r>
              <a:rPr lang="en-GB" sz="3000" dirty="0">
                <a:solidFill>
                  <a:schemeClr val="accent1"/>
                </a:solidFill>
                <a:latin typeface="Georgia" pitchFamily="18" charset="0"/>
                <a:ea typeface="+mj-ea"/>
                <a:cs typeface="+mj-cs"/>
              </a:rPr>
              <a:t>Learning from the global frontier is shaped by key structural factors</a:t>
            </a:r>
          </a:p>
          <a:p>
            <a:pPr marL="0" marR="0" lvl="0" indent="0" algn="l" defTabSz="914400" rtl="0" eaLnBrk="0" fontAlgn="base" latinLnBrk="0" hangingPunct="0">
              <a:lnSpc>
                <a:spcPct val="100000"/>
              </a:lnSpc>
              <a:spcBef>
                <a:spcPct val="0"/>
              </a:spcBef>
              <a:spcAft>
                <a:spcPct val="0"/>
              </a:spcAft>
              <a:buClrTx/>
              <a:buSzTx/>
              <a:buFontTx/>
              <a:buNone/>
              <a:tabLst>
                <a:tab pos="539750" algn="l"/>
                <a:tab pos="755650" algn="l"/>
                <a:tab pos="971550" algn="l"/>
              </a:tabLst>
            </a:pPr>
            <a:endParaRPr kumimoji="0" lang="en-GB" altLang="zh-CN" sz="3000" b="0" i="0" u="none" strike="noStrike" cap="none" normalizeH="0" baseline="0" dirty="0" smtClean="0">
              <a:ln>
                <a:noFill/>
              </a:ln>
              <a:solidFill>
                <a:schemeClr val="accent1"/>
              </a:solidFill>
              <a:effectLst/>
            </a:endParaRPr>
          </a:p>
        </p:txBody>
      </p:sp>
      <p:sp>
        <p:nvSpPr>
          <p:cNvPr id="3" name="Rectangle 3"/>
          <p:cNvSpPr>
            <a:spLocks noChangeArrowheads="1"/>
          </p:cNvSpPr>
          <p:nvPr/>
        </p:nvSpPr>
        <p:spPr bwMode="auto">
          <a:xfrm>
            <a:off x="595359" y="5666184"/>
            <a:ext cx="795637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1pPr>
            <a:lvl2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2pPr>
            <a:lvl3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3pPr>
            <a:lvl4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4pPr>
            <a:lvl5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5pPr>
            <a:lvl6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6pPr>
            <a:lvl7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7pPr>
            <a:lvl8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8pPr>
            <a:lvl9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9pPr>
          </a:lstStyle>
          <a:p>
            <a:pPr algn="just"/>
            <a:r>
              <a:rPr lang="en-GB" sz="1600" dirty="0"/>
              <a:t>Source: Saia, Andrews and </a:t>
            </a:r>
            <a:r>
              <a:rPr lang="en-GB" sz="1600" dirty="0" err="1"/>
              <a:t>Albrizio</a:t>
            </a:r>
            <a:r>
              <a:rPr lang="en-GB" sz="1600" dirty="0"/>
              <a:t> (2015</a:t>
            </a:r>
            <a:r>
              <a:rPr lang="en-GB" sz="1600" dirty="0" smtClean="0"/>
              <a:t>) % </a:t>
            </a:r>
            <a:r>
              <a:rPr lang="en-GB" sz="1600" dirty="0"/>
              <a:t>difference in frontier </a:t>
            </a:r>
            <a:r>
              <a:rPr lang="en-GB" sz="1600" dirty="0" err="1"/>
              <a:t>spillover</a:t>
            </a:r>
            <a:r>
              <a:rPr lang="en-GB" sz="1600" dirty="0"/>
              <a:t> effect between maximum and minimum value of each structural variable, assuming 2% MFP growth at the frontier</a:t>
            </a:r>
          </a:p>
          <a:p>
            <a:pPr algn="just"/>
            <a:endParaRPr lang="en-GB" sz="1600" dirty="0"/>
          </a:p>
          <a:p>
            <a:pPr marL="0" marR="0" lvl="0" indent="0" algn="just" defTabSz="914400" rtl="0" eaLnBrk="1" fontAlgn="base" latinLnBrk="0" hangingPunct="1">
              <a:lnSpc>
                <a:spcPct val="100000"/>
              </a:lnSpc>
              <a:spcBef>
                <a:spcPct val="0"/>
              </a:spcBef>
              <a:spcAft>
                <a:spcPct val="0"/>
              </a:spcAft>
              <a:buClrTx/>
              <a:buSzTx/>
              <a:buFontTx/>
              <a:buNone/>
              <a:tabLst>
                <a:tab pos="539750" algn="l"/>
                <a:tab pos="755650" algn="l"/>
                <a:tab pos="971550" algn="l"/>
              </a:tabLst>
            </a:pPr>
            <a:endParaRPr kumimoji="0" lang="en-GB" altLang="zh-CN" sz="1600" b="0" i="0" u="none" strike="noStrike" cap="none" normalizeH="0" baseline="0" dirty="0" smtClean="0">
              <a:ln>
                <a:noFill/>
              </a:ln>
              <a:solidFill>
                <a:schemeClr val="tx1"/>
              </a:solidFill>
              <a:effectLst/>
            </a:endParaRPr>
          </a:p>
        </p:txBody>
      </p:sp>
      <p:pic>
        <p:nvPicPr>
          <p:cNvPr id="6" name="Picture 5"/>
          <p:cNvPicPr/>
          <p:nvPr/>
        </p:nvPicPr>
        <p:blipFill>
          <a:blip r:embed="rId3"/>
          <a:stretch>
            <a:fillRect/>
          </a:stretch>
        </p:blipFill>
        <p:spPr>
          <a:xfrm>
            <a:off x="899592" y="1340768"/>
            <a:ext cx="7344816" cy="4104456"/>
          </a:xfrm>
          <a:prstGeom prst="rect">
            <a:avLst/>
          </a:prstGeom>
        </p:spPr>
      </p:pic>
    </p:spTree>
    <p:extLst>
      <p:ext uri="{BB962C8B-B14F-4D97-AF65-F5344CB8AC3E}">
        <p14:creationId xmlns:p14="http://schemas.microsoft.com/office/powerpoint/2010/main" val="27616131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755650" y="1217504"/>
            <a:ext cx="8529638" cy="646331"/>
          </a:xfrm>
          <a:prstGeom prst="rect">
            <a:avLst/>
          </a:prstGeom>
          <a:noFill/>
          <a:ln w="9525">
            <a:noFill/>
            <a:miter lim="800000"/>
            <a:headEnd/>
            <a:tailEnd/>
          </a:ln>
        </p:spPr>
        <p:txBody>
          <a:bodyPr anchor="ctr">
            <a:spAutoFit/>
          </a:bodyPr>
          <a:lstStyle/>
          <a:p>
            <a:pPr algn="ctr">
              <a:tabLst>
                <a:tab pos="457200" algn="l"/>
                <a:tab pos="539750" algn="l"/>
                <a:tab pos="755650" algn="l"/>
                <a:tab pos="971550" algn="l"/>
              </a:tabLst>
              <a:defRPr/>
            </a:pPr>
            <a:r>
              <a:rPr lang="en-GB" b="1" dirty="0">
                <a:solidFill>
                  <a:schemeClr val="bg2">
                    <a:lumMod val="10000"/>
                  </a:schemeClr>
                </a:solidFill>
                <a:latin typeface="+mj-lt"/>
              </a:rPr>
              <a:t>Business investment in KBC and tangible </a:t>
            </a:r>
            <a:r>
              <a:rPr lang="en-GB" b="1" dirty="0" smtClean="0">
                <a:solidFill>
                  <a:schemeClr val="bg2">
                    <a:lumMod val="10000"/>
                  </a:schemeClr>
                </a:solidFill>
                <a:latin typeface="+mj-lt"/>
              </a:rPr>
              <a:t>assets</a:t>
            </a:r>
          </a:p>
          <a:p>
            <a:pPr algn="ctr">
              <a:tabLst>
                <a:tab pos="457200" algn="l"/>
                <a:tab pos="539750" algn="l"/>
                <a:tab pos="755650" algn="l"/>
                <a:tab pos="971550" algn="l"/>
              </a:tabLst>
              <a:defRPr/>
            </a:pPr>
            <a:r>
              <a:rPr lang="en-GB" b="1" dirty="0" smtClean="0">
                <a:solidFill>
                  <a:schemeClr val="bg2">
                    <a:lumMod val="10000"/>
                  </a:schemeClr>
                </a:solidFill>
                <a:latin typeface="+mj-lt"/>
              </a:rPr>
              <a:t>(as % of business sector value added, </a:t>
            </a:r>
            <a:r>
              <a:rPr lang="en-GB" b="1" dirty="0">
                <a:solidFill>
                  <a:schemeClr val="bg2">
                    <a:lumMod val="10000"/>
                  </a:schemeClr>
                </a:solidFill>
                <a:latin typeface="+mj-lt"/>
              </a:rPr>
              <a:t>2010)</a:t>
            </a:r>
            <a:endParaRPr lang="en-US" altLang="zh-CN" dirty="0">
              <a:solidFill>
                <a:schemeClr val="bg2">
                  <a:lumMod val="10000"/>
                </a:schemeClr>
              </a:solidFill>
              <a:latin typeface="+mj-lt"/>
              <a:ea typeface="SimSun" pitchFamily="2" charset="-122"/>
            </a:endParaRPr>
          </a:p>
        </p:txBody>
      </p:sp>
      <p:sp>
        <p:nvSpPr>
          <p:cNvPr id="12" name="Rectangle 3"/>
          <p:cNvSpPr>
            <a:spLocks noChangeArrowheads="1"/>
          </p:cNvSpPr>
          <p:nvPr/>
        </p:nvSpPr>
        <p:spPr bwMode="auto">
          <a:xfrm>
            <a:off x="203490" y="6447631"/>
            <a:ext cx="7632700" cy="277813"/>
          </a:xfrm>
          <a:prstGeom prst="rect">
            <a:avLst/>
          </a:prstGeom>
          <a:noFill/>
          <a:ln w="9525">
            <a:noFill/>
            <a:miter lim="800000"/>
            <a:headEnd/>
            <a:tailEnd/>
          </a:ln>
        </p:spPr>
        <p:txBody>
          <a:bodyPr anchor="ctr">
            <a:spAutoFit/>
          </a:bodyPr>
          <a:lstStyle/>
          <a:p>
            <a:pPr>
              <a:tabLst>
                <a:tab pos="457200" algn="l"/>
                <a:tab pos="539750" algn="l"/>
                <a:tab pos="755650" algn="l"/>
                <a:tab pos="971550" algn="l"/>
              </a:tabLst>
              <a:defRPr/>
            </a:pPr>
            <a:r>
              <a:rPr lang="en-CA" sz="1200" i="1" dirty="0">
                <a:solidFill>
                  <a:schemeClr val="bg2">
                    <a:lumMod val="10000"/>
                  </a:schemeClr>
                </a:solidFill>
                <a:latin typeface="+mj-lt"/>
              </a:rPr>
              <a:t>Source</a:t>
            </a:r>
            <a:r>
              <a:rPr lang="en-CA" sz="1200" dirty="0">
                <a:solidFill>
                  <a:schemeClr val="bg2">
                    <a:lumMod val="10000"/>
                  </a:schemeClr>
                </a:solidFill>
                <a:latin typeface="+mj-lt"/>
              </a:rPr>
              <a:t>: OECD calculations based on INTAN-Invest, </a:t>
            </a:r>
            <a:r>
              <a:rPr lang="en-CA" sz="1200" dirty="0" err="1">
                <a:solidFill>
                  <a:schemeClr val="bg2">
                    <a:lumMod val="10000"/>
                  </a:schemeClr>
                </a:solidFill>
                <a:latin typeface="+mj-lt"/>
              </a:rPr>
              <a:t>Eurostat</a:t>
            </a:r>
            <a:r>
              <a:rPr lang="en-CA" sz="1200" dirty="0">
                <a:solidFill>
                  <a:schemeClr val="bg2">
                    <a:lumMod val="10000"/>
                  </a:schemeClr>
                </a:solidFill>
                <a:latin typeface="+mj-lt"/>
              </a:rPr>
              <a:t> and  multiple national sources.</a:t>
            </a:r>
            <a:endParaRPr lang="en-US" altLang="zh-CN" sz="1200" dirty="0">
              <a:solidFill>
                <a:schemeClr val="bg2">
                  <a:lumMod val="10000"/>
                </a:schemeClr>
              </a:solidFill>
              <a:latin typeface="+mj-lt"/>
              <a:ea typeface="SimSun" pitchFamily="2" charset="-122"/>
            </a:endParaRPr>
          </a:p>
        </p:txBody>
      </p:sp>
      <p:sp>
        <p:nvSpPr>
          <p:cNvPr id="14" name="Slide Number Placeholder 5"/>
          <p:cNvSpPr>
            <a:spLocks noGrp="1"/>
          </p:cNvSpPr>
          <p:nvPr>
            <p:ph type="sldNum" sz="quarter" idx="12"/>
          </p:nvPr>
        </p:nvSpPr>
        <p:spPr>
          <a:xfrm>
            <a:off x="8640763" y="6411913"/>
            <a:ext cx="341312" cy="244475"/>
          </a:xfrm>
        </p:spPr>
        <p:txBody>
          <a:bodyPr/>
          <a:lstStyle/>
          <a:p>
            <a:pPr>
              <a:defRPr/>
            </a:pPr>
            <a:fld id="{1F31EF08-5083-4CE1-89C3-154E0DCF84E6}" type="slidenum">
              <a:rPr lang="en-GB" smtClean="0"/>
              <a:pPr>
                <a:defRPr/>
              </a:pPr>
              <a:t>9</a:t>
            </a:fld>
            <a:endParaRPr lang="en-GB" dirty="0"/>
          </a:p>
        </p:txBody>
      </p:sp>
      <p:sp>
        <p:nvSpPr>
          <p:cNvPr id="15" name="Title 7"/>
          <p:cNvSpPr>
            <a:spLocks noGrp="1"/>
          </p:cNvSpPr>
          <p:nvPr>
            <p:ph type="title"/>
          </p:nvPr>
        </p:nvSpPr>
        <p:spPr>
          <a:xfrm>
            <a:off x="1079500" y="188640"/>
            <a:ext cx="7416800" cy="1022350"/>
          </a:xfrm>
        </p:spPr>
        <p:txBody>
          <a:bodyPr>
            <a:noAutofit/>
          </a:bodyPr>
          <a:lstStyle/>
          <a:p>
            <a:pPr algn="ctr"/>
            <a:r>
              <a:rPr lang="en-US" sz="3000" dirty="0" smtClean="0">
                <a:solidFill>
                  <a:schemeClr val="accent1"/>
                </a:solidFill>
                <a:latin typeface="+mn-lt"/>
              </a:rPr>
              <a:t> </a:t>
            </a:r>
            <a:r>
              <a:rPr lang="en-US" sz="3000" dirty="0" smtClean="0">
                <a:solidFill>
                  <a:schemeClr val="accent1"/>
                </a:solidFill>
                <a:latin typeface="+mn-lt"/>
              </a:rPr>
              <a:t>2. A growing share of investment is related to innovation …</a:t>
            </a:r>
            <a:endParaRPr lang="en-US" sz="3000" dirty="0" smtClean="0">
              <a:solidFill>
                <a:schemeClr val="accent1"/>
              </a:solidFill>
              <a:latin typeface="+mn-lt"/>
            </a:endParaRPr>
          </a:p>
        </p:txBody>
      </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824039"/>
            <a:ext cx="8856984" cy="4484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6481566"/>
      </p:ext>
    </p:extLst>
  </p:cSld>
  <p:clrMapOvr>
    <a:masterClrMapping/>
  </p:clrMapOvr>
  <p:transition advClick="0"/>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ECD_English_white">
  <a:themeElements>
    <a:clrScheme name="OECD white">
      <a:dk1>
        <a:srgbClr val="727272"/>
      </a:dk1>
      <a:lt1>
        <a:sysClr val="window" lastClr="FFFFFF"/>
      </a:lt1>
      <a:dk2>
        <a:srgbClr val="006299"/>
      </a:dk2>
      <a:lt2>
        <a:srgbClr val="E6E6E6"/>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ECD">
      <a:majorFont>
        <a:latin typeface="Arial"/>
        <a:ea typeface=""/>
        <a:cs typeface=""/>
      </a:majorFont>
      <a:minorFont>
        <a:latin typeface="Georgia"/>
        <a:ea typeface=""/>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OECD_English_white</Template>
  <TotalTime>4216</TotalTime>
  <Words>2399</Words>
  <Application>Microsoft Office PowerPoint</Application>
  <PresentationFormat>On-screen Show (4:3)</PresentationFormat>
  <Paragraphs>223</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OECD_English_white</vt:lpstr>
      <vt:lpstr>PowerPoint Presentation</vt:lpstr>
      <vt:lpstr>Outline</vt:lpstr>
      <vt:lpstr>1. Innovation is one of the main drivers of growth and productivity …</vt:lpstr>
      <vt:lpstr>… and involves not only invention, but also adoption and diffusion …</vt:lpstr>
      <vt:lpstr>… which are affected by a range of factors</vt:lpstr>
      <vt:lpstr>The global productivity frontier is still going strong, but diffusion is lagging</vt:lpstr>
      <vt:lpstr>The globally most productive firms:             who are they?</vt:lpstr>
      <vt:lpstr>PowerPoint Presentation</vt:lpstr>
      <vt:lpstr> 2. A growing share of investment is related to innovation …</vt:lpstr>
      <vt:lpstr>… which is increasingly central to value creation and product differentiation in global markets</vt:lpstr>
      <vt:lpstr>Good framework policies are associated with investment in innovation …</vt:lpstr>
      <vt:lpstr>PowerPoint Presentation</vt:lpstr>
      <vt:lpstr>Investment in innovation: key policy issues</vt:lpstr>
      <vt:lpstr>3. The specific mix of policies to support business innovation matters, …</vt:lpstr>
      <vt:lpstr>… including their design and incidence of benefits</vt:lpstr>
      <vt:lpstr>Though policy needs to recognise that many innovative firms do not undertake R&amp;D</vt:lpstr>
      <vt:lpstr>PowerPoint Presentation</vt:lpstr>
      <vt:lpstr>Innovation and research: key policy issues</vt:lpstr>
      <vt:lpstr>PowerPoint Presentation</vt:lpstr>
      <vt:lpstr>PowerPoint Presentation</vt:lpstr>
      <vt:lpstr>Business Dynamism and The Life Cycle of the Firm: Brazil Relative to Others </vt:lpstr>
      <vt:lpstr>Reducing barriers to scaling increases the impact of firms at the national frontier on productivity</vt:lpstr>
      <vt:lpstr>Entrepreneurship and business dynamism – key policy issues</vt:lpstr>
      <vt:lpstr>Intra- and extra-regional foreign value added in GVCs – Average of TiVA reporters</vt:lpstr>
      <vt:lpstr>PowerPoint Presentation</vt:lpstr>
      <vt:lpstr>PowerPoint Presentation</vt:lpstr>
      <vt:lpstr>Integration in global value chains can help support productivity growth </vt:lpstr>
      <vt:lpstr>Some conclusions</vt:lpstr>
      <vt:lpstr> Thank you</vt:lpstr>
      <vt:lpstr> SPARES</vt:lpstr>
      <vt:lpstr>Brazil’s convergence in productivity with the US has stalled</vt:lpstr>
      <vt:lpstr>A growing share of business investment is related to innovation …</vt:lpstr>
      <vt:lpstr>University – industry collaboration can facilitate catch-up of laggards to the national frontier</vt:lpstr>
      <vt:lpstr>A concern: the share of start-ups is declining in many countries</vt:lpstr>
      <vt:lpstr>Access to Finance and other Policy Factors Encourage Scaling of Innovative Firms</vt:lpstr>
      <vt:lpstr>Brazil is not heavily involved in global value chains </vt:lpstr>
    </vt:vector>
  </TitlesOfParts>
  <Company>OECD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OECD Work on Science, Technology and Innovation</dc:title>
  <dc:creator>ZAIDA Martine</dc:creator>
  <cp:lastModifiedBy>PILAT Dirk</cp:lastModifiedBy>
  <cp:revision>324</cp:revision>
  <cp:lastPrinted>2015-06-22T05:31:21Z</cp:lastPrinted>
  <dcterms:created xsi:type="dcterms:W3CDTF">2013-09-09T07:44:27Z</dcterms:created>
  <dcterms:modified xsi:type="dcterms:W3CDTF">2015-06-24T07:07:27Z</dcterms:modified>
</cp:coreProperties>
</file>