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61" r:id="rId6"/>
    <p:sldId id="257" r:id="rId7"/>
    <p:sldId id="264" r:id="rId8"/>
    <p:sldId id="259" r:id="rId9"/>
    <p:sldId id="268" r:id="rId10"/>
    <p:sldId id="266" r:id="rId11"/>
    <p:sldId id="263" r:id="rId12"/>
    <p:sldId id="269" r:id="rId13"/>
    <p:sldId id="270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>
        <p:scale>
          <a:sx n="125" d="100"/>
          <a:sy n="125" d="100"/>
        </p:scale>
        <p:origin x="187" y="-1008"/>
      </p:cViewPr>
      <p:guideLst>
        <p:guide orient="horz" pos="213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455EB-A232-4F2D-AF1F-49DE625FDFB0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000B7-8935-4EA1-A0E9-D23FB44FD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31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Product Requirements</a:t>
            </a:r>
            <a:r>
              <a:rPr lang="en-US"/>
              <a:t>: Highlight that frozen concentrate requires 2 tons of unprocessed juice per ton of output due to dehydration, while jelly requires 1.5 tons due to water evaporation during cooking. Bottled juice requires 1 ton per ton of output.</a:t>
            </a:r>
          </a:p>
          <a:p>
            <a:r>
              <a:rPr lang="en-US" b="1"/>
              <a:t>Capacity and Constraints</a:t>
            </a:r>
            <a:r>
              <a:rPr lang="en-US"/>
              <a:t>: each plant has different capacities (ranging from 1,100 to 1,400 tons) and that the available grape juice supply from vineyards differs each month, adding complexity to the logistics.</a:t>
            </a:r>
          </a:p>
          <a:p>
            <a:r>
              <a:rPr lang="en-US" b="1"/>
              <a:t>Transportation Costs</a:t>
            </a:r>
            <a:r>
              <a:rPr lang="en-US"/>
              <a:t>: Emphasize that the cost to transport unprocessed juice varies based on the vineyard-to-plant distances and is a critical factor in minimizing total costs.</a:t>
            </a:r>
          </a:p>
          <a:p>
            <a:r>
              <a:rPr lang="en-US" b="1"/>
              <a:t>Objective</a:t>
            </a:r>
            <a:r>
              <a:rPr lang="en-US"/>
              <a:t>: The goal is not only to meet production requirements for each product but to do so at the lowest total cost, factoring in both transportation and production expenses.</a:t>
            </a:r>
          </a:p>
          <a:p>
            <a:r>
              <a:rPr lang="en-US" b="1"/>
              <a:t>Model Structure</a:t>
            </a:r>
            <a:r>
              <a:rPr lang="en-US"/>
              <a:t>: Explain briefly that the linear programming model incorporates both logistical (transportation) and production decisions, providing an integrated approach to solve the problem.</a:t>
            </a:r>
          </a:p>
          <a:p>
            <a:r>
              <a:rPr lang="en-US" b="1"/>
              <a:t>Flexibility for Future Adjustments</a:t>
            </a:r>
            <a:r>
              <a:rPr lang="en-US"/>
              <a:t>: Note that sensitivity analysis will provide insights into how changes in transportation or processing costs can affect the overall solution, offering opportunities to refine and reduce costs further.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B000B7-8935-4EA1-A0E9-D23FB44FD4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82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ersion 6, page 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ersion 6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ersion 6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ersion 6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ersion 6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ersion 6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Version 6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Version 6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ersion 6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ersion 6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ersion 6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31A8F-1EC7-0348-B1DA-49FA1FF0B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/>
              <a:t>MGT506: Decision Making for Managers</a:t>
            </a:r>
            <a:br>
              <a:rPr lang="en-US" sz="3200"/>
            </a:br>
            <a:r>
              <a:rPr lang="en-US" sz="3200"/>
              <a:t>CASE 1</a:t>
            </a:r>
            <a:br>
              <a:rPr lang="en-US" sz="3200"/>
            </a:br>
            <a:r>
              <a:rPr lang="en-US" sz="3200"/>
              <a:t>Walsh’s Juice Company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55024"/>
            <a:ext cx="6400800" cy="2072149"/>
          </a:xfrm>
        </p:spPr>
        <p:txBody>
          <a:bodyPr>
            <a:normAutofit fontScale="70000" lnSpcReduction="20000"/>
          </a:bodyPr>
          <a:lstStyle/>
          <a:p>
            <a:r>
              <a:rPr lang="en-US" u="sng" dirty="0"/>
              <a:t>GROUP 2</a:t>
            </a:r>
          </a:p>
          <a:p>
            <a:endParaRPr lang="en-US" u="sng" dirty="0"/>
          </a:p>
          <a:p>
            <a:r>
              <a:rPr lang="en-US" dirty="0"/>
              <a:t>Ishita Agrawal</a:t>
            </a:r>
          </a:p>
          <a:p>
            <a:r>
              <a:rPr lang="en-US" dirty="0" err="1"/>
              <a:t>Nikitha</a:t>
            </a:r>
            <a:r>
              <a:rPr lang="en-US" dirty="0"/>
              <a:t> </a:t>
            </a:r>
            <a:r>
              <a:rPr lang="en-US" dirty="0" err="1"/>
              <a:t>Gokulapati</a:t>
            </a:r>
            <a:endParaRPr lang="en-US" dirty="0"/>
          </a:p>
          <a:p>
            <a:r>
              <a:rPr lang="en-US" dirty="0"/>
              <a:t>Nishtha Jain</a:t>
            </a:r>
          </a:p>
          <a:p>
            <a:r>
              <a:rPr lang="en-US" dirty="0" err="1"/>
              <a:t>Fnu</a:t>
            </a:r>
            <a:r>
              <a:rPr lang="en-US" dirty="0"/>
              <a:t> </a:t>
            </a:r>
            <a:r>
              <a:rPr lang="en-US" dirty="0" err="1"/>
              <a:t>Jinson</a:t>
            </a:r>
            <a:r>
              <a:rPr lang="en-US" dirty="0"/>
              <a:t> Jiji John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63C1B-0EF9-AF7C-8FD3-1578711BF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IN" dirty="0"/>
              <a:t>Sensitivity Report 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DAC6A5-649C-C8BE-D9C6-B61F51755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05573"/>
            <a:ext cx="8229600" cy="4246853"/>
          </a:xfrm>
          <a:noFill/>
        </p:spPr>
      </p:pic>
    </p:spTree>
    <p:extLst>
      <p:ext uri="{BB962C8B-B14F-4D97-AF65-F5344CB8AC3E}">
        <p14:creationId xmlns:p14="http://schemas.microsoft.com/office/powerpoint/2010/main" val="14258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 and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b="1" dirty="0"/>
              <a:t>What are the actions recommended?</a:t>
            </a:r>
            <a:endParaRPr lang="en-US" sz="1800" b="1" dirty="0">
              <a:ea typeface="Calibri"/>
              <a:cs typeface="Calibri"/>
            </a:endParaRPr>
          </a:p>
          <a:p>
            <a:r>
              <a:rPr lang="en-US" sz="1600" dirty="0"/>
              <a:t>Negotiate</a:t>
            </a:r>
            <a:r>
              <a:rPr lang="en-US" sz="1600" dirty="0">
                <a:cs typeface="Calibri"/>
              </a:rPr>
              <a:t> better transport rates- </a:t>
            </a:r>
            <a:r>
              <a:rPr lang="en-US" sz="1600" b="1" dirty="0">
                <a:cs typeface="Calibri"/>
              </a:rPr>
              <a:t>reduce costs by optimizing transportation routes</a:t>
            </a:r>
            <a:r>
              <a:rPr lang="en-US" sz="1600" dirty="0">
                <a:cs typeface="Calibri"/>
              </a:rPr>
              <a:t> and cost.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>
                <a:cs typeface="Calibri"/>
              </a:rPr>
              <a:t>Reallocate production- Shift production to plants with lower processing cost.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>
                <a:cs typeface="Calibri"/>
              </a:rPr>
              <a:t>Adjust plant capacity- Expand capacity at more cost-effective plants.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>
                <a:cs typeface="Calibri"/>
              </a:rPr>
              <a:t>Optimize transportation routes- revisit transportation routes to reduce cost from vineyards to the plant.</a:t>
            </a:r>
            <a:endParaRPr lang="en-US" sz="1600" dirty="0">
              <a:ea typeface="Calibri"/>
              <a:cs typeface="Calibri"/>
            </a:endParaRPr>
          </a:p>
          <a:p>
            <a:endParaRPr lang="en-US" sz="1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How Results Support Recommendations?</a:t>
            </a:r>
            <a:endParaRPr lang="en-US" sz="1800" b="1" dirty="0">
              <a:ea typeface="Calibri"/>
              <a:cs typeface="Calibri"/>
            </a:endParaRPr>
          </a:p>
          <a:p>
            <a:r>
              <a:rPr lang="en-US" sz="1600" dirty="0">
                <a:ea typeface="+mn-lt"/>
                <a:cs typeface="+mn-lt"/>
              </a:rPr>
              <a:t>The Integer linear programming model shows that using the suggested transportation routes and production allocations brings the total cost down to $10,694,500.</a:t>
            </a:r>
          </a:p>
          <a:p>
            <a:r>
              <a:rPr lang="en-US" sz="1600" dirty="0">
                <a:ea typeface="+mn-lt"/>
                <a:cs typeface="+mn-lt"/>
              </a:rPr>
              <a:t>By producing more at lower-cost plants and minimizing transport costs, we can save more money.</a:t>
            </a:r>
          </a:p>
          <a:p>
            <a:r>
              <a:rPr lang="en-US" sz="1600" dirty="0">
                <a:ea typeface="+mn-lt"/>
                <a:cs typeface="+mn-lt"/>
              </a:rPr>
              <a:t>Sensitivity analysis proves that if we tweak transportation costs or production capacities, we can achieve even more savings. This confirms that the recommended actions are effective for cost reduction.</a:t>
            </a:r>
            <a:endParaRPr lang="en-US" sz="16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1800" dirty="0">
              <a:cs typeface="Calibri"/>
            </a:endParaRPr>
          </a:p>
        </p:txBody>
      </p:sp>
      <p:sp>
        <p:nvSpPr>
          <p:cNvPr id="4" name="Footer Placeholder 6"/>
          <p:cNvSpPr txBox="1">
            <a:spLocks/>
          </p:cNvSpPr>
          <p:nvPr/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MGT506: Decision Making for Managers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>
                <a:solidFill>
                  <a:sysClr val="window" lastClr="FFFFFF"/>
                </a:solidFill>
              </a:rPr>
              <a:t>	CASE 1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7BA7127-C95A-4A31-A2AB-BFABF76C3677}"/>
              </a:ext>
            </a:extLst>
          </p:cNvPr>
          <p:cNvSpPr txBox="1">
            <a:spLocks/>
          </p:cNvSpPr>
          <p:nvPr/>
        </p:nvSpPr>
        <p:spPr>
          <a:xfrm>
            <a:off x="106218" y="6376555"/>
            <a:ext cx="41101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944FAE-36D9-4948-B4E7-6942A23B7E3F}" type="slidenum">
              <a:rPr lang="en-US" smtClean="0">
                <a:solidFill>
                  <a:schemeClr val="bg1"/>
                </a:solidFill>
              </a:rPr>
              <a:pPr/>
              <a:t>11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28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Walsh’s Juice Company must transport grape juice from 3 vineyards to 4 processing plants(each plant’s capacity ranges from 1100 to 1400).</a:t>
            </a:r>
          </a:p>
          <a:p>
            <a:r>
              <a:rPr lang="en-US" sz="2400" dirty="0"/>
              <a:t>The plants produce bottled juice, frozen concentrate, and jelly with different processing costs and capacities.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/>
              <a:t>Each product requires varying amounts of unprocessed juice.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/>
              <a:t>The objective is to minimize transportation and processing costs.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/>
              <a:t>An Integer</a:t>
            </a:r>
            <a:r>
              <a:rPr lang="en-US" sz="2400" dirty="0"/>
              <a:t> linear programming model is used to find the optimal solution.</a:t>
            </a:r>
            <a:endParaRPr lang="en-US" sz="2400">
              <a:ea typeface="Calibri"/>
              <a:cs typeface="Calibri"/>
            </a:endParaRPr>
          </a:p>
        </p:txBody>
      </p:sp>
      <p:sp>
        <p:nvSpPr>
          <p:cNvPr id="4" name="Footer Placeholder 6"/>
          <p:cNvSpPr txBox="1">
            <a:spLocks/>
          </p:cNvSpPr>
          <p:nvPr/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MGT506: Decision Making for Managers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>
                <a:solidFill>
                  <a:sysClr val="window" lastClr="FFFFFF"/>
                </a:solidFill>
              </a:rPr>
              <a:t>	CASE 1</a:t>
            </a: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EF3E4BC-BC5A-4F36-8E3E-F866A2F88BCD}"/>
              </a:ext>
            </a:extLst>
          </p:cNvPr>
          <p:cNvSpPr txBox="1">
            <a:spLocks/>
          </p:cNvSpPr>
          <p:nvPr/>
        </p:nvSpPr>
        <p:spPr>
          <a:xfrm>
            <a:off x="106218" y="6376555"/>
            <a:ext cx="41101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944FAE-36D9-4948-B4E7-6942A23B7E3F}" type="slidenum">
              <a:rPr lang="en-US" smtClean="0">
                <a:solidFill>
                  <a:schemeClr val="bg1"/>
                </a:solidFill>
              </a:rPr>
              <a:pPr/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29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and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0618"/>
            <a:ext cx="8229600" cy="50697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/>
              <a:t>Objective</a:t>
            </a:r>
          </a:p>
          <a:p>
            <a:pPr marL="0" indent="0">
              <a:buNone/>
            </a:pPr>
            <a:r>
              <a:rPr lang="en-US" sz="2000" dirty="0"/>
              <a:t>The goal is not only to meet production requirements for each product but to do so at the lowest total cost, factoring in both transportation and production expenses.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Question 1</a:t>
            </a:r>
          </a:p>
          <a:p>
            <a:pPr marL="0" indent="0">
              <a:buNone/>
            </a:pPr>
            <a:r>
              <a:rPr lang="en-US" sz="2000" dirty="0"/>
              <a:t>How can Walsh’s Juice Company optimize the transportation of grape juice from vineyards to plants while minimizing total transportation and processing costs?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Question 2</a:t>
            </a:r>
          </a:p>
          <a:p>
            <a:pPr marL="0" indent="0">
              <a:buNone/>
            </a:pPr>
            <a:r>
              <a:rPr lang="en-US" sz="2000" dirty="0"/>
              <a:t>What is the optimal production allocation for bottled juice, frozen concentrate, and jelly at each plant, considering capacity constraints and varying juice requirements for each product?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Question 3</a:t>
            </a:r>
          </a:p>
          <a:p>
            <a:pPr marL="0" indent="0">
              <a:buNone/>
            </a:pPr>
            <a:r>
              <a:rPr lang="en-US" sz="2000" dirty="0"/>
              <a:t>How can sensitivity analysis be used to identify opportunities for further cost reductions by adjusting transportation costs, processing capacities, or product-specific juice requirements?</a:t>
            </a:r>
          </a:p>
        </p:txBody>
      </p:sp>
      <p:sp>
        <p:nvSpPr>
          <p:cNvPr id="4" name="Footer Placeholder 6"/>
          <p:cNvSpPr txBox="1">
            <a:spLocks/>
          </p:cNvSpPr>
          <p:nvPr/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MGT506: Decision Making for Managers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>
                <a:solidFill>
                  <a:sysClr val="window" lastClr="FFFFFF"/>
                </a:solidFill>
              </a:rPr>
              <a:t>	CASE 1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D08C732-46B3-4FD6-A5D1-2B51898142FC}"/>
              </a:ext>
            </a:extLst>
          </p:cNvPr>
          <p:cNvSpPr txBox="1">
            <a:spLocks/>
          </p:cNvSpPr>
          <p:nvPr/>
        </p:nvSpPr>
        <p:spPr>
          <a:xfrm>
            <a:off x="106218" y="6376555"/>
            <a:ext cx="41101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944FAE-36D9-4948-B4E7-6942A23B7E3F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86FE-D374-027D-759C-92E1E3CA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and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FAC81-2D35-EE6B-149C-989E96A0E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72" y="1336614"/>
            <a:ext cx="5180972" cy="10361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3D5499-F85C-50ED-DA90-8B12FF4E4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72" y="4421327"/>
            <a:ext cx="2676899" cy="10097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15E468-3C3D-CCB2-DF83-F2211558F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703" y="4321300"/>
            <a:ext cx="2162477" cy="12098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1F06D1-C3E4-DA08-C802-11C637B4EF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980" y="2731596"/>
            <a:ext cx="8318090" cy="123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85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Description</a:t>
            </a:r>
          </a:p>
        </p:txBody>
      </p:sp>
      <p:sp>
        <p:nvSpPr>
          <p:cNvPr id="4" name="Footer Placeholder 6"/>
          <p:cNvSpPr txBox="1">
            <a:spLocks/>
          </p:cNvSpPr>
          <p:nvPr/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MGT506: Decision Making for Managers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>
                <a:solidFill>
                  <a:sysClr val="window" lastClr="FFFFFF"/>
                </a:solidFill>
              </a:rPr>
              <a:t>	CASE 1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A173171-4769-4E52-9ED4-E2C68846A82A}"/>
              </a:ext>
            </a:extLst>
          </p:cNvPr>
          <p:cNvSpPr txBox="1">
            <a:spLocks/>
          </p:cNvSpPr>
          <p:nvPr/>
        </p:nvSpPr>
        <p:spPr>
          <a:xfrm>
            <a:off x="106218" y="6376555"/>
            <a:ext cx="41101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944FAE-36D9-4948-B4E7-6942A23B7E3F}" type="slidenum">
              <a:rPr lang="en-US" smtClean="0">
                <a:solidFill>
                  <a:schemeClr val="bg1"/>
                </a:solidFill>
              </a:rPr>
              <a:pPr/>
              <a:t>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398AFF1-C700-941C-1FBD-51FE8FEFA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80094"/>
            <a:ext cx="82296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Model Overview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>
                <a:latin typeface="Arial"/>
                <a:cs typeface="Arial"/>
              </a:rPr>
              <a:t>Integer Linear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 programming model(Simplex LP) used to optimize the transportation and processing of grape juice.</a:t>
            </a:r>
            <a:endParaRPr lang="en-US" altLang="en-US" sz="18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Objective: Minimize total cost while meeting product demand and plant capacities.</a:t>
            </a:r>
            <a:endParaRPr lang="en-US" altLang="en-US" sz="18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Why This Model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:</a:t>
            </a:r>
            <a:endParaRPr lang="en-US" altLang="en-US" sz="18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Handles multiple constraints such as vineyard output, plant capacity, and product-specific processing requirements.</a:t>
            </a:r>
            <a:endParaRPr lang="en-US" altLang="en-US" sz="18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Provides a systematic way to minimize transportation and processing costs while meeting production needs.</a:t>
            </a:r>
            <a:endParaRPr lang="en-US" altLang="en-US" sz="18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Key Assumptions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:</a:t>
            </a:r>
            <a:endParaRPr lang="en-US" altLang="en-US" sz="18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Constant transportation costs per ton between vineyards and plants.</a:t>
            </a:r>
            <a:endParaRPr lang="en-US" altLang="en-US" sz="18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Processing cost per ton remains fixed for each plant.</a:t>
            </a:r>
            <a:endParaRPr lang="en-US" altLang="en-US" sz="18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Demand for each product (juice, concentrate, jelly) is fixed.</a:t>
            </a:r>
            <a:endParaRPr lang="en-US" altLang="en-US" sz="18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06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1BBDCA5-B66E-793F-C6DF-992FF5B7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47550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Model Summary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EACD55-0D77-DB7D-B46B-53625C00B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3" y="2327426"/>
            <a:ext cx="4038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N" sz="1100" dirty="0"/>
              <a:t>Minimize Z = $850Xav + 720Xam + 910Xat + 750Xai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100" dirty="0"/>
              <a:t>		+ 970Xbv + 790Xbm + 1050Xbt + 880Xbi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100" dirty="0"/>
              <a:t>		+ 900Xcv + 830Xcm + 780Xct + 820Xci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100" dirty="0"/>
              <a:t>		+ 2100Ydv + 2350Ydm + 2200Ydt + 1900Ydi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100" dirty="0"/>
              <a:t>		+ 4100Yev + 4300Yem + 3950Yet + 3900Yei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100" dirty="0"/>
              <a:t>		+ 2600Yfv + 2300Yfm + 2500Yft + 2800Yfi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100" dirty="0"/>
              <a:t>Subject To:	</a:t>
            </a:r>
            <a:r>
              <a:rPr lang="en-IN" sz="1100" dirty="0" err="1"/>
              <a:t>Xav</a:t>
            </a:r>
            <a:r>
              <a:rPr lang="en-IN" sz="1100" dirty="0"/>
              <a:t> + </a:t>
            </a:r>
            <a:r>
              <a:rPr lang="en-IN" sz="1100" dirty="0" err="1"/>
              <a:t>Xam</a:t>
            </a:r>
            <a:r>
              <a:rPr lang="en-IN" sz="1100" dirty="0"/>
              <a:t> + </a:t>
            </a:r>
            <a:r>
              <a:rPr lang="en-IN" sz="1100" dirty="0" err="1"/>
              <a:t>Xat</a:t>
            </a:r>
            <a:r>
              <a:rPr lang="en-IN" sz="1100" dirty="0"/>
              <a:t> + </a:t>
            </a:r>
            <a:r>
              <a:rPr lang="en-IN" sz="1100" dirty="0" err="1"/>
              <a:t>Xai</a:t>
            </a:r>
            <a:r>
              <a:rPr lang="en-IN" sz="1100" dirty="0"/>
              <a:t> &lt;= 1400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100" dirty="0"/>
              <a:t>		 </a:t>
            </a:r>
            <a:r>
              <a:rPr lang="en-IN" sz="1100" dirty="0" err="1"/>
              <a:t>Xbv</a:t>
            </a:r>
            <a:r>
              <a:rPr lang="en-IN" sz="1100" dirty="0"/>
              <a:t> + </a:t>
            </a:r>
            <a:r>
              <a:rPr lang="en-IN" sz="1100" dirty="0" err="1"/>
              <a:t>Xbm</a:t>
            </a:r>
            <a:r>
              <a:rPr lang="en-IN" sz="1100" dirty="0"/>
              <a:t> + </a:t>
            </a:r>
            <a:r>
              <a:rPr lang="en-IN" sz="1100" dirty="0" err="1"/>
              <a:t>Xbt</a:t>
            </a:r>
            <a:r>
              <a:rPr lang="en-IN" sz="1100" dirty="0"/>
              <a:t> + </a:t>
            </a:r>
            <a:r>
              <a:rPr lang="en-IN" sz="1100" dirty="0" err="1"/>
              <a:t>Xbi</a:t>
            </a:r>
            <a:r>
              <a:rPr lang="en-IN" sz="1100" dirty="0"/>
              <a:t> &lt;= 1100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100" dirty="0"/>
              <a:t>		 </a:t>
            </a:r>
            <a:r>
              <a:rPr lang="en-IN" sz="1100" dirty="0" err="1"/>
              <a:t>Xcv</a:t>
            </a:r>
            <a:r>
              <a:rPr lang="en-IN" sz="1100" dirty="0"/>
              <a:t> + </a:t>
            </a:r>
            <a:r>
              <a:rPr lang="en-IN" sz="1100" dirty="0" err="1"/>
              <a:t>Xcm</a:t>
            </a:r>
            <a:r>
              <a:rPr lang="en-IN" sz="1100" dirty="0"/>
              <a:t> + </a:t>
            </a:r>
            <a:r>
              <a:rPr lang="en-IN" sz="1100" dirty="0" err="1"/>
              <a:t>Xct</a:t>
            </a:r>
            <a:r>
              <a:rPr lang="en-IN" sz="1100" dirty="0"/>
              <a:t> + </a:t>
            </a:r>
            <a:r>
              <a:rPr lang="en-IN" sz="1100" dirty="0" err="1"/>
              <a:t>Xci</a:t>
            </a:r>
            <a:r>
              <a:rPr lang="en-IN" sz="1100" dirty="0"/>
              <a:t> &lt;= 1700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100" dirty="0"/>
              <a:t>		 </a:t>
            </a:r>
            <a:r>
              <a:rPr lang="en-IN" sz="1100" dirty="0" err="1"/>
              <a:t>Xav</a:t>
            </a:r>
            <a:r>
              <a:rPr lang="en-IN" sz="1100" dirty="0"/>
              <a:t> + </a:t>
            </a:r>
            <a:r>
              <a:rPr lang="en-IN" sz="1100" dirty="0" err="1"/>
              <a:t>Xbv</a:t>
            </a:r>
            <a:r>
              <a:rPr lang="en-IN" sz="1100" dirty="0"/>
              <a:t> + </a:t>
            </a:r>
            <a:r>
              <a:rPr lang="en-IN" sz="1100" dirty="0" err="1"/>
              <a:t>Xcv</a:t>
            </a:r>
            <a:r>
              <a:rPr lang="en-IN" sz="1100" dirty="0"/>
              <a:t> &lt;= 1200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100" dirty="0"/>
              <a:t>		</a:t>
            </a:r>
            <a:r>
              <a:rPr lang="en-IN" sz="1100" dirty="0" err="1"/>
              <a:t>Xam</a:t>
            </a:r>
            <a:r>
              <a:rPr lang="en-IN" sz="1100" dirty="0"/>
              <a:t> + </a:t>
            </a:r>
            <a:r>
              <a:rPr lang="en-IN" sz="1100" dirty="0" err="1"/>
              <a:t>Xbm</a:t>
            </a:r>
            <a:r>
              <a:rPr lang="en-IN" sz="1100" dirty="0"/>
              <a:t> + </a:t>
            </a:r>
            <a:r>
              <a:rPr lang="en-IN" sz="1100" dirty="0" err="1"/>
              <a:t>Xcm</a:t>
            </a:r>
            <a:r>
              <a:rPr lang="en-IN" sz="1100" dirty="0"/>
              <a:t> &lt;= 1100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100" dirty="0"/>
              <a:t>		</a:t>
            </a:r>
            <a:r>
              <a:rPr lang="en-IN" sz="1100" dirty="0" err="1"/>
              <a:t>Xat</a:t>
            </a:r>
            <a:r>
              <a:rPr lang="en-IN" sz="1100" dirty="0"/>
              <a:t> + </a:t>
            </a:r>
            <a:r>
              <a:rPr lang="en-IN" sz="1100" dirty="0" err="1"/>
              <a:t>Xbt</a:t>
            </a:r>
            <a:r>
              <a:rPr lang="en-IN" sz="1100" dirty="0"/>
              <a:t> + </a:t>
            </a:r>
            <a:r>
              <a:rPr lang="en-IN" sz="1100" dirty="0" err="1"/>
              <a:t>Xct</a:t>
            </a:r>
            <a:r>
              <a:rPr lang="en-IN" sz="1100" dirty="0"/>
              <a:t> &lt;= 1400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100" dirty="0"/>
              <a:t>		</a:t>
            </a:r>
            <a:r>
              <a:rPr lang="en-IN" sz="1100" dirty="0" err="1"/>
              <a:t>Xai</a:t>
            </a:r>
            <a:r>
              <a:rPr lang="en-IN" sz="1100" dirty="0"/>
              <a:t> + </a:t>
            </a:r>
            <a:r>
              <a:rPr lang="en-IN" sz="1100" dirty="0" err="1"/>
              <a:t>Xbi</a:t>
            </a:r>
            <a:r>
              <a:rPr lang="en-IN" sz="1100" dirty="0"/>
              <a:t> + </a:t>
            </a:r>
            <a:r>
              <a:rPr lang="en-IN" sz="1100" dirty="0" err="1"/>
              <a:t>Xci</a:t>
            </a:r>
            <a:r>
              <a:rPr lang="en-IN" sz="1100" dirty="0"/>
              <a:t> &lt;= 1400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100" dirty="0"/>
              <a:t>		</a:t>
            </a:r>
            <a:r>
              <a:rPr lang="en-IN" sz="1100" dirty="0" err="1"/>
              <a:t>Ydv</a:t>
            </a:r>
            <a:r>
              <a:rPr lang="en-IN" sz="1100" dirty="0"/>
              <a:t> + </a:t>
            </a:r>
            <a:r>
              <a:rPr lang="en-IN" sz="1100" dirty="0" err="1"/>
              <a:t>Ydm</a:t>
            </a:r>
            <a:r>
              <a:rPr lang="en-IN" sz="1100" dirty="0"/>
              <a:t> + </a:t>
            </a:r>
            <a:r>
              <a:rPr lang="en-IN" sz="1100" dirty="0" err="1"/>
              <a:t>Ydt</a:t>
            </a:r>
            <a:r>
              <a:rPr lang="en-IN" sz="1100" dirty="0"/>
              <a:t> + </a:t>
            </a:r>
            <a:r>
              <a:rPr lang="en-IN" sz="1100" dirty="0" err="1"/>
              <a:t>Ydi</a:t>
            </a:r>
            <a:r>
              <a:rPr lang="en-IN" sz="1100" dirty="0"/>
              <a:t> = 1200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100" dirty="0"/>
              <a:t>		</a:t>
            </a:r>
            <a:r>
              <a:rPr lang="en-IN" sz="1100" dirty="0" err="1"/>
              <a:t>Yev</a:t>
            </a:r>
            <a:r>
              <a:rPr lang="en-IN" sz="1100" dirty="0"/>
              <a:t> + </a:t>
            </a:r>
            <a:r>
              <a:rPr lang="en-IN" sz="1100" dirty="0" err="1"/>
              <a:t>Yem</a:t>
            </a:r>
            <a:r>
              <a:rPr lang="en-IN" sz="1100" dirty="0"/>
              <a:t> + Yet + Yei = 900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100" dirty="0"/>
              <a:t>		</a:t>
            </a:r>
            <a:r>
              <a:rPr lang="en-IN" sz="1100" dirty="0" err="1"/>
              <a:t>Yfv</a:t>
            </a:r>
            <a:r>
              <a:rPr lang="en-IN" sz="1100" dirty="0"/>
              <a:t> + </a:t>
            </a:r>
            <a:r>
              <a:rPr lang="en-IN" sz="1100" dirty="0" err="1"/>
              <a:t>Yfm</a:t>
            </a:r>
            <a:r>
              <a:rPr lang="en-IN" sz="1100" dirty="0"/>
              <a:t> + </a:t>
            </a:r>
            <a:r>
              <a:rPr lang="en-IN" sz="1100" dirty="0" err="1"/>
              <a:t>Yft</a:t>
            </a:r>
            <a:r>
              <a:rPr lang="en-IN" sz="1100" dirty="0"/>
              <a:t> + </a:t>
            </a:r>
            <a:r>
              <a:rPr lang="en-IN" sz="1100" dirty="0" err="1"/>
              <a:t>Yfi</a:t>
            </a:r>
            <a:r>
              <a:rPr lang="en-IN" sz="1100" dirty="0"/>
              <a:t> = 700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100" dirty="0"/>
              <a:t>		</a:t>
            </a:r>
            <a:r>
              <a:rPr lang="en-IN" sz="1100" dirty="0" err="1"/>
              <a:t>Ydv</a:t>
            </a:r>
            <a:r>
              <a:rPr lang="en-IN" sz="1100" dirty="0"/>
              <a:t> + 2Yev + 1.5Yfv = </a:t>
            </a:r>
            <a:r>
              <a:rPr lang="en-IN" sz="1100" dirty="0" err="1"/>
              <a:t>Xav</a:t>
            </a:r>
            <a:r>
              <a:rPr lang="en-IN" sz="1100" dirty="0"/>
              <a:t> + </a:t>
            </a:r>
            <a:r>
              <a:rPr lang="en-IN" sz="1100" dirty="0" err="1"/>
              <a:t>Xbv</a:t>
            </a:r>
            <a:r>
              <a:rPr lang="en-IN" sz="1100" dirty="0"/>
              <a:t> + </a:t>
            </a:r>
            <a:r>
              <a:rPr lang="en-IN" sz="1100" dirty="0" err="1"/>
              <a:t>Xcv</a:t>
            </a:r>
            <a:r>
              <a:rPr lang="en-IN" sz="1100" dirty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100" dirty="0"/>
              <a:t>		</a:t>
            </a:r>
            <a:r>
              <a:rPr lang="en-IN" sz="1100" dirty="0" err="1"/>
              <a:t>Ydm</a:t>
            </a:r>
            <a:r>
              <a:rPr lang="en-IN" sz="1100" dirty="0"/>
              <a:t> + 2Yem + 1.5Yem = </a:t>
            </a:r>
            <a:r>
              <a:rPr lang="en-IN" sz="1100" dirty="0" err="1"/>
              <a:t>Xam</a:t>
            </a:r>
            <a:r>
              <a:rPr lang="en-IN" sz="1100" dirty="0"/>
              <a:t> + </a:t>
            </a:r>
            <a:r>
              <a:rPr lang="en-IN" sz="1100" dirty="0" err="1"/>
              <a:t>Xbm</a:t>
            </a:r>
            <a:r>
              <a:rPr lang="en-IN" sz="1100" dirty="0"/>
              <a:t> + </a:t>
            </a:r>
            <a:r>
              <a:rPr lang="en-IN" sz="1100" dirty="0" err="1"/>
              <a:t>Xcm</a:t>
            </a:r>
            <a:endParaRPr lang="en-IN" sz="1100" dirty="0"/>
          </a:p>
          <a:p>
            <a:pPr marL="0" indent="0">
              <a:lnSpc>
                <a:spcPct val="90000"/>
              </a:lnSpc>
              <a:buNone/>
            </a:pPr>
            <a:r>
              <a:rPr lang="en-IN" sz="1100" dirty="0"/>
              <a:t>		</a:t>
            </a:r>
            <a:r>
              <a:rPr lang="en-IN" sz="1100" dirty="0" err="1"/>
              <a:t>Ydt</a:t>
            </a:r>
            <a:r>
              <a:rPr lang="en-IN" sz="1100" dirty="0"/>
              <a:t> + 2Yet + 1.5Yft = </a:t>
            </a:r>
            <a:r>
              <a:rPr lang="en-IN" sz="1100" dirty="0" err="1"/>
              <a:t>Xat</a:t>
            </a:r>
            <a:r>
              <a:rPr lang="en-IN" sz="1100" dirty="0"/>
              <a:t> + </a:t>
            </a:r>
            <a:r>
              <a:rPr lang="en-IN" sz="1100" dirty="0" err="1"/>
              <a:t>Xbt</a:t>
            </a:r>
            <a:r>
              <a:rPr lang="en-IN" sz="1100" dirty="0"/>
              <a:t> + </a:t>
            </a:r>
            <a:r>
              <a:rPr lang="en-IN" sz="1100" dirty="0" err="1"/>
              <a:t>Xct</a:t>
            </a:r>
            <a:endParaRPr lang="en-IN" sz="1100" dirty="0"/>
          </a:p>
          <a:p>
            <a:pPr marL="0" indent="0">
              <a:lnSpc>
                <a:spcPct val="90000"/>
              </a:lnSpc>
              <a:buNone/>
            </a:pPr>
            <a:r>
              <a:rPr lang="en-IN" sz="1100" dirty="0"/>
              <a:t>		</a:t>
            </a:r>
            <a:r>
              <a:rPr lang="en-IN" sz="1100" dirty="0" err="1"/>
              <a:t>Ydi</a:t>
            </a:r>
            <a:r>
              <a:rPr lang="en-IN" sz="1100" dirty="0"/>
              <a:t> + 2Yei + 1.5Yfi = </a:t>
            </a:r>
            <a:r>
              <a:rPr lang="en-IN" sz="1100" dirty="0" err="1"/>
              <a:t>Xai</a:t>
            </a:r>
            <a:r>
              <a:rPr lang="en-IN" sz="1100" dirty="0"/>
              <a:t> + </a:t>
            </a:r>
            <a:r>
              <a:rPr lang="en-IN" sz="1100" dirty="0" err="1"/>
              <a:t>Xbi</a:t>
            </a:r>
            <a:r>
              <a:rPr lang="en-IN" sz="1100" dirty="0"/>
              <a:t> + </a:t>
            </a:r>
            <a:r>
              <a:rPr lang="en-IN" sz="1100" dirty="0" err="1"/>
              <a:t>Xci</a:t>
            </a:r>
            <a:endParaRPr lang="en-IN" sz="1100" dirty="0"/>
          </a:p>
          <a:p>
            <a:pPr marL="0" indent="0">
              <a:lnSpc>
                <a:spcPct val="90000"/>
              </a:lnSpc>
              <a:buNone/>
            </a:pPr>
            <a:r>
              <a:rPr lang="en-IN" sz="1100" dirty="0"/>
              <a:t>And all constraints are non-negative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63F1E4-2AE7-AC67-F0CF-80A36F671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388" y="1095450"/>
            <a:ext cx="4468763" cy="4203351"/>
          </a:xfrm>
          <a:prstGeom prst="rect">
            <a:avLst/>
          </a:prstGeom>
          <a:noFill/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1A16CBB-2E00-B439-3C86-3143E68367D6}"/>
              </a:ext>
            </a:extLst>
          </p:cNvPr>
          <p:cNvSpPr txBox="1">
            <a:spLocks/>
          </p:cNvSpPr>
          <p:nvPr/>
        </p:nvSpPr>
        <p:spPr>
          <a:xfrm>
            <a:off x="381003" y="839993"/>
            <a:ext cx="4038600" cy="1372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IN" sz="1600" dirty="0"/>
              <a:t>X – Transportation cost</a:t>
            </a:r>
          </a:p>
          <a:p>
            <a:pPr>
              <a:spcBef>
                <a:spcPts val="0"/>
              </a:spcBef>
            </a:pPr>
            <a:r>
              <a:rPr lang="en-IN" sz="1600" dirty="0"/>
              <a:t>Y – Processing Cost</a:t>
            </a:r>
          </a:p>
          <a:p>
            <a:pPr>
              <a:spcBef>
                <a:spcPts val="0"/>
              </a:spcBef>
            </a:pPr>
            <a:r>
              <a:rPr lang="en-IN" sz="1600" dirty="0" err="1"/>
              <a:t>a,b,c</a:t>
            </a:r>
            <a:r>
              <a:rPr lang="en-IN" sz="1600" dirty="0"/>
              <a:t> – Vineyards</a:t>
            </a:r>
          </a:p>
          <a:p>
            <a:pPr>
              <a:spcBef>
                <a:spcPts val="0"/>
              </a:spcBef>
            </a:pPr>
            <a:r>
              <a:rPr lang="en-IN" sz="1600" dirty="0" err="1"/>
              <a:t>d,e,f</a:t>
            </a:r>
            <a:r>
              <a:rPr lang="en-IN" sz="1600" dirty="0"/>
              <a:t> - Products</a:t>
            </a:r>
          </a:p>
          <a:p>
            <a:pPr>
              <a:spcBef>
                <a:spcPts val="0"/>
              </a:spcBef>
            </a:pPr>
            <a:r>
              <a:rPr lang="en-IN" sz="1600" dirty="0" err="1"/>
              <a:t>v,m,t,i</a:t>
            </a:r>
            <a:r>
              <a:rPr lang="en-IN" sz="1600" dirty="0"/>
              <a:t> - Plants</a:t>
            </a:r>
          </a:p>
        </p:txBody>
      </p:sp>
    </p:spTree>
    <p:extLst>
      <p:ext uri="{BB962C8B-B14F-4D97-AF65-F5344CB8AC3E}">
        <p14:creationId xmlns:p14="http://schemas.microsoft.com/office/powerpoint/2010/main" val="142198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F53625-BAA5-2D23-CB56-7FF3816C4994}"/>
              </a:ext>
            </a:extLst>
          </p:cNvPr>
          <p:cNvSpPr txBox="1">
            <a:spLocks/>
          </p:cNvSpPr>
          <p:nvPr/>
        </p:nvSpPr>
        <p:spPr>
          <a:xfrm>
            <a:off x="1828800" y="289973"/>
            <a:ext cx="5486400" cy="5667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kern="1200" dirty="0">
                <a:latin typeface="+mj-lt"/>
                <a:ea typeface="+mj-ea"/>
                <a:cs typeface="+mj-cs"/>
              </a:rPr>
              <a:t>Analysis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10DBE-3E82-98F6-A501-55309661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1488" y="1135236"/>
            <a:ext cx="8048688" cy="80486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800" kern="1200" dirty="0">
                <a:latin typeface="+mn-lt"/>
                <a:ea typeface="+mn-ea"/>
                <a:cs typeface="+mn-cs"/>
              </a:rPr>
              <a:t>The total minimized cost for the Shipment and Production of Grape Juice comes out to be $1,06,94,500.00.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9FFED1-A46E-907C-8797-46783792D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2" y="2574223"/>
            <a:ext cx="8510016" cy="282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30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73" y="447166"/>
            <a:ext cx="8175172" cy="424543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04" y="1125336"/>
            <a:ext cx="8128140" cy="5828141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sz="2900" dirty="0">
                <a:ea typeface="Calibri"/>
                <a:cs typeface="Calibri"/>
              </a:rPr>
              <a:t>The concept used is the Integer Linear Programming Model. This Model help us in providing the whole number as solution which makes it easier to find a feasible solution.</a:t>
            </a:r>
          </a:p>
          <a:p>
            <a:pPr marL="0" indent="0">
              <a:buNone/>
            </a:pPr>
            <a:endParaRPr lang="en-US" sz="29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900" dirty="0">
                <a:ea typeface="Calibri"/>
                <a:cs typeface="Calibri"/>
              </a:rPr>
              <a:t>From the Sensitivity report, we notice that the reduced cost is 0 for some of the combinations with the current conditions which won't change the result of optimal solution result.</a:t>
            </a:r>
          </a:p>
          <a:p>
            <a:pPr marL="0" indent="0">
              <a:buNone/>
            </a:pPr>
            <a:endParaRPr lang="en-US" sz="29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900" b="1" dirty="0">
                <a:ea typeface="Calibri"/>
                <a:cs typeface="Calibri"/>
              </a:rPr>
              <a:t>Example -</a:t>
            </a:r>
          </a:p>
          <a:p>
            <a:pPr marL="0" indent="0">
              <a:buNone/>
            </a:pPr>
            <a:br>
              <a:rPr lang="en-US" sz="2900" b="1" dirty="0">
                <a:ea typeface="Calibri"/>
                <a:cs typeface="Calibri"/>
              </a:rPr>
            </a:br>
            <a:r>
              <a:rPr lang="en-US" sz="2900" dirty="0">
                <a:ea typeface="+mn-lt"/>
                <a:cs typeface="+mn-lt"/>
              </a:rPr>
              <a:t>Based on the Sensitivity report, </a:t>
            </a:r>
            <a:endParaRPr lang="en-US" dirty="0"/>
          </a:p>
          <a:p>
            <a:pPr marL="0" indent="0">
              <a:buNone/>
            </a:pPr>
            <a:r>
              <a:rPr lang="en-US" sz="2900" dirty="0">
                <a:ea typeface="+mn-lt"/>
                <a:cs typeface="+mn-lt"/>
              </a:rPr>
              <a:t>The objective coefficient from Ohio to Michigan =$830</a:t>
            </a:r>
          </a:p>
          <a:p>
            <a:pPr>
              <a:buNone/>
            </a:pPr>
            <a:r>
              <a:rPr lang="en-US" sz="2900" dirty="0">
                <a:ea typeface="+mn-lt"/>
                <a:cs typeface="+mn-lt"/>
              </a:rPr>
              <a:t>Allowable decrease =$40</a:t>
            </a:r>
          </a:p>
          <a:p>
            <a:pPr>
              <a:buNone/>
            </a:pPr>
            <a:endParaRPr lang="en-US" sz="2900" dirty="0">
              <a:ea typeface="+mn-lt"/>
              <a:cs typeface="+mn-lt"/>
            </a:endParaRPr>
          </a:p>
          <a:p>
            <a:pPr>
              <a:buNone/>
            </a:pPr>
            <a:r>
              <a:rPr lang="en-US" sz="2900" dirty="0">
                <a:ea typeface="+mn-lt"/>
                <a:cs typeface="+mn-lt"/>
              </a:rPr>
              <a:t>Therefore :</a:t>
            </a:r>
            <a:endParaRPr lang="en-US" sz="2900" dirty="0">
              <a:ea typeface="Calibri"/>
              <a:cs typeface="Calibri"/>
            </a:endParaRPr>
          </a:p>
          <a:p>
            <a:pPr>
              <a:buNone/>
            </a:pPr>
            <a:r>
              <a:rPr lang="en-US" sz="2900" dirty="0">
                <a:ea typeface="+mn-lt"/>
                <a:cs typeface="+mn-lt"/>
              </a:rPr>
              <a:t>Lower Limit of Objective Coefficient = 830−40 = 790</a:t>
            </a:r>
          </a:p>
          <a:p>
            <a:pPr>
              <a:buNone/>
            </a:pPr>
            <a:endParaRPr lang="en-US" sz="2900" dirty="0">
              <a:ea typeface="+mn-lt"/>
              <a:cs typeface="+mn-lt"/>
            </a:endParaRPr>
          </a:p>
          <a:p>
            <a:pPr>
              <a:buNone/>
            </a:pPr>
            <a:r>
              <a:rPr lang="en-US" sz="2900" dirty="0">
                <a:ea typeface="+mn-lt"/>
                <a:cs typeface="+mn-lt"/>
              </a:rPr>
              <a:t>Since the proposed decrease to 780 is greater than the lower limit, </a:t>
            </a:r>
          </a:p>
          <a:p>
            <a:pPr>
              <a:buNone/>
            </a:pPr>
            <a:r>
              <a:rPr lang="en-US" sz="2900" dirty="0">
                <a:ea typeface="+mn-lt"/>
                <a:cs typeface="+mn-lt"/>
              </a:rPr>
              <a:t>Therefore, the optimal solution remains unchanged.</a:t>
            </a:r>
            <a:endParaRPr lang="en-US" sz="2900" dirty="0">
              <a:ea typeface="Calibri"/>
              <a:cs typeface="Calibri"/>
            </a:endParaRPr>
          </a:p>
          <a:p>
            <a:pPr>
              <a:buNone/>
            </a:pPr>
            <a:endParaRPr lang="en-US" sz="2900" dirty="0">
              <a:ea typeface="Calibri"/>
              <a:cs typeface="Calibri"/>
            </a:endParaRPr>
          </a:p>
          <a:p>
            <a:pPr>
              <a:buNone/>
            </a:pPr>
            <a:r>
              <a:rPr lang="en-US" sz="2900" dirty="0">
                <a:ea typeface="Calibri"/>
                <a:cs typeface="Calibri"/>
              </a:rPr>
              <a:t>The report not only help us with finding the feasible solution, It  also helps us to compare the factors like cost, allowed increase and decrease range of a product price. 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sz="18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18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18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18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1800" dirty="0">
              <a:ea typeface="Calibri"/>
              <a:cs typeface="Calibri"/>
            </a:endParaRPr>
          </a:p>
        </p:txBody>
      </p:sp>
      <p:sp>
        <p:nvSpPr>
          <p:cNvPr id="4" name="Footer Placeholder 6"/>
          <p:cNvSpPr txBox="1">
            <a:spLocks/>
          </p:cNvSpPr>
          <p:nvPr/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MGT506: Decision Making for Managers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>
                <a:solidFill>
                  <a:sysClr val="window" lastClr="FFFFFF"/>
                </a:solidFill>
              </a:rPr>
              <a:t>	CASE 1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A173171-4769-4E52-9ED4-E2C68846A82A}"/>
              </a:ext>
            </a:extLst>
          </p:cNvPr>
          <p:cNvSpPr txBox="1">
            <a:spLocks/>
          </p:cNvSpPr>
          <p:nvPr/>
        </p:nvSpPr>
        <p:spPr>
          <a:xfrm>
            <a:off x="106218" y="6376555"/>
            <a:ext cx="41101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944FAE-36D9-4948-B4E7-6942A23B7E3F}" type="slidenum">
              <a:rPr lang="en-US" smtClean="0">
                <a:solidFill>
                  <a:schemeClr val="bg1"/>
                </a:solidFill>
              </a:rPr>
              <a:pPr/>
              <a:t>8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278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CE352-AC4F-C75B-A88D-F409C1A5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10" y="69215"/>
            <a:ext cx="6926580" cy="662622"/>
          </a:xfrm>
        </p:spPr>
        <p:txBody>
          <a:bodyPr anchor="ctr">
            <a:normAutofit fontScale="90000"/>
          </a:bodyPr>
          <a:lstStyle/>
          <a:p>
            <a:r>
              <a:rPr lang="en-IN" dirty="0"/>
              <a:t>Sensitivity Report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ABAED77-BB88-A284-5C6E-F766D7692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39" y="741028"/>
            <a:ext cx="7092561" cy="537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92050"/>
      </p:ext>
    </p:extLst>
  </p:cSld>
  <p:clrMapOvr>
    <a:masterClrMapping/>
  </p:clrMapOvr>
</p:sld>
</file>

<file path=ppt/theme/theme1.xml><?xml version="1.0" encoding="utf-8"?>
<a:theme xmlns:a="http://schemas.openxmlformats.org/drawingml/2006/main" name="Version 6_2011">
  <a:themeElements>
    <a:clrScheme name="Custom Depau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16A9C"/>
      </a:accent1>
      <a:accent2>
        <a:srgbClr val="C0962B"/>
      </a:accent2>
      <a:accent3>
        <a:srgbClr val="BB1F2E"/>
      </a:accent3>
      <a:accent4>
        <a:srgbClr val="3478A2"/>
      </a:accent4>
      <a:accent5>
        <a:srgbClr val="C6C225"/>
      </a:accent5>
      <a:accent6>
        <a:srgbClr val="F79646"/>
      </a:accent6>
      <a:hlink>
        <a:srgbClr val="85D2DD"/>
      </a:hlink>
      <a:folHlink>
        <a:srgbClr val="5C27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D7C6F3C061A74EA969A8C28FAC1117" ma:contentTypeVersion="3" ma:contentTypeDescription="Create a new document." ma:contentTypeScope="" ma:versionID="cd2a7248d767de5f18646eaaa4a5cdbb">
  <xsd:schema xmlns:xsd="http://www.w3.org/2001/XMLSchema" xmlns:xs="http://www.w3.org/2001/XMLSchema" xmlns:p="http://schemas.microsoft.com/office/2006/metadata/properties" xmlns:ns1="http://schemas.microsoft.com/sharepoint/v3" xmlns:ns3="f6e71dcb-8557-4687-8b6c-f422ebe44608" targetNamespace="http://schemas.microsoft.com/office/2006/metadata/properties" ma:root="true" ma:fieldsID="9fe35f863ba3ced9d86abfdc05a7a62e" ns1:_="" ns3:_="">
    <xsd:import namespace="http://schemas.microsoft.com/sharepoint/v3"/>
    <xsd:import namespace="f6e71dcb-8557-4687-8b6c-f422ebe4460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e71dcb-8557-4687-8b6c-f422ebe4460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3658D5-3F7F-43B7-8141-CCEC7DEBEB24}">
  <ds:schemaRefs>
    <ds:schemaRef ds:uri="f6e71dcb-8557-4687-8b6c-f422ebe4460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E23C117-EE2F-448B-8285-E3D8159CF881}">
  <ds:schemaRefs>
    <ds:schemaRef ds:uri="http://schemas.microsoft.com/office/2006/documentManagement/types"/>
    <ds:schemaRef ds:uri="http://purl.org/dc/elements/1.1/"/>
    <ds:schemaRef ds:uri="f6e71dcb-8557-4687-8b6c-f422ebe44608"/>
    <ds:schemaRef ds:uri="http://purl.org/dc/terms/"/>
    <ds:schemaRef ds:uri="http://www.w3.org/XML/1998/namespace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9FD85DA-A273-44E1-A854-BDA7BC943A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Version 6_2011.potx</Template>
  <TotalTime>842</TotalTime>
  <Words>1166</Words>
  <Application>Microsoft Office PowerPoint</Application>
  <PresentationFormat>On-screen Show (4:3)</PresentationFormat>
  <Paragraphs>124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</vt:lpstr>
      <vt:lpstr>Version 6_2011</vt:lpstr>
      <vt:lpstr>MGT506: Decision Making for Managers CASE 1 Walsh’s Juice Company</vt:lpstr>
      <vt:lpstr>Summary of the Case</vt:lpstr>
      <vt:lpstr>Objective and Question</vt:lpstr>
      <vt:lpstr>Problem Statement and Data</vt:lpstr>
      <vt:lpstr>Model Description</vt:lpstr>
      <vt:lpstr>Model Summary</vt:lpstr>
      <vt:lpstr>PowerPoint Presentation</vt:lpstr>
      <vt:lpstr>Analysis and Results</vt:lpstr>
      <vt:lpstr>Sensitivity Report</vt:lpstr>
      <vt:lpstr>Sensitivity Report Cont.</vt:lpstr>
      <vt:lpstr>Conclusion and Recommendation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DePaul University</dc:creator>
  <cp:lastModifiedBy>Agrawal, Ishita</cp:lastModifiedBy>
  <cp:revision>3</cp:revision>
  <dcterms:created xsi:type="dcterms:W3CDTF">2012-02-24T22:14:36Z</dcterms:created>
  <dcterms:modified xsi:type="dcterms:W3CDTF">2024-10-03T00:40:43Z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0x01010076D7C6F3C061A74EA969A8C28FAC1117</vt:lpwstr>
  </property>
</Properties>
</file>