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24"/>
  </p:notesMasterIdLst>
  <p:sldIdLst>
    <p:sldId id="256" r:id="rId4"/>
    <p:sldId id="294" r:id="rId5"/>
    <p:sldId id="295" r:id="rId6"/>
    <p:sldId id="312" r:id="rId7"/>
    <p:sldId id="296" r:id="rId8"/>
    <p:sldId id="322" r:id="rId9"/>
    <p:sldId id="331" r:id="rId10"/>
    <p:sldId id="332" r:id="rId11"/>
    <p:sldId id="333" r:id="rId12"/>
    <p:sldId id="334" r:id="rId13"/>
    <p:sldId id="335" r:id="rId14"/>
    <p:sldId id="336" r:id="rId15"/>
    <p:sldId id="313" r:id="rId16"/>
    <p:sldId id="297" r:id="rId17"/>
    <p:sldId id="314" r:id="rId18"/>
    <p:sldId id="298" r:id="rId19"/>
    <p:sldId id="315" r:id="rId20"/>
    <p:sldId id="299" r:id="rId21"/>
    <p:sldId id="300" r:id="rId22"/>
    <p:sldId id="308"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white 白底" id="{48273BEF-E86D-1E41-894E-82DC393DEF7E}">
          <p14:sldIdLst>
            <p14:sldId id="256"/>
            <p14:sldId id="294"/>
            <p14:sldId id="295"/>
            <p14:sldId id="297"/>
            <p14:sldId id="314"/>
            <p14:sldId id="298"/>
            <p14:sldId id="300"/>
            <p14:sldId id="308"/>
            <p14:sldId id="322"/>
            <p14:sldId id="312"/>
            <p14:sldId id="296"/>
            <p14:sldId id="331"/>
            <p14:sldId id="333"/>
            <p14:sldId id="332"/>
            <p14:sldId id="334"/>
            <p14:sldId id="315"/>
            <p14:sldId id="299"/>
            <p14:sldId id="313"/>
            <p14:sldId id="336"/>
            <p14:sldId id="335"/>
          </p14:sldIdLst>
        </p14:section>
        <p14:section name="black 黑底" id="{8B3C9A9E-BF80-F047-8828-CB8650A3BBD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6A38"/>
    <a:srgbClr val="5E5E5E"/>
    <a:srgbClr val="7F7F7F"/>
    <a:srgbClr val="CACAC8"/>
    <a:srgbClr val="F5F5FA"/>
    <a:srgbClr val="2DC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1"/>
    <p:restoredTop sz="91465" autoAdjust="0"/>
  </p:normalViewPr>
  <p:slideViewPr>
    <p:cSldViewPr snapToGrid="0" snapToObjects="1">
      <p:cViewPr varScale="1">
        <p:scale>
          <a:sx n="54" d="100"/>
          <a:sy n="54" d="100"/>
        </p:scale>
        <p:origin x="11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1143000" y="685800"/>
            <a:ext cx="4572000" cy="3429000"/>
          </a:xfrm>
          <a:prstGeom prst="rect">
            <a:avLst/>
          </a:prstGeom>
        </p:spPr>
        <p:txBody>
          <a:bodyPr/>
          <a:lstStyle/>
          <a:p/>
        </p:txBody>
      </p:sp>
      <p:sp>
        <p:nvSpPr>
          <p:cNvPr id="136" name="Shape 136"/>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age 标题页">
    <p:spTree>
      <p:nvGrpSpPr>
        <p:cNvPr id="1" name=""/>
        <p:cNvGrpSpPr/>
        <p:nvPr/>
      </p:nvGrpSpPr>
      <p:grpSpPr>
        <a:xfrm>
          <a:off x="0" y="0"/>
          <a:ext cx="0" cy="0"/>
          <a:chOff x="0" y="0"/>
          <a:chExt cx="0" cy="0"/>
        </a:xfrm>
      </p:grpSpPr>
      <p:sp>
        <p:nvSpPr>
          <p:cNvPr id="3" name="文本框 2"/>
          <p:cNvSpPr txBox="1"/>
          <p:nvPr userDrawn="1"/>
        </p:nvSpPr>
        <p:spPr>
          <a:xfrm>
            <a:off x="776601" y="5189107"/>
            <a:ext cx="440266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fld id="{12F2057F-15F5-E144-AA3F-AC697ED73110}" type="datetime1">
              <a:rPr kumimoji="0" lang="zh-CN" altLang="en-US" sz="5000" b="1" i="0" u="none" strike="noStrike" cap="none" spc="0" normalizeH="0" baseline="0" smtClean="0">
                <a:ln>
                  <a:noFill/>
                </a:ln>
                <a:solidFill>
                  <a:srgbClr val="046A38"/>
                </a:solidFill>
                <a:effectLst/>
                <a:uFillTx/>
                <a:latin typeface="OPPOSans R" panose="00020600040101010101" charset="-122"/>
                <a:ea typeface="OPPOSans R" panose="00020600040101010101" charset="-122"/>
                <a:cs typeface="OPPOSans R" panose="00020600040101010101" charset="-122"/>
                <a:sym typeface="Helvetica Neue"/>
              </a:rPr>
            </a:fld>
            <a:endParaRPr kumimoji="0" lang="zh-CN" altLang="en-US" sz="5000" b="1" i="0" u="none" strike="noStrike" cap="none" spc="0" normalizeH="0" baseline="0" dirty="0">
              <a:ln>
                <a:noFill/>
              </a:ln>
              <a:solidFill>
                <a:srgbClr val="046A38"/>
              </a:solidFill>
              <a:effectLst/>
              <a:uFillTx/>
              <a:latin typeface="OPPOSans R" panose="00020600040101010101" charset="-122"/>
              <a:ea typeface="OPPOSans R" panose="00020600040101010101" charset="-122"/>
              <a:cs typeface="OPPOSans R" panose="00020600040101010101" charset="-122"/>
              <a:sym typeface="Helvetica Neue"/>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238" y="12677574"/>
            <a:ext cx="2377165" cy="565200"/>
          </a:xfrm>
          <a:prstGeom prst="rect">
            <a:avLst/>
          </a:prstGeom>
        </p:spPr>
      </p:pic>
      <p:sp>
        <p:nvSpPr>
          <p:cNvPr id="5" name="标题 4"/>
          <p:cNvSpPr>
            <a:spLocks noGrp="1"/>
          </p:cNvSpPr>
          <p:nvPr>
            <p:ph type="title"/>
          </p:nvPr>
        </p:nvSpPr>
        <p:spPr>
          <a:xfrm>
            <a:off x="776601" y="508993"/>
            <a:ext cx="22841775" cy="1607674"/>
          </a:xfrm>
        </p:spPr>
        <p:txBody>
          <a:bodyPr>
            <a:noAutofit/>
          </a:bodyPr>
          <a:lstStyle>
            <a:lvl1pPr>
              <a:defRPr sz="9000"/>
            </a:lvl1pPr>
          </a:lstStyle>
          <a:p>
            <a:r>
              <a:rPr kumimoji="1" lang="zh-CN" altLang="en-US" dirty="0" smtClean="0"/>
              <a:t>单击此处编辑母版标题样式</a:t>
            </a:r>
            <a:endParaRPr kumimoji="1" lang="zh-CN" altLang="en-US" dirty="0"/>
          </a:p>
        </p:txBody>
      </p:sp>
      <p:graphicFrame>
        <p:nvGraphicFramePr>
          <p:cNvPr id="10" name="表格 9"/>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676400" y="12712701"/>
            <a:ext cx="5486400" cy="730250"/>
          </a:xfrm>
          <a:prstGeom prst="rect">
            <a:avLst/>
          </a:prstGeom>
        </p:spPr>
        <p:txBody>
          <a:bodyPr/>
          <a:lstStyle/>
          <a:p>
            <a:fld id="{4215E623-8FC4-0248-9A76-1598B3252D83}" type="datetimeFigureOut">
              <a:rPr kumimoji="1" lang="zh-CN" altLang="en-US" smtClean="0"/>
            </a:fld>
            <a:endParaRPr kumimoji="1" lang="zh-CN" altLang="en-US"/>
          </a:p>
        </p:txBody>
      </p:sp>
      <p:sp>
        <p:nvSpPr>
          <p:cNvPr id="3" name="页脚占位符 2"/>
          <p:cNvSpPr>
            <a:spLocks noGrp="1"/>
          </p:cNvSpPr>
          <p:nvPr>
            <p:ph type="ftr" sz="quarter" idx="11"/>
          </p:nvPr>
        </p:nvSpPr>
        <p:spPr>
          <a:xfrm>
            <a:off x="8077200" y="12712701"/>
            <a:ext cx="8229600" cy="730250"/>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17221200" y="12712701"/>
            <a:ext cx="5486400" cy="730250"/>
          </a:xfrm>
          <a:prstGeom prst="rect">
            <a:avLst/>
          </a:prstGeom>
        </p:spPr>
        <p:txBody>
          <a:bodyPr/>
          <a:lstStyle/>
          <a:p>
            <a:fld id="{23D154B8-A828-AB48-A7B2-99890097FDBA}"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itle Page 标题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6601" y="12677574"/>
            <a:ext cx="2377165" cy="565200"/>
          </a:xfrm>
          <a:prstGeom prst="rect">
            <a:avLst/>
          </a:prstGeom>
        </p:spPr>
      </p:pic>
      <p:sp>
        <p:nvSpPr>
          <p:cNvPr id="3" name="文本框 2"/>
          <p:cNvSpPr txBox="1"/>
          <p:nvPr userDrawn="1"/>
        </p:nvSpPr>
        <p:spPr>
          <a:xfrm>
            <a:off x="776601" y="5189107"/>
            <a:ext cx="4402666"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fld id="{12F2057F-15F5-E144-AA3F-AC697ED73110}" type="datetime1">
              <a:rPr kumimoji="0" lang="zh-CN" altLang="en-US" sz="5000" b="1" i="0" u="none" strike="noStrike" cap="none" spc="0" normalizeH="0" baseline="0" smtClean="0">
                <a:ln>
                  <a:noFill/>
                </a:ln>
                <a:solidFill>
                  <a:srgbClr val="2DC84D"/>
                </a:solidFill>
                <a:effectLst/>
                <a:uFillTx/>
                <a:latin typeface="OPPOSans R" panose="00020600040101010101" charset="-122"/>
                <a:ea typeface="OPPOSans R" panose="00020600040101010101" charset="-122"/>
                <a:cs typeface="OPPOSans R" panose="00020600040101010101" charset="-122"/>
                <a:sym typeface="Helvetica Neue"/>
              </a:rPr>
            </a:fld>
            <a:endParaRPr kumimoji="0" lang="zh-CN" altLang="en-US" sz="5000" b="1" i="0" u="none" strike="noStrike" cap="none" spc="0" normalizeH="0" baseline="0" dirty="0">
              <a:ln>
                <a:noFill/>
              </a:ln>
              <a:solidFill>
                <a:srgbClr val="2DC84D"/>
              </a:solidFill>
              <a:effectLst/>
              <a:uFillTx/>
              <a:latin typeface="OPPOSans R" panose="00020600040101010101" charset="-122"/>
              <a:ea typeface="OPPOSans R" panose="00020600040101010101" charset="-122"/>
              <a:cs typeface="OPPOSans R" panose="00020600040101010101" charset="-122"/>
              <a:sym typeface="Helvetica Neue"/>
            </a:endParaRPr>
          </a:p>
        </p:txBody>
      </p:sp>
      <p:sp>
        <p:nvSpPr>
          <p:cNvPr id="5" name="标题 4"/>
          <p:cNvSpPr>
            <a:spLocks noGrp="1"/>
          </p:cNvSpPr>
          <p:nvPr>
            <p:ph type="title"/>
          </p:nvPr>
        </p:nvSpPr>
        <p:spPr>
          <a:xfrm>
            <a:off x="776601" y="508993"/>
            <a:ext cx="22841775" cy="1607674"/>
          </a:xfrm>
        </p:spPr>
        <p:txBody>
          <a:bodyPr>
            <a:noAutofit/>
          </a:bodyPr>
          <a:lstStyle>
            <a:lvl1pPr>
              <a:defRPr sz="9000"/>
            </a:lvl1pPr>
          </a:lstStyle>
          <a:p>
            <a:r>
              <a:rPr kumimoji="1" lang="zh-CN" altLang="en-US" dirty="0" smtClean="0"/>
              <a:t>单击此处编辑母版标题样式</a:t>
            </a:r>
            <a:endParaRPr kumimoji="1" lang="zh-CN" altLang="en-US" dirty="0"/>
          </a:p>
        </p:txBody>
      </p:sp>
      <p:graphicFrame>
        <p:nvGraphicFramePr>
          <p:cNvPr id="10" name="表格 9"/>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目录页">
    <p:bg>
      <p:bgPr>
        <a:solidFill>
          <a:srgbClr val="046A38"/>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3190" y="12963890"/>
            <a:ext cx="1332424" cy="316800"/>
          </a:xfrm>
          <a:prstGeom prst="rect">
            <a:avLst/>
          </a:prstGeom>
        </p:spPr>
      </p:pic>
      <p:sp>
        <p:nvSpPr>
          <p:cNvPr id="3" name="标题 2"/>
          <p:cNvSpPr>
            <a:spLocks noGrp="1"/>
          </p:cNvSpPr>
          <p:nvPr>
            <p:ph type="title" hasCustomPrompt="1"/>
          </p:nvPr>
        </p:nvSpPr>
        <p:spPr>
          <a:xfrm>
            <a:off x="733190" y="695258"/>
            <a:ext cx="22841775" cy="1073683"/>
          </a:xfrm>
        </p:spPr>
        <p:txBody>
          <a:bodyPr/>
          <a:lstStyle>
            <a:lvl1pPr>
              <a:defRPr>
                <a:solidFill>
                  <a:srgbClr val="2DC84D"/>
                </a:solidFill>
              </a:defRPr>
            </a:lvl1pPr>
          </a:lstStyle>
          <a:p>
            <a:r>
              <a:rPr kumimoji="1" lang="zh-CN" altLang="en-US" dirty="0" smtClean="0"/>
              <a:t>单击此处编辑母版标题样式 目录</a:t>
            </a:r>
            <a:endParaRPr kumimoji="1" lang="zh-CN" altLang="en-US" dirty="0"/>
          </a:p>
        </p:txBody>
      </p:sp>
      <p:sp>
        <p:nvSpPr>
          <p:cNvPr id="7" name="文本占位符 6"/>
          <p:cNvSpPr>
            <a:spLocks noGrp="1"/>
          </p:cNvSpPr>
          <p:nvPr>
            <p:ph type="body" sz="quarter" idx="10"/>
          </p:nvPr>
        </p:nvSpPr>
        <p:spPr>
          <a:xfrm>
            <a:off x="733425" y="3359150"/>
            <a:ext cx="22840950" cy="9272588"/>
          </a:xfrm>
          <a:prstGeom prst="rect">
            <a:avLst/>
          </a:prstGeom>
        </p:spPr>
        <p:txBody>
          <a:bodyPr/>
          <a:lstStyle>
            <a:lvl1pPr marL="685800" indent="-685800">
              <a:lnSpc>
                <a:spcPct val="150000"/>
              </a:lnSpc>
              <a:buFont typeface="Arial" panose="020B0604020202020204" pitchFamily="34" charset="0"/>
              <a:buChar char="•"/>
              <a:defRPr>
                <a:solidFill>
                  <a:srgbClr val="2DC84D"/>
                </a:solidFill>
              </a:defRPr>
            </a:lvl1pPr>
            <a:lvl2pPr>
              <a:defRPr>
                <a:solidFill>
                  <a:srgbClr val="2DC84D"/>
                </a:solidFill>
              </a:defRPr>
            </a:lvl2pPr>
            <a:lvl3pPr>
              <a:defRPr>
                <a:solidFill>
                  <a:srgbClr val="2DC84D"/>
                </a:solidFill>
              </a:defRPr>
            </a:lvl3pPr>
            <a:lvl4pPr>
              <a:defRPr>
                <a:solidFill>
                  <a:srgbClr val="2DC84D"/>
                </a:solidFill>
              </a:defRPr>
            </a:lvl4pPr>
            <a:lvl5pPr>
              <a:defRPr>
                <a:solidFill>
                  <a:srgbClr val="2DC84D"/>
                </a:solidFill>
              </a:defRPr>
            </a:lvl5pPr>
          </a:lstStyle>
          <a:p>
            <a:pPr lvl="0"/>
            <a:r>
              <a:rPr kumimoji="1" lang="zh-CN" altLang="en-US" dirty="0" smtClean="0"/>
              <a:t>单击此处编辑母版文本</a:t>
            </a:r>
            <a:endParaRPr kumimoji="1" lang="zh-CN" altLang="en-US" dirty="0" smtClean="0"/>
          </a:p>
        </p:txBody>
      </p:sp>
      <p:graphicFrame>
        <p:nvGraphicFramePr>
          <p:cNvPr id="9" name="表格 8"/>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Section Divider 章节页">
    <p:bg>
      <p:bgPr>
        <a:solidFill>
          <a:srgbClr val="046A38"/>
        </a:solidFill>
        <a:effectLst/>
      </p:bgPr>
    </p:bg>
    <p:spTree>
      <p:nvGrpSpPr>
        <p:cNvPr id="1" name=""/>
        <p:cNvGrpSpPr/>
        <p:nvPr/>
      </p:nvGrpSpPr>
      <p:grpSpPr>
        <a:xfrm>
          <a:off x="0" y="0"/>
          <a:ext cx="0" cy="0"/>
          <a:chOff x="0" y="0"/>
          <a:chExt cx="0" cy="0"/>
        </a:xfrm>
      </p:grpSpPr>
      <p:sp>
        <p:nvSpPr>
          <p:cNvPr id="3" name="标题 2"/>
          <p:cNvSpPr>
            <a:spLocks noGrp="1"/>
          </p:cNvSpPr>
          <p:nvPr>
            <p:ph type="title" hasCustomPrompt="1"/>
          </p:nvPr>
        </p:nvSpPr>
        <p:spPr>
          <a:xfrm>
            <a:off x="733190" y="695258"/>
            <a:ext cx="22841775" cy="1073683"/>
          </a:xfrm>
        </p:spPr>
        <p:txBody>
          <a:bodyPr/>
          <a:lstStyle>
            <a:lvl1pPr>
              <a:defRPr>
                <a:solidFill>
                  <a:srgbClr val="2DC84D"/>
                </a:solidFill>
              </a:defRPr>
            </a:lvl1pPr>
          </a:lstStyle>
          <a:p>
            <a:r>
              <a:rPr kumimoji="1" lang="zh-CN" altLang="en-US" dirty="0" smtClean="0"/>
              <a:t>单击此处编辑母版标题样式 章节标题</a:t>
            </a:r>
            <a:endParaRPr kumimoji="1" lang="zh-CN" altLang="en-US" dirty="0"/>
          </a:p>
        </p:txBody>
      </p:sp>
      <p:sp>
        <p:nvSpPr>
          <p:cNvPr id="5" name="文本占位符 4"/>
          <p:cNvSpPr>
            <a:spLocks noGrp="1"/>
          </p:cNvSpPr>
          <p:nvPr>
            <p:ph type="body" sz="quarter" idx="10" hasCustomPrompt="1"/>
          </p:nvPr>
        </p:nvSpPr>
        <p:spPr>
          <a:xfrm>
            <a:off x="733190" y="2464199"/>
            <a:ext cx="11068715" cy="1108341"/>
          </a:xfrm>
          <a:prstGeom prst="rect">
            <a:avLst/>
          </a:prstGeom>
        </p:spPr>
        <p:txBody>
          <a:bodyPr anchor="ctr"/>
          <a:lstStyle>
            <a:lvl1pPr>
              <a:defRPr baseline="0">
                <a:solidFill>
                  <a:srgbClr val="2DC84D"/>
                </a:solidFill>
                <a:latin typeface="OPPOSans B" panose="00020600040101010101" charset="-122"/>
                <a:ea typeface="OPPOSans B" panose="00020600040101010101" charset="-122"/>
                <a:cs typeface="OPPOSans B" panose="00020600040101010101" charset="-122"/>
              </a:defRPr>
            </a:lvl1pPr>
            <a:lvl2pPr>
              <a:defRPr>
                <a:solidFill>
                  <a:srgbClr val="2DC84D"/>
                </a:solidFill>
              </a:defRPr>
            </a:lvl2pPr>
            <a:lvl3pPr>
              <a:defRPr>
                <a:solidFill>
                  <a:srgbClr val="2DC84D"/>
                </a:solidFill>
              </a:defRPr>
            </a:lvl3pPr>
            <a:lvl4pPr>
              <a:defRPr>
                <a:solidFill>
                  <a:srgbClr val="2DC84D"/>
                </a:solidFill>
              </a:defRPr>
            </a:lvl4pPr>
            <a:lvl5pPr>
              <a:defRPr>
                <a:solidFill>
                  <a:srgbClr val="2DC84D"/>
                </a:solidFill>
              </a:defRPr>
            </a:lvl5pPr>
          </a:lstStyle>
          <a:p>
            <a:pPr lvl="0"/>
            <a:r>
              <a:rPr kumimoji="1" lang="zh-CN" altLang="en-US" dirty="0" smtClean="0"/>
              <a:t>单击此处编辑母版文本样式 二级标题</a:t>
            </a:r>
            <a:endParaRPr kumimoji="1" lang="zh-CN" altLang="en-US" dirty="0" smtClean="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3190" y="12963890"/>
            <a:ext cx="1332424" cy="316800"/>
          </a:xfrm>
          <a:prstGeom prst="rect">
            <a:avLst/>
          </a:prstGeom>
        </p:spPr>
      </p:pic>
      <p:graphicFrame>
        <p:nvGraphicFramePr>
          <p:cNvPr id="9" name="表格 8"/>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age A 内容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10" name="文本占位符 9"/>
          <p:cNvSpPr>
            <a:spLocks noGrp="1"/>
          </p:cNvSpPr>
          <p:nvPr>
            <p:ph type="body" sz="quarter" idx="10"/>
          </p:nvPr>
        </p:nvSpPr>
        <p:spPr>
          <a:xfrm>
            <a:off x="776506" y="3423684"/>
            <a:ext cx="22841774" cy="9200693"/>
          </a:xfrm>
          <a:prstGeom prst="rect">
            <a:avLst/>
          </a:prstGeo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文本占位符 5"/>
          <p:cNvSpPr>
            <a:spLocks noGrp="1"/>
          </p:cNvSpPr>
          <p:nvPr>
            <p:ph type="body" sz="quarter" idx="11" hasCustomPrompt="1"/>
          </p:nvPr>
        </p:nvSpPr>
        <p:spPr>
          <a:xfrm>
            <a:off x="2818191" y="12877310"/>
            <a:ext cx="10271642" cy="489615"/>
          </a:xfrm>
          <a:prstGeom prst="rect">
            <a:avLst/>
          </a:prstGeom>
        </p:spPr>
        <p:txBody>
          <a:bodyPr anchor="ctr">
            <a:normAutofit/>
          </a:bodyPr>
          <a:lstStyle>
            <a:lvl1pPr marL="0" marR="0" indent="0" algn="l" defTabSz="825500" rtl="0" fontAlgn="auto" latinLnBrk="0" hangingPunct="0">
              <a:lnSpc>
                <a:spcPct val="100000"/>
              </a:lnSpc>
              <a:spcBef>
                <a:spcPts val="0"/>
              </a:spcBef>
              <a:spcAft>
                <a:spcPts val="0"/>
              </a:spcAft>
              <a:buClrTx/>
              <a:buSzTx/>
              <a:buFontTx/>
              <a:buNone/>
              <a:defRPr kumimoji="0" lang="zh-CN" altLang="en-US" sz="2000" b="0" i="0" u="none" strike="noStrike" cap="none" spc="0" normalizeH="0" baseline="0" dirty="0">
                <a:ln>
                  <a:noFill/>
                </a:ln>
                <a:solidFill>
                  <a:srgbClr val="5E5E5E"/>
                </a:solidFill>
                <a:effectLst/>
                <a:uFillTx/>
                <a:latin typeface="OPPOSans R" panose="00020600040101010101" charset="-122"/>
                <a:ea typeface="OPPOSans R" panose="00020600040101010101" charset="-122"/>
                <a:cs typeface="OPPOSans R" panose="00020600040101010101" charset="-122"/>
                <a:sym typeface="Helvetica"/>
              </a:defRPr>
            </a:lvl1pPr>
          </a:lstStyle>
          <a:p>
            <a:pPr lvl="0"/>
            <a:r>
              <a:rPr kumimoji="1" lang="zh-CN" altLang="en-US" dirty="0" smtClean="0"/>
              <a:t>单击此处编辑母版文本样式</a:t>
            </a:r>
            <a:r>
              <a:rPr kumimoji="1" lang="en-US" altLang="zh-CN" dirty="0" smtClean="0"/>
              <a:t> </a:t>
            </a:r>
            <a:r>
              <a:rPr kumimoji="1" lang="zh-CN" altLang="en-US" dirty="0" smtClean="0"/>
              <a:t>汇报标题</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Page B 内容页2拦">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13" name="文本占位符 12"/>
          <p:cNvSpPr>
            <a:spLocks noGrp="1"/>
          </p:cNvSpPr>
          <p:nvPr>
            <p:ph type="body" sz="quarter" idx="12"/>
          </p:nvPr>
        </p:nvSpPr>
        <p:spPr>
          <a:xfrm>
            <a:off x="776288" y="3424238"/>
            <a:ext cx="10111452" cy="9199562"/>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20" name="文本占位符 19"/>
          <p:cNvSpPr>
            <a:spLocks noGrp="1"/>
          </p:cNvSpPr>
          <p:nvPr>
            <p:ph type="body" sz="quarter" idx="13"/>
          </p:nvPr>
        </p:nvSpPr>
        <p:spPr>
          <a:xfrm>
            <a:off x="13163550" y="3424238"/>
            <a:ext cx="10454729" cy="9199562"/>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文本占位符 5"/>
          <p:cNvSpPr>
            <a:spLocks noGrp="1"/>
          </p:cNvSpPr>
          <p:nvPr>
            <p:ph type="body" sz="quarter" idx="10" hasCustomPrompt="1"/>
          </p:nvPr>
        </p:nvSpPr>
        <p:spPr>
          <a:xfrm>
            <a:off x="2818191" y="12877310"/>
            <a:ext cx="10271642" cy="489615"/>
          </a:xfrm>
          <a:prstGeom prst="rect">
            <a:avLst/>
          </a:prstGeom>
        </p:spPr>
        <p:txBody>
          <a:bodyPr anchor="ctr">
            <a:normAutofit/>
          </a:bodyPr>
          <a:lstStyle>
            <a:lvl1pPr marL="0" marR="0" indent="0" algn="l" defTabSz="825500" rtl="0" fontAlgn="auto" latinLnBrk="0" hangingPunct="0">
              <a:lnSpc>
                <a:spcPct val="100000"/>
              </a:lnSpc>
              <a:spcBef>
                <a:spcPts val="0"/>
              </a:spcBef>
              <a:spcAft>
                <a:spcPts val="0"/>
              </a:spcAft>
              <a:buClrTx/>
              <a:buSzTx/>
              <a:buFontTx/>
              <a:buNone/>
              <a:defRPr kumimoji="0" lang="zh-CN" altLang="en-US" sz="2000" b="0" i="0" u="none" strike="noStrike" cap="none" spc="0" normalizeH="0" baseline="0" dirty="0">
                <a:ln>
                  <a:noFill/>
                </a:ln>
                <a:solidFill>
                  <a:srgbClr val="5E5E5E"/>
                </a:solidFill>
                <a:effectLst/>
                <a:uFillTx/>
                <a:latin typeface="OPPOSans R" panose="00020600040101010101" charset="-122"/>
                <a:ea typeface="OPPOSans R" panose="00020600040101010101" charset="-122"/>
                <a:cs typeface="OPPOSans R" panose="00020600040101010101" charset="-122"/>
                <a:sym typeface="Helvetica"/>
              </a:defRPr>
            </a:lvl1pPr>
          </a:lstStyle>
          <a:p>
            <a:pPr lvl="0"/>
            <a:r>
              <a:rPr kumimoji="1" lang="zh-CN" altLang="en-US" dirty="0" smtClean="0"/>
              <a:t>单击此处编辑母版文本样式</a:t>
            </a:r>
            <a:r>
              <a:rPr kumimoji="1" lang="en-US" altLang="zh-CN" dirty="0" smtClean="0"/>
              <a:t> </a:t>
            </a:r>
            <a:r>
              <a:rPr kumimoji="1" lang="zh-CN" altLang="en-US" dirty="0" smtClean="0"/>
              <a:t>汇报标题</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Page C 图文内容页">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smtClean="0"/>
              <a:t>单击此处编辑母版标题样式</a:t>
            </a:r>
            <a:endParaRPr kumimoji="1" lang="zh-CN" altLang="en-US"/>
          </a:p>
        </p:txBody>
      </p:sp>
      <p:sp>
        <p:nvSpPr>
          <p:cNvPr id="7" name="文本占位符 5"/>
          <p:cNvSpPr>
            <a:spLocks noGrp="1"/>
          </p:cNvSpPr>
          <p:nvPr>
            <p:ph type="body" sz="quarter" idx="10" hasCustomPrompt="1"/>
          </p:nvPr>
        </p:nvSpPr>
        <p:spPr>
          <a:xfrm>
            <a:off x="2818191" y="12877310"/>
            <a:ext cx="10271642" cy="489615"/>
          </a:xfrm>
          <a:prstGeom prst="rect">
            <a:avLst/>
          </a:prstGeom>
        </p:spPr>
        <p:txBody>
          <a:bodyPr anchor="ctr">
            <a:normAutofit/>
          </a:bodyPr>
          <a:lstStyle>
            <a:lvl1pPr marL="0" marR="0" indent="0" algn="l" defTabSz="825500" rtl="0" fontAlgn="auto" latinLnBrk="0" hangingPunct="0">
              <a:lnSpc>
                <a:spcPct val="100000"/>
              </a:lnSpc>
              <a:spcBef>
                <a:spcPts val="0"/>
              </a:spcBef>
              <a:spcAft>
                <a:spcPts val="0"/>
              </a:spcAft>
              <a:buClrTx/>
              <a:buSzTx/>
              <a:buFontTx/>
              <a:buNone/>
              <a:defRPr kumimoji="0" lang="zh-CN" altLang="en-US" sz="2000" b="0" i="0" u="none" strike="noStrike" cap="none" spc="0" normalizeH="0" baseline="0" dirty="0">
                <a:ln>
                  <a:noFill/>
                </a:ln>
                <a:solidFill>
                  <a:srgbClr val="5E5E5E"/>
                </a:solidFill>
                <a:effectLst/>
                <a:uFillTx/>
                <a:latin typeface="OPPOSans R" panose="00020600040101010101" charset="-122"/>
                <a:ea typeface="OPPOSans R" panose="00020600040101010101" charset="-122"/>
                <a:cs typeface="OPPOSans R" panose="00020600040101010101" charset="-122"/>
                <a:sym typeface="Helvetica"/>
              </a:defRPr>
            </a:lvl1pPr>
          </a:lstStyle>
          <a:p>
            <a:pPr lvl="0"/>
            <a:r>
              <a:rPr kumimoji="1" lang="zh-CN" altLang="en-US" dirty="0" smtClean="0"/>
              <a:t>单击此处编辑母版文本样式</a:t>
            </a:r>
            <a:r>
              <a:rPr kumimoji="1" lang="en-US" altLang="zh-CN" dirty="0" smtClean="0"/>
              <a:t> </a:t>
            </a:r>
            <a:r>
              <a:rPr kumimoji="1" lang="zh-CN" altLang="en-US" dirty="0" smtClean="0"/>
              <a:t>汇报标题</a:t>
            </a:r>
            <a:endParaRPr kumimoji="1" lang="zh-CN" altLang="en-US" dirty="0"/>
          </a:p>
        </p:txBody>
      </p:sp>
      <p:sp>
        <p:nvSpPr>
          <p:cNvPr id="9" name="图片占位符 8"/>
          <p:cNvSpPr>
            <a:spLocks noGrp="1"/>
          </p:cNvSpPr>
          <p:nvPr>
            <p:ph type="pic" sz="quarter" idx="11"/>
          </p:nvPr>
        </p:nvSpPr>
        <p:spPr>
          <a:xfrm>
            <a:off x="12503150" y="2168525"/>
            <a:ext cx="11115675" cy="10455275"/>
          </a:xfrm>
          <a:prstGeom prst="rect">
            <a:avLst/>
          </a:prstGeom>
        </p:spPr>
        <p:txBody>
          <a:bodyPr/>
          <a:lstStyle/>
          <a:p>
            <a:endParaRPr kumimoji="1" lang="zh-CN" altLang="en-US" dirty="0"/>
          </a:p>
        </p:txBody>
      </p:sp>
      <p:sp>
        <p:nvSpPr>
          <p:cNvPr id="12" name="内容占位符 11"/>
          <p:cNvSpPr>
            <a:spLocks noGrp="1"/>
          </p:cNvSpPr>
          <p:nvPr>
            <p:ph sz="quarter" idx="12"/>
          </p:nvPr>
        </p:nvSpPr>
        <p:spPr>
          <a:xfrm>
            <a:off x="776288" y="3424238"/>
            <a:ext cx="8686689" cy="9199562"/>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Page 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smtClean="0"/>
              <a:t>单击此处编辑母版标题样式</a:t>
            </a:r>
            <a:endParaRPr kumimoji="1" lang="zh-CN" altLang="en-US"/>
          </a:p>
        </p:txBody>
      </p:sp>
      <p:sp>
        <p:nvSpPr>
          <p:cNvPr id="5" name="图片占位符 4"/>
          <p:cNvSpPr>
            <a:spLocks noGrp="1"/>
          </p:cNvSpPr>
          <p:nvPr>
            <p:ph type="pic" sz="quarter" idx="10"/>
          </p:nvPr>
        </p:nvSpPr>
        <p:spPr>
          <a:xfrm>
            <a:off x="733425" y="2147888"/>
            <a:ext cx="11409363" cy="10504487"/>
          </a:xfrm>
          <a:prstGeom prst="rect">
            <a:avLst/>
          </a:prstGeom>
        </p:spPr>
        <p:txBody>
          <a:bodyPr/>
          <a:lstStyle/>
          <a:p>
            <a:endParaRPr kumimoji="1" lang="zh-CN" altLang="en-US"/>
          </a:p>
        </p:txBody>
      </p:sp>
      <p:sp>
        <p:nvSpPr>
          <p:cNvPr id="7" name="图片占位符 6"/>
          <p:cNvSpPr>
            <a:spLocks noGrp="1"/>
          </p:cNvSpPr>
          <p:nvPr>
            <p:ph type="pic" sz="quarter" idx="11"/>
          </p:nvPr>
        </p:nvSpPr>
        <p:spPr>
          <a:xfrm>
            <a:off x="12758739" y="2147888"/>
            <a:ext cx="10859542" cy="10504487"/>
          </a:xfrm>
          <a:prstGeom prst="rect">
            <a:avLst/>
          </a:prstGeom>
        </p:spPr>
        <p:txBody>
          <a:bodyPr/>
          <a:lstStyle/>
          <a:p>
            <a:endParaRPr kumimoji="1" lang="zh-CN" altLang="en-US"/>
          </a:p>
        </p:txBody>
      </p:sp>
      <p:sp>
        <p:nvSpPr>
          <p:cNvPr id="14" name="文本占位符 5"/>
          <p:cNvSpPr>
            <a:spLocks noGrp="1"/>
          </p:cNvSpPr>
          <p:nvPr>
            <p:ph type="body" sz="quarter" idx="12" hasCustomPrompt="1"/>
          </p:nvPr>
        </p:nvSpPr>
        <p:spPr>
          <a:xfrm>
            <a:off x="2818191" y="12877310"/>
            <a:ext cx="10271642" cy="489615"/>
          </a:xfrm>
          <a:prstGeom prst="rect">
            <a:avLst/>
          </a:prstGeom>
        </p:spPr>
        <p:txBody>
          <a:bodyPr anchor="ctr">
            <a:normAutofit/>
          </a:bodyPr>
          <a:lstStyle>
            <a:lvl1pPr marL="0" marR="0" indent="0" algn="l" defTabSz="825500" rtl="0" fontAlgn="auto" latinLnBrk="0" hangingPunct="0">
              <a:lnSpc>
                <a:spcPct val="100000"/>
              </a:lnSpc>
              <a:spcBef>
                <a:spcPts val="0"/>
              </a:spcBef>
              <a:spcAft>
                <a:spcPts val="0"/>
              </a:spcAft>
              <a:buClrTx/>
              <a:buSzTx/>
              <a:buFontTx/>
              <a:buNone/>
              <a:defRPr kumimoji="0" lang="zh-CN" altLang="en-US" sz="2000" b="0" i="0" u="none" strike="noStrike" cap="none" spc="0" normalizeH="0" baseline="0" dirty="0">
                <a:ln>
                  <a:noFill/>
                </a:ln>
                <a:solidFill>
                  <a:srgbClr val="5E5E5E"/>
                </a:solidFill>
                <a:effectLst/>
                <a:uFillTx/>
                <a:latin typeface="OPPOSans R" panose="00020600040101010101" charset="-122"/>
                <a:ea typeface="OPPOSans R" panose="00020600040101010101" charset="-122"/>
                <a:cs typeface="OPPOSans R" panose="00020600040101010101" charset="-122"/>
                <a:sym typeface="Helvetica"/>
              </a:defRPr>
            </a:lvl1pPr>
          </a:lstStyle>
          <a:p>
            <a:pPr lvl="0"/>
            <a:r>
              <a:rPr kumimoji="1" lang="zh-CN" altLang="en-US" dirty="0" smtClean="0"/>
              <a:t>单击此处编辑母版文本样式</a:t>
            </a:r>
            <a:r>
              <a:rPr kumimoji="1" lang="en-US" altLang="zh-CN" dirty="0" smtClean="0"/>
              <a:t> </a:t>
            </a:r>
            <a:r>
              <a:rPr kumimoji="1" lang="zh-CN" altLang="en-US" dirty="0" smtClean="0"/>
              <a:t>汇报标题</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Content Page E 纯图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24384000" cy="13716000"/>
          </a:xfrm>
          <a:prstGeom prst="rect">
            <a:avLst/>
          </a:prstGeom>
        </p:spPr>
        <p:txBody>
          <a:bodyPr/>
          <a:lstStyle/>
          <a:p>
            <a:endParaRPr kumimoji="1" lang="zh-CN" altLang="en-US"/>
          </a:p>
        </p:txBody>
      </p:sp>
      <p:graphicFrame>
        <p:nvGraphicFramePr>
          <p:cNvPr id="9" name="表格 8"/>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Content Page D 图+标题">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1" y="-1588"/>
            <a:ext cx="24426401" cy="13717588"/>
          </a:xfrm>
          <a:prstGeom prst="rect">
            <a:avLst/>
          </a:prstGeom>
        </p:spPr>
        <p:txBody>
          <a:bodyPr/>
          <a:lstStyle/>
          <a:p>
            <a:endParaRPr kumimoji="1" lang="zh-CN" altLang="en-US"/>
          </a:p>
        </p:txBody>
      </p:sp>
      <p:sp>
        <p:nvSpPr>
          <p:cNvPr id="96" name="线条"/>
          <p:cNvSpPr/>
          <p:nvPr/>
        </p:nvSpPr>
        <p:spPr>
          <a:xfrm>
            <a:off x="-59199" y="-1259"/>
            <a:ext cx="24443199" cy="13660746"/>
          </a:xfrm>
          <a:prstGeom prst="line">
            <a:avLst/>
          </a:prstGeom>
          <a:ln w="635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sp>
        <p:nvSpPr>
          <p:cNvPr id="97" name="线条"/>
          <p:cNvSpPr/>
          <p:nvPr/>
        </p:nvSpPr>
        <p:spPr>
          <a:xfrm flipH="1">
            <a:off x="-130647" y="103915"/>
            <a:ext cx="24514187" cy="13693799"/>
          </a:xfrm>
          <a:prstGeom prst="line">
            <a:avLst/>
          </a:prstGeom>
          <a:ln w="635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sp>
        <p:nvSpPr>
          <p:cNvPr id="4" name="标题 3"/>
          <p:cNvSpPr>
            <a:spLocks noGrp="1"/>
          </p:cNvSpPr>
          <p:nvPr>
            <p:ph type="title"/>
          </p:nvPr>
        </p:nvSpPr>
        <p:spPr>
          <a:xfrm>
            <a:off x="1010691" y="5560397"/>
            <a:ext cx="22841775" cy="1592956"/>
          </a:xfrm>
        </p:spPr>
        <p:txBody>
          <a:bodyPr>
            <a:noAutofit/>
          </a:bodyPr>
          <a:lstStyle>
            <a:lvl1pPr>
              <a:defRPr sz="9000"/>
            </a:lvl1pPr>
          </a:lstStyle>
          <a:p>
            <a:r>
              <a:rPr kumimoji="1" lang="zh-CN" altLang="en-US" dirty="0" smtClean="0"/>
              <a:t>单击此处编辑母版标题样式</a:t>
            </a:r>
            <a:endParaRPr kumimoji="1" lang="zh-CN" altLang="en-US" dirty="0"/>
          </a:p>
        </p:txBody>
      </p:sp>
      <p:graphicFrame>
        <p:nvGraphicFramePr>
          <p:cNvPr id="10" name="表格 9"/>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页">
    <p:bg>
      <p:bgPr>
        <a:solidFill>
          <a:srgbClr val="046A38"/>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3190" y="12963890"/>
            <a:ext cx="1332424" cy="316800"/>
          </a:xfrm>
          <a:prstGeom prst="rect">
            <a:avLst/>
          </a:prstGeom>
        </p:spPr>
      </p:pic>
      <p:sp>
        <p:nvSpPr>
          <p:cNvPr id="3" name="标题 2"/>
          <p:cNvSpPr>
            <a:spLocks noGrp="1"/>
          </p:cNvSpPr>
          <p:nvPr>
            <p:ph type="title" hasCustomPrompt="1"/>
          </p:nvPr>
        </p:nvSpPr>
        <p:spPr>
          <a:xfrm>
            <a:off x="733190" y="695258"/>
            <a:ext cx="22841775" cy="1073683"/>
          </a:xfrm>
        </p:spPr>
        <p:txBody>
          <a:bodyPr/>
          <a:lstStyle>
            <a:lvl1pPr>
              <a:defRPr>
                <a:solidFill>
                  <a:srgbClr val="2DC84D"/>
                </a:solidFill>
              </a:defRPr>
            </a:lvl1pPr>
          </a:lstStyle>
          <a:p>
            <a:r>
              <a:rPr kumimoji="1" lang="zh-CN" altLang="en-US" dirty="0" smtClean="0"/>
              <a:t>单击此处编辑母版标题样式 目录</a:t>
            </a:r>
            <a:endParaRPr kumimoji="1" lang="zh-CN" altLang="en-US" dirty="0"/>
          </a:p>
        </p:txBody>
      </p:sp>
      <p:sp>
        <p:nvSpPr>
          <p:cNvPr id="7" name="文本占位符 6"/>
          <p:cNvSpPr>
            <a:spLocks noGrp="1"/>
          </p:cNvSpPr>
          <p:nvPr>
            <p:ph type="body" sz="quarter" idx="10"/>
          </p:nvPr>
        </p:nvSpPr>
        <p:spPr>
          <a:xfrm>
            <a:off x="733425" y="3359150"/>
            <a:ext cx="22840950" cy="9272588"/>
          </a:xfrm>
          <a:prstGeom prst="rect">
            <a:avLst/>
          </a:prstGeom>
        </p:spPr>
        <p:txBody>
          <a:bodyPr/>
          <a:lstStyle>
            <a:lvl1pPr marL="685800" indent="-685800">
              <a:lnSpc>
                <a:spcPct val="150000"/>
              </a:lnSpc>
              <a:buFont typeface="Arial" panose="020B0604020202020204" pitchFamily="34" charset="0"/>
              <a:buChar char="•"/>
              <a:defRPr>
                <a:solidFill>
                  <a:srgbClr val="2DC84D"/>
                </a:solidFill>
              </a:defRPr>
            </a:lvl1pPr>
            <a:lvl2pPr>
              <a:defRPr>
                <a:solidFill>
                  <a:srgbClr val="2DC84D"/>
                </a:solidFill>
              </a:defRPr>
            </a:lvl2pPr>
            <a:lvl3pPr>
              <a:defRPr>
                <a:solidFill>
                  <a:srgbClr val="2DC84D"/>
                </a:solidFill>
              </a:defRPr>
            </a:lvl3pPr>
            <a:lvl4pPr>
              <a:defRPr>
                <a:solidFill>
                  <a:srgbClr val="2DC84D"/>
                </a:solidFill>
              </a:defRPr>
            </a:lvl4pPr>
            <a:lvl5pPr>
              <a:defRPr>
                <a:solidFill>
                  <a:srgbClr val="2DC84D"/>
                </a:solidFill>
              </a:defRPr>
            </a:lvl5pPr>
          </a:lstStyle>
          <a:p>
            <a:pPr lvl="0"/>
            <a:r>
              <a:rPr kumimoji="1" lang="zh-CN" altLang="en-US" dirty="0" smtClean="0"/>
              <a:t>单击此处编辑母版文本</a:t>
            </a:r>
            <a:endParaRPr kumimoji="1" lang="zh-CN" altLang="en-US" dirty="0" smtClean="0"/>
          </a:p>
        </p:txBody>
      </p:sp>
      <p:graphicFrame>
        <p:nvGraphicFramePr>
          <p:cNvPr id="9" name="表格 8"/>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1_Content Page D 图+文本">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1" y="0"/>
            <a:ext cx="24423573" cy="13716000"/>
          </a:xfrm>
          <a:prstGeom prst="rect">
            <a:avLst/>
          </a:prstGeom>
        </p:spPr>
        <p:txBody>
          <a:bodyPr/>
          <a:lstStyle/>
          <a:p>
            <a:endParaRPr kumimoji="1" lang="zh-CN" altLang="en-US"/>
          </a:p>
        </p:txBody>
      </p:sp>
      <p:sp>
        <p:nvSpPr>
          <p:cNvPr id="96" name="线条"/>
          <p:cNvSpPr/>
          <p:nvPr/>
        </p:nvSpPr>
        <p:spPr>
          <a:xfrm>
            <a:off x="95718" y="22167"/>
            <a:ext cx="24502401" cy="13693833"/>
          </a:xfrm>
          <a:prstGeom prst="line">
            <a:avLst/>
          </a:prstGeom>
          <a:ln w="635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sp>
        <p:nvSpPr>
          <p:cNvPr id="97" name="线条"/>
          <p:cNvSpPr/>
          <p:nvPr/>
        </p:nvSpPr>
        <p:spPr>
          <a:xfrm flipH="1">
            <a:off x="-130647" y="103915"/>
            <a:ext cx="24514187" cy="13693799"/>
          </a:xfrm>
          <a:prstGeom prst="line">
            <a:avLst/>
          </a:prstGeom>
          <a:ln w="635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graphicFrame>
        <p:nvGraphicFramePr>
          <p:cNvPr id="8" name="表格 7"/>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
        <p:nvSpPr>
          <p:cNvPr id="6" name="内容占位符 5"/>
          <p:cNvSpPr>
            <a:spLocks noGrp="1"/>
          </p:cNvSpPr>
          <p:nvPr>
            <p:ph sz="quarter" idx="11"/>
          </p:nvPr>
        </p:nvSpPr>
        <p:spPr>
          <a:xfrm>
            <a:off x="776288" y="3424238"/>
            <a:ext cx="9388438" cy="9199562"/>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5" name="表格占位符 4"/>
          <p:cNvSpPr>
            <a:spLocks noGrp="1"/>
          </p:cNvSpPr>
          <p:nvPr>
            <p:ph type="tbl" sz="quarter" idx="10"/>
          </p:nvPr>
        </p:nvSpPr>
        <p:spPr>
          <a:xfrm>
            <a:off x="776288" y="2800350"/>
            <a:ext cx="22842537" cy="9229725"/>
          </a:xfrm>
        </p:spPr>
        <p:txBody>
          <a:bodyPr/>
          <a:lstStyle/>
          <a:p>
            <a:endParaRPr kumimoji="1" lang="zh-CN" altLang="en-US"/>
          </a:p>
        </p:txBody>
      </p:sp>
      <p:sp>
        <p:nvSpPr>
          <p:cNvPr id="6" name="文本占位符 5"/>
          <p:cNvSpPr>
            <a:spLocks noGrp="1"/>
          </p:cNvSpPr>
          <p:nvPr>
            <p:ph type="body" sz="quarter" idx="12" hasCustomPrompt="1"/>
          </p:nvPr>
        </p:nvSpPr>
        <p:spPr>
          <a:xfrm>
            <a:off x="2818191" y="12877310"/>
            <a:ext cx="10271642" cy="489615"/>
          </a:xfrm>
          <a:prstGeom prst="rect">
            <a:avLst/>
          </a:prstGeom>
        </p:spPr>
        <p:txBody>
          <a:bodyPr anchor="ctr">
            <a:normAutofit/>
          </a:bodyPr>
          <a:lstStyle>
            <a:lvl1pPr marL="0" marR="0" indent="0" algn="l" defTabSz="825500" rtl="0" fontAlgn="auto" latinLnBrk="0" hangingPunct="0">
              <a:lnSpc>
                <a:spcPct val="100000"/>
              </a:lnSpc>
              <a:spcBef>
                <a:spcPts val="0"/>
              </a:spcBef>
              <a:spcAft>
                <a:spcPts val="0"/>
              </a:spcAft>
              <a:buClrTx/>
              <a:buSzTx/>
              <a:buFontTx/>
              <a:buNone/>
              <a:defRPr kumimoji="0" lang="zh-CN" altLang="en-US" sz="2000" b="0" i="0" u="none" strike="noStrike" cap="none" spc="0" normalizeH="0" baseline="0" dirty="0">
                <a:ln>
                  <a:noFill/>
                </a:ln>
                <a:solidFill>
                  <a:srgbClr val="5E5E5E"/>
                </a:solidFill>
                <a:effectLst/>
                <a:uFillTx/>
                <a:latin typeface="OPPOSans R" panose="00020600040101010101" charset="-122"/>
                <a:ea typeface="OPPOSans R" panose="00020600040101010101" charset="-122"/>
                <a:cs typeface="OPPOSans R" panose="00020600040101010101" charset="-122"/>
                <a:sym typeface="Helvetica"/>
              </a:defRPr>
            </a:lvl1pPr>
          </a:lstStyle>
          <a:p>
            <a:pPr lvl="0"/>
            <a:r>
              <a:rPr kumimoji="1" lang="zh-CN" altLang="en-US" dirty="0" smtClean="0"/>
              <a:t>单击此处编辑母版文本样式</a:t>
            </a:r>
            <a:r>
              <a:rPr kumimoji="1" lang="en-US" altLang="zh-CN" dirty="0" smtClean="0"/>
              <a:t> </a:t>
            </a:r>
            <a:r>
              <a:rPr kumimoji="1" lang="zh-CN" altLang="en-US" dirty="0" smtClean="0"/>
              <a:t>汇报标题</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showMasterSp="0">
  <p:cSld name="空白页">
    <p:spTree>
      <p:nvGrpSpPr>
        <p:cNvPr id="1" name=""/>
        <p:cNvGrpSpPr/>
        <p:nvPr/>
      </p:nvGrpSpPr>
      <p:grpSpPr>
        <a:xfrm>
          <a:off x="0" y="0"/>
          <a:ext cx="0" cy="0"/>
          <a:chOff x="0" y="0"/>
          <a:chExt cx="0" cy="0"/>
        </a:xfrm>
      </p:grpSpPr>
      <p:graphicFrame>
        <p:nvGraphicFramePr>
          <p:cNvPr id="3" name="表格 2"/>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showMasterSp="0">
  <p:cSld name="End Page">
    <p:spTree>
      <p:nvGrpSpPr>
        <p:cNvPr id="1" name=""/>
        <p:cNvGrpSpPr/>
        <p:nvPr/>
      </p:nvGrpSpPr>
      <p:grpSpPr>
        <a:xfrm>
          <a:off x="0" y="0"/>
          <a:ext cx="0" cy="0"/>
          <a:chOff x="0" y="0"/>
          <a:chExt cx="0" cy="0"/>
        </a:xfrm>
      </p:grpSpPr>
      <p:sp>
        <p:nvSpPr>
          <p:cNvPr id="127" name="Thank you"/>
          <p:cNvSpPr txBox="1"/>
          <p:nvPr/>
        </p:nvSpPr>
        <p:spPr>
          <a:xfrm>
            <a:off x="782238" y="5041046"/>
            <a:ext cx="11634867" cy="872034"/>
          </a:xfrm>
          <a:prstGeom prst="rect">
            <a:avLst/>
          </a:prstGeom>
          <a:ln w="12700">
            <a:miter lim="400000"/>
          </a:ln>
        </p:spPr>
        <p:txBody>
          <a:bodyPr lIns="50800" tIns="50800" rIns="50800" bIns="50800" anchor="ctr">
            <a:spAutoFit/>
          </a:bodyPr>
          <a:lstStyle>
            <a:lvl1pPr algn="l">
              <a:lnSpc>
                <a:spcPct val="20000"/>
              </a:lnSpc>
              <a:defRPr sz="5000" b="0">
                <a:solidFill>
                  <a:srgbClr val="2C683D"/>
                </a:solidFill>
                <a:latin typeface="Helvetica"/>
                <a:ea typeface="Helvetica"/>
                <a:cs typeface="Helvetica"/>
                <a:sym typeface="Helvetica"/>
              </a:defRPr>
            </a:lvl1pPr>
          </a:lstStyle>
          <a:p>
            <a:pPr>
              <a:lnSpc>
                <a:spcPct val="100000"/>
              </a:lnSpc>
            </a:pPr>
            <a:r>
              <a:rPr dirty="0">
                <a:solidFill>
                  <a:srgbClr val="2DC84D"/>
                </a:solidFill>
                <a:latin typeface="OPPOSans R" panose="00020600040101010101" charset="-122"/>
                <a:ea typeface="OPPOSans R" panose="00020600040101010101" charset="-122"/>
                <a:cs typeface="OPPOSans R" panose="00020600040101010101" charset="-122"/>
              </a:rPr>
              <a:t>Thank </a:t>
            </a:r>
            <a:r>
              <a:rPr dirty="0" smtClean="0">
                <a:solidFill>
                  <a:srgbClr val="2DC84D"/>
                </a:solidFill>
                <a:latin typeface="OPPOSans R" panose="00020600040101010101" charset="-122"/>
                <a:ea typeface="OPPOSans R" panose="00020600040101010101" charset="-122"/>
                <a:cs typeface="OPPOSans R" panose="00020600040101010101" charset="-122"/>
              </a:rPr>
              <a:t>you</a:t>
            </a:r>
            <a:endParaRPr lang="en-US" dirty="0" smtClean="0">
              <a:solidFill>
                <a:srgbClr val="2DC84D"/>
              </a:solidFill>
              <a:latin typeface="OPPOSans R" panose="00020600040101010101" charset="-122"/>
              <a:ea typeface="OPPOSans R" panose="00020600040101010101" charset="-122"/>
              <a:cs typeface="OPPOSans R" panose="00020600040101010101" charset="-122"/>
            </a:endParaRPr>
          </a:p>
        </p:txBody>
      </p:sp>
      <p:graphicFrame>
        <p:nvGraphicFramePr>
          <p:cNvPr id="6" name="表格 5"/>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pic>
        <p:nvPicPr>
          <p:cNvPr id="7" name="图片 6"/>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6601" y="12677574"/>
            <a:ext cx="2377165" cy="565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Section Divider A 章节页">
    <p:bg>
      <p:bgPr>
        <a:solidFill>
          <a:srgbClr val="2DC84D"/>
        </a:solidFill>
        <a:effectLst/>
      </p:bgPr>
    </p:bg>
    <p:spTree>
      <p:nvGrpSpPr>
        <p:cNvPr id="1" name=""/>
        <p:cNvGrpSpPr/>
        <p:nvPr/>
      </p:nvGrpSpPr>
      <p:grpSpPr>
        <a:xfrm>
          <a:off x="0" y="0"/>
          <a:ext cx="0" cy="0"/>
          <a:chOff x="0" y="0"/>
          <a:chExt cx="0" cy="0"/>
        </a:xfrm>
      </p:grpSpPr>
      <p:pic>
        <p:nvPicPr>
          <p:cNvPr id="22" name="图像" descr="图像"/>
          <p:cNvPicPr>
            <a:picLocks noChangeAspect="1"/>
          </p:cNvPicPr>
          <p:nvPr/>
        </p:nvPicPr>
        <p:blipFill>
          <a:blip r:embed="rId2"/>
          <a:stretch>
            <a:fillRect/>
          </a:stretch>
        </p:blipFill>
        <p:spPr>
          <a:xfrm>
            <a:off x="733190" y="12959314"/>
            <a:ext cx="1334010" cy="317501"/>
          </a:xfrm>
          <a:prstGeom prst="rect">
            <a:avLst/>
          </a:prstGeom>
          <a:ln w="12700">
            <a:miter lim="400000"/>
            <a:headEnd/>
            <a:tailEnd/>
          </a:ln>
        </p:spPr>
      </p:pic>
      <p:sp>
        <p:nvSpPr>
          <p:cNvPr id="5" name="标题 2"/>
          <p:cNvSpPr>
            <a:spLocks noGrp="1"/>
          </p:cNvSpPr>
          <p:nvPr>
            <p:ph type="title" hasCustomPrompt="1"/>
          </p:nvPr>
        </p:nvSpPr>
        <p:spPr>
          <a:xfrm>
            <a:off x="733190" y="695258"/>
            <a:ext cx="22841775" cy="1073683"/>
          </a:xfrm>
        </p:spPr>
        <p:txBody>
          <a:bodyPr/>
          <a:lstStyle>
            <a:lvl1pPr>
              <a:defRPr>
                <a:solidFill>
                  <a:srgbClr val="046A38"/>
                </a:solidFill>
              </a:defRPr>
            </a:lvl1pPr>
          </a:lstStyle>
          <a:p>
            <a:r>
              <a:rPr kumimoji="1" lang="zh-CN" altLang="en-US" dirty="0" smtClean="0"/>
              <a:t>单击此处编辑母版标题样式 章节标题</a:t>
            </a:r>
            <a:endParaRPr kumimoji="1" lang="zh-CN" altLang="en-US" dirty="0"/>
          </a:p>
        </p:txBody>
      </p:sp>
      <p:sp>
        <p:nvSpPr>
          <p:cNvPr id="6" name="文本占位符 4"/>
          <p:cNvSpPr>
            <a:spLocks noGrp="1"/>
          </p:cNvSpPr>
          <p:nvPr>
            <p:ph type="body" sz="quarter" idx="10" hasCustomPrompt="1"/>
          </p:nvPr>
        </p:nvSpPr>
        <p:spPr>
          <a:xfrm>
            <a:off x="733190" y="2464199"/>
            <a:ext cx="11068715" cy="1108341"/>
          </a:xfrm>
          <a:prstGeom prst="rect">
            <a:avLst/>
          </a:prstGeom>
        </p:spPr>
        <p:txBody>
          <a:bodyPr anchor="ctr"/>
          <a:lstStyle>
            <a:lvl1pPr>
              <a:defRPr baseline="0">
                <a:solidFill>
                  <a:srgbClr val="046A38"/>
                </a:solidFill>
                <a:latin typeface="OPPOSans B" panose="00020600040101010101" charset="-122"/>
                <a:ea typeface="OPPOSans B" panose="00020600040101010101" charset="-122"/>
                <a:cs typeface="OPPOSans B" panose="00020600040101010101" charset="-122"/>
              </a:defRPr>
            </a:lvl1pPr>
            <a:lvl2pPr>
              <a:defRPr>
                <a:solidFill>
                  <a:srgbClr val="2DC84D"/>
                </a:solidFill>
              </a:defRPr>
            </a:lvl2pPr>
            <a:lvl3pPr>
              <a:defRPr>
                <a:solidFill>
                  <a:srgbClr val="2DC84D"/>
                </a:solidFill>
              </a:defRPr>
            </a:lvl3pPr>
            <a:lvl4pPr>
              <a:defRPr>
                <a:solidFill>
                  <a:srgbClr val="2DC84D"/>
                </a:solidFill>
              </a:defRPr>
            </a:lvl4pPr>
            <a:lvl5pPr>
              <a:defRPr>
                <a:solidFill>
                  <a:srgbClr val="2DC84D"/>
                </a:solidFill>
              </a:defRPr>
            </a:lvl5pPr>
          </a:lstStyle>
          <a:p>
            <a:pPr lvl="0"/>
            <a:r>
              <a:rPr kumimoji="1" lang="zh-CN" altLang="en-US" dirty="0" smtClean="0"/>
              <a:t>单击此处编辑母版文本样式 二级标题</a:t>
            </a:r>
            <a:endParaRPr kumimoji="1" lang="zh-CN" altLang="en-US" dirty="0" smtClean="0"/>
          </a:p>
        </p:txBody>
      </p:sp>
      <p:graphicFrame>
        <p:nvGraphicFramePr>
          <p:cNvPr id="7" name="表格 6"/>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Page A 内容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10" name="文本占位符 9"/>
          <p:cNvSpPr>
            <a:spLocks noGrp="1"/>
          </p:cNvSpPr>
          <p:nvPr>
            <p:ph type="body" sz="quarter" idx="10"/>
          </p:nvPr>
        </p:nvSpPr>
        <p:spPr>
          <a:xfrm>
            <a:off x="776506" y="3423684"/>
            <a:ext cx="22841774" cy="9200693"/>
          </a:xfrm>
          <a:prstGeom prst="rect">
            <a:avLst/>
          </a:prstGeo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_Content Page D 图+文本">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1" y="0"/>
            <a:ext cx="24423573" cy="13716000"/>
          </a:xfrm>
          <a:prstGeom prst="rect">
            <a:avLst/>
          </a:prstGeom>
        </p:spPr>
        <p:txBody>
          <a:bodyPr/>
          <a:lstStyle/>
          <a:p>
            <a:endParaRPr kumimoji="1" lang="zh-CN" altLang="en-US"/>
          </a:p>
        </p:txBody>
      </p:sp>
      <p:sp>
        <p:nvSpPr>
          <p:cNvPr id="96" name="线条"/>
          <p:cNvSpPr/>
          <p:nvPr/>
        </p:nvSpPr>
        <p:spPr>
          <a:xfrm>
            <a:off x="95718" y="22167"/>
            <a:ext cx="24502401" cy="13693833"/>
          </a:xfrm>
          <a:prstGeom prst="line">
            <a:avLst/>
          </a:prstGeom>
          <a:ln w="635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sp>
        <p:nvSpPr>
          <p:cNvPr id="97" name="线条"/>
          <p:cNvSpPr/>
          <p:nvPr/>
        </p:nvSpPr>
        <p:spPr>
          <a:xfrm flipH="1">
            <a:off x="-130647" y="103915"/>
            <a:ext cx="24514187" cy="13693799"/>
          </a:xfrm>
          <a:prstGeom prst="line">
            <a:avLst/>
          </a:prstGeom>
          <a:ln w="635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graphicFrame>
        <p:nvGraphicFramePr>
          <p:cNvPr id="8" name="表格 7"/>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
        <p:nvSpPr>
          <p:cNvPr id="6" name="内容占位符 5"/>
          <p:cNvSpPr>
            <a:spLocks noGrp="1"/>
          </p:cNvSpPr>
          <p:nvPr>
            <p:ph sz="quarter" idx="11"/>
          </p:nvPr>
        </p:nvSpPr>
        <p:spPr>
          <a:xfrm>
            <a:off x="776288" y="3424238"/>
            <a:ext cx="9388438" cy="9199562"/>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5" name="表格占位符 4"/>
          <p:cNvSpPr>
            <a:spLocks noGrp="1"/>
          </p:cNvSpPr>
          <p:nvPr>
            <p:ph type="tbl" sz="quarter" idx="10"/>
          </p:nvPr>
        </p:nvSpPr>
        <p:spPr>
          <a:xfrm>
            <a:off x="776288" y="2800350"/>
            <a:ext cx="22842537" cy="9229725"/>
          </a:xfrm>
        </p:spPr>
        <p:txBody>
          <a:bodyPr/>
          <a:lstStyle/>
          <a:p>
            <a:endParaRPr kumimoji="1" lang="zh-CN" altLang="en-US"/>
          </a:p>
        </p:txBody>
      </p:sp>
      <p:sp>
        <p:nvSpPr>
          <p:cNvPr id="6" name="文本占位符 5"/>
          <p:cNvSpPr>
            <a:spLocks noGrp="1"/>
          </p:cNvSpPr>
          <p:nvPr>
            <p:ph type="body" sz="quarter" idx="12" hasCustomPrompt="1"/>
          </p:nvPr>
        </p:nvSpPr>
        <p:spPr>
          <a:xfrm>
            <a:off x="2818191" y="12877310"/>
            <a:ext cx="10271642" cy="489615"/>
          </a:xfrm>
          <a:prstGeom prst="rect">
            <a:avLst/>
          </a:prstGeom>
        </p:spPr>
        <p:txBody>
          <a:bodyPr anchor="ctr">
            <a:normAutofit/>
          </a:bodyPr>
          <a:lstStyle>
            <a:lvl1pPr marL="0" marR="0" indent="0" algn="l" defTabSz="825500" rtl="0" fontAlgn="auto" latinLnBrk="0" hangingPunct="0">
              <a:lnSpc>
                <a:spcPct val="100000"/>
              </a:lnSpc>
              <a:spcBef>
                <a:spcPts val="0"/>
              </a:spcBef>
              <a:spcAft>
                <a:spcPts val="0"/>
              </a:spcAft>
              <a:buClrTx/>
              <a:buSzTx/>
              <a:buFontTx/>
              <a:buNone/>
              <a:defRPr kumimoji="0" lang="zh-CN" altLang="en-US" sz="2000" b="0" i="0" u="none" strike="noStrike" cap="none" spc="0" normalizeH="0" baseline="0" dirty="0">
                <a:ln>
                  <a:noFill/>
                </a:ln>
                <a:solidFill>
                  <a:srgbClr val="929292"/>
                </a:solidFill>
                <a:effectLst/>
                <a:uFillTx/>
                <a:latin typeface="OPPOSans M" panose="00020600040101010101" charset="-122"/>
                <a:ea typeface="OPPOSans M" panose="00020600040101010101" charset="-122"/>
                <a:cs typeface="OPPOSans M" panose="00020600040101010101" charset="-122"/>
                <a:sym typeface="Helvetica"/>
              </a:defRPr>
            </a:lvl1pPr>
          </a:lstStyle>
          <a:p>
            <a:pPr lvl="0"/>
            <a:r>
              <a:rPr kumimoji="1" lang="zh-CN" altLang="en-US" dirty="0" smtClean="0"/>
              <a:t>单击此处编辑母版文本样式</a:t>
            </a:r>
            <a:r>
              <a:rPr kumimoji="1" lang="en-US" altLang="zh-CN" dirty="0" smtClean="0"/>
              <a:t> </a:t>
            </a:r>
            <a:r>
              <a:rPr kumimoji="1" lang="zh-CN" altLang="en-US" dirty="0" smtClean="0"/>
              <a:t>汇报标题</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End Page">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238" y="12677574"/>
            <a:ext cx="2377165" cy="565200"/>
          </a:xfrm>
          <a:prstGeom prst="rect">
            <a:avLst/>
          </a:prstGeom>
        </p:spPr>
      </p:pic>
      <p:sp>
        <p:nvSpPr>
          <p:cNvPr id="127" name="Thank you"/>
          <p:cNvSpPr txBox="1"/>
          <p:nvPr/>
        </p:nvSpPr>
        <p:spPr>
          <a:xfrm>
            <a:off x="782238" y="5041046"/>
            <a:ext cx="11634867" cy="872034"/>
          </a:xfrm>
          <a:prstGeom prst="rect">
            <a:avLst/>
          </a:prstGeom>
          <a:ln w="12700">
            <a:miter lim="400000"/>
          </a:ln>
        </p:spPr>
        <p:txBody>
          <a:bodyPr lIns="50800" tIns="50800" rIns="50800" bIns="50800" anchor="ctr">
            <a:spAutoFit/>
          </a:bodyPr>
          <a:lstStyle>
            <a:lvl1pPr algn="l">
              <a:lnSpc>
                <a:spcPct val="20000"/>
              </a:lnSpc>
              <a:defRPr sz="5000" b="0">
                <a:solidFill>
                  <a:srgbClr val="2C683D"/>
                </a:solidFill>
                <a:latin typeface="Helvetica"/>
                <a:ea typeface="Helvetica"/>
                <a:cs typeface="Helvetica"/>
                <a:sym typeface="Helvetica"/>
              </a:defRPr>
            </a:lvl1pPr>
          </a:lstStyle>
          <a:p>
            <a:pPr>
              <a:lnSpc>
                <a:spcPct val="100000"/>
              </a:lnSpc>
            </a:pPr>
            <a:r>
              <a:rPr dirty="0">
                <a:latin typeface="OPPOSans R" panose="00020600040101010101" charset="-122"/>
                <a:ea typeface="OPPOSans R" panose="00020600040101010101" charset="-122"/>
                <a:cs typeface="OPPOSans R" panose="00020600040101010101" charset="-122"/>
              </a:rPr>
              <a:t>Thank </a:t>
            </a:r>
            <a:r>
              <a:rPr dirty="0" smtClean="0">
                <a:latin typeface="OPPOSans R" panose="00020600040101010101" charset="-122"/>
                <a:ea typeface="OPPOSans R" panose="00020600040101010101" charset="-122"/>
                <a:cs typeface="OPPOSans R" panose="00020600040101010101" charset="-122"/>
              </a:rPr>
              <a:t>you</a:t>
            </a:r>
            <a:endParaRPr lang="en-US" dirty="0" smtClean="0">
              <a:latin typeface="OPPOSans R" panose="00020600040101010101" charset="-122"/>
              <a:ea typeface="OPPOSans R" panose="00020600040101010101" charset="-122"/>
              <a:cs typeface="OPPOSans R" panose="00020600040101010101" charset="-122"/>
            </a:endParaRPr>
          </a:p>
        </p:txBody>
      </p:sp>
      <p:graphicFrame>
        <p:nvGraphicFramePr>
          <p:cNvPr id="6" name="表格 5"/>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normAutofit/>
          </a:bodyPr>
          <a:lstStyle>
            <a:lvl1pPr algn="ctr">
              <a:defRPr sz="9600"/>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kumimoji="1" lang="zh-CN" altLang="en-US" smtClean="0"/>
              <a:t>单击此处编辑母版副标题样式</a:t>
            </a: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76400" y="730251"/>
            <a:ext cx="21031200" cy="2024238"/>
          </a:xfrm>
        </p:spPr>
        <p:txBody>
          <a:bodyPr>
            <a:normAutofit/>
          </a:bodyPr>
          <a:lstStyle>
            <a:lvl1pPr>
              <a:defRPr sz="6400" b="1"/>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p:txBody>
          <a:bodyPr>
            <a:normAutofit/>
          </a:bodyPr>
          <a:lstStyle>
            <a:lvl1pPr>
              <a:defRPr sz="4800"/>
            </a:lvl1pPr>
            <a:lvl2pPr>
              <a:defRPr sz="4000"/>
            </a:lvl2pPr>
            <a:lvl3pPr>
              <a:defRPr sz="3600"/>
            </a:lvl3pPr>
            <a:lvl4pPr>
              <a:defRPr sz="3200"/>
            </a:lvl4pPr>
            <a:lvl5pPr>
              <a:defRPr sz="3200"/>
            </a:lvl5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3190" y="12963890"/>
            <a:ext cx="1332424" cy="316800"/>
          </a:xfrm>
          <a:prstGeom prst="rect">
            <a:avLst/>
          </a:prstGeom>
        </p:spPr>
      </p:pic>
      <p:sp>
        <p:nvSpPr>
          <p:cNvPr id="5" name="标题占位符 4"/>
          <p:cNvSpPr>
            <a:spLocks noGrp="1"/>
          </p:cNvSpPr>
          <p:nvPr>
            <p:ph type="title"/>
          </p:nvPr>
        </p:nvSpPr>
        <p:spPr>
          <a:xfrm>
            <a:off x="776505" y="627526"/>
            <a:ext cx="22841775" cy="1073683"/>
          </a:xfrm>
          <a:prstGeom prst="rect">
            <a:avLst/>
          </a:prstGeom>
        </p:spPr>
        <p:txBody>
          <a:bodyPr vert="horz" lIns="91440" tIns="45720" rIns="91440" bIns="45720" rtlCol="0" anchor="ctr">
            <a:normAutofit/>
          </a:bodyPr>
          <a:lstStyle/>
          <a:p>
            <a:r>
              <a:rPr kumimoji="1" lang="zh-CN" altLang="en-US" dirty="0" smtClean="0"/>
              <a:t>单击此处编辑母版标题样式 </a:t>
            </a:r>
            <a:r>
              <a:rPr kumimoji="1" lang="en-US" altLang="zh-CN" dirty="0" smtClean="0"/>
              <a:t>OPPO Sans B 50pt.</a:t>
            </a:r>
            <a:endParaRPr kumimoji="1" lang="zh-CN" altLang="en-US" dirty="0"/>
          </a:p>
        </p:txBody>
      </p:sp>
      <p:sp>
        <p:nvSpPr>
          <p:cNvPr id="11" name="线条"/>
          <p:cNvSpPr/>
          <p:nvPr userDrawn="1"/>
        </p:nvSpPr>
        <p:spPr>
          <a:xfrm>
            <a:off x="765718" y="12807222"/>
            <a:ext cx="22852564" cy="1"/>
          </a:xfrm>
          <a:prstGeom prst="line">
            <a:avLst/>
          </a:prstGeom>
          <a:ln w="25400">
            <a:solidFill>
              <a:srgbClr val="CACAC8"/>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sp>
        <p:nvSpPr>
          <p:cNvPr id="16" name="pg. xx"/>
          <p:cNvSpPr txBox="1"/>
          <p:nvPr userDrawn="1"/>
        </p:nvSpPr>
        <p:spPr>
          <a:xfrm>
            <a:off x="20884725" y="12874289"/>
            <a:ext cx="2733557" cy="287258"/>
          </a:xfrm>
          <a:prstGeom prst="rect">
            <a:avLst/>
          </a:prstGeom>
          <a:ln w="12700">
            <a:miter lim="400000"/>
          </a:ln>
        </p:spPr>
        <p:txBody>
          <a:bodyPr lIns="50800" tIns="50800" rIns="50800" bIns="50800">
            <a:spAutoFit/>
          </a:bodyPr>
          <a:lstStyle>
            <a:lvl1pPr algn="r">
              <a:defRPr sz="2000" b="0">
                <a:solidFill>
                  <a:srgbClr val="929292"/>
                </a:solidFill>
                <a:latin typeface="Helvetica"/>
                <a:ea typeface="Helvetica"/>
                <a:cs typeface="Helvetica"/>
                <a:sym typeface="Helvetica"/>
              </a:defRPr>
            </a:lvl1pPr>
          </a:lstStyle>
          <a:p>
            <a:fld id="{00E22F85-807F-CA40-8F16-B425A1EE1DAC}" type="slidenum">
              <a:rPr lang="uk-UA" sz="1200" smtClean="0">
                <a:latin typeface="OPPOSans R" panose="00020600040101010101" charset="-122"/>
                <a:ea typeface="OPPOSans R" panose="00020600040101010101" charset="-122"/>
                <a:cs typeface="OPPOSans R" panose="00020600040101010101" charset="-122"/>
              </a:rPr>
            </a:fld>
            <a:endParaRPr sz="1200" dirty="0">
              <a:latin typeface="OPPOSans R" panose="00020600040101010101" charset="-122"/>
              <a:ea typeface="OPPOSans R" panose="00020600040101010101" charset="-122"/>
              <a:cs typeface="OPPOSans R" panose="00020600040101010101" charset="-122"/>
            </a:endParaRPr>
          </a:p>
        </p:txBody>
      </p:sp>
      <p:graphicFrame>
        <p:nvGraphicFramePr>
          <p:cNvPr id="18" name="表格 17"/>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
        <p:nvSpPr>
          <p:cNvPr id="19" name="文本占位符 18"/>
          <p:cNvSpPr>
            <a:spLocks noGrp="1"/>
          </p:cNvSpPr>
          <p:nvPr>
            <p:ph type="body" idx="1"/>
          </p:nvPr>
        </p:nvSpPr>
        <p:spPr>
          <a:xfrm>
            <a:off x="776504" y="3613150"/>
            <a:ext cx="22841775" cy="8702675"/>
          </a:xfrm>
          <a:prstGeom prst="rect">
            <a:avLst/>
          </a:prstGeom>
        </p:spPr>
        <p:txBody>
          <a:bodyPr vert="horz" lIns="91440" tIns="45720" rIns="91440" bIns="45720"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sldNum="0" hdr="0" ftr="0"/>
  <p:txStyles>
    <p:titleStyle>
      <a:lvl1pPr marL="0" marR="0" indent="0" algn="l" defTabSz="825500" latinLnBrk="0">
        <a:lnSpc>
          <a:spcPct val="100000"/>
        </a:lnSpc>
        <a:spcBef>
          <a:spcPts val="0"/>
        </a:spcBef>
        <a:spcAft>
          <a:spcPts val="0"/>
        </a:spcAft>
        <a:buClrTx/>
        <a:buSzTx/>
        <a:buFontTx/>
        <a:buNone/>
        <a:defRPr sz="5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1pPr>
      <a:lvl2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2pPr>
      <a:lvl3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3pPr>
      <a:lvl4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4pPr>
      <a:lvl5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5pPr>
      <a:lvl6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6pPr>
      <a:lvl7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7pPr>
      <a:lvl8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8pPr>
      <a:lvl9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9pPr>
    </p:titleStyle>
    <p:bodyStyle>
      <a:lvl1pPr marL="0" marR="0" indent="0" algn="l" defTabSz="825500" latinLnBrk="0">
        <a:lnSpc>
          <a:spcPct val="150000"/>
        </a:lnSpc>
        <a:spcBef>
          <a:spcPts val="0"/>
        </a:spcBef>
        <a:spcAft>
          <a:spcPts val="0"/>
        </a:spcAft>
        <a:buClrTx/>
        <a:buSzTx/>
        <a:buFontTx/>
        <a:buNone/>
        <a:defRPr sz="48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1pPr>
      <a:lvl2pPr marL="1270000" marR="0" indent="-635000" algn="l" defTabSz="825500" latinLnBrk="0">
        <a:lnSpc>
          <a:spcPct val="150000"/>
        </a:lnSpc>
        <a:spcBef>
          <a:spcPts val="0"/>
        </a:spcBef>
        <a:spcAft>
          <a:spcPts val="0"/>
        </a:spcAft>
        <a:buClrTx/>
        <a:buSzPct val="125000"/>
        <a:buFontTx/>
        <a:buChar char="•"/>
        <a:defRPr sz="44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2pPr>
      <a:lvl3pPr marL="1905000" marR="0" indent="-635000" algn="l" defTabSz="825500" latinLnBrk="0">
        <a:lnSpc>
          <a:spcPct val="150000"/>
        </a:lnSpc>
        <a:spcBef>
          <a:spcPts val="0"/>
        </a:spcBef>
        <a:spcAft>
          <a:spcPts val="0"/>
        </a:spcAft>
        <a:buClrTx/>
        <a:buSzPct val="125000"/>
        <a:buFontTx/>
        <a:buChar char="•"/>
        <a:defRPr sz="40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3pPr>
      <a:lvl4pPr marL="2540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4pPr>
      <a:lvl5pPr marL="3175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5pPr>
      <a:lvl6pPr marL="381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6pPr>
      <a:lvl7pPr marL="444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7pPr>
      <a:lvl8pPr marL="508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8pPr>
      <a:lvl9pPr marL="571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14" cstate="print">
            <a:biLevel thresh="25000"/>
            <a:extLst>
              <a:ext uri="{28A0092B-C50C-407E-A947-70E740481C1C}">
                <a14:useLocalDpi xmlns:a14="http://schemas.microsoft.com/office/drawing/2010/main" val="0"/>
              </a:ext>
            </a:extLst>
          </a:blip>
          <a:stretch>
            <a:fillRect/>
          </a:stretch>
        </p:blipFill>
        <p:spPr>
          <a:xfrm>
            <a:off x="739303" y="12981820"/>
            <a:ext cx="1332424" cy="316800"/>
          </a:xfrm>
          <a:prstGeom prst="rect">
            <a:avLst/>
          </a:prstGeom>
        </p:spPr>
      </p:pic>
      <p:sp>
        <p:nvSpPr>
          <p:cNvPr id="5" name="标题占位符 4"/>
          <p:cNvSpPr>
            <a:spLocks noGrp="1"/>
          </p:cNvSpPr>
          <p:nvPr>
            <p:ph type="title"/>
          </p:nvPr>
        </p:nvSpPr>
        <p:spPr>
          <a:xfrm>
            <a:off x="776505" y="627526"/>
            <a:ext cx="22841775" cy="1073683"/>
          </a:xfrm>
          <a:prstGeom prst="rect">
            <a:avLst/>
          </a:prstGeom>
        </p:spPr>
        <p:txBody>
          <a:bodyPr vert="horz" lIns="91440" tIns="45720" rIns="91440" bIns="45720" rtlCol="0" anchor="ctr">
            <a:normAutofit/>
          </a:bodyPr>
          <a:lstStyle/>
          <a:p>
            <a:r>
              <a:rPr kumimoji="1" lang="zh-CN" altLang="en-US" dirty="0" smtClean="0"/>
              <a:t>单击此处编辑母版标题样式 </a:t>
            </a:r>
            <a:r>
              <a:rPr kumimoji="1" lang="en-US" altLang="zh-CN" dirty="0" smtClean="0"/>
              <a:t>OPPO Sans B 50pt.</a:t>
            </a:r>
            <a:endParaRPr kumimoji="1" lang="zh-CN" altLang="en-US" dirty="0"/>
          </a:p>
        </p:txBody>
      </p:sp>
      <p:sp>
        <p:nvSpPr>
          <p:cNvPr id="11" name="线条"/>
          <p:cNvSpPr/>
          <p:nvPr userDrawn="1"/>
        </p:nvSpPr>
        <p:spPr>
          <a:xfrm>
            <a:off x="765718" y="12807222"/>
            <a:ext cx="22852564" cy="1"/>
          </a:xfrm>
          <a:prstGeom prst="line">
            <a:avLst/>
          </a:prstGeom>
          <a:ln w="25400">
            <a:solidFill>
              <a:srgbClr val="5E5E5E"/>
            </a:solidFill>
            <a:miter lim="400000"/>
          </a:ln>
        </p:spPr>
        <p:txBody>
          <a:bodyPr lIns="0" tIns="0" rIns="0" bIns="0" anchor="ctr"/>
          <a:lstStyle/>
          <a:p>
            <a:pPr>
              <a:defRPr sz="3200" b="0">
                <a:solidFill>
                  <a:srgbClr val="FFFFFF"/>
                </a:solidFill>
                <a:latin typeface="+mn-lt"/>
                <a:ea typeface="+mn-ea"/>
                <a:cs typeface="+mn-cs"/>
                <a:sym typeface="Helvetica Neue Medium"/>
              </a:defRPr>
            </a:pPr>
          </a:p>
        </p:txBody>
      </p:sp>
      <p:sp>
        <p:nvSpPr>
          <p:cNvPr id="16" name="pg. xx"/>
          <p:cNvSpPr txBox="1"/>
          <p:nvPr userDrawn="1"/>
        </p:nvSpPr>
        <p:spPr>
          <a:xfrm>
            <a:off x="20884725" y="12874289"/>
            <a:ext cx="2733557" cy="287258"/>
          </a:xfrm>
          <a:prstGeom prst="rect">
            <a:avLst/>
          </a:prstGeom>
          <a:ln w="12700">
            <a:miter lim="400000"/>
          </a:ln>
        </p:spPr>
        <p:txBody>
          <a:bodyPr lIns="50800" tIns="50800" rIns="50800" bIns="50800">
            <a:spAutoFit/>
          </a:bodyPr>
          <a:lstStyle>
            <a:lvl1pPr algn="r">
              <a:defRPr sz="2000" b="0">
                <a:solidFill>
                  <a:srgbClr val="929292"/>
                </a:solidFill>
                <a:latin typeface="Helvetica"/>
                <a:ea typeface="Helvetica"/>
                <a:cs typeface="Helvetica"/>
                <a:sym typeface="Helvetica"/>
              </a:defRPr>
            </a:lvl1pPr>
          </a:lstStyle>
          <a:p>
            <a:fld id="{00E22F85-807F-CA40-8F16-B425A1EE1DAC}" type="slidenum">
              <a:rPr lang="uk-UA" sz="1200" smtClean="0">
                <a:solidFill>
                  <a:srgbClr val="5E5E5E"/>
                </a:solidFill>
                <a:latin typeface="OPPOSans R" panose="00020600040101010101" charset="-122"/>
                <a:ea typeface="OPPOSans R" panose="00020600040101010101" charset="-122"/>
                <a:cs typeface="OPPOSans R" panose="00020600040101010101" charset="-122"/>
              </a:rPr>
            </a:fld>
            <a:endParaRPr sz="1200" dirty="0">
              <a:solidFill>
                <a:srgbClr val="5E5E5E"/>
              </a:solidFill>
              <a:latin typeface="OPPOSans R" panose="00020600040101010101" charset="-122"/>
              <a:ea typeface="OPPOSans R" panose="00020600040101010101" charset="-122"/>
              <a:cs typeface="OPPOSans R" panose="00020600040101010101" charset="-122"/>
            </a:endParaRPr>
          </a:p>
        </p:txBody>
      </p:sp>
      <p:graphicFrame>
        <p:nvGraphicFramePr>
          <p:cNvPr id="18" name="表格 17"/>
          <p:cNvGraphicFramePr>
            <a:graphicFrameLocks noGrp="1"/>
          </p:cNvGraphicFramePr>
          <p:nvPr userDrawn="1"/>
        </p:nvGraphicFramePr>
        <p:xfrm>
          <a:off x="24789714" y="0"/>
          <a:ext cx="3099486" cy="13716000"/>
        </p:xfrm>
        <a:graphic>
          <a:graphicData uri="http://schemas.openxmlformats.org/drawingml/2006/table">
            <a:tbl>
              <a:tblPr firstRow="1" bandRow="1">
                <a:tableStyleId>{5C22544A-7EE6-4342-B048-85BDC9FD1C3A}</a:tableStyleId>
              </a:tblPr>
              <a:tblGrid>
                <a:gridCol w="3099486"/>
              </a:tblGrid>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106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56</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Dark</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46A3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45</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77</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Light</a:t>
                      </a:r>
                      <a:r>
                        <a:rPr lang="zh-CN" altLang="en-US" sz="2800" b="0" dirty="0" smtClean="0">
                          <a:latin typeface="OPPOSans R" panose="00020600040101010101" charset="-122"/>
                          <a:ea typeface="OPPOSans R" panose="00020600040101010101" charset="-122"/>
                          <a:cs typeface="OPPOSans R" panose="00020600040101010101" charset="-122"/>
                        </a:rPr>
                        <a:t> </a:t>
                      </a:r>
                      <a:r>
                        <a:rPr lang="en-US" altLang="zh-CN" sz="2800" b="0" dirty="0" smtClean="0">
                          <a:latin typeface="OPPOSans R" panose="00020600040101010101" charset="-122"/>
                          <a:ea typeface="OPPOSans R" panose="00020600040101010101" charset="-122"/>
                          <a:cs typeface="OPPOSans R" panose="00020600040101010101" charset="-122"/>
                        </a:rPr>
                        <a:t>Green</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DC84D"/>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202</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200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0" kern="1200" dirty="0" smtClean="0">
                          <a:solidFill>
                            <a:schemeClr val="dk1"/>
                          </a:solidFill>
                          <a:effectLst/>
                          <a:latin typeface="OPPOSans R" panose="00020600040101010101" charset="-122"/>
                          <a:ea typeface="OPPOSans R" panose="00020600040101010101" charset="-122"/>
                          <a:cs typeface="OPPOSans R" panose="00020600040101010101" charset="-122"/>
                        </a:rPr>
                        <a:t>Platinum </a:t>
                      </a:r>
                      <a:endParaRPr lang="en-US" altLang="zh-CN" sz="2800" b="0" dirty="0" smtClean="0">
                        <a:effectLst/>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ACAC8"/>
                    </a:solidFill>
                  </a:tcPr>
                </a:tc>
              </a:tr>
              <a:tr h="3429000">
                <a:tc>
                  <a:txBody>
                    <a:bodyPr/>
                    <a:lstStyle/>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R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G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B 250</a:t>
                      </a:r>
                      <a:endParaRPr lang="en-US" altLang="zh-CN" sz="2800" b="0" dirty="0" smtClean="0">
                        <a:latin typeface="OPPOSans R" panose="00020600040101010101" charset="-122"/>
                        <a:ea typeface="OPPOSans R" panose="00020600040101010101" charset="-122"/>
                        <a:cs typeface="OPPOSans R" panose="00020600040101010101" charset="-122"/>
                      </a:endParaRPr>
                    </a:p>
                    <a:p>
                      <a:pPr algn="l"/>
                      <a:endParaRPr lang="en-US" altLang="zh-CN" sz="2800" b="0" dirty="0" smtClean="0">
                        <a:latin typeface="OPPOSans R" panose="00020600040101010101" charset="-122"/>
                        <a:ea typeface="OPPOSans R" panose="00020600040101010101" charset="-122"/>
                        <a:cs typeface="OPPOSans R" panose="00020600040101010101" charset="-122"/>
                      </a:endParaRPr>
                    </a:p>
                    <a:p>
                      <a:pPr algn="l"/>
                      <a:r>
                        <a:rPr lang="en-US" altLang="zh-CN" sz="2800" b="0" dirty="0" smtClean="0">
                          <a:latin typeface="OPPOSans R" panose="00020600040101010101" charset="-122"/>
                          <a:ea typeface="OPPOSans R" panose="00020600040101010101" charset="-122"/>
                          <a:cs typeface="OPPOSans R" panose="00020600040101010101" charset="-122"/>
                        </a:rPr>
                        <a:t>White</a:t>
                      </a:r>
                      <a:endParaRPr lang="zh-CN" altLang="en-US" sz="2800" b="0" dirty="0">
                        <a:latin typeface="OPPOSans R" panose="00020600040101010101" charset="-122"/>
                        <a:ea typeface="OPPOSans R" panose="00020600040101010101" charset="-122"/>
                        <a:cs typeface="OPPOSans R" panose="0002060004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AFAFA"/>
                    </a:solidFill>
                  </a:tcPr>
                </a:tc>
              </a:tr>
            </a:tbl>
          </a:graphicData>
        </a:graphic>
      </p:graphicFrame>
      <p:sp>
        <p:nvSpPr>
          <p:cNvPr id="19" name="文本占位符 18"/>
          <p:cNvSpPr>
            <a:spLocks noGrp="1"/>
          </p:cNvSpPr>
          <p:nvPr>
            <p:ph type="body" idx="1"/>
          </p:nvPr>
        </p:nvSpPr>
        <p:spPr>
          <a:xfrm>
            <a:off x="776504" y="3613150"/>
            <a:ext cx="22841775" cy="8702675"/>
          </a:xfrm>
          <a:prstGeom prst="rect">
            <a:avLst/>
          </a:prstGeom>
        </p:spPr>
        <p:txBody>
          <a:bodyPr vert="horz" lIns="91440" tIns="45720" rIns="91440" bIns="45720" rtlCol="0">
            <a:normAutofit/>
          </a:body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sldNum="0" hdr="0" ftr="0"/>
  <p:txStyles>
    <p:titleStyle>
      <a:lvl1pPr marL="0" marR="0" indent="0" algn="l" defTabSz="825500" latinLnBrk="0">
        <a:lnSpc>
          <a:spcPct val="100000"/>
        </a:lnSpc>
        <a:spcBef>
          <a:spcPts val="0"/>
        </a:spcBef>
        <a:spcAft>
          <a:spcPts val="0"/>
        </a:spcAft>
        <a:buClrTx/>
        <a:buSzTx/>
        <a:buFontTx/>
        <a:buNone/>
        <a:defRPr sz="5000" b="0" i="0" u="none" strike="noStrike" cap="none" spc="0" baseline="0">
          <a:ln>
            <a:noFill/>
          </a:ln>
          <a:solidFill>
            <a:srgbClr val="2DC84D"/>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1pPr>
      <a:lvl2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2pPr>
      <a:lvl3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3pPr>
      <a:lvl4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4pPr>
      <a:lvl5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5pPr>
      <a:lvl6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6pPr>
      <a:lvl7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7pPr>
      <a:lvl8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8pPr>
      <a:lvl9pPr marL="0" marR="0" indent="0" algn="l" defTabSz="825500" latinLnBrk="0">
        <a:lnSpc>
          <a:spcPct val="100000"/>
        </a:lnSpc>
        <a:spcBef>
          <a:spcPts val="0"/>
        </a:spcBef>
        <a:spcAft>
          <a:spcPts val="0"/>
        </a:spcAft>
        <a:buClrTx/>
        <a:buSzTx/>
        <a:buFontTx/>
        <a:buNone/>
        <a:defRPr sz="9000" b="0" i="0" u="none" strike="noStrike" cap="none" spc="0" baseline="0">
          <a:ln>
            <a:noFill/>
          </a:ln>
          <a:solidFill>
            <a:srgbClr val="046A38"/>
          </a:solidFill>
          <a:uFillTx/>
          <a:latin typeface="OPPOSans B" panose="00020600040101010101" charset="-122"/>
          <a:ea typeface="OPPOSans B" panose="00020600040101010101" charset="-122"/>
          <a:cs typeface="OPPOSans B" panose="00020600040101010101" charset="-122"/>
          <a:sym typeface="OPPOSans B" panose="00020600040101010101" charset="-122"/>
        </a:defRPr>
      </a:lvl9pPr>
    </p:titleStyle>
    <p:bodyStyle>
      <a:lvl1pPr marL="0" marR="0" indent="0" algn="l" defTabSz="825500" latinLnBrk="0">
        <a:lnSpc>
          <a:spcPct val="150000"/>
        </a:lnSpc>
        <a:spcBef>
          <a:spcPts val="0"/>
        </a:spcBef>
        <a:spcAft>
          <a:spcPts val="0"/>
        </a:spcAft>
        <a:buClrTx/>
        <a:buSzTx/>
        <a:buFontTx/>
        <a:buNone/>
        <a:defRPr sz="4800" b="0" i="0" u="none" strike="noStrike" cap="none" spc="0" baseline="0">
          <a:ln>
            <a:noFill/>
          </a:ln>
          <a:solidFill>
            <a:srgbClr val="CACAC8"/>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1pPr>
      <a:lvl2pPr marL="1270000" marR="0" indent="-635000" algn="l" defTabSz="825500" latinLnBrk="0">
        <a:lnSpc>
          <a:spcPct val="150000"/>
        </a:lnSpc>
        <a:spcBef>
          <a:spcPts val="0"/>
        </a:spcBef>
        <a:spcAft>
          <a:spcPts val="0"/>
        </a:spcAft>
        <a:buClrTx/>
        <a:buSzPct val="125000"/>
        <a:buFontTx/>
        <a:buChar char="•"/>
        <a:defRPr sz="4400" b="0" i="0" u="none" strike="noStrike" cap="none" spc="0" baseline="0">
          <a:ln>
            <a:noFill/>
          </a:ln>
          <a:solidFill>
            <a:srgbClr val="CACAC8"/>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2pPr>
      <a:lvl3pPr marL="1905000" marR="0" indent="-635000" algn="l" defTabSz="825500" latinLnBrk="0">
        <a:lnSpc>
          <a:spcPct val="150000"/>
        </a:lnSpc>
        <a:spcBef>
          <a:spcPts val="0"/>
        </a:spcBef>
        <a:spcAft>
          <a:spcPts val="0"/>
        </a:spcAft>
        <a:buClrTx/>
        <a:buSzPct val="125000"/>
        <a:buFontTx/>
        <a:buChar char="•"/>
        <a:defRPr sz="4000" b="0" i="0" u="none" strike="noStrike" cap="none" spc="0" baseline="0">
          <a:ln>
            <a:noFill/>
          </a:ln>
          <a:solidFill>
            <a:srgbClr val="CACAC8"/>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3pPr>
      <a:lvl4pPr marL="2540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CACAC8"/>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4pPr>
      <a:lvl5pPr marL="3175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CACAC8"/>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5pPr>
      <a:lvl6pPr marL="381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6pPr>
      <a:lvl7pPr marL="444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7pPr>
      <a:lvl8pPr marL="508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8pPr>
      <a:lvl9pPr marL="571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smtClean="0"/>
              <a:t>2019</a:t>
            </a:r>
            <a:r>
              <a:rPr kumimoji="1" lang="zh-CN" altLang="en-US" dirty="0"/>
              <a:t>年暑期实习答辩</a:t>
            </a:r>
            <a:endParaRPr kumimoji="1" lang="zh-CN" altLang="en-US" dirty="0"/>
          </a:p>
        </p:txBody>
      </p:sp>
      <p:sp>
        <p:nvSpPr>
          <p:cNvPr id="3" name="副标题 2"/>
          <p:cNvSpPr txBox="1"/>
          <p:nvPr/>
        </p:nvSpPr>
        <p:spPr>
          <a:xfrm>
            <a:off x="776506" y="6072555"/>
            <a:ext cx="4264417" cy="1195754"/>
          </a:xfrm>
          <a:prstGeom prst="rect">
            <a:avLst/>
          </a:prstGeom>
        </p:spPr>
        <p:txBody>
          <a:bodyPr/>
          <a:lstStyle>
            <a:lvl1pPr marL="0" marR="0" indent="0" algn="l" defTabSz="825500" latinLnBrk="0">
              <a:lnSpc>
                <a:spcPct val="150000"/>
              </a:lnSpc>
              <a:spcBef>
                <a:spcPts val="0"/>
              </a:spcBef>
              <a:spcAft>
                <a:spcPts val="0"/>
              </a:spcAft>
              <a:buClrTx/>
              <a:buSzTx/>
              <a:buFontTx/>
              <a:buNone/>
              <a:defRPr sz="48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1pPr>
            <a:lvl2pPr marL="1270000" marR="0" indent="-635000" algn="l" defTabSz="825500" latinLnBrk="0">
              <a:lnSpc>
                <a:spcPct val="150000"/>
              </a:lnSpc>
              <a:spcBef>
                <a:spcPts val="0"/>
              </a:spcBef>
              <a:spcAft>
                <a:spcPts val="0"/>
              </a:spcAft>
              <a:buClrTx/>
              <a:buSzPct val="125000"/>
              <a:buFontTx/>
              <a:buChar char="•"/>
              <a:defRPr sz="44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2pPr>
            <a:lvl3pPr marL="1905000" marR="0" indent="-635000" algn="l" defTabSz="825500" latinLnBrk="0">
              <a:lnSpc>
                <a:spcPct val="150000"/>
              </a:lnSpc>
              <a:spcBef>
                <a:spcPts val="0"/>
              </a:spcBef>
              <a:spcAft>
                <a:spcPts val="0"/>
              </a:spcAft>
              <a:buClrTx/>
              <a:buSzPct val="125000"/>
              <a:buFontTx/>
              <a:buChar char="•"/>
              <a:defRPr sz="40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3pPr>
            <a:lvl4pPr marL="2540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4pPr>
            <a:lvl5pPr marL="3175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5pPr>
            <a:lvl6pPr marL="381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6pPr>
            <a:lvl7pPr marL="444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7pPr>
            <a:lvl8pPr marL="508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8pPr>
            <a:lvl9pPr marL="571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9pPr>
          </a:lstStyle>
          <a:p>
            <a:pPr hangingPunct="1"/>
            <a:r>
              <a:rPr kumimoji="1" lang="zh-CN" altLang="en-US" dirty="0"/>
              <a:t>系统技术部</a:t>
            </a:r>
            <a:endParaRPr kumimoji="1" lang="zh-CN" altLang="en-US" dirty="0"/>
          </a:p>
        </p:txBody>
      </p:sp>
      <p:sp>
        <p:nvSpPr>
          <p:cNvPr id="4" name="副标题 2"/>
          <p:cNvSpPr txBox="1"/>
          <p:nvPr/>
        </p:nvSpPr>
        <p:spPr>
          <a:xfrm>
            <a:off x="776605" y="7268210"/>
            <a:ext cx="12468860" cy="1195705"/>
          </a:xfrm>
          <a:prstGeom prst="rect">
            <a:avLst/>
          </a:prstGeom>
        </p:spPr>
        <p:txBody>
          <a:bodyPr/>
          <a:lstStyle>
            <a:lvl1pPr marL="0" marR="0" indent="0" algn="l" defTabSz="825500" latinLnBrk="0">
              <a:lnSpc>
                <a:spcPct val="150000"/>
              </a:lnSpc>
              <a:spcBef>
                <a:spcPts val="0"/>
              </a:spcBef>
              <a:spcAft>
                <a:spcPts val="0"/>
              </a:spcAft>
              <a:buClrTx/>
              <a:buSzTx/>
              <a:buFontTx/>
              <a:buNone/>
              <a:defRPr sz="48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1pPr>
            <a:lvl2pPr marL="1270000" marR="0" indent="-635000" algn="l" defTabSz="825500" latinLnBrk="0">
              <a:lnSpc>
                <a:spcPct val="150000"/>
              </a:lnSpc>
              <a:spcBef>
                <a:spcPts val="0"/>
              </a:spcBef>
              <a:spcAft>
                <a:spcPts val="0"/>
              </a:spcAft>
              <a:buClrTx/>
              <a:buSzPct val="125000"/>
              <a:buFontTx/>
              <a:buChar char="•"/>
              <a:defRPr sz="44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2pPr>
            <a:lvl3pPr marL="1905000" marR="0" indent="-635000" algn="l" defTabSz="825500" latinLnBrk="0">
              <a:lnSpc>
                <a:spcPct val="150000"/>
              </a:lnSpc>
              <a:spcBef>
                <a:spcPts val="0"/>
              </a:spcBef>
              <a:spcAft>
                <a:spcPts val="0"/>
              </a:spcAft>
              <a:buClrTx/>
              <a:buSzPct val="125000"/>
              <a:buFontTx/>
              <a:buChar char="•"/>
              <a:defRPr sz="40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3pPr>
            <a:lvl4pPr marL="2540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4pPr>
            <a:lvl5pPr marL="3175000" marR="0" indent="-635000" algn="l" defTabSz="825500" latinLnBrk="0">
              <a:lnSpc>
                <a:spcPct val="150000"/>
              </a:lnSpc>
              <a:spcBef>
                <a:spcPts val="0"/>
              </a:spcBef>
              <a:spcAft>
                <a:spcPts val="0"/>
              </a:spcAft>
              <a:buClrTx/>
              <a:buSzPct val="125000"/>
              <a:buFontTx/>
              <a:buChar char="•"/>
              <a:defRPr sz="3600" b="0" i="0" u="none" strike="noStrike" cap="none" spc="0" baseline="0">
                <a:ln>
                  <a:noFill/>
                </a:ln>
                <a:solidFill>
                  <a:srgbClr val="5E5E5E"/>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5pPr>
            <a:lvl6pPr marL="381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6pPr>
            <a:lvl7pPr marL="444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7pPr>
            <a:lvl8pPr marL="5080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8pPr>
            <a:lvl9pPr marL="5715000" marR="0" indent="-635000" algn="l" defTabSz="825500" latinLnBrk="0">
              <a:lnSpc>
                <a:spcPct val="100000"/>
              </a:lnSpc>
              <a:spcBef>
                <a:spcPts val="0"/>
              </a:spcBef>
              <a:spcAft>
                <a:spcPts val="0"/>
              </a:spcAft>
              <a:buClrTx/>
              <a:buSzPct val="125000"/>
              <a:buFontTx/>
              <a:buChar char="•"/>
              <a:defRPr sz="48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9pPr>
          </a:lstStyle>
          <a:p>
            <a:pPr hangingPunct="1"/>
            <a:r>
              <a:rPr kumimoji="1" lang="zh-CN" altLang="en-US" dirty="0" smtClean="0"/>
              <a:t>答辩人：唐靖洋 </a:t>
            </a:r>
            <a:r>
              <a:rPr kumimoji="1" lang="en-US" altLang="zh-CN" dirty="0" smtClean="0"/>
              <a:t>S9023161</a:t>
            </a:r>
            <a:endParaRPr kumimoji="1" lang="en-US" altLang="zh-CN"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实习期</a:t>
            </a:r>
            <a:r>
              <a:rPr kumimoji="1" lang="zh-CN" altLang="en-US" dirty="0"/>
              <a:t>间核心产出与总结反思（六</a:t>
            </a:r>
            <a:r>
              <a:rPr kumimoji="1" lang="zh-CN" altLang="en-US" dirty="0"/>
              <a:t>）</a:t>
            </a:r>
            <a:endParaRPr kumimoji="1" lang="zh-CN" altLang="en-US" dirty="0"/>
          </a:p>
        </p:txBody>
      </p:sp>
      <p:sp>
        <p:nvSpPr>
          <p:cNvPr id="3" name="内容占位符 2"/>
          <p:cNvSpPr>
            <a:spLocks noGrp="1"/>
          </p:cNvSpPr>
          <p:nvPr>
            <p:ph type="body" sz="quarter" idx="10"/>
          </p:nvPr>
        </p:nvSpPr>
        <p:spPr>
          <a:xfrm>
            <a:off x="770890" y="3075940"/>
            <a:ext cx="22841585" cy="9025890"/>
          </a:xfrm>
        </p:spPr>
        <p:txBody>
          <a:bodyPr>
            <a:noAutofit/>
          </a:bodyPr>
          <a:lstStyle/>
          <a:p>
            <a:r>
              <a:rPr kumimoji="1" lang="zh-CN" altLang="en-US" sz="3600" b="1" dirty="0" smtClean="0">
                <a:sym typeface="Wingdings" panose="05000000000000000000"/>
              </a:rPr>
              <a:t>四、异步调用</a:t>
            </a:r>
            <a:endParaRPr kumimoji="1" lang="zh-CN" altLang="en-US" sz="3600" b="1" dirty="0" smtClean="0">
              <a:sym typeface="Wingdings" panose="05000000000000000000"/>
            </a:endParaRPr>
          </a:p>
          <a:p>
            <a:r>
              <a:rPr kumimoji="1" lang="en-US" altLang="zh-CN" sz="3200" b="1" dirty="0" smtClean="0">
                <a:sym typeface="Wingdings" panose="05000000000000000000"/>
              </a:rPr>
              <a:t>	</a:t>
            </a:r>
            <a:r>
              <a:rPr kumimoji="1" lang="zh-CN" altLang="en-US" sz="3200" dirty="0" smtClean="0">
                <a:sym typeface="Wingdings" panose="05000000000000000000"/>
              </a:rPr>
              <a:t>考虑到用户有时不希望一次命令调用同步等待结果而把整个线程阻塞，</a:t>
            </a:r>
            <a:r>
              <a:rPr kumimoji="1" lang="en-US" altLang="zh-CN" sz="3200" dirty="0" smtClean="0">
                <a:sym typeface="Wingdings" panose="05000000000000000000"/>
              </a:rPr>
              <a:t>Tedis</a:t>
            </a:r>
            <a:r>
              <a:rPr kumimoji="1" lang="zh-CN" altLang="en-US" sz="3200" dirty="0" smtClean="0">
                <a:sym typeface="Wingdings" panose="05000000000000000000"/>
              </a:rPr>
              <a:t>提供同步和异步调用，</a:t>
            </a:r>
            <a:r>
              <a:rPr kumimoji="1" lang="en-US" altLang="zh-CN" sz="3200" dirty="0" smtClean="0">
                <a:sym typeface="Wingdings" panose="05000000000000000000"/>
              </a:rPr>
              <a:t>Tedis</a:t>
            </a:r>
            <a:r>
              <a:rPr kumimoji="1" lang="zh-CN" altLang="en-US" sz="3200" dirty="0" smtClean="0">
                <a:sym typeface="Wingdings" panose="05000000000000000000"/>
              </a:rPr>
              <a:t>每次命令的调用实际上是返回的一个</a:t>
            </a:r>
            <a:r>
              <a:rPr kumimoji="1" lang="en-US" altLang="zh-CN" sz="3200" dirty="0" smtClean="0">
                <a:sym typeface="Wingdings" panose="05000000000000000000"/>
              </a:rPr>
              <a:t>Future</a:t>
            </a:r>
            <a:r>
              <a:rPr kumimoji="1" lang="zh-CN" altLang="en-US" sz="3200" dirty="0" smtClean="0">
                <a:sym typeface="Wingdings" panose="05000000000000000000"/>
              </a:rPr>
              <a:t>对象，如果想同步等待结果，在命令调用其后跟上一个</a:t>
            </a:r>
            <a:r>
              <a:rPr kumimoji="1" lang="en-US" altLang="zh-CN" sz="3200" dirty="0" smtClean="0">
                <a:sym typeface="Wingdings" panose="05000000000000000000"/>
              </a:rPr>
              <a:t>.sync()</a:t>
            </a:r>
            <a:r>
              <a:rPr kumimoji="1" lang="zh-CN" altLang="en-US" sz="3200" dirty="0" smtClean="0">
                <a:sym typeface="Wingdings" panose="05000000000000000000"/>
              </a:rPr>
              <a:t>即可，这里的</a:t>
            </a:r>
            <a:r>
              <a:rPr kumimoji="1" lang="en-US" altLang="zh-CN" sz="3200" dirty="0" smtClean="0">
                <a:sym typeface="Wingdings" panose="05000000000000000000"/>
              </a:rPr>
              <a:t>api</a:t>
            </a:r>
            <a:r>
              <a:rPr kumimoji="1" lang="zh-CN" altLang="en-US" sz="3200" dirty="0" smtClean="0">
                <a:sym typeface="Wingdings" panose="05000000000000000000"/>
              </a:rPr>
              <a:t>设计是借鉴了</a:t>
            </a:r>
            <a:r>
              <a:rPr kumimoji="1" lang="en-US" altLang="zh-CN" sz="3200" dirty="0" smtClean="0">
                <a:sym typeface="Wingdings" panose="05000000000000000000"/>
              </a:rPr>
              <a:t>Netty</a:t>
            </a:r>
            <a:r>
              <a:rPr kumimoji="1" lang="zh-CN" altLang="en-US" sz="3200" dirty="0" smtClean="0">
                <a:sym typeface="Wingdings" panose="05000000000000000000"/>
              </a:rPr>
              <a:t>的同步接口。使用示例：</a:t>
            </a:r>
            <a:r>
              <a:rPr kumimoji="1" lang="en-US" altLang="zh-CN" sz="3200" dirty="0" smtClean="0">
                <a:sym typeface="Wingdings" panose="05000000000000000000"/>
              </a:rPr>
              <a:t>Result r = </a:t>
            </a:r>
            <a:r>
              <a:rPr kumimoji="1" lang="zh-CN" altLang="en-US" sz="3200" dirty="0" smtClean="0">
                <a:sym typeface="Wingdings" panose="05000000000000000000"/>
              </a:rPr>
              <a:t>tedis.ping()</a:t>
            </a:r>
            <a:r>
              <a:rPr kumimoji="1" lang="en-US" altLang="zh-CN" sz="3200" dirty="0" smtClean="0">
                <a:sym typeface="Wingdings" panose="05000000000000000000"/>
              </a:rPr>
              <a:t>.sync()</a:t>
            </a:r>
            <a:r>
              <a:rPr kumimoji="1" lang="zh-CN" altLang="en-US" sz="3200" dirty="0" smtClean="0">
                <a:sym typeface="Wingdings" panose="05000000000000000000"/>
              </a:rPr>
              <a:t>。</a:t>
            </a:r>
            <a:endParaRPr kumimoji="1" lang="zh-CN" altLang="en-US" sz="3200" dirty="0" smtClean="0">
              <a:sym typeface="Wingdings" panose="05000000000000000000"/>
            </a:endParaRPr>
          </a:p>
          <a:p>
            <a:r>
              <a:rPr kumimoji="1" lang="en-US" altLang="zh-CN" sz="3200" dirty="0" smtClean="0">
                <a:sym typeface="Wingdings" panose="05000000000000000000"/>
              </a:rPr>
              <a:t>	</a:t>
            </a:r>
            <a:r>
              <a:rPr kumimoji="1" lang="zh-CN" altLang="en-US" sz="3200" dirty="0" smtClean="0">
                <a:sym typeface="Wingdings" panose="05000000000000000000"/>
              </a:rPr>
              <a:t>由于是第一次大规模使用异步编程，项目中途在此也出现过重大</a:t>
            </a:r>
            <a:r>
              <a:rPr kumimoji="1" lang="en-US" altLang="zh-CN" sz="3200" dirty="0" smtClean="0">
                <a:sym typeface="Wingdings" panose="05000000000000000000"/>
              </a:rPr>
              <a:t>BUG</a:t>
            </a:r>
            <a:r>
              <a:rPr kumimoji="1" lang="zh-CN" altLang="en-US" sz="3200" dirty="0" smtClean="0">
                <a:sym typeface="Wingdings" panose="05000000000000000000"/>
              </a:rPr>
              <a:t>，首先看段命令执行的核心代码：</a:t>
            </a:r>
            <a:endParaRPr kumimoji="1" lang="zh-CN" altLang="en-US" sz="3200" dirty="0" smtClean="0">
              <a:sym typeface="Wingdings" panose="05000000000000000000"/>
            </a:endParaRPr>
          </a:p>
          <a:p>
            <a:r>
              <a:rPr kumimoji="1" lang="en-US" altLang="zh-CN" sz="3200" dirty="0" smtClean="0">
                <a:sym typeface="Wingdings" panose="05000000000000000000"/>
              </a:rPr>
              <a:t>	 </a:t>
            </a:r>
            <a:r>
              <a:rPr kumimoji="1" lang="en-US" altLang="zh-CN" sz="2800" dirty="0" smtClean="0">
                <a:sym typeface="Wingdings" panose="05000000000000000000"/>
              </a:rPr>
              <a:t>TedisFuture&lt;Result&gt; send(Cmd cmd, String... params) {</a:t>
            </a:r>
            <a:endParaRPr kumimoji="1" lang="en-US" altLang="zh-CN" sz="2800" dirty="0" smtClean="0">
              <a:sym typeface="Wingdings" panose="05000000000000000000"/>
            </a:endParaRPr>
          </a:p>
          <a:p>
            <a:r>
              <a:rPr kumimoji="1" lang="en-US" altLang="zh-CN" sz="2800" dirty="0" smtClean="0">
                <a:sym typeface="Wingdings" panose="05000000000000000000"/>
              </a:rPr>
              <a:t>        TedisFuture&lt;Result&gt; future = new TedisFuture&lt;&gt;();</a:t>
            </a:r>
            <a:endParaRPr kumimoji="1" lang="en-US" altLang="zh-CN" sz="2800" dirty="0" smtClean="0">
              <a:sym typeface="Wingdings" panose="05000000000000000000"/>
            </a:endParaRPr>
          </a:p>
          <a:p>
            <a:r>
              <a:rPr kumimoji="1" lang="en-US" altLang="zh-CN" sz="2800" dirty="0" smtClean="0">
                <a:sym typeface="Wingdings" panose="05000000000000000000"/>
              </a:rPr>
              <a:t>	   //...</a:t>
            </a:r>
            <a:endParaRPr kumimoji="1" lang="en-US" altLang="zh-CN" sz="2800" dirty="0" smtClean="0">
              <a:sym typeface="Wingdings" panose="05000000000000000000"/>
            </a:endParaRPr>
          </a:p>
          <a:p>
            <a:r>
              <a:rPr kumimoji="1" lang="en-US" altLang="zh-CN" sz="2800" dirty="0" smtClean="0">
                <a:sym typeface="Wingdings" panose="05000000000000000000"/>
              </a:rPr>
              <a:t>	   // </a:t>
            </a:r>
            <a:r>
              <a:rPr kumimoji="1" lang="zh-CN" altLang="en-US" sz="2800" dirty="0" smtClean="0">
                <a:sym typeface="Wingdings" panose="05000000000000000000"/>
              </a:rPr>
              <a:t>每次调用一次命令（执行</a:t>
            </a:r>
            <a:r>
              <a:rPr kumimoji="1" lang="en-US" altLang="zh-CN" sz="2800" dirty="0" smtClean="0">
                <a:sym typeface="Wingdings" panose="05000000000000000000"/>
              </a:rPr>
              <a:t>socket</a:t>
            </a:r>
            <a:r>
              <a:rPr kumimoji="1" lang="zh-CN" altLang="en-US" sz="2800" dirty="0" smtClean="0">
                <a:sym typeface="Wingdings" panose="05000000000000000000"/>
              </a:rPr>
              <a:t>写</a:t>
            </a:r>
            <a:r>
              <a:rPr kumimoji="1" lang="en-US" altLang="zh-CN" sz="2800" dirty="0" smtClean="0">
                <a:sym typeface="Wingdings" panose="05000000000000000000"/>
              </a:rPr>
              <a:t>)</a:t>
            </a:r>
            <a:r>
              <a:rPr kumimoji="1" lang="zh-CN" altLang="en-US" sz="2800" dirty="0" smtClean="0">
                <a:sym typeface="Wingdings" panose="05000000000000000000"/>
              </a:rPr>
              <a:t>之前绑定一个新的</a:t>
            </a:r>
            <a:r>
              <a:rPr kumimoji="1" lang="en-US" altLang="zh-CN" sz="2800" dirty="0" smtClean="0">
                <a:sym typeface="Wingdings" panose="05000000000000000000"/>
              </a:rPr>
              <a:t>future</a:t>
            </a:r>
            <a:r>
              <a:rPr kumimoji="1" lang="zh-CN" altLang="en-US" sz="2800" dirty="0" smtClean="0">
                <a:sym typeface="Wingdings" panose="05000000000000000000"/>
              </a:rPr>
              <a:t>给</a:t>
            </a:r>
            <a:r>
              <a:rPr kumimoji="1" lang="en-US" altLang="zh-CN" sz="2800" dirty="0" smtClean="0">
                <a:sym typeface="Wingdings" panose="05000000000000000000"/>
              </a:rPr>
              <a:t>socket</a:t>
            </a:r>
            <a:endParaRPr kumimoji="1" lang="en-US" altLang="zh-CN" sz="2800" dirty="0" smtClean="0">
              <a:sym typeface="Wingdings" panose="05000000000000000000"/>
            </a:endParaRPr>
          </a:p>
          <a:p>
            <a:r>
              <a:rPr kumimoji="1" lang="en-US" altLang="zh-CN" sz="2800" dirty="0" smtClean="0">
                <a:sym typeface="Wingdings" panose="05000000000000000000"/>
              </a:rPr>
              <a:t>	   </a:t>
            </a:r>
            <a:r>
              <a:rPr kumimoji="1" lang="en-US" altLang="zh-CN" sz="2800" b="1" dirty="0" smtClean="0">
                <a:sym typeface="Wingdings" panose="05000000000000000000"/>
              </a:rPr>
              <a:t>channel</a:t>
            </a:r>
            <a:r>
              <a:rPr kumimoji="1" lang="en-US" altLang="zh-CN" sz="2800" dirty="0" smtClean="0">
                <a:sym typeface="Wingdings" panose="05000000000000000000"/>
              </a:rPr>
              <a:t>.attr(FUTURE_KEY).set(future);</a:t>
            </a:r>
            <a:endParaRPr kumimoji="1" lang="en-US" altLang="zh-CN" sz="2800" dirty="0" smtClean="0">
              <a:sym typeface="Wingdings" panose="05000000000000000000"/>
            </a:endParaRPr>
          </a:p>
          <a:p>
            <a:r>
              <a:rPr kumimoji="1" lang="en-US" altLang="zh-CN" sz="2800" dirty="0" smtClean="0">
                <a:sym typeface="Wingdings" panose="05000000000000000000"/>
              </a:rPr>
              <a:t>	   //...</a:t>
            </a:r>
            <a:endParaRPr kumimoji="1" lang="en-US" altLang="zh-CN" sz="2800" dirty="0" smtClean="0">
              <a:sym typeface="Wingdings" panose="05000000000000000000"/>
            </a:endParaRPr>
          </a:p>
          <a:p>
            <a:r>
              <a:rPr kumimoji="1" lang="en-US" altLang="zh-CN" sz="2800" dirty="0" smtClean="0">
                <a:sym typeface="Wingdings" panose="05000000000000000000"/>
              </a:rPr>
              <a:t>       }</a:t>
            </a:r>
            <a:endParaRPr kumimoji="1" lang="en-US" altLang="zh-CN" sz="2800" dirty="0" smtClean="0">
              <a:sym typeface="Wingdings" panose="05000000000000000000"/>
            </a:endParaRPr>
          </a:p>
          <a:p>
            <a:r>
              <a:rPr kumimoji="1" lang="en-US" altLang="zh-CN" sz="2800" dirty="0" smtClean="0">
                <a:sym typeface="Wingdings" panose="05000000000000000000"/>
              </a:rPr>
              <a:t>	</a:t>
            </a:r>
            <a:endParaRPr kumimoji="1" lang="zh-CN" altLang="en-US" sz="2800" dirty="0" smtClean="0">
              <a:sym typeface="Wingdings" panose="0500000000000000000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a:xfrm>
            <a:off x="771525" y="1523365"/>
            <a:ext cx="22841585" cy="10280650"/>
          </a:xfrm>
        </p:spPr>
        <p:txBody>
          <a:bodyPr>
            <a:noAutofit/>
          </a:bodyPr>
          <a:lstStyle/>
          <a:p>
            <a:r>
              <a:rPr kumimoji="1" lang="zh-CN" altLang="en-US" sz="2800" b="1" dirty="0" smtClean="0">
                <a:sym typeface="Wingdings" panose="05000000000000000000"/>
              </a:rPr>
              <a:t>问题：</a:t>
            </a:r>
            <a:r>
              <a:rPr kumimoji="1" lang="zh-CN" altLang="en-US" sz="2800" dirty="0" smtClean="0">
                <a:sym typeface="Wingdings" panose="05000000000000000000"/>
              </a:rPr>
              <a:t>因为在</a:t>
            </a:r>
            <a:r>
              <a:rPr kumimoji="1" lang="en-US" altLang="zh-CN" sz="2800" dirty="0" smtClean="0">
                <a:sym typeface="Wingdings" panose="05000000000000000000"/>
              </a:rPr>
              <a:t>Tedis</a:t>
            </a:r>
            <a:r>
              <a:rPr kumimoji="1" lang="zh-CN" altLang="en-US" sz="2800" dirty="0" smtClean="0">
                <a:sym typeface="Wingdings" panose="05000000000000000000"/>
              </a:rPr>
              <a:t>设计中</a:t>
            </a:r>
            <a:r>
              <a:rPr kumimoji="1" lang="en-US" altLang="zh-CN" sz="2800" dirty="0" smtClean="0">
                <a:sym typeface="Wingdings" panose="05000000000000000000"/>
              </a:rPr>
              <a:t>channel</a:t>
            </a:r>
            <a:r>
              <a:rPr kumimoji="1" lang="zh-CN" altLang="en-US" sz="2800" dirty="0" smtClean="0">
                <a:sym typeface="Wingdings" panose="05000000000000000000"/>
              </a:rPr>
              <a:t>是可重用的，也就是说一条连接可以发多次命令，这就会导致后置的调用将前置调用未完成（考虑网络延时）的</a:t>
            </a:r>
            <a:r>
              <a:rPr kumimoji="1" lang="en-US" altLang="zh-CN" sz="2800" dirty="0" smtClean="0">
                <a:sym typeface="Wingdings" panose="05000000000000000000"/>
              </a:rPr>
              <a:t>future</a:t>
            </a:r>
            <a:r>
              <a:rPr kumimoji="1" lang="zh-CN" altLang="en-US" sz="2800" dirty="0" smtClean="0">
                <a:sym typeface="Wingdings" panose="05000000000000000000"/>
              </a:rPr>
              <a:t>给覆盖了，从而前置调用在对</a:t>
            </a:r>
            <a:r>
              <a:rPr kumimoji="1" lang="en-US" altLang="zh-CN" sz="2800" dirty="0" smtClean="0">
                <a:sym typeface="Wingdings" panose="05000000000000000000"/>
              </a:rPr>
              <a:t>future</a:t>
            </a:r>
            <a:r>
              <a:rPr kumimoji="1" lang="zh-CN" altLang="en-US" sz="2800" dirty="0" smtClean="0">
                <a:sym typeface="Wingdings" panose="05000000000000000000"/>
              </a:rPr>
              <a:t>调用</a:t>
            </a:r>
            <a:r>
              <a:rPr kumimoji="1" lang="en-US" altLang="zh-CN" sz="2800" dirty="0" smtClean="0">
                <a:sym typeface="Wingdings" panose="05000000000000000000"/>
              </a:rPr>
              <a:t>sync()</a:t>
            </a:r>
            <a:r>
              <a:rPr kumimoji="1" lang="zh-CN" altLang="en-US" sz="2800" dirty="0" smtClean="0">
                <a:sym typeface="Wingdings" panose="05000000000000000000"/>
              </a:rPr>
              <a:t>时永远会阻塞，而后置调用在对</a:t>
            </a:r>
            <a:r>
              <a:rPr kumimoji="1" lang="en-US" altLang="zh-CN" sz="2800" dirty="0" smtClean="0">
                <a:sym typeface="Wingdings" panose="05000000000000000000"/>
              </a:rPr>
              <a:t>future</a:t>
            </a:r>
            <a:r>
              <a:rPr kumimoji="1" lang="zh-CN" altLang="en-US" sz="2800" dirty="0" smtClean="0">
                <a:sym typeface="Wingdings" panose="05000000000000000000"/>
              </a:rPr>
              <a:t>调用</a:t>
            </a:r>
            <a:r>
              <a:rPr kumimoji="1" lang="en-US" altLang="zh-CN" sz="2800" dirty="0" smtClean="0">
                <a:sym typeface="Wingdings" panose="05000000000000000000"/>
              </a:rPr>
              <a:t>sync()</a:t>
            </a:r>
            <a:r>
              <a:rPr kumimoji="1" lang="zh-CN" altLang="en-US" sz="2800" dirty="0" smtClean="0">
                <a:sym typeface="Wingdings" panose="05000000000000000000"/>
              </a:rPr>
              <a:t>时得到的是前置调用的结果。</a:t>
            </a:r>
            <a:endParaRPr kumimoji="1" lang="zh-CN" altLang="en-US" sz="2800" dirty="0" smtClean="0">
              <a:sym typeface="Wingdings" panose="05000000000000000000"/>
            </a:endParaRPr>
          </a:p>
          <a:p>
            <a:endParaRPr kumimoji="1" lang="zh-CN" altLang="en-US" sz="2800" dirty="0" smtClean="0">
              <a:sym typeface="Wingdings" panose="05000000000000000000"/>
            </a:endParaRPr>
          </a:p>
        </p:txBody>
      </p:sp>
      <p:cxnSp>
        <p:nvCxnSpPr>
          <p:cNvPr id="6" name="直接连接符 5"/>
          <p:cNvCxnSpPr/>
          <p:nvPr/>
        </p:nvCxnSpPr>
        <p:spPr>
          <a:xfrm>
            <a:off x="7065645" y="4163695"/>
            <a:ext cx="0" cy="7491095"/>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2212320" y="4163695"/>
            <a:ext cx="0" cy="7491095"/>
          </a:xfrm>
          <a:prstGeom prst="line">
            <a:avLst/>
          </a:prstGeom>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7065645" y="5052060"/>
            <a:ext cx="5146675" cy="18503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a:off x="7065645" y="8055610"/>
            <a:ext cx="5146675" cy="18503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7065645" y="6885940"/>
            <a:ext cx="5097145" cy="2181860"/>
          </a:xfrm>
          <a:prstGeom prst="straightConnector1">
            <a:avLst/>
          </a:prstGeom>
          <a:noFill/>
          <a:ln w="381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14" name="文本框 13"/>
          <p:cNvSpPr txBox="1"/>
          <p:nvPr/>
        </p:nvSpPr>
        <p:spPr>
          <a:xfrm>
            <a:off x="8881110" y="5358130"/>
            <a:ext cx="1311910" cy="4673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ping</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15" name="文本框 14"/>
          <p:cNvSpPr txBox="1"/>
          <p:nvPr/>
        </p:nvSpPr>
        <p:spPr>
          <a:xfrm>
            <a:off x="8983345" y="7377430"/>
            <a:ext cx="1311910" cy="4673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pong</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16" name="文本框 15"/>
          <p:cNvSpPr txBox="1"/>
          <p:nvPr/>
        </p:nvSpPr>
        <p:spPr>
          <a:xfrm>
            <a:off x="6397625" y="3696335"/>
            <a:ext cx="1336040" cy="4673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Client</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17" name="文本框 16"/>
          <p:cNvSpPr txBox="1"/>
          <p:nvPr/>
        </p:nvSpPr>
        <p:spPr>
          <a:xfrm>
            <a:off x="11544300" y="3696335"/>
            <a:ext cx="1336040" cy="4673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Server</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cxnSp>
        <p:nvCxnSpPr>
          <p:cNvPr id="18" name="直接箭头连接符 17"/>
          <p:cNvCxnSpPr/>
          <p:nvPr/>
        </p:nvCxnSpPr>
        <p:spPr>
          <a:xfrm flipH="1">
            <a:off x="7115175" y="9906000"/>
            <a:ext cx="5097145" cy="2181860"/>
          </a:xfrm>
          <a:prstGeom prst="straightConnector1">
            <a:avLst/>
          </a:prstGeom>
          <a:noFill/>
          <a:ln w="381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19" name="圆角矩形 18"/>
          <p:cNvSpPr/>
          <p:nvPr/>
        </p:nvSpPr>
        <p:spPr>
          <a:xfrm>
            <a:off x="3611880" y="5643801"/>
            <a:ext cx="1871345" cy="667544"/>
          </a:xfrm>
          <a:prstGeom prst="roundRect">
            <a:avLst/>
          </a:prstGeom>
          <a:solidFill>
            <a:schemeClr val="accent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FFFFFF"/>
                </a:solidFill>
                <a:effectLst/>
                <a:uFillTx/>
                <a:latin typeface="+mn-lt"/>
                <a:ea typeface="+mn-ea"/>
                <a:cs typeface="+mn-cs"/>
                <a:sym typeface="Helvetica Neue Medium"/>
              </a:rPr>
              <a:t>futureA</a:t>
            </a:r>
            <a:endParaRPr kumimoji="0" lang="en-US" altLang="zh-CN"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2" name="圆角矩形 21"/>
          <p:cNvSpPr/>
          <p:nvPr/>
        </p:nvSpPr>
        <p:spPr>
          <a:xfrm>
            <a:off x="3611880" y="8058174"/>
            <a:ext cx="1871345" cy="662892"/>
          </a:xfrm>
          <a:prstGeom prst="roundRect">
            <a:avLst/>
          </a:prstGeom>
          <a:solidFill>
            <a:schemeClr val="accent1"/>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FFFFFF"/>
                </a:solidFill>
                <a:effectLst/>
                <a:uFillTx/>
                <a:latin typeface="+mn-lt"/>
                <a:ea typeface="+mn-ea"/>
                <a:cs typeface="+mn-cs"/>
                <a:sym typeface="Helvetica Neue Medium"/>
              </a:rPr>
              <a:t>futureB</a:t>
            </a:r>
            <a:endParaRPr kumimoji="0" lang="en-US" altLang="zh-CN"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24" name="直接连接符 23"/>
          <p:cNvCxnSpPr>
            <a:stCxn id="22" idx="3"/>
          </p:cNvCxnSpPr>
          <p:nvPr/>
        </p:nvCxnSpPr>
        <p:spPr>
          <a:xfrm flipV="1">
            <a:off x="5483225" y="8058150"/>
            <a:ext cx="1631950" cy="331470"/>
          </a:xfrm>
          <a:prstGeom prst="line">
            <a:avLst/>
          </a:prstGeom>
          <a:noFill/>
          <a:ln w="34925"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25" name="直接箭头连接符 24"/>
          <p:cNvCxnSpPr/>
          <p:nvPr/>
        </p:nvCxnSpPr>
        <p:spPr>
          <a:xfrm flipH="1" flipV="1">
            <a:off x="5483225" y="8721090"/>
            <a:ext cx="1543685" cy="307975"/>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26" name="文本框 25"/>
          <p:cNvSpPr txBox="1"/>
          <p:nvPr/>
        </p:nvSpPr>
        <p:spPr>
          <a:xfrm>
            <a:off x="9356090" y="8561705"/>
            <a:ext cx="1311910" cy="4673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set a 1</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27" name="文本框 26"/>
          <p:cNvSpPr txBox="1"/>
          <p:nvPr/>
        </p:nvSpPr>
        <p:spPr>
          <a:xfrm>
            <a:off x="9356090" y="10427970"/>
            <a:ext cx="1311910" cy="4673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OK</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28" name="文本框 27"/>
          <p:cNvSpPr txBox="1"/>
          <p:nvPr/>
        </p:nvSpPr>
        <p:spPr>
          <a:xfrm>
            <a:off x="5483225" y="7599680"/>
            <a:ext cx="1311910" cy="8331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sync()</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“pong”</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29" name="文本框 28"/>
          <p:cNvSpPr txBox="1"/>
          <p:nvPr/>
        </p:nvSpPr>
        <p:spPr>
          <a:xfrm>
            <a:off x="5290820" y="8912225"/>
            <a:ext cx="1619885" cy="4673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Helvetica Neue"/>
                <a:ea typeface="Helvetica Neue"/>
                <a:cs typeface="Helvetica Neue"/>
                <a:sym typeface="Helvetica Neue"/>
              </a:rPr>
              <a:t>complete()</a:t>
            </a:r>
            <a:endParaRPr kumimoji="0" lang="en-US"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30" name="圆角矩形 29"/>
          <p:cNvSpPr/>
          <p:nvPr/>
        </p:nvSpPr>
        <p:spPr>
          <a:xfrm>
            <a:off x="713740" y="7181876"/>
            <a:ext cx="2162810" cy="662888"/>
          </a:xfrm>
          <a:prstGeom prst="roundRect">
            <a:avLst/>
          </a:prstGeom>
        </p:spPr>
        <p:style>
          <a:lnRef idx="3">
            <a:schemeClr val="lt1"/>
          </a:lnRef>
          <a:fillRef idx="1">
            <a:schemeClr val="dk1"/>
          </a:fillRef>
          <a:effectRef idx="1">
            <a:schemeClr val="dk1"/>
          </a:effectRef>
          <a:fontRef idx="minor">
            <a:schemeClr val="lt1"/>
          </a:fontRef>
        </p:style>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FFFFFF"/>
                </a:solidFill>
                <a:effectLst/>
                <a:uFillTx/>
                <a:latin typeface="+mn-lt"/>
                <a:ea typeface="+mn-ea"/>
                <a:cs typeface="+mn-cs"/>
                <a:sym typeface="Helvetica Neue Medium"/>
              </a:rPr>
              <a:t>Socket</a:t>
            </a:r>
            <a:endParaRPr kumimoji="0" lang="en-US" altLang="zh-CN"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32" name="直接连接符 31"/>
          <p:cNvCxnSpPr>
            <a:stCxn id="30" idx="2"/>
            <a:endCxn id="22" idx="1"/>
          </p:cNvCxnSpPr>
          <p:nvPr/>
        </p:nvCxnSpPr>
        <p:spPr>
          <a:xfrm>
            <a:off x="1795145" y="7844790"/>
            <a:ext cx="1816735" cy="544830"/>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33" name="直接连接符 32"/>
          <p:cNvCxnSpPr>
            <a:stCxn id="30" idx="0"/>
            <a:endCxn id="19" idx="1"/>
          </p:cNvCxnSpPr>
          <p:nvPr/>
        </p:nvCxnSpPr>
        <p:spPr>
          <a:xfrm flipV="1">
            <a:off x="1795145" y="5977890"/>
            <a:ext cx="1816735" cy="1203960"/>
          </a:xfrm>
          <a:prstGeom prst="line">
            <a:avLst/>
          </a:prstGeom>
          <a:noFill/>
          <a:ln w="28575" cap="flat" cmpd="thickThin">
            <a:solidFill>
              <a:schemeClr val="accent1">
                <a:shade val="50000"/>
              </a:schemeClr>
            </a:solidFill>
            <a:prstDash val="sysDash"/>
            <a:miter lim="400000"/>
          </a:ln>
        </p:spPr>
        <p:style>
          <a:lnRef idx="0">
            <a:scrgbClr r="0" g="0" b="0"/>
          </a:lnRef>
          <a:fillRef idx="0">
            <a:scrgbClr r="0" g="0" b="0"/>
          </a:fillRef>
          <a:effectRef idx="0">
            <a:scrgbClr r="0" g="0" b="0"/>
          </a:effectRef>
          <a:fontRef idx="none"/>
        </p:style>
      </p:cxnSp>
      <p:sp>
        <p:nvSpPr>
          <p:cNvPr id="34" name="乘号 33"/>
          <p:cNvSpPr/>
          <p:nvPr/>
        </p:nvSpPr>
        <p:spPr>
          <a:xfrm>
            <a:off x="2374265" y="6311265"/>
            <a:ext cx="502285" cy="574675"/>
          </a:xfrm>
          <a:prstGeom prst="mathMultiply">
            <a:avLst/>
          </a:prstGeom>
        </p:spPr>
        <p:style>
          <a:lnRef idx="3">
            <a:schemeClr val="lt1"/>
          </a:lnRef>
          <a:fillRef idx="1">
            <a:schemeClr val="dk1"/>
          </a:fillRef>
          <a:effectRef idx="1">
            <a:schemeClr val="dk1"/>
          </a:effectRef>
          <a:fontRef idx="minor">
            <a:schemeClr val="lt1"/>
          </a:fontRef>
        </p:style>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35" name="直接箭头连接符 34"/>
          <p:cNvCxnSpPr>
            <a:stCxn id="19" idx="3"/>
          </p:cNvCxnSpPr>
          <p:nvPr/>
        </p:nvCxnSpPr>
        <p:spPr>
          <a:xfrm flipV="1">
            <a:off x="5483225" y="5052060"/>
            <a:ext cx="1543685" cy="92583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36" name="文本框 35"/>
          <p:cNvSpPr txBox="1"/>
          <p:nvPr/>
        </p:nvSpPr>
        <p:spPr>
          <a:xfrm>
            <a:off x="5444490" y="4992370"/>
            <a:ext cx="1311910" cy="8331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sync()</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a:p>
            <a:pPr marL="0" marR="0" indent="0" algn="ctr" defTabSz="8255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rPr>
              <a:t>block</a:t>
            </a:r>
            <a:endParaRPr kumimoji="0" lang="en-US" altLang="zh-CN" sz="24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37" name="文本框 36"/>
          <p:cNvSpPr txBox="1"/>
          <p:nvPr/>
        </p:nvSpPr>
        <p:spPr>
          <a:xfrm>
            <a:off x="13825220" y="3696018"/>
            <a:ext cx="7451725" cy="73558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1" lang="zh-CN" altLang="en-US" sz="280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解决：</a:t>
            </a:r>
            <a:endParaRPr kumimoji="1" lang="en-US" altLang="zh-CN" sz="280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endParaRPr>
          </a:p>
          <a:p>
            <a:pPr marL="0" marR="0" indent="0" algn="l" defTabSz="825500" rtl="0" fontAlgn="auto" latinLnBrk="0" hangingPunct="0">
              <a:lnSpc>
                <a:spcPct val="100000"/>
              </a:lnSpc>
              <a:spcBef>
                <a:spcPts val="0"/>
              </a:spcBef>
              <a:spcAft>
                <a:spcPts val="0"/>
              </a:spcAft>
              <a:buClrTx/>
              <a:buSzTx/>
              <a:buFontTx/>
              <a:buNone/>
            </a:pP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1. </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在命令调用之前，检查当前</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future</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是否存在，如果存在就阻塞等到</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future</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完成时再覆盖</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future</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，这就是最传统的</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Request/Response</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模型，一条命令必须等到上一条命令响应后才能发送。</a:t>
            </a:r>
            <a:endPar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endParaRPr>
          </a:p>
          <a:p>
            <a:pPr marL="0" marR="0" indent="0" algn="l" defTabSz="825500" rtl="0" fontAlgn="auto" latinLnBrk="0" hangingPunct="0">
              <a:lnSpc>
                <a:spcPct val="100000"/>
              </a:lnSpc>
              <a:spcBef>
                <a:spcPts val="0"/>
              </a:spcBef>
              <a:spcAft>
                <a:spcPts val="0"/>
              </a:spcAft>
              <a:buClrTx/>
              <a:buSzTx/>
              <a:buFontTx/>
              <a:buNone/>
            </a:pP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2. </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仔细想想方案</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1</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的性能消耗，一方面，客户端调用方每调用一次命令需要等待一个</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RTT</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的时间才能开始调用下一个命令，另一方面，服务端每接受一次命令都要做一次响应，这就意味着每一个命令，服务端都要至少做一次</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write</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和一次</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read</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系统调用，这种频繁的陷入系统内核消耗也是非常大的。解决方案很简单，类似于</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HTTP 1.1</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的</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pipeline</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功能，</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redis</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同样支持</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pipeline</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，客户端将多个命令打包成一次请求发送给</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redis</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服务器，</a:t>
            </a:r>
            <a:r>
              <a:rPr kumimoji="1" lang="en-US" altLang="zh-CN"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redis</a:t>
            </a:r>
            <a:r>
              <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rPr>
              <a:t>服务器就会将所有响应打包返回给客户端。</a:t>
            </a:r>
            <a:endParaRPr kumimoji="1" lang="zh-CN" altLang="en-US" sz="2800" b="0" i="0" u="none" strike="noStrike" cap="none" spc="0" normalizeH="0" baseline="0" dirty="0" smtClean="0">
              <a:ln>
                <a:noFill/>
              </a:ln>
              <a:solidFill>
                <a:srgbClr val="5E5E5E"/>
              </a:solidFill>
              <a:uFillTx/>
              <a:latin typeface="OPPOSans M" panose="00020600040101010101" charset="-122"/>
              <a:ea typeface="OPPOSans M" panose="00020600040101010101" charset="-122"/>
              <a:cs typeface="OPPOSans M" panose="00020600040101010101" charset="-122"/>
              <a:sym typeface="Helvetica Neue"/>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sz="quarter" idx="10"/>
          </p:nvPr>
        </p:nvSpPr>
        <p:spPr>
          <a:xfrm>
            <a:off x="403860" y="778510"/>
            <a:ext cx="22841585" cy="10590530"/>
          </a:xfrm>
        </p:spPr>
        <p:txBody>
          <a:bodyPr/>
          <a:p>
            <a:r>
              <a:rPr lang="en-US" altLang="zh-CN" sz="4400" b="1"/>
              <a:t>Request/response</a:t>
            </a:r>
            <a:r>
              <a:rPr lang="zh-CN" altLang="en-US" sz="4400" b="1"/>
              <a:t>模型和</a:t>
            </a:r>
            <a:r>
              <a:rPr lang="en-US" altLang="zh-CN" sz="4400" b="1"/>
              <a:t>pipeline</a:t>
            </a:r>
            <a:r>
              <a:rPr lang="zh-CN" altLang="en-US" sz="4400" b="1"/>
              <a:t>对比</a:t>
            </a:r>
            <a:endParaRPr lang="zh-CN" altLang="en-US" sz="4400" b="1"/>
          </a:p>
          <a:p>
            <a:endParaRPr lang="zh-CN" altLang="en-US" sz="3600" b="1"/>
          </a:p>
          <a:p>
            <a:endParaRPr lang="zh-CN" altLang="en-US" sz="3600" b="1"/>
          </a:p>
          <a:p>
            <a:r>
              <a:rPr lang="zh-CN" altLang="en-US" sz="2800" b="1"/>
              <a:t>注：</a:t>
            </a:r>
            <a:r>
              <a:rPr lang="en-US" altLang="zh-CN" sz="2800" b="1"/>
              <a:t>redis</a:t>
            </a:r>
            <a:r>
              <a:rPr lang="zh-CN" altLang="en-US" sz="2800" b="1"/>
              <a:t>远程服务器环境下</a:t>
            </a:r>
            <a:endParaRPr lang="zh-CN" altLang="en-US" sz="2800" b="1"/>
          </a:p>
          <a:p>
            <a:endParaRPr lang="zh-CN" altLang="en-US" sz="2800" b="1"/>
          </a:p>
          <a:p>
            <a:endParaRPr lang="zh-CN" altLang="en-US" sz="2800" b="1"/>
          </a:p>
        </p:txBody>
      </p:sp>
      <p:pic>
        <p:nvPicPr>
          <p:cNvPr id="5" name="图片 4"/>
          <p:cNvPicPr>
            <a:picLocks noChangeAspect="1"/>
          </p:cNvPicPr>
          <p:nvPr/>
        </p:nvPicPr>
        <p:blipFill>
          <a:blip r:embed="rId1"/>
          <a:stretch>
            <a:fillRect/>
          </a:stretch>
        </p:blipFill>
        <p:spPr>
          <a:xfrm>
            <a:off x="11478260" y="2523490"/>
            <a:ext cx="11174095" cy="9189720"/>
          </a:xfrm>
          <a:prstGeom prst="rect">
            <a:avLst/>
          </a:prstGeom>
        </p:spPr>
      </p:pic>
      <p:pic>
        <p:nvPicPr>
          <p:cNvPr id="8" name="图片 7"/>
          <p:cNvPicPr>
            <a:picLocks noChangeAspect="1"/>
          </p:cNvPicPr>
          <p:nvPr/>
        </p:nvPicPr>
        <p:blipFill>
          <a:blip r:embed="rId2"/>
          <a:stretch>
            <a:fillRect/>
          </a:stretch>
        </p:blipFill>
        <p:spPr>
          <a:xfrm>
            <a:off x="403860" y="4329430"/>
            <a:ext cx="9758680" cy="1986280"/>
          </a:xfrm>
          <a:prstGeom prst="rect">
            <a:avLst/>
          </a:prstGeom>
        </p:spPr>
      </p:pic>
      <p:pic>
        <p:nvPicPr>
          <p:cNvPr id="10" name="图片 9"/>
          <p:cNvPicPr>
            <a:picLocks noChangeAspect="1"/>
          </p:cNvPicPr>
          <p:nvPr/>
        </p:nvPicPr>
        <p:blipFill>
          <a:blip r:embed="rId3"/>
          <a:stretch>
            <a:fillRect/>
          </a:stretch>
        </p:blipFill>
        <p:spPr>
          <a:xfrm>
            <a:off x="414655" y="6680200"/>
            <a:ext cx="9747885" cy="1746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pSp>
        <p:nvGrpSpPr>
          <p:cNvPr id="20" name="组合 19"/>
          <p:cNvGrpSpPr/>
          <p:nvPr/>
        </p:nvGrpSpPr>
        <p:grpSpPr>
          <a:xfrm>
            <a:off x="776506" y="3488706"/>
            <a:ext cx="21388550" cy="7886430"/>
            <a:chOff x="2070340" y="1521952"/>
            <a:chExt cx="5003320" cy="2763021"/>
          </a:xfrm>
        </p:grpSpPr>
        <p:grpSp>
          <p:nvGrpSpPr>
            <p:cNvPr id="21" name="组合 20"/>
            <p:cNvGrpSpPr/>
            <p:nvPr/>
          </p:nvGrpSpPr>
          <p:grpSpPr>
            <a:xfrm>
              <a:off x="2070340" y="1521952"/>
              <a:ext cx="5003320" cy="437128"/>
              <a:chOff x="2070340" y="1521952"/>
              <a:chExt cx="5003320" cy="437128"/>
            </a:xfrm>
          </p:grpSpPr>
          <p:sp>
            <p:nvSpPr>
              <p:cNvPr id="34" name="Rectangle 5"/>
              <p:cNvSpPr>
                <a:spLocks noChangeArrowheads="1"/>
              </p:cNvSpPr>
              <p:nvPr/>
            </p:nvSpPr>
            <p:spPr bwMode="gray">
              <a:xfrm>
                <a:off x="2070340" y="1521952"/>
                <a:ext cx="582886" cy="437128"/>
              </a:xfrm>
              <a:prstGeom prst="rect">
                <a:avLst/>
              </a:prstGeom>
              <a:solidFill>
                <a:schemeClr val="bg1"/>
              </a:solidFill>
              <a:ln w="9525" algn="ctr">
                <a:solidFill>
                  <a:schemeClr val="tx1">
                    <a:lumMod val="50000"/>
                    <a:lumOff val="50000"/>
                  </a:schemeClr>
                </a:solidFill>
                <a:miter lim="800000"/>
              </a:ln>
              <a:effectLst>
                <a:outerShdw dist="35921" dir="2700000" algn="ctr" rotWithShape="0">
                  <a:srgbClr val="FFFFFF"/>
                </a:outerShdw>
              </a:effectLst>
            </p:spPr>
            <p:txBody>
              <a:bodyPr wrap="none" lIns="118800" r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1</a:t>
                </a:r>
                <a:endParaRPr kumimoji="0" lang="en-US" altLang="ja-JP"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5" name="Rectangle 6"/>
              <p:cNvSpPr>
                <a:spLocks noChangeArrowheads="1"/>
              </p:cNvSpPr>
              <p:nvPr/>
            </p:nvSpPr>
            <p:spPr bwMode="gray">
              <a:xfrm>
                <a:off x="2705865" y="1521952"/>
                <a:ext cx="4367795" cy="437128"/>
              </a:xfrm>
              <a:prstGeom prst="rect">
                <a:avLst/>
              </a:prstGeom>
              <a:solidFill>
                <a:schemeClr val="bg1"/>
              </a:solidFill>
              <a:ln w="6350" algn="ctr">
                <a:solidFill>
                  <a:schemeClr val="tx1">
                    <a:lumMod val="50000"/>
                    <a:lumOff val="50000"/>
                  </a:schemeClr>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实习计划完成情况总览</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grpSp>
        <p:grpSp>
          <p:nvGrpSpPr>
            <p:cNvPr id="22" name="组合 21"/>
            <p:cNvGrpSpPr/>
            <p:nvPr/>
          </p:nvGrpSpPr>
          <p:grpSpPr>
            <a:xfrm>
              <a:off x="2070340" y="2103068"/>
              <a:ext cx="5003320" cy="437806"/>
              <a:chOff x="2070340" y="2187007"/>
              <a:chExt cx="5003320" cy="437806"/>
            </a:xfrm>
          </p:grpSpPr>
          <p:sp>
            <p:nvSpPr>
              <p:cNvPr id="32" name="Rectangle 7"/>
              <p:cNvSpPr>
                <a:spLocks noChangeArrowheads="1"/>
              </p:cNvSpPr>
              <p:nvPr/>
            </p:nvSpPr>
            <p:spPr bwMode="gray">
              <a:xfrm>
                <a:off x="2070340" y="2187007"/>
                <a:ext cx="582886" cy="437806"/>
              </a:xfrm>
              <a:prstGeom prst="rect">
                <a:avLst/>
              </a:prstGeom>
              <a:solidFill>
                <a:schemeClr val="bg1"/>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2</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3" name="Rectangle 8"/>
              <p:cNvSpPr>
                <a:spLocks noChangeArrowheads="1"/>
              </p:cNvSpPr>
              <p:nvPr/>
            </p:nvSpPr>
            <p:spPr bwMode="gray">
              <a:xfrm>
                <a:off x="2705866" y="2187007"/>
                <a:ext cx="4367794" cy="437806"/>
              </a:xfrm>
              <a:prstGeom prst="rect">
                <a:avLst/>
              </a:prstGeom>
              <a:solidFill>
                <a:schemeClr val="bg1"/>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实习期间核心产出与总结反思</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3" name="组合 22"/>
            <p:cNvGrpSpPr/>
            <p:nvPr/>
          </p:nvGrpSpPr>
          <p:grpSpPr>
            <a:xfrm>
              <a:off x="2070340" y="3266656"/>
              <a:ext cx="5003320" cy="437806"/>
              <a:chOff x="2070340" y="3393238"/>
              <a:chExt cx="5003320" cy="437806"/>
            </a:xfrm>
          </p:grpSpPr>
          <p:sp>
            <p:nvSpPr>
              <p:cNvPr id="30" name="Rectangle 7"/>
              <p:cNvSpPr>
                <a:spLocks noChangeArrowheads="1"/>
              </p:cNvSpPr>
              <p:nvPr/>
            </p:nvSpPr>
            <p:spPr bwMode="gray">
              <a:xfrm>
                <a:off x="2070340" y="3393238"/>
                <a:ext cx="582886" cy="437806"/>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4</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1" name="Rectangle 8"/>
              <p:cNvSpPr>
                <a:spLocks noChangeArrowheads="1"/>
              </p:cNvSpPr>
              <p:nvPr/>
            </p:nvSpPr>
            <p:spPr bwMode="gray">
              <a:xfrm>
                <a:off x="2705866" y="3393238"/>
                <a:ext cx="4367794" cy="437806"/>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对于</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公司文化的</a:t>
                </a: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理解</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4" name="组合 23"/>
            <p:cNvGrpSpPr/>
            <p:nvPr/>
          </p:nvGrpSpPr>
          <p:grpSpPr>
            <a:xfrm>
              <a:off x="2070340" y="3848450"/>
              <a:ext cx="5003320" cy="436523"/>
              <a:chOff x="2070340" y="4059577"/>
              <a:chExt cx="5003320" cy="436523"/>
            </a:xfrm>
          </p:grpSpPr>
          <p:sp>
            <p:nvSpPr>
              <p:cNvPr id="28" name="Rectangle 7"/>
              <p:cNvSpPr>
                <a:spLocks noChangeArrowheads="1"/>
              </p:cNvSpPr>
              <p:nvPr/>
            </p:nvSpPr>
            <p:spPr bwMode="gray">
              <a:xfrm>
                <a:off x="2070340" y="4059577"/>
                <a:ext cx="582886" cy="436523"/>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5</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9" name="Rectangle 8"/>
              <p:cNvSpPr>
                <a:spLocks noChangeArrowheads="1"/>
              </p:cNvSpPr>
              <p:nvPr/>
            </p:nvSpPr>
            <p:spPr bwMode="gray">
              <a:xfrm>
                <a:off x="2705866" y="4059577"/>
                <a:ext cx="4367794" cy="436523"/>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对部门</a:t>
                </a: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团队的建议</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5" name="组合 24"/>
            <p:cNvGrpSpPr/>
            <p:nvPr/>
          </p:nvGrpSpPr>
          <p:grpSpPr>
            <a:xfrm>
              <a:off x="2070340" y="2684862"/>
              <a:ext cx="5003320" cy="437806"/>
              <a:chOff x="2070340" y="2790122"/>
              <a:chExt cx="5003320" cy="437806"/>
            </a:xfrm>
          </p:grpSpPr>
          <p:sp>
            <p:nvSpPr>
              <p:cNvPr id="26" name="Rectangle 7"/>
              <p:cNvSpPr>
                <a:spLocks noChangeArrowheads="1"/>
              </p:cNvSpPr>
              <p:nvPr/>
            </p:nvSpPr>
            <p:spPr bwMode="gray">
              <a:xfrm>
                <a:off x="2070340" y="2790122"/>
                <a:ext cx="582886" cy="437806"/>
              </a:xfrm>
              <a:prstGeom prst="rect">
                <a:avLst/>
              </a:prstGeom>
              <a:solidFill>
                <a:srgbClr val="046A38"/>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rPr>
                  <a:t>3</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7" name="Rectangle 8"/>
              <p:cNvSpPr>
                <a:spLocks noChangeArrowheads="1"/>
              </p:cNvSpPr>
              <p:nvPr/>
            </p:nvSpPr>
            <p:spPr bwMode="gray">
              <a:xfrm>
                <a:off x="2705866" y="2790122"/>
                <a:ext cx="4367794" cy="437806"/>
              </a:xfrm>
              <a:prstGeom prst="rect">
                <a:avLst/>
              </a:prstGeom>
              <a:solidFill>
                <a:srgbClr val="046A38"/>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lang="zh-CN" altLang="en-US" sz="4800" b="0" kern="1200" dirty="0">
                    <a:solidFill>
                      <a:schemeClr val="bg1"/>
                    </a:solidFill>
                    <a:latin typeface="OPPOSans M" panose="00020600040101010101" charset="-122"/>
                    <a:ea typeface="OPPOSans M" panose="00020600040101010101" charset="-122"/>
                    <a:cs typeface="+mn-cs"/>
                  </a:rPr>
                  <a:t>实习期</a:t>
                </a:r>
                <a:r>
                  <a:rPr lang="zh-CN" altLang="en-US" sz="4800" b="0" kern="1200" dirty="0" smtClean="0">
                    <a:solidFill>
                      <a:schemeClr val="bg1"/>
                    </a:solidFill>
                    <a:latin typeface="OPPOSans M" panose="00020600040101010101" charset="-122"/>
                    <a:ea typeface="OPPOSans M" panose="00020600040101010101" charset="-122"/>
                    <a:cs typeface="+mn-cs"/>
                  </a:rPr>
                  <a:t>间的个人成长与收获</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实习期</a:t>
            </a:r>
            <a:r>
              <a:rPr kumimoji="1" lang="zh-CN" altLang="en-US" dirty="0"/>
              <a:t>间的个人成长与收获（</a:t>
            </a:r>
            <a:r>
              <a:rPr kumimoji="1" lang="en-US" altLang="zh-CN" dirty="0"/>
              <a:t>Top 3</a:t>
            </a:r>
            <a:r>
              <a:rPr kumimoji="1" lang="zh-CN" altLang="en-US" dirty="0"/>
              <a:t>）</a:t>
            </a:r>
            <a:endParaRPr kumimoji="1" lang="zh-CN" altLang="en-US" dirty="0"/>
          </a:p>
        </p:txBody>
      </p:sp>
      <p:sp>
        <p:nvSpPr>
          <p:cNvPr id="4" name="文本占位符 3"/>
          <p:cNvSpPr>
            <a:spLocks noGrp="1"/>
          </p:cNvSpPr>
          <p:nvPr>
            <p:ph type="body" sz="quarter" idx="10"/>
          </p:nvPr>
        </p:nvSpPr>
        <p:spPr>
          <a:xfrm>
            <a:off x="776506" y="2960134"/>
            <a:ext cx="22841774" cy="9200693"/>
          </a:xfrm>
        </p:spPr>
        <p:txBody>
          <a:bodyPr>
            <a:normAutofit/>
          </a:bodyPr>
          <a:lstStyle/>
          <a:p>
            <a:r>
              <a:rPr lang="zh-CN" altLang="en-US" dirty="0" smtClean="0"/>
              <a:t>一、</a:t>
            </a:r>
            <a:r>
              <a:rPr lang="en-US" altLang="zh-CN" dirty="0" smtClean="0"/>
              <a:t> </a:t>
            </a:r>
            <a:r>
              <a:rPr lang="zh-CN" altLang="en-US" dirty="0" smtClean="0"/>
              <a:t>能力提升</a:t>
            </a:r>
            <a:endParaRPr lang="zh-CN" altLang="en-US" dirty="0" smtClean="0"/>
          </a:p>
          <a:p>
            <a:r>
              <a:rPr lang="zh-CN" altLang="en-US" sz="3600" dirty="0" smtClean="0"/>
              <a:t>整个研究课题下来，还是接触到并学习到许多新东西的，</a:t>
            </a:r>
            <a:endParaRPr lang="zh-CN" altLang="en-US" sz="3600" dirty="0" smtClean="0"/>
          </a:p>
          <a:p>
            <a:endParaRPr kumimoji="1" lang="zh-CN" altLang="en-US" dirty="0" smtClean="0">
              <a:sym typeface="Wingdings" panose="05000000000000000000"/>
            </a:endParaRPr>
          </a:p>
          <a:p>
            <a:endParaRPr kumimoji="1" lang="zh-CN" altLang="en-US" dirty="0" smtClean="0">
              <a:sym typeface="Wingdings" panose="05000000000000000000"/>
            </a:endParaRPr>
          </a:p>
          <a:p>
            <a:endParaRPr lang="zh-CN" altLang="en-US" dirty="0"/>
          </a:p>
        </p:txBody>
      </p:sp>
      <p:sp>
        <p:nvSpPr>
          <p:cNvPr id="5" name="矩形 4"/>
          <p:cNvSpPr/>
          <p:nvPr/>
        </p:nvSpPr>
        <p:spPr>
          <a:xfrm>
            <a:off x="776506" y="11734219"/>
            <a:ext cx="12192000" cy="830997"/>
          </a:xfrm>
          <a:prstGeom prst="rect">
            <a:avLst/>
          </a:prstGeom>
        </p:spPr>
        <p:txBody>
          <a:bodyPr>
            <a:spAutoFit/>
          </a:bodyPr>
          <a:lstStyle/>
          <a:p>
            <a:pPr algn="l"/>
            <a:r>
              <a:rPr lang="zh-CN" altLang="en-US" sz="2400" b="0" dirty="0">
                <a:solidFill>
                  <a:srgbClr val="5E5E5E"/>
                </a:solidFill>
                <a:latin typeface="OPPOSans M" panose="00020600040101010101" charset="-122"/>
                <a:ea typeface="OPPOSans M" panose="00020600040101010101" charset="-122"/>
              </a:rPr>
              <a:t>注：</a:t>
            </a:r>
            <a:endParaRPr lang="zh-CN" altLang="en-US" sz="2400" b="0" dirty="0">
              <a:solidFill>
                <a:srgbClr val="5E5E5E"/>
              </a:solidFill>
              <a:latin typeface="OPPOSans M" panose="00020600040101010101" charset="-122"/>
              <a:ea typeface="OPPOSans M" panose="00020600040101010101" charset="-122"/>
            </a:endParaRPr>
          </a:p>
          <a:p>
            <a:pPr algn="l"/>
            <a:r>
              <a:rPr lang="en-US" altLang="zh-CN" sz="2400" b="0" dirty="0">
                <a:solidFill>
                  <a:srgbClr val="5E5E5E"/>
                </a:solidFill>
                <a:latin typeface="OPPOSans M" panose="00020600040101010101" charset="-122"/>
                <a:ea typeface="OPPOSans M" panose="00020600040101010101" charset="-122"/>
              </a:rPr>
              <a:t>1</a:t>
            </a:r>
            <a:r>
              <a:rPr lang="en-US" altLang="zh-CN" sz="2400" b="0" dirty="0" smtClean="0">
                <a:solidFill>
                  <a:srgbClr val="5E5E5E"/>
                </a:solidFill>
                <a:latin typeface="OPPOSans M" panose="00020600040101010101" charset="-122"/>
                <a:ea typeface="OPPOSans M" panose="00020600040101010101" charset="-122"/>
              </a:rPr>
              <a:t>. </a:t>
            </a:r>
            <a:r>
              <a:rPr lang="zh-CN" altLang="en-US" sz="2400" b="0" dirty="0" smtClean="0">
                <a:solidFill>
                  <a:srgbClr val="5E5E5E"/>
                </a:solidFill>
                <a:latin typeface="OPPOSans M" panose="00020600040101010101" charset="-122"/>
                <a:ea typeface="OPPOSans M" panose="00020600040101010101" charset="-122"/>
              </a:rPr>
              <a:t>建议阐释实习期</a:t>
            </a:r>
            <a:r>
              <a:rPr lang="zh-CN" altLang="en-US" sz="2400" b="0" dirty="0">
                <a:solidFill>
                  <a:srgbClr val="5E5E5E"/>
                </a:solidFill>
                <a:latin typeface="OPPOSans M" panose="00020600040101010101" charset="-122"/>
                <a:ea typeface="OPPOSans M" panose="00020600040101010101" charset="-122"/>
              </a:rPr>
              <a:t>间最核心</a:t>
            </a:r>
            <a:r>
              <a:rPr lang="zh-CN" altLang="en-US" sz="2400" b="0" dirty="0" smtClean="0">
                <a:solidFill>
                  <a:srgbClr val="5E5E5E"/>
                </a:solidFill>
                <a:latin typeface="OPPOSans M" panose="00020600040101010101" charset="-122"/>
                <a:ea typeface="OPPOSans M" panose="00020600040101010101" charset="-122"/>
              </a:rPr>
              <a:t>的</a:t>
            </a:r>
            <a:r>
              <a:rPr lang="zh-CN" altLang="en-US" sz="2400" b="0" dirty="0">
                <a:solidFill>
                  <a:srgbClr val="5E5E5E"/>
                </a:solidFill>
                <a:latin typeface="OPPOSans M" panose="00020600040101010101" charset="-122"/>
                <a:ea typeface="OPPOSans M" panose="00020600040101010101" charset="-122"/>
              </a:rPr>
              <a:t>三</a:t>
            </a:r>
            <a:r>
              <a:rPr lang="zh-CN" altLang="en-US" sz="2400" b="0" dirty="0" smtClean="0">
                <a:solidFill>
                  <a:srgbClr val="5E5E5E"/>
                </a:solidFill>
                <a:latin typeface="OPPOSans M" panose="00020600040101010101" charset="-122"/>
                <a:ea typeface="OPPOSans M" panose="00020600040101010101" charset="-122"/>
              </a:rPr>
              <a:t>项成长与收获</a:t>
            </a:r>
            <a:endParaRPr lang="zh-CN" altLang="en-US" sz="2400" b="0" dirty="0">
              <a:solidFill>
                <a:srgbClr val="5E5E5E"/>
              </a:solidFill>
              <a:latin typeface="OPPOSans M" panose="00020600040101010101" charset="-122"/>
              <a:ea typeface="OPPOSans M"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pSp>
        <p:nvGrpSpPr>
          <p:cNvPr id="20" name="组合 19"/>
          <p:cNvGrpSpPr/>
          <p:nvPr/>
        </p:nvGrpSpPr>
        <p:grpSpPr>
          <a:xfrm>
            <a:off x="776506" y="3488706"/>
            <a:ext cx="21388550" cy="7886430"/>
            <a:chOff x="2070340" y="1521952"/>
            <a:chExt cx="5003320" cy="2763021"/>
          </a:xfrm>
        </p:grpSpPr>
        <p:grpSp>
          <p:nvGrpSpPr>
            <p:cNvPr id="21" name="组合 20"/>
            <p:cNvGrpSpPr/>
            <p:nvPr/>
          </p:nvGrpSpPr>
          <p:grpSpPr>
            <a:xfrm>
              <a:off x="2070340" y="1521952"/>
              <a:ext cx="5003320" cy="437128"/>
              <a:chOff x="2070340" y="1521952"/>
              <a:chExt cx="5003320" cy="437128"/>
            </a:xfrm>
          </p:grpSpPr>
          <p:sp>
            <p:nvSpPr>
              <p:cNvPr id="34" name="Rectangle 5"/>
              <p:cNvSpPr>
                <a:spLocks noChangeArrowheads="1"/>
              </p:cNvSpPr>
              <p:nvPr/>
            </p:nvSpPr>
            <p:spPr bwMode="gray">
              <a:xfrm>
                <a:off x="2070340" y="1521952"/>
                <a:ext cx="582886" cy="437128"/>
              </a:xfrm>
              <a:prstGeom prst="rect">
                <a:avLst/>
              </a:prstGeom>
              <a:solidFill>
                <a:schemeClr val="bg1"/>
              </a:solidFill>
              <a:ln w="9525" algn="ctr">
                <a:solidFill>
                  <a:schemeClr val="tx1">
                    <a:lumMod val="50000"/>
                    <a:lumOff val="50000"/>
                  </a:schemeClr>
                </a:solidFill>
                <a:miter lim="800000"/>
              </a:ln>
              <a:effectLst>
                <a:outerShdw dist="35921" dir="2700000" algn="ctr" rotWithShape="0">
                  <a:srgbClr val="FFFFFF"/>
                </a:outerShdw>
              </a:effectLst>
            </p:spPr>
            <p:txBody>
              <a:bodyPr wrap="none" lIns="118800" r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1</a:t>
                </a:r>
                <a:endParaRPr kumimoji="0" lang="en-US" altLang="ja-JP"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5" name="Rectangle 6"/>
              <p:cNvSpPr>
                <a:spLocks noChangeArrowheads="1"/>
              </p:cNvSpPr>
              <p:nvPr/>
            </p:nvSpPr>
            <p:spPr bwMode="gray">
              <a:xfrm>
                <a:off x="2705865" y="1521952"/>
                <a:ext cx="4367795" cy="437128"/>
              </a:xfrm>
              <a:prstGeom prst="rect">
                <a:avLst/>
              </a:prstGeom>
              <a:solidFill>
                <a:schemeClr val="bg1"/>
              </a:solidFill>
              <a:ln w="6350" algn="ctr">
                <a:solidFill>
                  <a:schemeClr val="tx1">
                    <a:lumMod val="50000"/>
                    <a:lumOff val="50000"/>
                  </a:schemeClr>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实习计划完成情况总览</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grpSp>
        <p:grpSp>
          <p:nvGrpSpPr>
            <p:cNvPr id="22" name="组合 21"/>
            <p:cNvGrpSpPr/>
            <p:nvPr/>
          </p:nvGrpSpPr>
          <p:grpSpPr>
            <a:xfrm>
              <a:off x="2070340" y="2103068"/>
              <a:ext cx="5003320" cy="437806"/>
              <a:chOff x="2070340" y="2187007"/>
              <a:chExt cx="5003320" cy="437806"/>
            </a:xfrm>
          </p:grpSpPr>
          <p:sp>
            <p:nvSpPr>
              <p:cNvPr id="32" name="Rectangle 7"/>
              <p:cNvSpPr>
                <a:spLocks noChangeArrowheads="1"/>
              </p:cNvSpPr>
              <p:nvPr/>
            </p:nvSpPr>
            <p:spPr bwMode="gray">
              <a:xfrm>
                <a:off x="2070340" y="2187007"/>
                <a:ext cx="582886" cy="437806"/>
              </a:xfrm>
              <a:prstGeom prst="rect">
                <a:avLst/>
              </a:prstGeom>
              <a:solidFill>
                <a:schemeClr val="bg1"/>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2</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3" name="Rectangle 8"/>
              <p:cNvSpPr>
                <a:spLocks noChangeArrowheads="1"/>
              </p:cNvSpPr>
              <p:nvPr/>
            </p:nvSpPr>
            <p:spPr bwMode="gray">
              <a:xfrm>
                <a:off x="2705866" y="2187007"/>
                <a:ext cx="4367794" cy="437806"/>
              </a:xfrm>
              <a:prstGeom prst="rect">
                <a:avLst/>
              </a:prstGeom>
              <a:solidFill>
                <a:schemeClr val="bg1"/>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实习期间核心产出与总结反思</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3" name="组合 22"/>
            <p:cNvGrpSpPr/>
            <p:nvPr/>
          </p:nvGrpSpPr>
          <p:grpSpPr>
            <a:xfrm>
              <a:off x="2070340" y="3266656"/>
              <a:ext cx="5003320" cy="437806"/>
              <a:chOff x="2070340" y="3393238"/>
              <a:chExt cx="5003320" cy="437806"/>
            </a:xfrm>
          </p:grpSpPr>
          <p:sp>
            <p:nvSpPr>
              <p:cNvPr id="30" name="Rectangle 7"/>
              <p:cNvSpPr>
                <a:spLocks noChangeArrowheads="1"/>
              </p:cNvSpPr>
              <p:nvPr/>
            </p:nvSpPr>
            <p:spPr bwMode="gray">
              <a:xfrm>
                <a:off x="2070340" y="3393238"/>
                <a:ext cx="582886" cy="437806"/>
              </a:xfrm>
              <a:prstGeom prst="rect">
                <a:avLst/>
              </a:prstGeom>
              <a:solidFill>
                <a:srgbClr val="046A38"/>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rPr>
                  <a:t>4</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1" name="Rectangle 8"/>
              <p:cNvSpPr>
                <a:spLocks noChangeArrowheads="1"/>
              </p:cNvSpPr>
              <p:nvPr/>
            </p:nvSpPr>
            <p:spPr bwMode="gray">
              <a:xfrm>
                <a:off x="2705866" y="3393238"/>
                <a:ext cx="4367794" cy="437806"/>
              </a:xfrm>
              <a:prstGeom prst="rect">
                <a:avLst/>
              </a:prstGeom>
              <a:solidFill>
                <a:srgbClr val="046A38"/>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smtClean="0">
                    <a:ln>
                      <a:noFill/>
                    </a:ln>
                    <a:solidFill>
                      <a:schemeClr val="bg1"/>
                    </a:solidFill>
                    <a:effectLst/>
                    <a:uLnTx/>
                    <a:uFillTx/>
                    <a:latin typeface="OPPOSans M" panose="00020600040101010101" charset="-122"/>
                    <a:ea typeface="OPPOSans M" panose="00020600040101010101" charset="-122"/>
                    <a:cs typeface="+mn-cs"/>
                  </a:rPr>
                  <a:t>对于</a:t>
                </a:r>
                <a:r>
                  <a:rPr kumimoji="0" lang="zh-CN" altLang="en-US"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rPr>
                  <a:t>公司文化的</a:t>
                </a:r>
                <a:r>
                  <a:rPr kumimoji="0" lang="zh-CN" altLang="en-US" sz="4800" b="0" i="0" u="none" strike="noStrike" kern="1200" cap="none" spc="0" normalizeH="0" baseline="0" noProof="0" dirty="0" smtClean="0">
                    <a:ln>
                      <a:noFill/>
                    </a:ln>
                    <a:solidFill>
                      <a:schemeClr val="bg1"/>
                    </a:solidFill>
                    <a:effectLst/>
                    <a:uLnTx/>
                    <a:uFillTx/>
                    <a:latin typeface="OPPOSans M" panose="00020600040101010101" charset="-122"/>
                    <a:ea typeface="OPPOSans M" panose="00020600040101010101" charset="-122"/>
                    <a:cs typeface="+mn-cs"/>
                  </a:rPr>
                  <a:t>理解</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endParaRPr>
              </a:p>
            </p:txBody>
          </p:sp>
        </p:grpSp>
        <p:grpSp>
          <p:nvGrpSpPr>
            <p:cNvPr id="24" name="组合 23"/>
            <p:cNvGrpSpPr/>
            <p:nvPr/>
          </p:nvGrpSpPr>
          <p:grpSpPr>
            <a:xfrm>
              <a:off x="2070340" y="3848450"/>
              <a:ext cx="5003320" cy="436523"/>
              <a:chOff x="2070340" y="4059577"/>
              <a:chExt cx="5003320" cy="436523"/>
            </a:xfrm>
          </p:grpSpPr>
          <p:sp>
            <p:nvSpPr>
              <p:cNvPr id="28" name="Rectangle 7"/>
              <p:cNvSpPr>
                <a:spLocks noChangeArrowheads="1"/>
              </p:cNvSpPr>
              <p:nvPr/>
            </p:nvSpPr>
            <p:spPr bwMode="gray">
              <a:xfrm>
                <a:off x="2070340" y="4059577"/>
                <a:ext cx="582886" cy="436523"/>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5</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9" name="Rectangle 8"/>
              <p:cNvSpPr>
                <a:spLocks noChangeArrowheads="1"/>
              </p:cNvSpPr>
              <p:nvPr/>
            </p:nvSpPr>
            <p:spPr bwMode="gray">
              <a:xfrm>
                <a:off x="2705866" y="4059577"/>
                <a:ext cx="4367794" cy="436523"/>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对部门</a:t>
                </a: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团队的建议</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5" name="组合 24"/>
            <p:cNvGrpSpPr/>
            <p:nvPr/>
          </p:nvGrpSpPr>
          <p:grpSpPr>
            <a:xfrm>
              <a:off x="2070340" y="2684862"/>
              <a:ext cx="5003320" cy="437806"/>
              <a:chOff x="2070340" y="2790122"/>
              <a:chExt cx="5003320" cy="437806"/>
            </a:xfrm>
          </p:grpSpPr>
          <p:sp>
            <p:nvSpPr>
              <p:cNvPr id="26" name="Rectangle 7"/>
              <p:cNvSpPr>
                <a:spLocks noChangeArrowheads="1"/>
              </p:cNvSpPr>
              <p:nvPr/>
            </p:nvSpPr>
            <p:spPr bwMode="gray">
              <a:xfrm>
                <a:off x="2070340" y="2790122"/>
                <a:ext cx="582886" cy="437806"/>
              </a:xfrm>
              <a:prstGeom prst="rect">
                <a:avLst/>
              </a:prstGeom>
              <a:solidFill>
                <a:schemeClr val="bg1"/>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3</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7" name="Rectangle 8"/>
              <p:cNvSpPr>
                <a:spLocks noChangeArrowheads="1"/>
              </p:cNvSpPr>
              <p:nvPr/>
            </p:nvSpPr>
            <p:spPr bwMode="gray">
              <a:xfrm>
                <a:off x="2705866" y="2790122"/>
                <a:ext cx="4367794" cy="437806"/>
              </a:xfrm>
              <a:prstGeom prst="rect">
                <a:avLst/>
              </a:prstGeom>
              <a:solidFill>
                <a:schemeClr val="bg1"/>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lang="zh-CN" altLang="en-US" sz="4800" b="0" kern="1200" dirty="0">
                    <a:solidFill>
                      <a:srgbClr val="5E5E5E"/>
                    </a:solidFill>
                    <a:latin typeface="OPPOSans M" panose="00020600040101010101" charset="-122"/>
                    <a:ea typeface="OPPOSans M" panose="00020600040101010101" charset="-122"/>
                    <a:cs typeface="+mn-cs"/>
                  </a:rPr>
                  <a:t>实习期</a:t>
                </a:r>
                <a:r>
                  <a:rPr lang="zh-CN" altLang="en-US" sz="4800" b="0" kern="1200" dirty="0" smtClean="0">
                    <a:solidFill>
                      <a:srgbClr val="5E5E5E"/>
                    </a:solidFill>
                    <a:latin typeface="OPPOSans M" panose="00020600040101010101" charset="-122"/>
                    <a:ea typeface="OPPOSans M" panose="00020600040101010101" charset="-122"/>
                    <a:cs typeface="+mn-cs"/>
                  </a:rPr>
                  <a:t>间的个人成长与收获</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对于</a:t>
            </a:r>
            <a:r>
              <a:rPr kumimoji="1" lang="zh-CN" altLang="en-US" dirty="0"/>
              <a:t>公司文化的理解</a:t>
            </a:r>
            <a:endParaRPr kumimoji="1" lang="zh-CN" altLang="en-US" dirty="0"/>
          </a:p>
        </p:txBody>
      </p:sp>
      <p:sp>
        <p:nvSpPr>
          <p:cNvPr id="3" name="内容占位符 2"/>
          <p:cNvSpPr>
            <a:spLocks noGrp="1"/>
          </p:cNvSpPr>
          <p:nvPr>
            <p:ph type="body" sz="quarter" idx="10"/>
          </p:nvPr>
        </p:nvSpPr>
        <p:spPr>
          <a:xfrm>
            <a:off x="776506" y="2863614"/>
            <a:ext cx="22841774" cy="9200693"/>
          </a:xfrm>
        </p:spPr>
        <p:txBody>
          <a:bodyPr/>
          <a:lstStyle/>
          <a:p>
            <a:endParaRPr kumimoji="1" lang="zh-CN" altLang="en-US" dirty="0"/>
          </a:p>
          <a:p>
            <a:endParaRPr kumimoji="1" lang="zh-CN" altLang="en-US" dirty="0"/>
          </a:p>
          <a:p>
            <a:endParaRPr kumimoji="1" lang="zh-CN" altLang="en-US" dirty="0"/>
          </a:p>
          <a:p>
            <a:endParaRPr kumimoji="1" lang="zh-CN" altLang="en-US" dirty="0"/>
          </a:p>
          <a:p>
            <a:r>
              <a:rPr kumimoji="1" lang="zh-CN" altLang="en-US" dirty="0"/>
              <a:t>本分，用户导向，追求极致，结果导向</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pSp>
        <p:nvGrpSpPr>
          <p:cNvPr id="20" name="组合 19"/>
          <p:cNvGrpSpPr/>
          <p:nvPr/>
        </p:nvGrpSpPr>
        <p:grpSpPr>
          <a:xfrm>
            <a:off x="776506" y="3488706"/>
            <a:ext cx="21388550" cy="7886430"/>
            <a:chOff x="2070340" y="1521952"/>
            <a:chExt cx="5003320" cy="2763021"/>
          </a:xfrm>
        </p:grpSpPr>
        <p:grpSp>
          <p:nvGrpSpPr>
            <p:cNvPr id="21" name="组合 20"/>
            <p:cNvGrpSpPr/>
            <p:nvPr/>
          </p:nvGrpSpPr>
          <p:grpSpPr>
            <a:xfrm>
              <a:off x="2070340" y="1521952"/>
              <a:ext cx="5003320" cy="437128"/>
              <a:chOff x="2070340" y="1521952"/>
              <a:chExt cx="5003320" cy="437128"/>
            </a:xfrm>
          </p:grpSpPr>
          <p:sp>
            <p:nvSpPr>
              <p:cNvPr id="34" name="Rectangle 5"/>
              <p:cNvSpPr>
                <a:spLocks noChangeArrowheads="1"/>
              </p:cNvSpPr>
              <p:nvPr/>
            </p:nvSpPr>
            <p:spPr bwMode="gray">
              <a:xfrm>
                <a:off x="2070340" y="1521952"/>
                <a:ext cx="582886" cy="437128"/>
              </a:xfrm>
              <a:prstGeom prst="rect">
                <a:avLst/>
              </a:prstGeom>
              <a:solidFill>
                <a:schemeClr val="bg1"/>
              </a:solidFill>
              <a:ln w="9525" algn="ctr">
                <a:solidFill>
                  <a:schemeClr val="tx1">
                    <a:lumMod val="50000"/>
                    <a:lumOff val="50000"/>
                  </a:schemeClr>
                </a:solidFill>
                <a:miter lim="800000"/>
              </a:ln>
              <a:effectLst>
                <a:outerShdw dist="35921" dir="2700000" algn="ctr" rotWithShape="0">
                  <a:srgbClr val="FFFFFF"/>
                </a:outerShdw>
              </a:effectLst>
            </p:spPr>
            <p:txBody>
              <a:bodyPr wrap="none" lIns="118800" r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1</a:t>
                </a:r>
                <a:endParaRPr kumimoji="0" lang="en-US" altLang="ja-JP"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5" name="Rectangle 6"/>
              <p:cNvSpPr>
                <a:spLocks noChangeArrowheads="1"/>
              </p:cNvSpPr>
              <p:nvPr/>
            </p:nvSpPr>
            <p:spPr bwMode="gray">
              <a:xfrm>
                <a:off x="2705865" y="1521952"/>
                <a:ext cx="4367795" cy="437128"/>
              </a:xfrm>
              <a:prstGeom prst="rect">
                <a:avLst/>
              </a:prstGeom>
              <a:solidFill>
                <a:schemeClr val="bg1"/>
              </a:solidFill>
              <a:ln w="6350" algn="ctr">
                <a:solidFill>
                  <a:schemeClr val="tx1">
                    <a:lumMod val="50000"/>
                    <a:lumOff val="50000"/>
                  </a:schemeClr>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实习计划完成情况总览</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grpSp>
        <p:grpSp>
          <p:nvGrpSpPr>
            <p:cNvPr id="22" name="组合 21"/>
            <p:cNvGrpSpPr/>
            <p:nvPr/>
          </p:nvGrpSpPr>
          <p:grpSpPr>
            <a:xfrm>
              <a:off x="2070340" y="2103068"/>
              <a:ext cx="5003320" cy="437806"/>
              <a:chOff x="2070340" y="2187007"/>
              <a:chExt cx="5003320" cy="437806"/>
            </a:xfrm>
          </p:grpSpPr>
          <p:sp>
            <p:nvSpPr>
              <p:cNvPr id="32" name="Rectangle 7"/>
              <p:cNvSpPr>
                <a:spLocks noChangeArrowheads="1"/>
              </p:cNvSpPr>
              <p:nvPr/>
            </p:nvSpPr>
            <p:spPr bwMode="gray">
              <a:xfrm>
                <a:off x="2070340" y="2187007"/>
                <a:ext cx="582886" cy="437806"/>
              </a:xfrm>
              <a:prstGeom prst="rect">
                <a:avLst/>
              </a:prstGeom>
              <a:solidFill>
                <a:schemeClr val="bg1"/>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2</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3" name="Rectangle 8"/>
              <p:cNvSpPr>
                <a:spLocks noChangeArrowheads="1"/>
              </p:cNvSpPr>
              <p:nvPr/>
            </p:nvSpPr>
            <p:spPr bwMode="gray">
              <a:xfrm>
                <a:off x="2705866" y="2187007"/>
                <a:ext cx="4367794" cy="437806"/>
              </a:xfrm>
              <a:prstGeom prst="rect">
                <a:avLst/>
              </a:prstGeom>
              <a:solidFill>
                <a:schemeClr val="bg1"/>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实习期间核心产出与总结反思</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3" name="组合 22"/>
            <p:cNvGrpSpPr/>
            <p:nvPr/>
          </p:nvGrpSpPr>
          <p:grpSpPr>
            <a:xfrm>
              <a:off x="2070340" y="3266656"/>
              <a:ext cx="5003320" cy="437806"/>
              <a:chOff x="2070340" y="3393238"/>
              <a:chExt cx="5003320" cy="437806"/>
            </a:xfrm>
          </p:grpSpPr>
          <p:sp>
            <p:nvSpPr>
              <p:cNvPr id="30" name="Rectangle 7"/>
              <p:cNvSpPr>
                <a:spLocks noChangeArrowheads="1"/>
              </p:cNvSpPr>
              <p:nvPr/>
            </p:nvSpPr>
            <p:spPr bwMode="gray">
              <a:xfrm>
                <a:off x="2070340" y="3393238"/>
                <a:ext cx="582886" cy="437806"/>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4</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1" name="Rectangle 8"/>
              <p:cNvSpPr>
                <a:spLocks noChangeArrowheads="1"/>
              </p:cNvSpPr>
              <p:nvPr/>
            </p:nvSpPr>
            <p:spPr bwMode="gray">
              <a:xfrm>
                <a:off x="2705866" y="3393238"/>
                <a:ext cx="4367794" cy="437806"/>
              </a:xfrm>
              <a:prstGeom prst="rect">
                <a:avLst/>
              </a:prstGeom>
              <a:no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对于</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公司文化的</a:t>
                </a: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理解</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4" name="组合 23"/>
            <p:cNvGrpSpPr/>
            <p:nvPr/>
          </p:nvGrpSpPr>
          <p:grpSpPr>
            <a:xfrm>
              <a:off x="2070340" y="3848450"/>
              <a:ext cx="5003320" cy="436523"/>
              <a:chOff x="2070340" y="4059577"/>
              <a:chExt cx="5003320" cy="436523"/>
            </a:xfrm>
          </p:grpSpPr>
          <p:sp>
            <p:nvSpPr>
              <p:cNvPr id="28" name="Rectangle 7"/>
              <p:cNvSpPr>
                <a:spLocks noChangeArrowheads="1"/>
              </p:cNvSpPr>
              <p:nvPr/>
            </p:nvSpPr>
            <p:spPr bwMode="gray">
              <a:xfrm>
                <a:off x="2070340" y="4059577"/>
                <a:ext cx="582886" cy="436523"/>
              </a:xfrm>
              <a:prstGeom prst="rect">
                <a:avLst/>
              </a:prstGeom>
              <a:solidFill>
                <a:srgbClr val="046A38"/>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rPr>
                  <a:t>5</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9" name="Rectangle 8"/>
              <p:cNvSpPr>
                <a:spLocks noChangeArrowheads="1"/>
              </p:cNvSpPr>
              <p:nvPr/>
            </p:nvSpPr>
            <p:spPr bwMode="gray">
              <a:xfrm>
                <a:off x="2705866" y="4059577"/>
                <a:ext cx="4367794" cy="436523"/>
              </a:xfrm>
              <a:prstGeom prst="rect">
                <a:avLst/>
              </a:prstGeom>
              <a:solidFill>
                <a:srgbClr val="046A38"/>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rPr>
                  <a:t>对部门</a:t>
                </a:r>
                <a:r>
                  <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rPr>
                  <a:t>/</a:t>
                </a:r>
                <a:r>
                  <a:rPr kumimoji="0" lang="zh-CN" altLang="en-US"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rPr>
                  <a:t>团队的建议</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endParaRPr>
              </a:p>
            </p:txBody>
          </p:sp>
        </p:grpSp>
        <p:grpSp>
          <p:nvGrpSpPr>
            <p:cNvPr id="25" name="组合 24"/>
            <p:cNvGrpSpPr/>
            <p:nvPr/>
          </p:nvGrpSpPr>
          <p:grpSpPr>
            <a:xfrm>
              <a:off x="2070340" y="2684862"/>
              <a:ext cx="5003320" cy="437806"/>
              <a:chOff x="2070340" y="2790122"/>
              <a:chExt cx="5003320" cy="437806"/>
            </a:xfrm>
          </p:grpSpPr>
          <p:sp>
            <p:nvSpPr>
              <p:cNvPr id="26" name="Rectangle 7"/>
              <p:cNvSpPr>
                <a:spLocks noChangeArrowheads="1"/>
              </p:cNvSpPr>
              <p:nvPr/>
            </p:nvSpPr>
            <p:spPr bwMode="gray">
              <a:xfrm>
                <a:off x="2070340" y="2790122"/>
                <a:ext cx="582886" cy="437806"/>
              </a:xfrm>
              <a:prstGeom prst="rect">
                <a:avLst/>
              </a:prstGeom>
              <a:solidFill>
                <a:schemeClr val="bg1"/>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3</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7" name="Rectangle 8"/>
              <p:cNvSpPr>
                <a:spLocks noChangeArrowheads="1"/>
              </p:cNvSpPr>
              <p:nvPr/>
            </p:nvSpPr>
            <p:spPr bwMode="gray">
              <a:xfrm>
                <a:off x="2705866" y="2790122"/>
                <a:ext cx="4367794" cy="437806"/>
              </a:xfrm>
              <a:prstGeom prst="rect">
                <a:avLst/>
              </a:prstGeom>
              <a:solidFill>
                <a:schemeClr val="bg1"/>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lang="zh-CN" altLang="en-US" sz="4800" b="0" kern="1200" dirty="0">
                    <a:solidFill>
                      <a:srgbClr val="5E5E5E"/>
                    </a:solidFill>
                    <a:latin typeface="OPPOSans M" panose="00020600040101010101" charset="-122"/>
                    <a:ea typeface="OPPOSans M" panose="00020600040101010101" charset="-122"/>
                    <a:cs typeface="+mn-cs"/>
                  </a:rPr>
                  <a:t>实习期</a:t>
                </a:r>
                <a:r>
                  <a:rPr lang="zh-CN" altLang="en-US" sz="4800" b="0" kern="1200" dirty="0" smtClean="0">
                    <a:solidFill>
                      <a:srgbClr val="5E5E5E"/>
                    </a:solidFill>
                    <a:latin typeface="OPPOSans M" panose="00020600040101010101" charset="-122"/>
                    <a:ea typeface="OPPOSans M" panose="00020600040101010101" charset="-122"/>
                    <a:cs typeface="+mn-cs"/>
                  </a:rPr>
                  <a:t>间的个人成长与收获</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a:t>
            </a:r>
            <a:r>
              <a:rPr kumimoji="1" lang="zh-CN" altLang="en-US" dirty="0"/>
              <a:t>部门</a:t>
            </a:r>
            <a:r>
              <a:rPr kumimoji="1" lang="en-US" altLang="zh-CN" dirty="0"/>
              <a:t>/</a:t>
            </a:r>
            <a:r>
              <a:rPr kumimoji="1" lang="zh-CN" altLang="en-US" dirty="0"/>
              <a:t>团队的建议</a:t>
            </a:r>
            <a:endParaRPr kumimoji="1" lang="zh-CN" altLang="en-US" dirty="0"/>
          </a:p>
        </p:txBody>
      </p:sp>
      <p:graphicFrame>
        <p:nvGraphicFramePr>
          <p:cNvPr id="4" name="表格 3"/>
          <p:cNvGraphicFramePr>
            <a:graphicFrameLocks noGrp="1"/>
          </p:cNvGraphicFramePr>
          <p:nvPr/>
        </p:nvGraphicFramePr>
        <p:xfrm>
          <a:off x="776506" y="3765175"/>
          <a:ext cx="22531729" cy="5342968"/>
        </p:xfrm>
        <a:graphic>
          <a:graphicData uri="http://schemas.openxmlformats.org/drawingml/2006/table">
            <a:tbl>
              <a:tblPr firstRow="1" bandRow="1">
                <a:tableStyleId>{5940675A-B579-460E-94D1-54222C63F5DA}</a:tableStyleId>
              </a:tblPr>
              <a:tblGrid>
                <a:gridCol w="3183217"/>
                <a:gridCol w="10617312"/>
                <a:gridCol w="8731200"/>
              </a:tblGrid>
              <a:tr h="1335742">
                <a:tc>
                  <a:txBody>
                    <a:bodyPr/>
                    <a:lstStyle/>
                    <a:p>
                      <a:r>
                        <a:rPr lang="zh-CN" altLang="en-US" sz="2800" dirty="0" smtClean="0">
                          <a:solidFill>
                            <a:schemeClr val="bg1"/>
                          </a:solidFill>
                          <a:latin typeface="OPPOSans M" panose="00020600040101010101" charset="-122"/>
                          <a:ea typeface="OPPOSans M" panose="00020600040101010101" charset="-122"/>
                        </a:rPr>
                        <a:t>序号</a:t>
                      </a:r>
                      <a:endParaRPr lang="zh-CN" altLang="en-US" sz="2800" dirty="0">
                        <a:solidFill>
                          <a:schemeClr val="bg1"/>
                        </a:solidFill>
                        <a:latin typeface="OPPOSans M" panose="00020600040101010101" charset="-122"/>
                        <a:ea typeface="OPPOSans M" panose="00020600040101010101" charset="-122"/>
                      </a:endParaRPr>
                    </a:p>
                  </a:txBody>
                  <a:tcPr anchor="ctr">
                    <a:solidFill>
                      <a:srgbClr val="046A38"/>
                    </a:solidFill>
                  </a:tcPr>
                </a:tc>
                <a:tc>
                  <a:txBody>
                    <a:bodyPr/>
                    <a:lstStyle/>
                    <a:p>
                      <a:r>
                        <a:rPr lang="zh-CN" altLang="en-US" sz="2800" dirty="0" smtClean="0">
                          <a:solidFill>
                            <a:schemeClr val="bg1"/>
                          </a:solidFill>
                          <a:latin typeface="OPPOSans M" panose="00020600040101010101" charset="-122"/>
                          <a:ea typeface="OPPOSans M" panose="00020600040101010101" charset="-122"/>
                        </a:rPr>
                        <a:t>问题</a:t>
                      </a:r>
                      <a:endParaRPr lang="zh-CN" altLang="en-US" sz="2800" dirty="0">
                        <a:solidFill>
                          <a:schemeClr val="bg1"/>
                        </a:solidFill>
                        <a:latin typeface="OPPOSans M" panose="00020600040101010101" charset="-122"/>
                        <a:ea typeface="OPPOSans M" panose="00020600040101010101" charset="-122"/>
                      </a:endParaRPr>
                    </a:p>
                  </a:txBody>
                  <a:tcPr anchor="ctr">
                    <a:solidFill>
                      <a:srgbClr val="046A38"/>
                    </a:solidFill>
                  </a:tcPr>
                </a:tc>
                <a:tc>
                  <a:txBody>
                    <a:bodyPr/>
                    <a:lstStyle/>
                    <a:p>
                      <a:r>
                        <a:rPr lang="zh-CN" altLang="en-US" sz="2800" dirty="0" smtClean="0">
                          <a:solidFill>
                            <a:schemeClr val="bg1"/>
                          </a:solidFill>
                          <a:latin typeface="OPPOSans M" panose="00020600040101010101" charset="-122"/>
                          <a:ea typeface="OPPOSans M" panose="00020600040101010101" charset="-122"/>
                        </a:rPr>
                        <a:t>建议</a:t>
                      </a:r>
                      <a:r>
                        <a:rPr lang="en-US" altLang="zh-CN" sz="2800" dirty="0" smtClean="0">
                          <a:solidFill>
                            <a:schemeClr val="bg1"/>
                          </a:solidFill>
                          <a:latin typeface="OPPOSans M" panose="00020600040101010101" charset="-122"/>
                          <a:ea typeface="OPPOSans M" panose="00020600040101010101" charset="-122"/>
                        </a:rPr>
                        <a:t>/</a:t>
                      </a:r>
                      <a:r>
                        <a:rPr lang="zh-CN" altLang="en-US" sz="2800" dirty="0" smtClean="0">
                          <a:solidFill>
                            <a:schemeClr val="bg1"/>
                          </a:solidFill>
                          <a:latin typeface="OPPOSans M" panose="00020600040101010101" charset="-122"/>
                          <a:ea typeface="OPPOSans M" panose="00020600040101010101" charset="-122"/>
                        </a:rPr>
                        <a:t>改进方案</a:t>
                      </a:r>
                      <a:endParaRPr lang="zh-CN" altLang="en-US" sz="2800" dirty="0">
                        <a:solidFill>
                          <a:schemeClr val="bg1"/>
                        </a:solidFill>
                        <a:latin typeface="OPPOSans M" panose="00020600040101010101" charset="-122"/>
                        <a:ea typeface="OPPOSans M" panose="00020600040101010101" charset="-122"/>
                      </a:endParaRPr>
                    </a:p>
                  </a:txBody>
                  <a:tcPr anchor="ctr">
                    <a:solidFill>
                      <a:srgbClr val="046A38"/>
                    </a:solidFill>
                  </a:tcPr>
                </a:tc>
              </a:tr>
              <a:tr h="1335742">
                <a:tc>
                  <a:txBody>
                    <a:bodyPr/>
                    <a:lstStyle/>
                    <a:p>
                      <a:r>
                        <a:rPr lang="en-US" altLang="zh-CN" sz="2400" dirty="0" smtClean="0">
                          <a:solidFill>
                            <a:srgbClr val="5E5E5E"/>
                          </a:solidFill>
                          <a:latin typeface="OPPOSans M" panose="00020600040101010101" charset="-122"/>
                          <a:ea typeface="OPPOSans M" panose="00020600040101010101" charset="-122"/>
                        </a:rPr>
                        <a:t>1</a:t>
                      </a:r>
                      <a:endParaRPr lang="zh-CN" altLang="en-US" sz="2400" dirty="0">
                        <a:solidFill>
                          <a:srgbClr val="5E5E5E"/>
                        </a:solidFill>
                        <a:latin typeface="OPPOSans M" panose="00020600040101010101" charset="-122"/>
                        <a:ea typeface="OPPOSans M" panose="00020600040101010101" charset="-122"/>
                      </a:endParaRPr>
                    </a:p>
                  </a:txBody>
                  <a:tcPr anchor="ctr"/>
                </a:tc>
                <a:tc>
                  <a:txBody>
                    <a:bodyPr/>
                    <a:lstStyle/>
                    <a:p>
                      <a:endParaRPr lang="zh-CN" altLang="en-US" sz="2400" dirty="0">
                        <a:latin typeface="OPPOSans M" panose="00020600040101010101" charset="-122"/>
                        <a:ea typeface="OPPOSans M" panose="00020600040101010101" charset="-122"/>
                      </a:endParaRPr>
                    </a:p>
                  </a:txBody>
                  <a:tcPr anchor="ctr"/>
                </a:tc>
                <a:tc>
                  <a:txBody>
                    <a:bodyPr/>
                    <a:lstStyle/>
                    <a:p>
                      <a:endParaRPr lang="zh-CN" altLang="en-US" sz="2400" dirty="0">
                        <a:latin typeface="OPPOSans M" panose="00020600040101010101" charset="-122"/>
                        <a:ea typeface="OPPOSans M" panose="00020600040101010101" charset="-122"/>
                      </a:endParaRPr>
                    </a:p>
                  </a:txBody>
                  <a:tcPr anchor="ctr"/>
                </a:tc>
              </a:tr>
              <a:tr h="1335742">
                <a:tc>
                  <a:txBody>
                    <a:bodyPr/>
                    <a:lstStyle/>
                    <a:p>
                      <a:r>
                        <a:rPr lang="en-US" altLang="zh-CN" sz="2400" dirty="0" smtClean="0">
                          <a:solidFill>
                            <a:srgbClr val="5E5E5E"/>
                          </a:solidFill>
                          <a:latin typeface="OPPOSans M" panose="00020600040101010101" charset="-122"/>
                          <a:ea typeface="OPPOSans M" panose="00020600040101010101" charset="-122"/>
                        </a:rPr>
                        <a:t>2</a:t>
                      </a:r>
                      <a:endParaRPr lang="zh-CN" altLang="en-US" sz="2400" dirty="0">
                        <a:solidFill>
                          <a:srgbClr val="5E5E5E"/>
                        </a:solidFill>
                        <a:latin typeface="OPPOSans M" panose="00020600040101010101" charset="-122"/>
                        <a:ea typeface="OPPOSans M" panose="00020600040101010101" charset="-122"/>
                      </a:endParaRPr>
                    </a:p>
                  </a:txBody>
                  <a:tcPr anchor="ctr"/>
                </a:tc>
                <a:tc>
                  <a:txBody>
                    <a:bodyPr/>
                    <a:lstStyle/>
                    <a:p>
                      <a:endParaRPr lang="zh-CN" altLang="en-US" sz="2400" dirty="0">
                        <a:latin typeface="OPPOSans M" panose="00020600040101010101" charset="-122"/>
                        <a:ea typeface="OPPOSans M" panose="00020600040101010101" charset="-122"/>
                      </a:endParaRPr>
                    </a:p>
                  </a:txBody>
                  <a:tcPr anchor="ctr"/>
                </a:tc>
                <a:tc>
                  <a:txBody>
                    <a:bodyPr/>
                    <a:lstStyle/>
                    <a:p>
                      <a:endParaRPr lang="zh-CN" altLang="en-US" sz="2400" dirty="0">
                        <a:latin typeface="OPPOSans M" panose="00020600040101010101" charset="-122"/>
                        <a:ea typeface="OPPOSans M" panose="00020600040101010101" charset="-122"/>
                      </a:endParaRPr>
                    </a:p>
                  </a:txBody>
                  <a:tcPr anchor="ctr"/>
                </a:tc>
              </a:tr>
              <a:tr h="1335742">
                <a:tc>
                  <a:txBody>
                    <a:bodyPr/>
                    <a:lstStyle/>
                    <a:p>
                      <a:r>
                        <a:rPr lang="en-US" altLang="zh-CN" sz="2400" dirty="0" smtClean="0">
                          <a:solidFill>
                            <a:srgbClr val="5E5E5E"/>
                          </a:solidFill>
                          <a:latin typeface="OPPOSans M" panose="00020600040101010101" charset="-122"/>
                          <a:ea typeface="OPPOSans M" panose="00020600040101010101" charset="-122"/>
                        </a:rPr>
                        <a:t>3</a:t>
                      </a:r>
                      <a:endParaRPr lang="zh-CN" altLang="en-US" sz="2400" dirty="0">
                        <a:solidFill>
                          <a:srgbClr val="5E5E5E"/>
                        </a:solidFill>
                        <a:latin typeface="OPPOSans M" panose="00020600040101010101" charset="-122"/>
                        <a:ea typeface="OPPOSans M" panose="00020600040101010101" charset="-122"/>
                      </a:endParaRPr>
                    </a:p>
                  </a:txBody>
                  <a:tcPr anchor="ctr"/>
                </a:tc>
                <a:tc>
                  <a:txBody>
                    <a:bodyPr/>
                    <a:lstStyle/>
                    <a:p>
                      <a:endParaRPr lang="zh-CN" altLang="en-US" sz="2400" dirty="0">
                        <a:latin typeface="OPPOSans M" panose="00020600040101010101" charset="-122"/>
                        <a:ea typeface="OPPOSans M" panose="00020600040101010101" charset="-122"/>
                      </a:endParaRPr>
                    </a:p>
                  </a:txBody>
                  <a:tcPr anchor="ctr"/>
                </a:tc>
                <a:tc>
                  <a:txBody>
                    <a:bodyPr/>
                    <a:lstStyle/>
                    <a:p>
                      <a:endParaRPr lang="zh-CN" altLang="en-US" sz="2400" dirty="0">
                        <a:latin typeface="OPPOSans M" panose="00020600040101010101" charset="-122"/>
                        <a:ea typeface="OPPOSans M" panose="00020600040101010101" charset="-122"/>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评委提问与点评</a:t>
            </a:r>
            <a:endParaRPr kumimoji="1" lang="zh-CN" altLang="en-US" dirty="0"/>
          </a:p>
        </p:txBody>
      </p:sp>
      <p:pic>
        <p:nvPicPr>
          <p:cNvPr id="7" name="Picture 2" descr="\\172.16.103.13\hr_人力资源变革项目文档\9.0 其他\PPT图片素材\圆桌会议.jpg"/>
          <p:cNvPicPr>
            <a:picLocks noChangeAspect="1" noChangeArrowheads="1"/>
          </p:cNvPicPr>
          <p:nvPr/>
        </p:nvPicPr>
        <p:blipFill>
          <a:blip r:embed="rId1"/>
          <a:srcRect/>
          <a:stretch>
            <a:fillRect/>
          </a:stretch>
        </p:blipFill>
        <p:spPr bwMode="auto">
          <a:xfrm>
            <a:off x="6080909" y="3423684"/>
            <a:ext cx="11772365" cy="8829276"/>
          </a:xfrm>
          <a:prstGeom prst="rect">
            <a:avLst/>
          </a:prstGeom>
          <a:noFill/>
          <a:effectLst>
            <a:softEdge rad="635000"/>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pSp>
        <p:nvGrpSpPr>
          <p:cNvPr id="20" name="组合 19"/>
          <p:cNvGrpSpPr/>
          <p:nvPr/>
        </p:nvGrpSpPr>
        <p:grpSpPr>
          <a:xfrm>
            <a:off x="776506" y="3488706"/>
            <a:ext cx="21388550" cy="7886430"/>
            <a:chOff x="2070340" y="1521952"/>
            <a:chExt cx="5003320" cy="2763021"/>
          </a:xfrm>
        </p:grpSpPr>
        <p:grpSp>
          <p:nvGrpSpPr>
            <p:cNvPr id="21" name="组合 20"/>
            <p:cNvGrpSpPr/>
            <p:nvPr/>
          </p:nvGrpSpPr>
          <p:grpSpPr>
            <a:xfrm>
              <a:off x="2070340" y="1521952"/>
              <a:ext cx="5003320" cy="437128"/>
              <a:chOff x="2070340" y="1521952"/>
              <a:chExt cx="5003320" cy="437128"/>
            </a:xfrm>
          </p:grpSpPr>
          <p:sp>
            <p:nvSpPr>
              <p:cNvPr id="34" name="Rectangle 5"/>
              <p:cNvSpPr>
                <a:spLocks noChangeArrowheads="1"/>
              </p:cNvSpPr>
              <p:nvPr/>
            </p:nvSpPr>
            <p:spPr bwMode="gray">
              <a:xfrm>
                <a:off x="2070340" y="1521952"/>
                <a:ext cx="582886" cy="437128"/>
              </a:xfrm>
              <a:prstGeom prst="rect">
                <a:avLst/>
              </a:prstGeom>
              <a:solidFill>
                <a:srgbClr val="046A38"/>
              </a:solidFill>
              <a:ln w="9525" algn="ctr">
                <a:solidFill>
                  <a:srgbClr val="00925F"/>
                </a:solidFill>
                <a:miter lim="800000"/>
              </a:ln>
              <a:effectLst>
                <a:outerShdw dist="35921" dir="2700000" algn="ctr" rotWithShape="0">
                  <a:srgbClr val="FFFFFF"/>
                </a:outerShdw>
              </a:effectLst>
            </p:spPr>
            <p:txBody>
              <a:bodyPr wrap="none" lIns="118800" r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rPr>
                  <a:t>1</a:t>
                </a:r>
                <a:endParaRPr kumimoji="0" lang="en-US" altLang="ja-JP"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5" name="Rectangle 6"/>
              <p:cNvSpPr>
                <a:spLocks noChangeArrowheads="1"/>
              </p:cNvSpPr>
              <p:nvPr/>
            </p:nvSpPr>
            <p:spPr bwMode="gray">
              <a:xfrm>
                <a:off x="2705865" y="1521952"/>
                <a:ext cx="4367795" cy="437128"/>
              </a:xfrm>
              <a:prstGeom prst="rect">
                <a:avLst/>
              </a:prstGeom>
              <a:solidFill>
                <a:srgbClr val="046A38"/>
              </a:solidFill>
              <a:ln w="6350" algn="ctr">
                <a:solidFill>
                  <a:srgbClr val="00925F"/>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rPr>
                  <a:t>实习计划完成情况总览</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endParaRPr>
              </a:p>
            </p:txBody>
          </p:sp>
        </p:grpSp>
        <p:grpSp>
          <p:nvGrpSpPr>
            <p:cNvPr id="22" name="组合 21"/>
            <p:cNvGrpSpPr/>
            <p:nvPr/>
          </p:nvGrpSpPr>
          <p:grpSpPr>
            <a:xfrm>
              <a:off x="2070340" y="2103068"/>
              <a:ext cx="5003320" cy="437806"/>
              <a:chOff x="2070340" y="2187007"/>
              <a:chExt cx="5003320" cy="437806"/>
            </a:xfrm>
          </p:grpSpPr>
          <p:sp>
            <p:nvSpPr>
              <p:cNvPr id="32" name="Rectangle 7"/>
              <p:cNvSpPr>
                <a:spLocks noChangeArrowheads="1"/>
              </p:cNvSpPr>
              <p:nvPr/>
            </p:nvSpPr>
            <p:spPr bwMode="gray">
              <a:xfrm>
                <a:off x="2070340" y="2187007"/>
                <a:ext cx="582886" cy="437806"/>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2</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3" name="Rectangle 8"/>
              <p:cNvSpPr>
                <a:spLocks noChangeArrowheads="1"/>
              </p:cNvSpPr>
              <p:nvPr/>
            </p:nvSpPr>
            <p:spPr bwMode="gray">
              <a:xfrm>
                <a:off x="2705866" y="2187007"/>
                <a:ext cx="4367794" cy="437806"/>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实习期间核心产出与总结反思</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3" name="组合 22"/>
            <p:cNvGrpSpPr/>
            <p:nvPr/>
          </p:nvGrpSpPr>
          <p:grpSpPr>
            <a:xfrm>
              <a:off x="2070340" y="3266656"/>
              <a:ext cx="5003320" cy="437806"/>
              <a:chOff x="2070340" y="3393238"/>
              <a:chExt cx="5003320" cy="437806"/>
            </a:xfrm>
          </p:grpSpPr>
          <p:sp>
            <p:nvSpPr>
              <p:cNvPr id="30" name="Rectangle 7"/>
              <p:cNvSpPr>
                <a:spLocks noChangeArrowheads="1"/>
              </p:cNvSpPr>
              <p:nvPr/>
            </p:nvSpPr>
            <p:spPr bwMode="gray">
              <a:xfrm>
                <a:off x="2070340" y="3393238"/>
                <a:ext cx="582886" cy="437806"/>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4</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1" name="Rectangle 8"/>
              <p:cNvSpPr>
                <a:spLocks noChangeArrowheads="1"/>
              </p:cNvSpPr>
              <p:nvPr/>
            </p:nvSpPr>
            <p:spPr bwMode="gray">
              <a:xfrm>
                <a:off x="2705866" y="3393238"/>
                <a:ext cx="4367794" cy="437806"/>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对于</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公司文化的</a:t>
                </a: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理解</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4" name="组合 23"/>
            <p:cNvGrpSpPr/>
            <p:nvPr/>
          </p:nvGrpSpPr>
          <p:grpSpPr>
            <a:xfrm>
              <a:off x="2070340" y="3848450"/>
              <a:ext cx="5003320" cy="436523"/>
              <a:chOff x="2070340" y="4059577"/>
              <a:chExt cx="5003320" cy="436523"/>
            </a:xfrm>
          </p:grpSpPr>
          <p:sp>
            <p:nvSpPr>
              <p:cNvPr id="28" name="Rectangle 7"/>
              <p:cNvSpPr>
                <a:spLocks noChangeArrowheads="1"/>
              </p:cNvSpPr>
              <p:nvPr/>
            </p:nvSpPr>
            <p:spPr bwMode="gray">
              <a:xfrm>
                <a:off x="2070340" y="4059577"/>
                <a:ext cx="582886" cy="436523"/>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5</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9" name="Rectangle 8"/>
              <p:cNvSpPr>
                <a:spLocks noChangeArrowheads="1"/>
              </p:cNvSpPr>
              <p:nvPr/>
            </p:nvSpPr>
            <p:spPr bwMode="gray">
              <a:xfrm>
                <a:off x="2705866" y="4059577"/>
                <a:ext cx="4367794" cy="436523"/>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对部门</a:t>
                </a: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团队的建议</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5" name="组合 24"/>
            <p:cNvGrpSpPr/>
            <p:nvPr/>
          </p:nvGrpSpPr>
          <p:grpSpPr>
            <a:xfrm>
              <a:off x="2070340" y="2684862"/>
              <a:ext cx="5003320" cy="437806"/>
              <a:chOff x="2070340" y="2790122"/>
              <a:chExt cx="5003320" cy="437806"/>
            </a:xfrm>
          </p:grpSpPr>
          <p:sp>
            <p:nvSpPr>
              <p:cNvPr id="26" name="Rectangle 7"/>
              <p:cNvSpPr>
                <a:spLocks noChangeArrowheads="1"/>
              </p:cNvSpPr>
              <p:nvPr/>
            </p:nvSpPr>
            <p:spPr bwMode="gray">
              <a:xfrm>
                <a:off x="2070340" y="2790122"/>
                <a:ext cx="582886" cy="437806"/>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3</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7" name="Rectangle 8"/>
              <p:cNvSpPr>
                <a:spLocks noChangeArrowheads="1"/>
              </p:cNvSpPr>
              <p:nvPr/>
            </p:nvSpPr>
            <p:spPr bwMode="gray">
              <a:xfrm>
                <a:off x="2705866" y="2790122"/>
                <a:ext cx="4367794" cy="437806"/>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lang="zh-CN" altLang="en-US" sz="4800" b="0" kern="1200" dirty="0">
                    <a:solidFill>
                      <a:srgbClr val="5E5E5E"/>
                    </a:solidFill>
                    <a:latin typeface="OPPOSans M" panose="00020600040101010101" charset="-122"/>
                    <a:ea typeface="OPPOSans M" panose="00020600040101010101" charset="-122"/>
                    <a:cs typeface="+mn-cs"/>
                  </a:rPr>
                  <a:t>实习期</a:t>
                </a:r>
                <a:r>
                  <a:rPr lang="zh-CN" altLang="en-US" sz="4800" b="0" kern="1200" dirty="0" smtClean="0">
                    <a:solidFill>
                      <a:srgbClr val="5E5E5E"/>
                    </a:solidFill>
                    <a:latin typeface="OPPOSans M" panose="00020600040101010101" charset="-122"/>
                    <a:ea typeface="OPPOSans M" panose="00020600040101010101" charset="-122"/>
                    <a:cs typeface="+mn-cs"/>
                  </a:rPr>
                  <a:t>间的个人成长与收获</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776503" y="3532033"/>
          <a:ext cx="22477730" cy="7098030"/>
        </p:xfrm>
        <a:graphic>
          <a:graphicData uri="http://schemas.openxmlformats.org/drawingml/2006/table">
            <a:tbl>
              <a:tblPr firstRow="1" bandRow="1">
                <a:tableStyleId>{5940675A-B579-460E-94D1-54222C63F5DA}</a:tableStyleId>
              </a:tblPr>
              <a:tblGrid>
                <a:gridCol w="15311120"/>
                <a:gridCol w="7166823"/>
              </a:tblGrid>
              <a:tr h="870866">
                <a:tc>
                  <a:txBody>
                    <a:bodyPr/>
                    <a:lstStyle/>
                    <a:p>
                      <a:pPr algn="l"/>
                      <a:r>
                        <a:rPr lang="zh-CN" altLang="en-US" sz="2800" dirty="0" smtClean="0">
                          <a:solidFill>
                            <a:schemeClr val="bg1"/>
                          </a:solidFill>
                          <a:latin typeface="OPPOSans M" panose="00020600040101010101" charset="-122"/>
                          <a:ea typeface="OPPOSans M" panose="00020600040101010101" charset="-122"/>
                        </a:rPr>
                        <a:t>实习计划与目标</a:t>
                      </a:r>
                      <a:endParaRPr lang="zh-CN" altLang="en-US" sz="2800" dirty="0">
                        <a:solidFill>
                          <a:schemeClr val="bg1"/>
                        </a:solidFill>
                        <a:latin typeface="OPPOSans M" panose="00020600040101010101" charset="-122"/>
                        <a:ea typeface="OPPOSans M" panose="00020600040101010101" charset="-122"/>
                      </a:endParaRPr>
                    </a:p>
                  </a:txBody>
                  <a:tcPr anchor="ctr">
                    <a:solidFill>
                      <a:srgbClr val="046A38"/>
                    </a:solidFill>
                  </a:tcPr>
                </a:tc>
                <a:tc>
                  <a:txBody>
                    <a:bodyPr/>
                    <a:lstStyle/>
                    <a:p>
                      <a:pPr algn="l"/>
                      <a:r>
                        <a:rPr lang="zh-CN" altLang="en-US" sz="2800" dirty="0" smtClean="0">
                          <a:solidFill>
                            <a:schemeClr val="bg1"/>
                          </a:solidFill>
                          <a:latin typeface="OPPOSans M" panose="00020600040101010101" charset="-122"/>
                          <a:ea typeface="OPPOSans M" panose="00020600040101010101" charset="-122"/>
                        </a:rPr>
                        <a:t>完成情况</a:t>
                      </a:r>
                      <a:endParaRPr lang="zh-CN" altLang="en-US" sz="2800" dirty="0">
                        <a:solidFill>
                          <a:schemeClr val="bg1"/>
                        </a:solidFill>
                        <a:latin typeface="OPPOSans M" panose="00020600040101010101" charset="-122"/>
                        <a:ea typeface="OPPOSans M" panose="00020600040101010101" charset="-122"/>
                      </a:endParaRPr>
                    </a:p>
                  </a:txBody>
                  <a:tcPr anchor="ctr">
                    <a:solidFill>
                      <a:srgbClr val="046A38"/>
                    </a:solidFill>
                  </a:tcPr>
                </a:tc>
              </a:tr>
              <a:tr h="1554480">
                <a:tc>
                  <a:txBody>
                    <a:bodyPr/>
                    <a:lstStyle/>
                    <a:p>
                      <a:pPr algn="l"/>
                      <a:r>
                        <a:rPr lang="zh-CN" altLang="en-US" sz="2400" dirty="0" smtClean="0">
                          <a:solidFill>
                            <a:srgbClr val="5E5E5E"/>
                          </a:solidFill>
                          <a:latin typeface="OPPOSans M" panose="00020600040101010101" charset="-122"/>
                          <a:ea typeface="OPPOSans M" panose="00020600040101010101" charset="-122"/>
                        </a:rPr>
                        <a:t>目标一：基础（</a:t>
                      </a:r>
                      <a:r>
                        <a:rPr lang="en-US" altLang="zh-CN" sz="2400" dirty="0" smtClean="0">
                          <a:solidFill>
                            <a:srgbClr val="5E5E5E"/>
                          </a:solidFill>
                          <a:latin typeface="OPPOSans M" panose="00020600040101010101" charset="-122"/>
                          <a:ea typeface="OPPOSans M" panose="00020600040101010101" charset="-122"/>
                        </a:rPr>
                        <a:t>1. java</a:t>
                      </a:r>
                      <a:r>
                        <a:rPr lang="zh-CN" altLang="en-US" sz="2400" dirty="0" smtClean="0">
                          <a:solidFill>
                            <a:srgbClr val="5E5E5E"/>
                          </a:solidFill>
                          <a:latin typeface="OPPOSans M" panose="00020600040101010101" charset="-122"/>
                          <a:ea typeface="OPPOSans M" panose="00020600040101010101" charset="-122"/>
                        </a:rPr>
                        <a:t>基础 </a:t>
                      </a:r>
                      <a:r>
                        <a:rPr lang="en-US" altLang="zh-CN" sz="2400" dirty="0" smtClean="0">
                          <a:solidFill>
                            <a:srgbClr val="5E5E5E"/>
                          </a:solidFill>
                          <a:latin typeface="OPPOSans M" panose="00020600040101010101" charset="-122"/>
                          <a:ea typeface="OPPOSans M" panose="00020600040101010101" charset="-122"/>
                        </a:rPr>
                        <a:t>2. </a:t>
                      </a:r>
                      <a:r>
                        <a:rPr lang="zh-CN" altLang="en-US" sz="2400" dirty="0" smtClean="0">
                          <a:solidFill>
                            <a:srgbClr val="5E5E5E"/>
                          </a:solidFill>
                          <a:latin typeface="OPPOSans M" panose="00020600040101010101" charset="-122"/>
                          <a:ea typeface="OPPOSans M" panose="00020600040101010101" charset="-122"/>
                        </a:rPr>
                        <a:t>编程规范 </a:t>
                      </a:r>
                      <a:r>
                        <a:rPr lang="en-US" altLang="zh-CN" sz="2400" dirty="0" smtClean="0">
                          <a:solidFill>
                            <a:srgbClr val="5E5E5E"/>
                          </a:solidFill>
                          <a:latin typeface="OPPOSans M" panose="00020600040101010101" charset="-122"/>
                          <a:ea typeface="OPPOSans M" panose="00020600040101010101" charset="-122"/>
                        </a:rPr>
                        <a:t>3. Spring, git, maven</a:t>
                      </a:r>
                      <a:r>
                        <a:rPr lang="zh-CN" altLang="en-US" sz="2400" dirty="0" smtClean="0">
                          <a:solidFill>
                            <a:srgbClr val="5E5E5E"/>
                          </a:solidFill>
                          <a:latin typeface="OPPOSans M" panose="00020600040101010101" charset="-122"/>
                          <a:ea typeface="OPPOSans M" panose="00020600040101010101" charset="-122"/>
                        </a:rPr>
                        <a:t>的使用）</a:t>
                      </a:r>
                      <a:endParaRPr lang="zh-CN" altLang="en-US" sz="2400" dirty="0" smtClean="0">
                        <a:solidFill>
                          <a:srgbClr val="5E5E5E"/>
                        </a:solidFill>
                        <a:latin typeface="OPPOSans M" panose="00020600040101010101" charset="-122"/>
                        <a:ea typeface="OPPOSans M" panose="00020600040101010101" charset="-122"/>
                      </a:endParaRPr>
                    </a:p>
                  </a:txBody>
                  <a:tcPr anchor="ctr"/>
                </a:tc>
                <a:tc>
                  <a:txBody>
                    <a:bodyPr/>
                    <a:lstStyle/>
                    <a:p>
                      <a:pPr algn="l"/>
                      <a:r>
                        <a:rPr lang="zh-CN" altLang="en-US" sz="2400" b="1" dirty="0">
                          <a:solidFill>
                            <a:srgbClr val="5E5E5E"/>
                          </a:solidFill>
                          <a:latin typeface="OPPOSans M" panose="00020600040101010101" charset="-122"/>
                          <a:ea typeface="OPPOSans M" panose="00020600040101010101" charset="-122"/>
                        </a:rPr>
                        <a:t>已完成</a:t>
                      </a:r>
                      <a:endParaRPr lang="zh-CN" altLang="en-US" sz="2400" b="1" dirty="0">
                        <a:solidFill>
                          <a:srgbClr val="5E5E5E"/>
                        </a:solidFill>
                        <a:latin typeface="OPPOSans M" panose="00020600040101010101" charset="-122"/>
                        <a:ea typeface="OPPOSans M" panose="00020600040101010101" charset="-122"/>
                      </a:endParaRPr>
                    </a:p>
                    <a:p>
                      <a:pPr algn="l"/>
                      <a:r>
                        <a:rPr lang="en-US" altLang="zh-CN" sz="2400" dirty="0">
                          <a:solidFill>
                            <a:srgbClr val="5E5E5E"/>
                          </a:solidFill>
                          <a:latin typeface="OPPOSans M" panose="00020600040101010101" charset="-122"/>
                          <a:ea typeface="OPPOSans M" panose="00020600040101010101" charset="-122"/>
                        </a:rPr>
                        <a:t>1. </a:t>
                      </a:r>
                      <a:r>
                        <a:rPr lang="zh-CN" altLang="en-US" sz="2400" dirty="0">
                          <a:solidFill>
                            <a:srgbClr val="5E5E5E"/>
                          </a:solidFill>
                          <a:latin typeface="OPPOSans M" panose="00020600040101010101" charset="-122"/>
                          <a:ea typeface="OPPOSans M" panose="00020600040101010101" charset="-122"/>
                        </a:rPr>
                        <a:t>容器、并发、</a:t>
                      </a:r>
                      <a:r>
                        <a:rPr lang="en-US" altLang="zh-CN" sz="2400" dirty="0">
                          <a:solidFill>
                            <a:srgbClr val="5E5E5E"/>
                          </a:solidFill>
                          <a:latin typeface="OPPOSans M" panose="00020600040101010101" charset="-122"/>
                          <a:ea typeface="OPPOSans M" panose="00020600040101010101" charset="-122"/>
                        </a:rPr>
                        <a:t>NIO</a:t>
                      </a:r>
                      <a:endParaRPr lang="en-US" altLang="zh-CN" sz="2400" dirty="0">
                        <a:solidFill>
                          <a:srgbClr val="5E5E5E"/>
                        </a:solidFill>
                        <a:latin typeface="OPPOSans M" panose="00020600040101010101" charset="-122"/>
                        <a:ea typeface="OPPOSans M" panose="00020600040101010101" charset="-122"/>
                      </a:endParaRPr>
                    </a:p>
                    <a:p>
                      <a:pPr algn="l"/>
                      <a:r>
                        <a:rPr lang="en-US" altLang="zh-CN" sz="2400" dirty="0">
                          <a:solidFill>
                            <a:srgbClr val="5E5E5E"/>
                          </a:solidFill>
                          <a:latin typeface="OPPOSans M" panose="00020600040101010101" charset="-122"/>
                          <a:ea typeface="OPPOSans M" panose="00020600040101010101" charset="-122"/>
                        </a:rPr>
                        <a:t>2. </a:t>
                      </a:r>
                      <a:r>
                        <a:rPr lang="zh-CN" altLang="en-US" sz="2400" dirty="0">
                          <a:solidFill>
                            <a:srgbClr val="5E5E5E"/>
                          </a:solidFill>
                          <a:latin typeface="OPPOSans M" panose="00020600040101010101" charset="-122"/>
                          <a:ea typeface="OPPOSans M" panose="00020600040101010101" charset="-122"/>
                        </a:rPr>
                        <a:t>按照阿里编码规范完成的课题项目编写</a:t>
                      </a:r>
                      <a:endParaRPr lang="zh-CN" altLang="en-US" sz="2400" dirty="0">
                        <a:solidFill>
                          <a:srgbClr val="5E5E5E"/>
                        </a:solidFill>
                        <a:latin typeface="OPPOSans M" panose="00020600040101010101" charset="-122"/>
                        <a:ea typeface="OPPOSans M" panose="00020600040101010101" charset="-122"/>
                      </a:endParaRPr>
                    </a:p>
                    <a:p>
                      <a:pPr algn="l"/>
                      <a:r>
                        <a:rPr lang="en-US" altLang="zh-CN" sz="2400" dirty="0">
                          <a:solidFill>
                            <a:srgbClr val="5E5E5E"/>
                          </a:solidFill>
                          <a:latin typeface="OPPOSans M" panose="00020600040101010101" charset="-122"/>
                          <a:ea typeface="OPPOSans M" panose="00020600040101010101" charset="-122"/>
                        </a:rPr>
                        <a:t>3. </a:t>
                      </a:r>
                      <a:r>
                        <a:rPr lang="zh-CN" altLang="en-US" sz="2400" dirty="0">
                          <a:solidFill>
                            <a:srgbClr val="5E5E5E"/>
                          </a:solidFill>
                          <a:latin typeface="OPPOSans M" panose="00020600040101010101" charset="-122"/>
                          <a:ea typeface="OPPOSans M" panose="00020600040101010101" charset="-122"/>
                        </a:rPr>
                        <a:t>学习了</a:t>
                      </a:r>
                      <a:r>
                        <a:rPr lang="en-US" altLang="zh-CN" sz="2400" dirty="0">
                          <a:solidFill>
                            <a:srgbClr val="5E5E5E"/>
                          </a:solidFill>
                          <a:latin typeface="OPPOSans M" panose="00020600040101010101" charset="-122"/>
                          <a:ea typeface="OPPOSans M" panose="00020600040101010101" charset="-122"/>
                        </a:rPr>
                        <a:t>spring bean</a:t>
                      </a:r>
                      <a:r>
                        <a:rPr lang="zh-CN" altLang="en-US" sz="2400" dirty="0">
                          <a:solidFill>
                            <a:srgbClr val="5E5E5E"/>
                          </a:solidFill>
                          <a:latin typeface="OPPOSans M" panose="00020600040101010101" charset="-122"/>
                          <a:ea typeface="OPPOSans M" panose="00020600040101010101" charset="-122"/>
                        </a:rPr>
                        <a:t>容器的实现、切面编程思想</a:t>
                      </a:r>
                      <a:endParaRPr lang="zh-CN" altLang="en-US" sz="2400" dirty="0">
                        <a:solidFill>
                          <a:srgbClr val="5E5E5E"/>
                        </a:solidFill>
                        <a:latin typeface="OPPOSans M" panose="00020600040101010101" charset="-122"/>
                        <a:ea typeface="OPPOSans M" panose="00020600040101010101" charset="-122"/>
                      </a:endParaRPr>
                    </a:p>
                    <a:p>
                      <a:pPr algn="l"/>
                      <a:r>
                        <a:rPr lang="zh-CN" altLang="en-US" sz="2400" dirty="0">
                          <a:solidFill>
                            <a:srgbClr val="5E5E5E"/>
                          </a:solidFill>
                          <a:latin typeface="OPPOSans M" panose="00020600040101010101" charset="-122"/>
                          <a:ea typeface="OPPOSans M" panose="00020600040101010101" charset="-122"/>
                        </a:rPr>
                        <a:t>课题项目构建工具为</a:t>
                      </a:r>
                      <a:r>
                        <a:rPr lang="en-US" altLang="zh-CN" sz="2400" dirty="0">
                          <a:solidFill>
                            <a:srgbClr val="5E5E5E"/>
                          </a:solidFill>
                          <a:latin typeface="OPPOSans M" panose="00020600040101010101" charset="-122"/>
                          <a:ea typeface="OPPOSans M" panose="00020600040101010101" charset="-122"/>
                        </a:rPr>
                        <a:t>maven,</a:t>
                      </a:r>
                      <a:r>
                        <a:rPr lang="zh-CN" altLang="en-US" sz="2400" dirty="0">
                          <a:solidFill>
                            <a:srgbClr val="5E5E5E"/>
                          </a:solidFill>
                          <a:latin typeface="OPPOSans M" panose="00020600040101010101" charset="-122"/>
                          <a:ea typeface="OPPOSans M" panose="00020600040101010101" charset="-122"/>
                        </a:rPr>
                        <a:t>代码管理工具为</a:t>
                      </a:r>
                      <a:r>
                        <a:rPr lang="en-US" altLang="zh-CN" sz="2400" dirty="0">
                          <a:solidFill>
                            <a:srgbClr val="5E5E5E"/>
                          </a:solidFill>
                          <a:latin typeface="OPPOSans M" panose="00020600040101010101" charset="-122"/>
                          <a:ea typeface="OPPOSans M" panose="00020600040101010101" charset="-122"/>
                        </a:rPr>
                        <a:t>git</a:t>
                      </a:r>
                      <a:endParaRPr lang="en-US" altLang="zh-CN" sz="2400" dirty="0">
                        <a:solidFill>
                          <a:srgbClr val="5E5E5E"/>
                        </a:solidFill>
                        <a:latin typeface="OPPOSans M" panose="00020600040101010101" charset="-122"/>
                        <a:ea typeface="OPPOSans M" panose="00020600040101010101" charset="-122"/>
                      </a:endParaRPr>
                    </a:p>
                  </a:txBody>
                  <a:tcPr anchor="ctr"/>
                </a:tc>
              </a:tr>
              <a:tr h="870585">
                <a:tc>
                  <a:txBody>
                    <a:bodyPr/>
                    <a:lstStyle/>
                    <a:p>
                      <a:pPr marL="0" marR="0" indent="0" algn="l" defTabSz="825500" eaLnBrk="1" fontAlgn="auto" latinLnBrk="0" hangingPunct="1">
                        <a:lnSpc>
                          <a:spcPct val="100000"/>
                        </a:lnSpc>
                        <a:spcBef>
                          <a:spcPts val="0"/>
                        </a:spcBef>
                        <a:spcAft>
                          <a:spcPts val="0"/>
                        </a:spcAft>
                        <a:buClrTx/>
                        <a:buSzTx/>
                        <a:buFontTx/>
                        <a:buNone/>
                        <a:defRPr/>
                      </a:pPr>
                      <a:r>
                        <a:rPr lang="zh-CN" altLang="en-US" sz="2400" dirty="0" smtClean="0">
                          <a:solidFill>
                            <a:srgbClr val="5E5E5E"/>
                          </a:solidFill>
                          <a:latin typeface="OPPOSans M" panose="00020600040101010101" charset="-122"/>
                          <a:ea typeface="OPPOSans M" panose="00020600040101010101" charset="-122"/>
                        </a:rPr>
                        <a:t>目标二：学习redis数据结构(sds,list,set,zset,dict)以及对应算法，持久化等基础知识</a:t>
                      </a:r>
                      <a:endParaRPr lang="en-US" altLang="zh-CN" sz="2400" dirty="0" smtClean="0">
                        <a:solidFill>
                          <a:srgbClr val="5E5E5E"/>
                        </a:solidFill>
                        <a:latin typeface="OPPOSans M" panose="00020600040101010101" charset="-122"/>
                        <a:ea typeface="OPPOSans M" panose="00020600040101010101" charset="-122"/>
                      </a:endParaRPr>
                    </a:p>
                  </a:txBody>
                  <a:tcPr anchor="ctr"/>
                </a:tc>
                <a:tc>
                  <a:txBody>
                    <a:bodyPr/>
                    <a:lstStyle/>
                    <a:p>
                      <a:pPr algn="l"/>
                      <a:r>
                        <a:rPr lang="zh-CN" altLang="en-US" sz="2400" b="1">
                          <a:solidFill>
                            <a:srgbClr val="5E5E5E"/>
                          </a:solidFill>
                          <a:latin typeface="OPPOSans M" panose="00020600040101010101" charset="-122"/>
                          <a:ea typeface="OPPOSans M" panose="00020600040101010101" charset="-122"/>
                        </a:rPr>
                        <a:t>已完成</a:t>
                      </a:r>
                      <a:r>
                        <a:rPr lang="zh-CN" altLang="en-US" sz="2400">
                          <a:solidFill>
                            <a:srgbClr val="5E5E5E"/>
                          </a:solidFill>
                          <a:latin typeface="OPPOSans M" panose="00020600040101010101" charset="-122"/>
                          <a:ea typeface="OPPOSans M" panose="00020600040101010101" charset="-122"/>
                        </a:rPr>
                        <a:t>，全部总结成文</a:t>
                      </a:r>
                      <a:endParaRPr lang="zh-CN" altLang="en-US" sz="2400">
                        <a:solidFill>
                          <a:srgbClr val="5E5E5E"/>
                        </a:solidFill>
                        <a:latin typeface="OPPOSans M" panose="00020600040101010101" charset="-122"/>
                        <a:ea typeface="OPPOSans M" panose="00020600040101010101" charset="-122"/>
                      </a:endParaRPr>
                    </a:p>
                  </a:txBody>
                  <a:tcPr anchor="ctr"/>
                </a:tc>
              </a:tr>
              <a:tr h="871220">
                <a:tc>
                  <a:txBody>
                    <a:bodyPr/>
                    <a:lstStyle/>
                    <a:p>
                      <a:pPr marL="0" marR="0" indent="0" algn="l" defTabSz="825500" eaLnBrk="1" fontAlgn="auto" latinLnBrk="0" hangingPunct="1">
                        <a:lnSpc>
                          <a:spcPct val="100000"/>
                        </a:lnSpc>
                        <a:spcBef>
                          <a:spcPts val="0"/>
                        </a:spcBef>
                        <a:spcAft>
                          <a:spcPts val="0"/>
                        </a:spcAft>
                        <a:buClrTx/>
                        <a:buSzTx/>
                        <a:buFontTx/>
                        <a:buNone/>
                        <a:defRPr/>
                      </a:pPr>
                      <a:r>
                        <a:rPr lang="zh-CN" altLang="en-US" sz="2400" dirty="0" smtClean="0">
                          <a:solidFill>
                            <a:srgbClr val="5E5E5E"/>
                          </a:solidFill>
                          <a:latin typeface="OPPOSans M" panose="00020600040101010101" charset="-122"/>
                          <a:ea typeface="OPPOSans M" panose="00020600040101010101" charset="-122"/>
                        </a:rPr>
                        <a:t>目标三：</a:t>
                      </a:r>
                      <a:r>
                        <a:rPr lang="en-GB" altLang="zh-CN" sz="2400" dirty="0" smtClean="0">
                          <a:solidFill>
                            <a:srgbClr val="5E5E5E"/>
                          </a:solidFill>
                          <a:latin typeface="OPPOSans M" panose="00020600040101010101" charset="-122"/>
                          <a:ea typeface="OPPOSans M" panose="00020600040101010101" charset="-122"/>
                        </a:rPr>
                        <a:t>根据RESP协议手写完基础功能的redis客户端</a:t>
                      </a:r>
                      <a:r>
                        <a:rPr lang="zh-CN" altLang="en-GB" sz="2400" dirty="0" smtClean="0">
                          <a:solidFill>
                            <a:srgbClr val="5E5E5E"/>
                          </a:solidFill>
                          <a:latin typeface="OPPOSans M" panose="00020600040101010101" charset="-122"/>
                          <a:ea typeface="OPPOSans M" panose="00020600040101010101" charset="-122"/>
                        </a:rPr>
                        <a:t>（命名为</a:t>
                      </a:r>
                      <a:r>
                        <a:rPr lang="en-US" altLang="zh-CN" sz="2400" dirty="0" smtClean="0">
                          <a:solidFill>
                            <a:srgbClr val="5E5E5E"/>
                          </a:solidFill>
                          <a:latin typeface="OPPOSans M" panose="00020600040101010101" charset="-122"/>
                          <a:ea typeface="OPPOSans M" panose="00020600040101010101" charset="-122"/>
                        </a:rPr>
                        <a:t>Tedis</a:t>
                      </a:r>
                      <a:r>
                        <a:rPr lang="zh-CN" altLang="en-GB" sz="2400" dirty="0" smtClean="0">
                          <a:solidFill>
                            <a:srgbClr val="5E5E5E"/>
                          </a:solidFill>
                          <a:latin typeface="OPPOSans M" panose="00020600040101010101" charset="-122"/>
                          <a:ea typeface="OPPOSans M" panose="00020600040101010101" charset="-122"/>
                        </a:rPr>
                        <a:t>）</a:t>
                      </a:r>
                      <a:endParaRPr lang="zh-CN" altLang="en-GB" sz="2400" dirty="0" smtClean="0">
                        <a:solidFill>
                          <a:srgbClr val="5E5E5E"/>
                        </a:solidFill>
                        <a:latin typeface="OPPOSans M" panose="00020600040101010101" charset="-122"/>
                        <a:ea typeface="OPPOSans M" panose="00020600040101010101" charset="-122"/>
                      </a:endParaRPr>
                    </a:p>
                  </a:txBody>
                  <a:tcPr anchor="ctr"/>
                </a:tc>
                <a:tc>
                  <a:txBody>
                    <a:bodyPr/>
                    <a:lstStyle/>
                    <a:p>
                      <a:pPr algn="l"/>
                      <a:r>
                        <a:rPr lang="zh-CN" altLang="en-US" sz="2400" b="1">
                          <a:solidFill>
                            <a:srgbClr val="5E5E5E"/>
                          </a:solidFill>
                          <a:latin typeface="OPPOSans M" panose="00020600040101010101" charset="-122"/>
                          <a:ea typeface="OPPOSans M" panose="00020600040101010101" charset="-122"/>
                        </a:rPr>
                        <a:t>部分完成</a:t>
                      </a:r>
                      <a:r>
                        <a:rPr lang="zh-CN" altLang="en-US" sz="2400">
                          <a:solidFill>
                            <a:srgbClr val="5E5E5E"/>
                          </a:solidFill>
                          <a:latin typeface="OPPOSans M" panose="00020600040101010101" charset="-122"/>
                          <a:ea typeface="OPPOSans M" panose="00020600040101010101" charset="-122"/>
                        </a:rPr>
                        <a:t>，功能除集群外基本实现，常用</a:t>
                      </a:r>
                      <a:r>
                        <a:rPr lang="en-US" altLang="zh-CN" sz="2400">
                          <a:solidFill>
                            <a:srgbClr val="5E5E5E"/>
                          </a:solidFill>
                          <a:latin typeface="OPPOSans M" panose="00020600040101010101" charset="-122"/>
                          <a:ea typeface="OPPOSans M" panose="00020600040101010101" charset="-122"/>
                        </a:rPr>
                        <a:t>redis</a:t>
                      </a:r>
                      <a:r>
                        <a:rPr lang="zh-CN" altLang="en-US" sz="2400">
                          <a:solidFill>
                            <a:srgbClr val="5E5E5E"/>
                          </a:solidFill>
                          <a:latin typeface="OPPOSans M" panose="00020600040101010101" charset="-122"/>
                          <a:ea typeface="OPPOSans M" panose="00020600040101010101" charset="-122"/>
                        </a:rPr>
                        <a:t>命令实现，更多命令待拓展（代码复用性较好拓展容易）</a:t>
                      </a:r>
                      <a:endParaRPr lang="zh-CN" altLang="en-US" sz="2400">
                        <a:solidFill>
                          <a:srgbClr val="5E5E5E"/>
                        </a:solidFill>
                        <a:latin typeface="OPPOSans M" panose="00020600040101010101" charset="-122"/>
                        <a:ea typeface="OPPOSans M" panose="00020600040101010101" charset="-122"/>
                      </a:endParaRPr>
                    </a:p>
                  </a:txBody>
                  <a:tcPr anchor="ctr"/>
                </a:tc>
              </a:tr>
              <a:tr h="871220">
                <a:tc>
                  <a:txBody>
                    <a:bodyPr/>
                    <a:lstStyle/>
                    <a:p>
                      <a:pPr algn="l"/>
                      <a:r>
                        <a:rPr lang="zh-CN" altLang="en-US" sz="2400" dirty="0">
                          <a:solidFill>
                            <a:srgbClr val="5E5E5E"/>
                          </a:solidFill>
                          <a:latin typeface="OPPOSans M" panose="00020600040101010101" charset="-122"/>
                          <a:ea typeface="OPPOSans M" panose="00020600040101010101" charset="-122"/>
                        </a:rPr>
                        <a:t>目标四：基于</a:t>
                      </a:r>
                      <a:r>
                        <a:rPr lang="en-US" altLang="zh-CN" sz="2400" dirty="0">
                          <a:solidFill>
                            <a:srgbClr val="5E5E5E"/>
                          </a:solidFill>
                          <a:latin typeface="OPPOSans M" panose="00020600040101010101" charset="-122"/>
                          <a:ea typeface="OPPOSans M" panose="00020600040101010101" charset="-122"/>
                        </a:rPr>
                        <a:t>Tedis</a:t>
                      </a:r>
                      <a:r>
                        <a:rPr lang="zh-CN" altLang="en-US" sz="2400" dirty="0">
                          <a:solidFill>
                            <a:srgbClr val="5E5E5E"/>
                          </a:solidFill>
                          <a:latin typeface="OPPOSans M" panose="00020600040101010101" charset="-122"/>
                          <a:ea typeface="OPPOSans M" panose="00020600040101010101" charset="-122"/>
                        </a:rPr>
                        <a:t>实现单节点的分布式锁</a:t>
                      </a:r>
                      <a:endParaRPr lang="zh-CN" altLang="en-US" sz="2400" dirty="0">
                        <a:solidFill>
                          <a:srgbClr val="5E5E5E"/>
                        </a:solidFill>
                        <a:latin typeface="OPPOSans M" panose="00020600040101010101" charset="-122"/>
                        <a:ea typeface="OPPOSans M" panose="00020600040101010101" charset="-122"/>
                      </a:endParaRPr>
                    </a:p>
                  </a:txBody>
                  <a:tcPr anchor="ctr"/>
                </a:tc>
                <a:tc>
                  <a:txBody>
                    <a:bodyPr/>
                    <a:lstStyle/>
                    <a:p>
                      <a:pPr algn="l"/>
                      <a:r>
                        <a:rPr lang="zh-CN" altLang="en-US" sz="2400" b="1" dirty="0">
                          <a:solidFill>
                            <a:srgbClr val="5E5E5E"/>
                          </a:solidFill>
                          <a:latin typeface="OPPOSans M" panose="00020600040101010101" charset="-122"/>
                          <a:ea typeface="OPPOSans M" panose="00020600040101010101" charset="-122"/>
                        </a:rPr>
                        <a:t>已完成</a:t>
                      </a:r>
                      <a:r>
                        <a:rPr lang="zh-CN" altLang="en-US" sz="2400" dirty="0">
                          <a:solidFill>
                            <a:srgbClr val="5E5E5E"/>
                          </a:solidFill>
                          <a:latin typeface="OPPOSans M" panose="00020600040101010101" charset="-122"/>
                          <a:ea typeface="OPPOSans M" panose="00020600040101010101" charset="-122"/>
                        </a:rPr>
                        <a:t>，并将思想总结成文作为集群分布式锁的学习基础</a:t>
                      </a:r>
                      <a:endParaRPr lang="zh-CN" altLang="en-US" sz="2400" dirty="0">
                        <a:solidFill>
                          <a:srgbClr val="5E5E5E"/>
                        </a:solidFill>
                        <a:latin typeface="OPPOSans M" panose="00020600040101010101" charset="-122"/>
                        <a:ea typeface="OPPOSans M" panose="00020600040101010101" charset="-122"/>
                      </a:endParaRPr>
                    </a:p>
                  </a:txBody>
                  <a:tcPr anchor="ctr"/>
                </a:tc>
              </a:tr>
              <a:tr h="871220">
                <a:tc>
                  <a:txBody>
                    <a:bodyPr/>
                    <a:lstStyle/>
                    <a:p>
                      <a:pPr algn="l"/>
                      <a:r>
                        <a:rPr lang="zh-CN" altLang="en-US" sz="2400">
                          <a:solidFill>
                            <a:srgbClr val="5E5E5E"/>
                          </a:solidFill>
                          <a:latin typeface="OPPOSans M" panose="00020600040101010101" charset="-122"/>
                          <a:ea typeface="OPPOSans M" panose="00020600040101010101" charset="-122"/>
                        </a:rPr>
                        <a:t>目标外：</a:t>
                      </a:r>
                      <a:r>
                        <a:rPr lang="en-US" altLang="zh-CN" sz="2400">
                          <a:solidFill>
                            <a:srgbClr val="5E5E5E"/>
                          </a:solidFill>
                          <a:latin typeface="OPPOSans M" panose="00020600040101010101" charset="-122"/>
                          <a:ea typeface="OPPOSans M" panose="00020600040101010101" charset="-122"/>
                        </a:rPr>
                        <a:t>1. </a:t>
                      </a:r>
                      <a:r>
                        <a:rPr lang="zh-CN" altLang="en-US" sz="2400">
                          <a:solidFill>
                            <a:srgbClr val="5E5E5E"/>
                          </a:solidFill>
                          <a:latin typeface="OPPOSans M" panose="00020600040101010101" charset="-122"/>
                          <a:ea typeface="OPPOSans M" panose="00020600040101010101" charset="-122"/>
                        </a:rPr>
                        <a:t>将</a:t>
                      </a:r>
                      <a:r>
                        <a:rPr lang="en-US" altLang="zh-CN" sz="2400">
                          <a:solidFill>
                            <a:srgbClr val="5E5E5E"/>
                          </a:solidFill>
                          <a:latin typeface="OPPOSans M" panose="00020600040101010101" charset="-122"/>
                          <a:ea typeface="OPPOSans M" panose="00020600040101010101" charset="-122"/>
                        </a:rPr>
                        <a:t>Netty</a:t>
                      </a:r>
                      <a:r>
                        <a:rPr lang="zh-CN" altLang="en-US" sz="2400">
                          <a:solidFill>
                            <a:srgbClr val="5E5E5E"/>
                          </a:solidFill>
                          <a:latin typeface="OPPOSans M" panose="00020600040101010101" charset="-122"/>
                          <a:ea typeface="OPPOSans M" panose="00020600040101010101" charset="-122"/>
                        </a:rPr>
                        <a:t>作为</a:t>
                      </a:r>
                      <a:r>
                        <a:rPr lang="en-US" altLang="zh-CN" sz="2400">
                          <a:solidFill>
                            <a:srgbClr val="5E5E5E"/>
                          </a:solidFill>
                          <a:latin typeface="OPPOSans M" panose="00020600040101010101" charset="-122"/>
                          <a:ea typeface="OPPOSans M" panose="00020600040101010101" charset="-122"/>
                        </a:rPr>
                        <a:t>Tedis</a:t>
                      </a:r>
                      <a:r>
                        <a:rPr lang="zh-CN" altLang="en-US" sz="2400">
                          <a:solidFill>
                            <a:srgbClr val="5E5E5E"/>
                          </a:solidFill>
                          <a:latin typeface="OPPOSans M" panose="00020600040101010101" charset="-122"/>
                          <a:ea typeface="OPPOSans M" panose="00020600040101010101" charset="-122"/>
                        </a:rPr>
                        <a:t>网络模块的技术选型 </a:t>
                      </a:r>
                      <a:r>
                        <a:rPr lang="en-US" altLang="zh-CN" sz="2400">
                          <a:solidFill>
                            <a:srgbClr val="5E5E5E"/>
                          </a:solidFill>
                          <a:latin typeface="OPPOSans M" panose="00020600040101010101" charset="-122"/>
                          <a:ea typeface="OPPOSans M" panose="00020600040101010101" charset="-122"/>
                        </a:rPr>
                        <a:t>2. </a:t>
                      </a:r>
                      <a:r>
                        <a:rPr lang="zh-CN" altLang="en-US" sz="2400" dirty="0">
                          <a:solidFill>
                            <a:srgbClr val="5E5E5E"/>
                          </a:solidFill>
                          <a:latin typeface="OPPOSans M" panose="00020600040101010101" charset="-122"/>
                          <a:ea typeface="OPPOSans M" panose="00020600040101010101" charset="-122"/>
                          <a:sym typeface="+mn-ea"/>
                        </a:rPr>
                        <a:t>基于</a:t>
                      </a:r>
                      <a:r>
                        <a:rPr lang="en-US" altLang="zh-CN" sz="2400" dirty="0">
                          <a:solidFill>
                            <a:srgbClr val="5E5E5E"/>
                          </a:solidFill>
                          <a:latin typeface="OPPOSans M" panose="00020600040101010101" charset="-122"/>
                          <a:ea typeface="OPPOSans M" panose="00020600040101010101" charset="-122"/>
                          <a:sym typeface="+mn-ea"/>
                        </a:rPr>
                        <a:t>Tedis</a:t>
                      </a:r>
                      <a:r>
                        <a:rPr lang="zh-CN" altLang="en-US" sz="2400" dirty="0">
                          <a:solidFill>
                            <a:srgbClr val="5E5E5E"/>
                          </a:solidFill>
                          <a:latin typeface="OPPOSans M" panose="00020600040101010101" charset="-122"/>
                          <a:ea typeface="OPPOSans M" panose="00020600040101010101" charset="-122"/>
                          <a:sym typeface="+mn-ea"/>
                        </a:rPr>
                        <a:t>实现简易布隆过滤器 </a:t>
                      </a:r>
                      <a:r>
                        <a:rPr lang="en-US" altLang="zh-CN" sz="2400" dirty="0">
                          <a:solidFill>
                            <a:srgbClr val="5E5E5E"/>
                          </a:solidFill>
                          <a:latin typeface="OPPOSans M" panose="00020600040101010101" charset="-122"/>
                          <a:ea typeface="OPPOSans M" panose="00020600040101010101" charset="-122"/>
                          <a:sym typeface="+mn-ea"/>
                        </a:rPr>
                        <a:t>3. redis</a:t>
                      </a:r>
                      <a:r>
                        <a:rPr lang="zh-CN" altLang="en-US" sz="2400" dirty="0">
                          <a:solidFill>
                            <a:srgbClr val="5E5E5E"/>
                          </a:solidFill>
                          <a:latin typeface="OPPOSans M" panose="00020600040101010101" charset="-122"/>
                          <a:ea typeface="OPPOSans M" panose="00020600040101010101" charset="-122"/>
                          <a:sym typeface="+mn-ea"/>
                        </a:rPr>
                        <a:t>更深入研究</a:t>
                      </a:r>
                      <a:endParaRPr lang="zh-CN" altLang="en-US" sz="2400" dirty="0">
                        <a:solidFill>
                          <a:srgbClr val="5E5E5E"/>
                        </a:solidFill>
                        <a:latin typeface="OPPOSans M" panose="00020600040101010101" charset="-122"/>
                        <a:ea typeface="OPPOSans M" panose="00020600040101010101" charset="-122"/>
                        <a:sym typeface="+mn-ea"/>
                      </a:endParaRPr>
                    </a:p>
                  </a:txBody>
                  <a:tcPr anchor="ctr"/>
                </a:tc>
                <a:tc>
                  <a:txBody>
                    <a:bodyPr/>
                    <a:lstStyle/>
                    <a:p>
                      <a:pPr algn="l"/>
                      <a:r>
                        <a:rPr lang="en-US" altLang="zh-CN" sz="2400" b="0" dirty="0">
                          <a:solidFill>
                            <a:srgbClr val="5E5E5E"/>
                          </a:solidFill>
                          <a:latin typeface="OPPOSans M" panose="00020600040101010101" charset="-122"/>
                          <a:ea typeface="OPPOSans M" panose="00020600040101010101" charset="-122"/>
                        </a:rPr>
                        <a:t>1.</a:t>
                      </a:r>
                      <a:r>
                        <a:rPr lang="en-US" altLang="zh-CN" sz="2400" b="1" dirty="0">
                          <a:solidFill>
                            <a:srgbClr val="5E5E5E"/>
                          </a:solidFill>
                          <a:latin typeface="OPPOSans M" panose="00020600040101010101" charset="-122"/>
                          <a:ea typeface="OPPOSans M" panose="00020600040101010101" charset="-122"/>
                        </a:rPr>
                        <a:t> </a:t>
                      </a:r>
                      <a:r>
                        <a:rPr lang="zh-CN" altLang="en-US" sz="2400" b="1" dirty="0">
                          <a:solidFill>
                            <a:srgbClr val="5E5E5E"/>
                          </a:solidFill>
                          <a:latin typeface="OPPOSans M" panose="00020600040101010101" charset="-122"/>
                          <a:ea typeface="OPPOSans M" panose="00020600040101010101" charset="-122"/>
                        </a:rPr>
                        <a:t>已完成</a:t>
                      </a:r>
                      <a:r>
                        <a:rPr lang="zh-CN" altLang="en-US" sz="2400" dirty="0">
                          <a:solidFill>
                            <a:srgbClr val="5E5E5E"/>
                          </a:solidFill>
                          <a:latin typeface="OPPOSans M" panose="00020600040101010101" charset="-122"/>
                          <a:ea typeface="OPPOSans M" panose="00020600040101010101" charset="-122"/>
                        </a:rPr>
                        <a:t>，做课题的同时学习了</a:t>
                      </a:r>
                      <a:r>
                        <a:rPr lang="en-US" altLang="zh-CN" sz="2400" dirty="0">
                          <a:solidFill>
                            <a:srgbClr val="5E5E5E"/>
                          </a:solidFill>
                          <a:latin typeface="OPPOSans M" panose="00020600040101010101" charset="-122"/>
                          <a:ea typeface="OPPOSans M" panose="00020600040101010101" charset="-122"/>
                        </a:rPr>
                        <a:t>Netty</a:t>
                      </a:r>
                      <a:r>
                        <a:rPr lang="zh-CN" altLang="en-US" sz="2400" dirty="0">
                          <a:solidFill>
                            <a:srgbClr val="5E5E5E"/>
                          </a:solidFill>
                          <a:latin typeface="OPPOSans M" panose="00020600040101010101" charset="-122"/>
                          <a:ea typeface="OPPOSans M" panose="00020600040101010101" charset="-122"/>
                        </a:rPr>
                        <a:t>的使用（</a:t>
                      </a:r>
                      <a:r>
                        <a:rPr lang="en-US" altLang="zh-CN" sz="2400" dirty="0">
                          <a:solidFill>
                            <a:srgbClr val="5E5E5E"/>
                          </a:solidFill>
                          <a:latin typeface="OPPOSans M" panose="00020600040101010101" charset="-122"/>
                          <a:ea typeface="OPPOSans M" panose="00020600040101010101" charset="-122"/>
                        </a:rPr>
                        <a:t>learn by doing</a:t>
                      </a:r>
                      <a:r>
                        <a:rPr lang="zh-CN" altLang="en-US" sz="2400" dirty="0">
                          <a:solidFill>
                            <a:srgbClr val="5E5E5E"/>
                          </a:solidFill>
                          <a:latin typeface="OPPOSans M" panose="00020600040101010101" charset="-122"/>
                          <a:ea typeface="OPPOSans M" panose="00020600040101010101" charset="-122"/>
                        </a:rPr>
                        <a:t>），并且同时将</a:t>
                      </a:r>
                      <a:r>
                        <a:rPr lang="en-US" altLang="zh-CN" sz="2400" dirty="0">
                          <a:solidFill>
                            <a:srgbClr val="5E5E5E"/>
                          </a:solidFill>
                          <a:latin typeface="OPPOSans M" panose="00020600040101010101" charset="-122"/>
                          <a:ea typeface="OPPOSans M" panose="00020600040101010101" charset="-122"/>
                        </a:rPr>
                        <a:t>Netty</a:t>
                      </a:r>
                      <a:r>
                        <a:rPr lang="zh-CN" altLang="en-US" sz="2400" dirty="0">
                          <a:solidFill>
                            <a:srgbClr val="5E5E5E"/>
                          </a:solidFill>
                          <a:latin typeface="OPPOSans M" panose="00020600040101010101" charset="-122"/>
                          <a:ea typeface="OPPOSans M" panose="00020600040101010101" charset="-122"/>
                        </a:rPr>
                        <a:t>线程模型，总结成文</a:t>
                      </a:r>
                      <a:endParaRPr lang="zh-CN" altLang="en-US" sz="2400" dirty="0">
                        <a:solidFill>
                          <a:srgbClr val="5E5E5E"/>
                        </a:solidFill>
                        <a:latin typeface="OPPOSans M" panose="00020600040101010101" charset="-122"/>
                        <a:ea typeface="OPPOSans M" panose="00020600040101010101" charset="-122"/>
                      </a:endParaRPr>
                    </a:p>
                    <a:p>
                      <a:pPr algn="l"/>
                      <a:r>
                        <a:rPr lang="en-US" altLang="zh-CN" sz="2400" dirty="0">
                          <a:solidFill>
                            <a:srgbClr val="5E5E5E"/>
                          </a:solidFill>
                          <a:latin typeface="OPPOSans M" panose="00020600040101010101" charset="-122"/>
                          <a:ea typeface="OPPOSans M" panose="00020600040101010101" charset="-122"/>
                        </a:rPr>
                        <a:t>2. </a:t>
                      </a:r>
                      <a:r>
                        <a:rPr lang="zh-CN" altLang="en-US" sz="2400" b="1" dirty="0">
                          <a:solidFill>
                            <a:srgbClr val="5E5E5E"/>
                          </a:solidFill>
                          <a:latin typeface="OPPOSans M" panose="00020600040101010101" charset="-122"/>
                          <a:ea typeface="OPPOSans M" panose="00020600040101010101" charset="-122"/>
                          <a:sym typeface="+mn-ea"/>
                        </a:rPr>
                        <a:t>已完成</a:t>
                      </a:r>
                      <a:r>
                        <a:rPr lang="zh-CN" altLang="en-US" sz="2400" dirty="0">
                          <a:solidFill>
                            <a:srgbClr val="5E5E5E"/>
                          </a:solidFill>
                          <a:latin typeface="OPPOSans M" panose="00020600040101010101" charset="-122"/>
                          <a:ea typeface="OPPOSans M" panose="00020600040101010101" charset="-122"/>
                          <a:sym typeface="+mn-ea"/>
                        </a:rPr>
                        <a:t>，按照</a:t>
                      </a:r>
                      <a:r>
                        <a:rPr lang="en-US" altLang="zh-CN" sz="2400" dirty="0">
                          <a:solidFill>
                            <a:srgbClr val="5E5E5E"/>
                          </a:solidFill>
                          <a:latin typeface="OPPOSans M" panose="00020600040101010101" charset="-122"/>
                          <a:ea typeface="OPPOSans M" panose="00020600040101010101" charset="-122"/>
                          <a:sym typeface="+mn-ea"/>
                        </a:rPr>
                        <a:t>Bloomfilter</a:t>
                      </a:r>
                      <a:r>
                        <a:rPr lang="zh-CN" altLang="en-US" sz="2400" dirty="0">
                          <a:solidFill>
                            <a:srgbClr val="5E5E5E"/>
                          </a:solidFill>
                          <a:latin typeface="OPPOSans M" panose="00020600040101010101" charset="-122"/>
                          <a:ea typeface="OPPOSans M" panose="00020600040101010101" charset="-122"/>
                          <a:sym typeface="+mn-ea"/>
                        </a:rPr>
                        <a:t>的数学证明实现完成</a:t>
                      </a:r>
                      <a:endParaRPr lang="zh-CN" altLang="en-US" sz="2400" dirty="0">
                        <a:solidFill>
                          <a:srgbClr val="5E5E5E"/>
                        </a:solidFill>
                        <a:latin typeface="OPPOSans M" panose="00020600040101010101" charset="-122"/>
                        <a:ea typeface="OPPOSans M" panose="00020600040101010101" charset="-122"/>
                        <a:sym typeface="+mn-ea"/>
                      </a:endParaRPr>
                    </a:p>
                    <a:p>
                      <a:pPr algn="l"/>
                      <a:r>
                        <a:rPr lang="en-US" altLang="zh-CN" sz="2400" dirty="0">
                          <a:solidFill>
                            <a:srgbClr val="5E5E5E"/>
                          </a:solidFill>
                          <a:latin typeface="OPPOSans M" panose="00020600040101010101" charset="-122"/>
                          <a:ea typeface="OPPOSans M" panose="00020600040101010101" charset="-122"/>
                        </a:rPr>
                        <a:t>3. </a:t>
                      </a:r>
                      <a:r>
                        <a:rPr lang="zh-CN" altLang="en-US" sz="2400" b="1" kern="1200" dirty="0">
                          <a:solidFill>
                            <a:srgbClr val="5E5E5E"/>
                          </a:solidFill>
                          <a:latin typeface="OPPOSans M" panose="00020600040101010101" charset="-122"/>
                          <a:ea typeface="OPPOSans M" panose="00020600040101010101" charset="-122"/>
                          <a:sym typeface="+mn-ea"/>
                        </a:rPr>
                        <a:t>正常进行</a:t>
                      </a:r>
                      <a:r>
                        <a:rPr lang="zh-CN" altLang="en-US" sz="2400" b="0" kern="1200" dirty="0">
                          <a:solidFill>
                            <a:srgbClr val="5E5E5E"/>
                          </a:solidFill>
                          <a:latin typeface="OPPOSans M" panose="00020600040101010101" charset="-122"/>
                          <a:ea typeface="OPPOSans M" panose="00020600040101010101" charset="-122"/>
                          <a:sym typeface="+mn-ea"/>
                        </a:rPr>
                        <a:t>，目前完成主从复制、一致性</a:t>
                      </a:r>
                      <a:r>
                        <a:rPr lang="en-US" altLang="zh-CN" sz="2400" b="0" kern="1200" dirty="0">
                          <a:solidFill>
                            <a:srgbClr val="5E5E5E"/>
                          </a:solidFill>
                          <a:latin typeface="OPPOSans M" panose="00020600040101010101" charset="-122"/>
                          <a:ea typeface="OPPOSans M" panose="00020600040101010101" charset="-122"/>
                          <a:sym typeface="+mn-ea"/>
                        </a:rPr>
                        <a:t>hash</a:t>
                      </a:r>
                      <a:r>
                        <a:rPr lang="zh-CN" altLang="en-US" sz="2400" b="0" kern="1200" dirty="0">
                          <a:solidFill>
                            <a:srgbClr val="5E5E5E"/>
                          </a:solidFill>
                          <a:latin typeface="OPPOSans M" panose="00020600040101010101" charset="-122"/>
                          <a:ea typeface="OPPOSans M" panose="00020600040101010101" charset="-122"/>
                          <a:sym typeface="+mn-ea"/>
                        </a:rPr>
                        <a:t>学习</a:t>
                      </a:r>
                      <a:endParaRPr lang="zh-CN" altLang="en-US" sz="2400" b="0" kern="1200" dirty="0">
                        <a:solidFill>
                          <a:srgbClr val="5E5E5E"/>
                        </a:solidFill>
                        <a:latin typeface="OPPOSans M" panose="00020600040101010101" charset="-122"/>
                        <a:ea typeface="OPPOSans M" panose="00020600040101010101" charset="-122"/>
                        <a:sym typeface="+mn-ea"/>
                      </a:endParaRPr>
                    </a:p>
                  </a:txBody>
                  <a:tcPr anchor="ctr"/>
                </a:tc>
              </a:tr>
            </a:tbl>
          </a:graphicData>
        </a:graphic>
      </p:graphicFrame>
      <p:sp>
        <p:nvSpPr>
          <p:cNvPr id="2" name="标题 1"/>
          <p:cNvSpPr>
            <a:spLocks noGrp="1"/>
          </p:cNvSpPr>
          <p:nvPr>
            <p:ph type="title"/>
          </p:nvPr>
        </p:nvSpPr>
        <p:spPr/>
        <p:txBody>
          <a:bodyPr>
            <a:normAutofit/>
          </a:bodyPr>
          <a:lstStyle/>
          <a:p>
            <a:r>
              <a:rPr lang="zh-CN" altLang="en-US" dirty="0" smtClean="0"/>
              <a:t>实习计划完成情况总览</a:t>
            </a:r>
            <a:endParaRPr kumimoji="1" lang="zh-CN" altLang="en-US" dirty="0"/>
          </a:p>
        </p:txBody>
      </p:sp>
      <p:sp>
        <p:nvSpPr>
          <p:cNvPr id="6" name="矩形 5"/>
          <p:cNvSpPr/>
          <p:nvPr/>
        </p:nvSpPr>
        <p:spPr>
          <a:xfrm>
            <a:off x="776506" y="11365012"/>
            <a:ext cx="15568394" cy="1200329"/>
          </a:xfrm>
          <a:prstGeom prst="rect">
            <a:avLst/>
          </a:prstGeom>
        </p:spPr>
        <p:txBody>
          <a:bodyPr wrap="square">
            <a:spAutoFit/>
          </a:bodyPr>
          <a:lstStyle/>
          <a:p>
            <a:pPr lvl="0" algn="l" defTabSz="457200" hangingPunct="1"/>
            <a:r>
              <a:rPr lang="zh-CN" altLang="en-US" sz="2400" b="0" kern="1200" dirty="0">
                <a:solidFill>
                  <a:srgbClr val="5E5E5E"/>
                </a:solidFill>
                <a:latin typeface="OPPOSans M" panose="00020600040101010101" charset="-122"/>
                <a:ea typeface="OPPOSans M" panose="00020600040101010101" charset="-122"/>
                <a:cs typeface="+mn-cs"/>
              </a:rPr>
              <a:t>注：</a:t>
            </a:r>
            <a:endParaRPr lang="en-US" altLang="zh-CN" sz="2400" b="0" kern="1200" dirty="0">
              <a:solidFill>
                <a:srgbClr val="5E5E5E"/>
              </a:solidFill>
              <a:latin typeface="OPPOSans M" panose="00020600040101010101" charset="-122"/>
              <a:ea typeface="OPPOSans M" panose="00020600040101010101" charset="-122"/>
              <a:cs typeface="+mn-cs"/>
            </a:endParaRPr>
          </a:p>
          <a:p>
            <a:pPr lvl="0" algn="l" defTabSz="457200" hangingPunct="1"/>
            <a:r>
              <a:rPr lang="en-US" altLang="zh-CN" sz="2400" b="0" kern="1200" dirty="0">
                <a:solidFill>
                  <a:srgbClr val="5E5E5E"/>
                </a:solidFill>
                <a:latin typeface="OPPOSans M" panose="00020600040101010101" charset="-122"/>
                <a:ea typeface="OPPOSans M" panose="00020600040101010101" charset="-122"/>
                <a:cs typeface="+mn-cs"/>
              </a:rPr>
              <a:t>1.</a:t>
            </a:r>
            <a:r>
              <a:rPr lang="zh-CN" altLang="en-US" sz="2400" b="0" kern="1200" dirty="0">
                <a:solidFill>
                  <a:srgbClr val="5E5E5E"/>
                </a:solidFill>
                <a:latin typeface="OPPOSans M" panose="00020600040101010101" charset="-122"/>
                <a:ea typeface="OPPOSans M" panose="00020600040101010101" charset="-122"/>
                <a:cs typeface="+mn-cs"/>
              </a:rPr>
              <a:t>完成情况共分为：已完成，部分完成，未完成，正常进行中，延期，调整，未开展及其他。</a:t>
            </a:r>
            <a:endParaRPr lang="en-US" altLang="zh-CN" sz="2400" b="0" kern="1200" dirty="0">
              <a:solidFill>
                <a:srgbClr val="5E5E5E"/>
              </a:solidFill>
              <a:latin typeface="OPPOSans M" panose="00020600040101010101" charset="-122"/>
              <a:ea typeface="OPPOSans M" panose="00020600040101010101" charset="-122"/>
              <a:cs typeface="+mn-cs"/>
            </a:endParaRPr>
          </a:p>
          <a:p>
            <a:pPr lvl="0" algn="l" defTabSz="457200" hangingPunct="1"/>
            <a:r>
              <a:rPr lang="en-US" altLang="zh-CN" sz="2400" b="0" kern="1200" dirty="0">
                <a:solidFill>
                  <a:srgbClr val="5E5E5E"/>
                </a:solidFill>
                <a:latin typeface="OPPOSans M" panose="00020600040101010101" charset="-122"/>
                <a:ea typeface="OPPOSans M" panose="00020600040101010101" charset="-122"/>
                <a:cs typeface="+mn-cs"/>
              </a:rPr>
              <a:t>2.</a:t>
            </a:r>
            <a:r>
              <a:rPr lang="zh-CN" altLang="en-US" sz="2400" b="0" kern="1200" dirty="0">
                <a:solidFill>
                  <a:srgbClr val="5E5E5E"/>
                </a:solidFill>
                <a:latin typeface="OPPOSans M" panose="00020600040101010101" charset="-122"/>
                <a:ea typeface="OPPOSans M" panose="00020600040101010101" charset="-122"/>
                <a:cs typeface="+mn-cs"/>
              </a:rPr>
              <a:t>针对</a:t>
            </a:r>
            <a:r>
              <a:rPr lang="en-US" altLang="zh-CN" sz="2400" b="0" kern="1200" dirty="0">
                <a:solidFill>
                  <a:srgbClr val="5E5E5E"/>
                </a:solidFill>
                <a:latin typeface="OPPOSans M" panose="00020600040101010101" charset="-122"/>
                <a:ea typeface="OPPOSans M" panose="00020600040101010101" charset="-122"/>
                <a:cs typeface="+mn-cs"/>
              </a:rPr>
              <a:t>“</a:t>
            </a:r>
            <a:r>
              <a:rPr lang="zh-CN" altLang="en-US" sz="2400" b="0" kern="1200" dirty="0">
                <a:solidFill>
                  <a:srgbClr val="5E5E5E"/>
                </a:solidFill>
                <a:latin typeface="OPPOSans M" panose="00020600040101010101" charset="-122"/>
                <a:ea typeface="OPPOSans M" panose="00020600040101010101" charset="-122"/>
                <a:cs typeface="+mn-cs"/>
              </a:rPr>
              <a:t>未完成</a:t>
            </a:r>
            <a:r>
              <a:rPr lang="en-US" altLang="zh-CN" sz="2400" b="0" kern="1200" dirty="0">
                <a:solidFill>
                  <a:srgbClr val="5E5E5E"/>
                </a:solidFill>
                <a:latin typeface="OPPOSans M" panose="00020600040101010101" charset="-122"/>
                <a:ea typeface="OPPOSans M" panose="00020600040101010101" charset="-122"/>
                <a:cs typeface="+mn-cs"/>
              </a:rPr>
              <a:t>”</a:t>
            </a:r>
            <a:r>
              <a:rPr lang="zh-CN" altLang="en-US" sz="2400" b="0" kern="1200" dirty="0">
                <a:solidFill>
                  <a:srgbClr val="5E5E5E"/>
                </a:solidFill>
                <a:latin typeface="OPPOSans M" panose="00020600040101010101" charset="-122"/>
                <a:ea typeface="OPPOSans M" panose="00020600040101010101" charset="-122"/>
                <a:cs typeface="+mn-cs"/>
              </a:rPr>
              <a:t>的目标需要明确具体原因。</a:t>
            </a:r>
            <a:endParaRPr lang="zh-CN" altLang="en-US" sz="2400" b="0" kern="1200" dirty="0">
              <a:solidFill>
                <a:srgbClr val="5E5E5E"/>
              </a:solidFill>
              <a:latin typeface="OPPOSans M" panose="00020600040101010101" charset="-122"/>
              <a:ea typeface="OPPOSans M" panose="00020600040101010101" charset="-122"/>
              <a:cs typeface="+mn-cs"/>
            </a:endParaRPr>
          </a:p>
        </p:txBody>
      </p:sp>
      <p:sp>
        <p:nvSpPr>
          <p:cNvPr id="3" name="文本框 2"/>
          <p:cNvSpPr txBox="1"/>
          <p:nvPr/>
        </p:nvSpPr>
        <p:spPr>
          <a:xfrm>
            <a:off x="776605" y="2973070"/>
            <a:ext cx="3296920" cy="5588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Helvetica Neue"/>
                <a:ea typeface="Helvetica Neue"/>
                <a:cs typeface="Helvetica Neue"/>
                <a:sym typeface="Helvetica Neue"/>
              </a:rPr>
              <a:t>7.11 </a:t>
            </a:r>
            <a:r>
              <a:rPr kumimoji="0" lang="zh-CN" altLang="en-US" sz="3000" b="0" i="0" u="none" strike="noStrike" cap="none" spc="0" normalizeH="0" baseline="0">
                <a:ln>
                  <a:noFill/>
                </a:ln>
                <a:solidFill>
                  <a:srgbClr val="000000"/>
                </a:solidFill>
                <a:effectLst/>
                <a:uFillTx/>
                <a:latin typeface="Helvetica Neue"/>
                <a:ea typeface="Helvetica Neue"/>
                <a:cs typeface="Helvetica Neue"/>
                <a:sym typeface="Helvetica Neue"/>
              </a:rPr>
              <a:t>至今</a:t>
            </a:r>
            <a:endParaRPr kumimoji="0" lang="zh-CN" altLang="en-US" sz="30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pSp>
        <p:nvGrpSpPr>
          <p:cNvPr id="20" name="组合 19"/>
          <p:cNvGrpSpPr/>
          <p:nvPr/>
        </p:nvGrpSpPr>
        <p:grpSpPr>
          <a:xfrm>
            <a:off x="776506" y="3488706"/>
            <a:ext cx="21388550" cy="7886430"/>
            <a:chOff x="2070340" y="1521952"/>
            <a:chExt cx="5003320" cy="2763021"/>
          </a:xfrm>
        </p:grpSpPr>
        <p:grpSp>
          <p:nvGrpSpPr>
            <p:cNvPr id="21" name="组合 20"/>
            <p:cNvGrpSpPr/>
            <p:nvPr/>
          </p:nvGrpSpPr>
          <p:grpSpPr>
            <a:xfrm>
              <a:off x="2070340" y="1521952"/>
              <a:ext cx="5003320" cy="437128"/>
              <a:chOff x="2070340" y="1521952"/>
              <a:chExt cx="5003320" cy="437128"/>
            </a:xfrm>
          </p:grpSpPr>
          <p:sp>
            <p:nvSpPr>
              <p:cNvPr id="34" name="Rectangle 5"/>
              <p:cNvSpPr>
                <a:spLocks noChangeArrowheads="1"/>
              </p:cNvSpPr>
              <p:nvPr/>
            </p:nvSpPr>
            <p:spPr bwMode="gray">
              <a:xfrm>
                <a:off x="2070340" y="1521952"/>
                <a:ext cx="582886" cy="437128"/>
              </a:xfrm>
              <a:prstGeom prst="rect">
                <a:avLst/>
              </a:prstGeom>
              <a:solidFill>
                <a:schemeClr val="bg1"/>
              </a:solidFill>
              <a:ln w="9525" algn="ctr">
                <a:solidFill>
                  <a:schemeClr val="tx1">
                    <a:lumMod val="50000"/>
                    <a:lumOff val="50000"/>
                  </a:schemeClr>
                </a:solidFill>
                <a:miter lim="800000"/>
              </a:ln>
              <a:effectLst>
                <a:outerShdw dist="35921" dir="2700000" algn="ctr" rotWithShape="0">
                  <a:srgbClr val="FFFFFF"/>
                </a:outerShdw>
              </a:effectLst>
            </p:spPr>
            <p:txBody>
              <a:bodyPr wrap="none" lIns="118800" r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1</a:t>
                </a:r>
                <a:endParaRPr kumimoji="0" lang="en-US" altLang="ja-JP"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5" name="Rectangle 6"/>
              <p:cNvSpPr>
                <a:spLocks noChangeArrowheads="1"/>
              </p:cNvSpPr>
              <p:nvPr/>
            </p:nvSpPr>
            <p:spPr bwMode="gray">
              <a:xfrm>
                <a:off x="2705865" y="1521952"/>
                <a:ext cx="4367795" cy="437128"/>
              </a:xfrm>
              <a:prstGeom prst="rect">
                <a:avLst/>
              </a:prstGeom>
              <a:solidFill>
                <a:schemeClr val="bg1"/>
              </a:solidFill>
              <a:ln w="6350" algn="ctr">
                <a:solidFill>
                  <a:schemeClr val="tx1">
                    <a:lumMod val="50000"/>
                    <a:lumOff val="50000"/>
                  </a:schemeClr>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实习计划完成情况总览</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grpSp>
        <p:grpSp>
          <p:nvGrpSpPr>
            <p:cNvPr id="22" name="组合 21"/>
            <p:cNvGrpSpPr/>
            <p:nvPr/>
          </p:nvGrpSpPr>
          <p:grpSpPr>
            <a:xfrm>
              <a:off x="2070340" y="2103068"/>
              <a:ext cx="5003320" cy="437806"/>
              <a:chOff x="2070340" y="2187007"/>
              <a:chExt cx="5003320" cy="437806"/>
            </a:xfrm>
          </p:grpSpPr>
          <p:sp>
            <p:nvSpPr>
              <p:cNvPr id="32" name="Rectangle 7"/>
              <p:cNvSpPr>
                <a:spLocks noChangeArrowheads="1"/>
              </p:cNvSpPr>
              <p:nvPr/>
            </p:nvSpPr>
            <p:spPr bwMode="gray">
              <a:xfrm>
                <a:off x="2070340" y="2187007"/>
                <a:ext cx="582886" cy="437806"/>
              </a:xfrm>
              <a:prstGeom prst="rect">
                <a:avLst/>
              </a:prstGeom>
              <a:solidFill>
                <a:srgbClr val="046A38"/>
              </a:solid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rPr>
                  <a:t>2</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3" name="Rectangle 8"/>
              <p:cNvSpPr>
                <a:spLocks noChangeArrowheads="1"/>
              </p:cNvSpPr>
              <p:nvPr/>
            </p:nvSpPr>
            <p:spPr bwMode="gray">
              <a:xfrm>
                <a:off x="2705866" y="2187007"/>
                <a:ext cx="4367794" cy="437806"/>
              </a:xfrm>
              <a:prstGeom prst="rect">
                <a:avLst/>
              </a:prstGeom>
              <a:solidFill>
                <a:srgbClr val="046A38"/>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rPr>
                  <a:t>实习期间核心产出与总结反思</a:t>
                </a:r>
                <a:endParaRPr kumimoji="0" lang="en-US" altLang="zh-CN" sz="4800" b="0" i="0" u="none" strike="noStrike" kern="1200" cap="none" spc="0" normalizeH="0" baseline="0" noProof="0" dirty="0">
                  <a:ln>
                    <a:noFill/>
                  </a:ln>
                  <a:solidFill>
                    <a:schemeClr val="bg1"/>
                  </a:solidFill>
                  <a:effectLst/>
                  <a:uLnTx/>
                  <a:uFillTx/>
                  <a:latin typeface="OPPOSans M" panose="00020600040101010101" charset="-122"/>
                  <a:ea typeface="OPPOSans M" panose="00020600040101010101" charset="-122"/>
                  <a:cs typeface="+mn-cs"/>
                </a:endParaRPr>
              </a:p>
            </p:txBody>
          </p:sp>
        </p:grpSp>
        <p:grpSp>
          <p:nvGrpSpPr>
            <p:cNvPr id="23" name="组合 22"/>
            <p:cNvGrpSpPr/>
            <p:nvPr/>
          </p:nvGrpSpPr>
          <p:grpSpPr>
            <a:xfrm>
              <a:off x="2070340" y="3266656"/>
              <a:ext cx="5003320" cy="437806"/>
              <a:chOff x="2070340" y="3393238"/>
              <a:chExt cx="5003320" cy="437806"/>
            </a:xfrm>
          </p:grpSpPr>
          <p:sp>
            <p:nvSpPr>
              <p:cNvPr id="30" name="Rectangle 7"/>
              <p:cNvSpPr>
                <a:spLocks noChangeArrowheads="1"/>
              </p:cNvSpPr>
              <p:nvPr/>
            </p:nvSpPr>
            <p:spPr bwMode="gray">
              <a:xfrm>
                <a:off x="2070340" y="3393238"/>
                <a:ext cx="582886" cy="437806"/>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4</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31" name="Rectangle 8"/>
              <p:cNvSpPr>
                <a:spLocks noChangeArrowheads="1"/>
              </p:cNvSpPr>
              <p:nvPr/>
            </p:nvSpPr>
            <p:spPr bwMode="gray">
              <a:xfrm>
                <a:off x="2705866" y="3393238"/>
                <a:ext cx="4367794" cy="437806"/>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对于</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公司文化的</a:t>
                </a:r>
                <a:r>
                  <a:rPr kumimoji="0" lang="zh-CN" altLang="en-US" sz="4800" b="0" i="0" u="none" strike="noStrike" kern="1200" cap="none" spc="0" normalizeH="0" baseline="0" noProof="0" dirty="0" smtClean="0">
                    <a:ln>
                      <a:noFill/>
                    </a:ln>
                    <a:solidFill>
                      <a:srgbClr val="5E5E5E"/>
                    </a:solidFill>
                    <a:effectLst/>
                    <a:uLnTx/>
                    <a:uFillTx/>
                    <a:latin typeface="OPPOSans M" panose="00020600040101010101" charset="-122"/>
                    <a:ea typeface="OPPOSans M" panose="00020600040101010101" charset="-122"/>
                    <a:cs typeface="+mn-cs"/>
                  </a:rPr>
                  <a:t>理解</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4" name="组合 23"/>
            <p:cNvGrpSpPr/>
            <p:nvPr/>
          </p:nvGrpSpPr>
          <p:grpSpPr>
            <a:xfrm>
              <a:off x="2070340" y="3848450"/>
              <a:ext cx="5003320" cy="436523"/>
              <a:chOff x="2070340" y="4059577"/>
              <a:chExt cx="5003320" cy="436523"/>
            </a:xfrm>
          </p:grpSpPr>
          <p:sp>
            <p:nvSpPr>
              <p:cNvPr id="28" name="Rectangle 7"/>
              <p:cNvSpPr>
                <a:spLocks noChangeArrowheads="1"/>
              </p:cNvSpPr>
              <p:nvPr/>
            </p:nvSpPr>
            <p:spPr bwMode="gray">
              <a:xfrm>
                <a:off x="2070340" y="4059577"/>
                <a:ext cx="582886" cy="436523"/>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5</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9" name="Rectangle 8"/>
              <p:cNvSpPr>
                <a:spLocks noChangeArrowheads="1"/>
              </p:cNvSpPr>
              <p:nvPr/>
            </p:nvSpPr>
            <p:spPr bwMode="gray">
              <a:xfrm>
                <a:off x="2705866" y="4059577"/>
                <a:ext cx="4367794" cy="436523"/>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对部门</a:t>
                </a: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a:t>
                </a:r>
                <a:r>
                  <a:rPr kumimoji="0" lang="zh-CN" altLang="en-US"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rPr>
                  <a:t>团队的建议</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nvGrpSpPr>
            <p:cNvPr id="25" name="组合 24"/>
            <p:cNvGrpSpPr/>
            <p:nvPr/>
          </p:nvGrpSpPr>
          <p:grpSpPr>
            <a:xfrm>
              <a:off x="2070340" y="2684862"/>
              <a:ext cx="5003320" cy="437806"/>
              <a:chOff x="2070340" y="2790122"/>
              <a:chExt cx="5003320" cy="437806"/>
            </a:xfrm>
          </p:grpSpPr>
          <p:sp>
            <p:nvSpPr>
              <p:cNvPr id="26" name="Rectangle 7"/>
              <p:cNvSpPr>
                <a:spLocks noChangeArrowheads="1"/>
              </p:cNvSpPr>
              <p:nvPr/>
            </p:nvSpPr>
            <p:spPr bwMode="gray">
              <a:xfrm>
                <a:off x="2070340" y="2790122"/>
                <a:ext cx="582886" cy="437806"/>
              </a:xfrm>
              <a:prstGeom prst="rect">
                <a:avLst/>
              </a:prstGeom>
              <a:noFill/>
              <a:ln w="9525" algn="ctr">
                <a:solidFill>
                  <a:srgbClr val="FFFFFF">
                    <a:lumMod val="65000"/>
                  </a:srgbClr>
                </a:solidFill>
                <a:miter lim="800000"/>
              </a:ln>
              <a:effectLst>
                <a:outerShdw dist="35921" dir="2700000" algn="ctr" rotWithShape="0">
                  <a:srgbClr val="FFFFFF"/>
                </a:outerShdw>
              </a:effectLst>
            </p:spPr>
            <p:txBody>
              <a:bodyPr wrap="none" lIns="118800" rIns="45720" anchor="ctr"/>
              <a:lstStyle/>
              <a:p>
                <a:pPr marL="0" marR="0" lvl="0" indent="0" defTabSz="4572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rPr>
                  <a:t>3</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Arial" panose="020B0604020202020204" pitchFamily="34" charset="0"/>
                </a:endParaRPr>
              </a:p>
            </p:txBody>
          </p:sp>
          <p:sp>
            <p:nvSpPr>
              <p:cNvPr id="27" name="Rectangle 8"/>
              <p:cNvSpPr>
                <a:spLocks noChangeArrowheads="1"/>
              </p:cNvSpPr>
              <p:nvPr/>
            </p:nvSpPr>
            <p:spPr bwMode="gray">
              <a:xfrm>
                <a:off x="2705866" y="2790122"/>
                <a:ext cx="4367794" cy="437806"/>
              </a:xfrm>
              <a:prstGeom prst="rect">
                <a:avLst/>
              </a:prstGeom>
              <a:solidFill>
                <a:srgbClr val="FFFFFF"/>
              </a:solidFill>
              <a:ln w="6350" algn="ctr">
                <a:solidFill>
                  <a:srgbClr val="FFFFFF">
                    <a:lumMod val="65000"/>
                  </a:srgbClr>
                </a:solidFill>
                <a:miter lim="800000"/>
              </a:ln>
            </p:spPr>
            <p:txBody>
              <a:bodyPr wrap="none" anchor="ctr"/>
              <a:lstStyle/>
              <a:p>
                <a:pPr marL="0" marR="0" lvl="0" indent="0" algn="l" defTabSz="457200" eaLnBrk="1" fontAlgn="auto" latinLnBrk="0" hangingPunct="1">
                  <a:lnSpc>
                    <a:spcPct val="100000"/>
                  </a:lnSpc>
                  <a:spcBef>
                    <a:spcPct val="50000"/>
                  </a:spcBef>
                  <a:spcAft>
                    <a:spcPts val="0"/>
                  </a:spcAft>
                  <a:buClr>
                    <a:srgbClr val="000000"/>
                  </a:buClr>
                  <a:buSzTx/>
                  <a:buFontTx/>
                  <a:buNone/>
                  <a:defRPr/>
                </a:pPr>
                <a:r>
                  <a:rPr lang="zh-CN" altLang="en-US" sz="4800" b="0" kern="1200" dirty="0">
                    <a:solidFill>
                      <a:srgbClr val="5E5E5E"/>
                    </a:solidFill>
                    <a:latin typeface="OPPOSans M" panose="00020600040101010101" charset="-122"/>
                    <a:ea typeface="OPPOSans M" panose="00020600040101010101" charset="-122"/>
                    <a:cs typeface="+mn-cs"/>
                  </a:rPr>
                  <a:t>实习期</a:t>
                </a:r>
                <a:r>
                  <a:rPr lang="zh-CN" altLang="en-US" sz="4800" b="0" kern="1200" dirty="0" smtClean="0">
                    <a:solidFill>
                      <a:srgbClr val="5E5E5E"/>
                    </a:solidFill>
                    <a:latin typeface="OPPOSans M" panose="00020600040101010101" charset="-122"/>
                    <a:ea typeface="OPPOSans M" panose="00020600040101010101" charset="-122"/>
                    <a:cs typeface="+mn-cs"/>
                  </a:rPr>
                  <a:t>间的个人成长与收获</a:t>
                </a:r>
                <a:endParaRPr kumimoji="0" lang="en-US" altLang="zh-CN" sz="4800" b="0" i="0" u="none" strike="noStrike" kern="1200" cap="none" spc="0" normalizeH="0" baseline="0" noProof="0" dirty="0">
                  <a:ln>
                    <a:noFill/>
                  </a:ln>
                  <a:solidFill>
                    <a:srgbClr val="5E5E5E"/>
                  </a:solidFill>
                  <a:effectLst/>
                  <a:uLnTx/>
                  <a:uFillTx/>
                  <a:latin typeface="OPPOSans M" panose="00020600040101010101" charset="-122"/>
                  <a:ea typeface="OPPOSans M" panose="00020600040101010101"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实习期</a:t>
            </a:r>
            <a:r>
              <a:rPr kumimoji="1" lang="zh-CN" altLang="en-US" dirty="0"/>
              <a:t>间核心产出与总结反思（一）</a:t>
            </a:r>
            <a:endParaRPr kumimoji="1" lang="zh-CN" altLang="en-US" dirty="0"/>
          </a:p>
        </p:txBody>
      </p:sp>
      <p:sp>
        <p:nvSpPr>
          <p:cNvPr id="3" name="内容占位符 2"/>
          <p:cNvSpPr>
            <a:spLocks noGrp="1"/>
          </p:cNvSpPr>
          <p:nvPr>
            <p:ph type="body" sz="quarter" idx="10"/>
          </p:nvPr>
        </p:nvSpPr>
        <p:spPr>
          <a:xfrm>
            <a:off x="776605" y="2825115"/>
            <a:ext cx="22841585" cy="9605010"/>
          </a:xfrm>
        </p:spPr>
        <p:txBody>
          <a:bodyPr>
            <a:noAutofit/>
          </a:bodyPr>
          <a:lstStyle/>
          <a:p>
            <a:r>
              <a:rPr kumimoji="1" lang="zh-CN" altLang="en-US" sz="3600" b="1" dirty="0" smtClean="0">
                <a:sym typeface="Wingdings" panose="05000000000000000000"/>
              </a:rPr>
              <a:t>背景</a:t>
            </a:r>
            <a:r>
              <a:rPr kumimoji="1" lang="zh-CN" altLang="en-US" sz="3600" dirty="0" smtClean="0">
                <a:sym typeface="Wingdings" panose="05000000000000000000"/>
              </a:rPr>
              <a:t>：</a:t>
            </a:r>
            <a:endParaRPr kumimoji="1" lang="zh-CN" altLang="en-US" sz="3600" dirty="0" smtClean="0">
              <a:sym typeface="Wingdings" panose="05000000000000000000"/>
            </a:endParaRPr>
          </a:p>
          <a:p>
            <a:r>
              <a:rPr kumimoji="1" lang="zh-CN" altLang="en-US" sz="3200" dirty="0" smtClean="0">
                <a:sym typeface="Wingdings" panose="05000000000000000000"/>
              </a:rPr>
              <a:t>实习初期和导师智勋结合各类技术的使用广度和深度讨论实习课题，最后选择常用且重要的</a:t>
            </a:r>
            <a:r>
              <a:rPr kumimoji="1" lang="en-US" altLang="zh-CN" sz="3200" dirty="0" smtClean="0">
                <a:sym typeface="Wingdings" panose="05000000000000000000"/>
              </a:rPr>
              <a:t>Redis</a:t>
            </a:r>
            <a:r>
              <a:rPr kumimoji="1" lang="zh-CN" altLang="en-US" sz="3200" dirty="0" smtClean="0">
                <a:sym typeface="Wingdings" panose="05000000000000000000"/>
              </a:rPr>
              <a:t>作为研究方向。</a:t>
            </a:r>
            <a:endParaRPr kumimoji="1" lang="zh-CN" altLang="en-US" sz="3200" dirty="0" smtClean="0">
              <a:sym typeface="Wingdings" panose="05000000000000000000"/>
            </a:endParaRPr>
          </a:p>
          <a:p>
            <a:endParaRPr kumimoji="1" lang="zh-CN" altLang="en-US" sz="3200" dirty="0" smtClean="0">
              <a:sym typeface="Wingdings" panose="05000000000000000000"/>
            </a:endParaRPr>
          </a:p>
          <a:p>
            <a:r>
              <a:rPr kumimoji="1" lang="zh-CN" altLang="en-US" sz="3600" b="1" dirty="0" smtClean="0">
                <a:sym typeface="Wingdings" panose="05000000000000000000"/>
              </a:rPr>
              <a:t>开展思路</a:t>
            </a:r>
            <a:r>
              <a:rPr kumimoji="1" lang="zh-CN" altLang="en-US" sz="3600" dirty="0" smtClean="0">
                <a:sym typeface="Wingdings" panose="05000000000000000000"/>
              </a:rPr>
              <a:t>：</a:t>
            </a:r>
            <a:endParaRPr kumimoji="1" lang="zh-CN" altLang="en-US" sz="3600" dirty="0" smtClean="0">
              <a:sym typeface="Wingdings" panose="05000000000000000000"/>
            </a:endParaRPr>
          </a:p>
          <a:p>
            <a:pPr marL="342900" indent="-342900">
              <a:buFont typeface="Arial" panose="020B0604020202020204" pitchFamily="34" charset="0"/>
              <a:buChar char="•"/>
            </a:pPr>
            <a:r>
              <a:rPr kumimoji="1" lang="zh-CN" altLang="en-US" sz="3200" dirty="0" smtClean="0">
                <a:sym typeface="Wingdings" panose="05000000000000000000"/>
              </a:rPr>
              <a:t>考虑到</a:t>
            </a:r>
            <a:r>
              <a:rPr kumimoji="1" lang="en-US" altLang="zh-CN" sz="3200" dirty="0" smtClean="0">
                <a:sym typeface="Wingdings" panose="05000000000000000000"/>
              </a:rPr>
              <a:t>redis</a:t>
            </a:r>
            <a:r>
              <a:rPr kumimoji="1" lang="zh-CN" altLang="en-US" sz="3200" dirty="0" smtClean="0">
                <a:sym typeface="Wingdings" panose="05000000000000000000"/>
              </a:rPr>
              <a:t>是一个基于内存的</a:t>
            </a:r>
            <a:r>
              <a:rPr kumimoji="1" lang="en-US" altLang="zh-CN" sz="3200" dirty="0" smtClean="0">
                <a:sym typeface="Wingdings" panose="05000000000000000000"/>
              </a:rPr>
              <a:t>K-V</a:t>
            </a:r>
            <a:r>
              <a:rPr kumimoji="1" lang="zh-CN" altLang="en-US" sz="3200" dirty="0" smtClean="0">
                <a:sym typeface="Wingdings" panose="05000000000000000000"/>
              </a:rPr>
              <a:t>数据库，所以在实际使用中对于每个操作导致的内存消耗都要有一个清晰的认识，针对这一点，课题初期我主要在学习</a:t>
            </a:r>
            <a:r>
              <a:rPr kumimoji="1" lang="en-US" altLang="zh-CN" sz="3200" dirty="0" smtClean="0">
                <a:sym typeface="Wingdings" panose="05000000000000000000"/>
              </a:rPr>
              <a:t>redis</a:t>
            </a:r>
            <a:r>
              <a:rPr kumimoji="1" lang="zh-CN" altLang="en-US" sz="3200" dirty="0" smtClean="0">
                <a:sym typeface="Wingdings" panose="05000000000000000000"/>
              </a:rPr>
              <a:t>的数据结构和内存优化。然后考虑到服务故障停机等需要数据备份恢复的场景，对于持久化也需要有一个清晰认识，所以接着学习</a:t>
            </a:r>
            <a:r>
              <a:rPr kumimoji="1" lang="en-US" altLang="zh-CN" sz="3200" dirty="0" smtClean="0">
                <a:sym typeface="Wingdings" panose="05000000000000000000"/>
              </a:rPr>
              <a:t>RDB/AOF</a:t>
            </a:r>
            <a:r>
              <a:rPr kumimoji="1" lang="zh-CN" altLang="en-US" sz="3200" dirty="0" smtClean="0">
                <a:sym typeface="Wingdings" panose="05000000000000000000"/>
              </a:rPr>
              <a:t>持久化。</a:t>
            </a:r>
            <a:endParaRPr kumimoji="1" lang="zh-CN" altLang="en-US" sz="3200" dirty="0" smtClean="0">
              <a:sym typeface="Wingdings" panose="05000000000000000000"/>
            </a:endParaRPr>
          </a:p>
          <a:p>
            <a:pPr marL="342900" indent="-342900">
              <a:buFont typeface="Arial" panose="020B0604020202020204" pitchFamily="34" charset="0"/>
              <a:buChar char="•"/>
            </a:pPr>
            <a:r>
              <a:rPr kumimoji="1" lang="zh-CN" altLang="en-US" sz="3200" dirty="0" smtClean="0">
                <a:sym typeface="Wingdings" panose="05000000000000000000"/>
              </a:rPr>
              <a:t>第一阶段完成后，想输出一个实际项目，</a:t>
            </a:r>
            <a:r>
              <a:rPr kumimoji="1" lang="zh-CN" altLang="en-US" sz="3200" dirty="0" smtClean="0">
                <a:sym typeface="Wingdings" panose="05000000000000000000"/>
              </a:rPr>
              <a:t>刚好想到平时使用过的</a:t>
            </a:r>
            <a:r>
              <a:rPr kumimoji="1" lang="en-US" altLang="zh-CN" sz="3200" dirty="0" smtClean="0">
                <a:sym typeface="Wingdings" panose="05000000000000000000"/>
              </a:rPr>
              <a:t>Jedis</a:t>
            </a:r>
            <a:r>
              <a:rPr kumimoji="1" lang="zh-CN" altLang="en-US" sz="3200" dirty="0" smtClean="0">
                <a:sym typeface="Wingdings" panose="05000000000000000000"/>
              </a:rPr>
              <a:t>，所以准备手写一个</a:t>
            </a:r>
            <a:r>
              <a:rPr kumimoji="1" lang="en-US" altLang="zh-CN" sz="3200" dirty="0" smtClean="0">
                <a:sym typeface="Wingdings" panose="05000000000000000000"/>
              </a:rPr>
              <a:t>java</a:t>
            </a:r>
            <a:r>
              <a:rPr kumimoji="1" lang="zh-CN" altLang="en-US" sz="3200" dirty="0" smtClean="0">
                <a:sym typeface="Wingdings" panose="05000000000000000000"/>
              </a:rPr>
              <a:t>的</a:t>
            </a:r>
            <a:r>
              <a:rPr kumimoji="1" lang="en-US" altLang="zh-CN" sz="3200" dirty="0" smtClean="0">
                <a:sym typeface="Wingdings" panose="05000000000000000000"/>
              </a:rPr>
              <a:t>redis</a:t>
            </a:r>
            <a:r>
              <a:rPr kumimoji="1" lang="zh-CN" altLang="en-US" sz="3200" dirty="0" smtClean="0">
                <a:sym typeface="Wingdings" panose="05000000000000000000"/>
              </a:rPr>
              <a:t>客户端，一方面加深对</a:t>
            </a:r>
            <a:r>
              <a:rPr kumimoji="1" lang="en-US" altLang="zh-CN" sz="3200" dirty="0" smtClean="0">
                <a:sym typeface="Wingdings" panose="05000000000000000000"/>
              </a:rPr>
              <a:t>redis</a:t>
            </a:r>
            <a:r>
              <a:rPr kumimoji="1" lang="zh-CN" altLang="en-US" sz="3200" dirty="0" smtClean="0">
                <a:sym typeface="Wingdings" panose="05000000000000000000"/>
              </a:rPr>
              <a:t>的理解，一方面提高编码能力。</a:t>
            </a:r>
            <a:endParaRPr kumimoji="1" lang="zh-CN" altLang="en-US" sz="3200" dirty="0" smtClean="0">
              <a:sym typeface="Wingdings" panose="05000000000000000000"/>
            </a:endParaRPr>
          </a:p>
          <a:p>
            <a:pPr marL="342900" indent="-342900">
              <a:buFont typeface="Arial" panose="020B0604020202020204" pitchFamily="34" charset="0"/>
              <a:buChar char="•"/>
            </a:pPr>
            <a:r>
              <a:rPr kumimoji="1" lang="zh-CN" altLang="en-US" sz="3200" dirty="0" smtClean="0">
                <a:sym typeface="Wingdings" panose="05000000000000000000"/>
              </a:rPr>
              <a:t>然后考虑到平时在我的</a:t>
            </a:r>
            <a:r>
              <a:rPr kumimoji="1" lang="en-US" altLang="zh-CN" sz="3200" dirty="0" smtClean="0">
                <a:sym typeface="Wingdings" panose="05000000000000000000"/>
              </a:rPr>
              <a:t>redis</a:t>
            </a:r>
            <a:r>
              <a:rPr kumimoji="1" lang="zh-CN" altLang="en-US" sz="3200" dirty="0" smtClean="0">
                <a:sym typeface="Wingdings" panose="05000000000000000000"/>
              </a:rPr>
              <a:t>使用中基本上是用来作为缓存，为了拓宽知识广度，</a:t>
            </a:r>
            <a:r>
              <a:rPr kumimoji="1" lang="zh-CN" altLang="en-US" sz="3200" dirty="0" smtClean="0">
                <a:sym typeface="Wingdings" panose="05000000000000000000"/>
              </a:rPr>
              <a:t>熟悉更多使用场景，我选择基于我的</a:t>
            </a:r>
            <a:r>
              <a:rPr kumimoji="1" lang="en-US" altLang="zh-CN" sz="3200" dirty="0" smtClean="0">
                <a:sym typeface="Wingdings" panose="05000000000000000000"/>
              </a:rPr>
              <a:t>redis</a:t>
            </a:r>
            <a:r>
              <a:rPr kumimoji="1" lang="zh-CN" altLang="en-US" sz="3200" dirty="0" smtClean="0">
                <a:sym typeface="Wingdings" panose="05000000000000000000"/>
              </a:rPr>
              <a:t>客户端实现单节点分布式锁，布隆过滤器，同时也可以借此验证我的</a:t>
            </a:r>
            <a:r>
              <a:rPr kumimoji="1" lang="en-US" altLang="zh-CN" sz="3200" dirty="0" smtClean="0">
                <a:sym typeface="Wingdings" panose="05000000000000000000"/>
              </a:rPr>
              <a:t>redis</a:t>
            </a:r>
            <a:r>
              <a:rPr kumimoji="1" lang="zh-CN" altLang="en-US" sz="3200" dirty="0" smtClean="0">
                <a:sym typeface="Wingdings" panose="05000000000000000000"/>
              </a:rPr>
              <a:t>客户端的可用性。</a:t>
            </a:r>
            <a:endParaRPr kumimoji="1" lang="zh-CN" altLang="en-US" sz="3200" dirty="0" smtClean="0">
              <a:sym typeface="Wingdings" panose="05000000000000000000"/>
            </a:endParaRPr>
          </a:p>
          <a:p>
            <a:pPr marL="342900" indent="-342900">
              <a:buFont typeface="Arial" panose="020B0604020202020204" pitchFamily="34" charset="0"/>
              <a:buChar char="•"/>
            </a:pPr>
            <a:r>
              <a:rPr kumimoji="1" lang="zh-CN" altLang="en-US" sz="3200" dirty="0" smtClean="0">
                <a:sym typeface="Wingdings" panose="05000000000000000000"/>
              </a:rPr>
              <a:t>单机</a:t>
            </a:r>
            <a:r>
              <a:rPr kumimoji="1" lang="en-US" altLang="zh-CN" sz="3200" dirty="0" smtClean="0">
                <a:sym typeface="Wingdings" panose="05000000000000000000"/>
              </a:rPr>
              <a:t>redis</a:t>
            </a:r>
            <a:r>
              <a:rPr kumimoji="1" lang="zh-CN" altLang="en-US" sz="3200" dirty="0" smtClean="0">
                <a:sym typeface="Wingdings" panose="05000000000000000000"/>
              </a:rPr>
              <a:t>学习完成后还不满足生产环境需要，考虑到实际生产环境需要保证的容错性，可伸缩性，下一步就是学习</a:t>
            </a:r>
            <a:r>
              <a:rPr kumimoji="1" lang="en-US" altLang="zh-CN" sz="3200" dirty="0" smtClean="0">
                <a:sym typeface="Wingdings" panose="05000000000000000000"/>
              </a:rPr>
              <a:t>redis</a:t>
            </a:r>
            <a:r>
              <a:rPr kumimoji="1" lang="zh-CN" altLang="en-US" sz="3200" dirty="0" smtClean="0">
                <a:sym typeface="Wingdings" panose="05000000000000000000"/>
              </a:rPr>
              <a:t>集群相关了。</a:t>
            </a:r>
            <a:endParaRPr kumimoji="1" lang="zh-CN" altLang="en-US" sz="3200" dirty="0" smtClean="0">
              <a:sym typeface="Wingdings" panose="05000000000000000000"/>
            </a:endParaRPr>
          </a:p>
          <a:p>
            <a:pPr marL="342900" indent="-342900">
              <a:buFont typeface="Arial" panose="020B0604020202020204" pitchFamily="34" charset="0"/>
              <a:buChar char="•"/>
            </a:pPr>
            <a:endParaRPr kumimoji="1" lang="zh-CN" altLang="en-US" sz="3200" dirty="0" smtClean="0">
              <a:sym typeface="Wingdings" panose="05000000000000000000"/>
            </a:endParaRPr>
          </a:p>
          <a:p>
            <a:pPr>
              <a:buFont typeface="Arial" panose="020B0604020202020204" pitchFamily="34" charset="0"/>
            </a:pPr>
            <a:endParaRPr kumimoji="1" lang="zh-CN" altLang="en-US" sz="2400" dirty="0" smtClean="0">
              <a:sym typeface="Wingdings" panose="05000000000000000000"/>
            </a:endParaRPr>
          </a:p>
          <a:p>
            <a:endParaRPr kumimoji="1" lang="zh-CN" altLang="en-US" sz="2400" dirty="0" smtClean="0">
              <a:sym typeface="Wingdings" panose="0500000000000000000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实习期</a:t>
            </a:r>
            <a:r>
              <a:rPr kumimoji="1" lang="zh-CN" altLang="en-US" dirty="0"/>
              <a:t>间核心产出与总结反思（二）</a:t>
            </a:r>
            <a:endParaRPr kumimoji="1" lang="zh-CN" altLang="en-US" dirty="0"/>
          </a:p>
        </p:txBody>
      </p:sp>
      <p:sp>
        <p:nvSpPr>
          <p:cNvPr id="3" name="内容占位符 2"/>
          <p:cNvSpPr>
            <a:spLocks noGrp="1"/>
          </p:cNvSpPr>
          <p:nvPr>
            <p:ph type="body" sz="quarter" idx="10"/>
          </p:nvPr>
        </p:nvSpPr>
        <p:spPr>
          <a:xfrm>
            <a:off x="635000" y="2712085"/>
            <a:ext cx="22841585" cy="8292465"/>
          </a:xfrm>
        </p:spPr>
        <p:txBody>
          <a:bodyPr>
            <a:noAutofit/>
          </a:bodyPr>
          <a:lstStyle/>
          <a:p>
            <a:pPr>
              <a:buFont typeface="Arial" panose="020B0604020202020204" pitchFamily="34" charset="0"/>
            </a:pPr>
            <a:r>
              <a:rPr kumimoji="1" lang="zh-CN" altLang="en-US" sz="3600" b="1" dirty="0" smtClean="0">
                <a:sym typeface="Wingdings" panose="05000000000000000000"/>
              </a:rPr>
              <a:t>完成情况</a:t>
            </a:r>
            <a:endParaRPr kumimoji="1" lang="zh-CN" altLang="en-US" sz="3600" b="1" dirty="0" smtClean="0">
              <a:sym typeface="Wingdings" panose="05000000000000000000"/>
            </a:endParaRPr>
          </a:p>
          <a:p>
            <a:pPr>
              <a:buFont typeface="Arial" panose="020B0604020202020204" pitchFamily="34" charset="0"/>
            </a:pPr>
            <a:endParaRPr kumimoji="1" lang="zh-CN" altLang="en-US" sz="3200" dirty="0" smtClean="0">
              <a:sym typeface="Wingdings" panose="05000000000000000000"/>
            </a:endParaRPr>
          </a:p>
          <a:p>
            <a:pPr>
              <a:buFont typeface="Arial" panose="020B0604020202020204" pitchFamily="34" charset="0"/>
            </a:pPr>
            <a:r>
              <a:rPr kumimoji="1" lang="zh-CN" altLang="en-US" sz="3200" b="1" dirty="0" smtClean="0">
                <a:sym typeface="Wingdings" panose="05000000000000000000"/>
              </a:rPr>
              <a:t>第一阶段</a:t>
            </a:r>
            <a:r>
              <a:rPr kumimoji="1" lang="zh-CN" altLang="en-US" sz="3200" dirty="0" smtClean="0">
                <a:sym typeface="Wingdings" panose="05000000000000000000"/>
              </a:rPr>
              <a:t>：对于</a:t>
            </a:r>
            <a:r>
              <a:rPr kumimoji="1" lang="en-US" altLang="zh-CN" sz="3200" dirty="0" smtClean="0">
                <a:sym typeface="Wingdings" panose="05000000000000000000"/>
              </a:rPr>
              <a:t>redis</a:t>
            </a:r>
            <a:r>
              <a:rPr kumimoji="1" lang="zh-CN" altLang="en-US" sz="3200" dirty="0" smtClean="0">
                <a:sym typeface="Wingdings" panose="05000000000000000000"/>
              </a:rPr>
              <a:t>数据结构、持久化学习都已完成并总结成了文档，此阶段主要看到是《</a:t>
            </a:r>
            <a:r>
              <a:rPr kumimoji="1" lang="en-US" altLang="zh-CN" sz="3200" dirty="0" smtClean="0">
                <a:sym typeface="Wingdings" panose="05000000000000000000"/>
              </a:rPr>
              <a:t>redis</a:t>
            </a:r>
            <a:r>
              <a:rPr kumimoji="1" lang="zh-CN" altLang="en-US" sz="3200" dirty="0" smtClean="0">
                <a:sym typeface="Wingdings" panose="05000000000000000000"/>
              </a:rPr>
              <a:t>设计与实现 第二版》同时也参考了</a:t>
            </a:r>
            <a:r>
              <a:rPr kumimoji="1" lang="en-US" altLang="zh-CN" sz="3200" dirty="0" smtClean="0">
                <a:sym typeface="Wingdings" panose="05000000000000000000"/>
              </a:rPr>
              <a:t>redis</a:t>
            </a:r>
            <a:r>
              <a:rPr kumimoji="1" lang="zh-CN" altLang="en-US" sz="3200" dirty="0" smtClean="0">
                <a:sym typeface="Wingdings" panose="05000000000000000000"/>
              </a:rPr>
              <a:t>数据结构的源码。</a:t>
            </a:r>
            <a:endParaRPr kumimoji="1" lang="zh-CN" altLang="en-US" sz="3200" dirty="0" smtClean="0">
              <a:sym typeface="Wingdings" panose="05000000000000000000"/>
            </a:endParaRPr>
          </a:p>
          <a:p>
            <a:pPr>
              <a:buFont typeface="Arial" panose="020B0604020202020204" pitchFamily="34" charset="0"/>
            </a:pPr>
            <a:endParaRPr kumimoji="1" lang="zh-CN" altLang="en-US" sz="3200" dirty="0" smtClean="0">
              <a:sym typeface="Wingdings" panose="05000000000000000000"/>
            </a:endParaRPr>
          </a:p>
          <a:p>
            <a:pPr>
              <a:buFont typeface="Arial" panose="020B0604020202020204" pitchFamily="34" charset="0"/>
            </a:pPr>
            <a:r>
              <a:rPr kumimoji="1" lang="zh-CN" altLang="en-US" sz="3200" b="1" dirty="0" smtClean="0">
                <a:sym typeface="Wingdings" panose="05000000000000000000"/>
              </a:rPr>
              <a:t>第二阶段</a:t>
            </a:r>
            <a:r>
              <a:rPr kumimoji="1" lang="zh-CN" altLang="en-US" sz="3200" dirty="0" smtClean="0">
                <a:sym typeface="Wingdings" panose="05000000000000000000"/>
              </a:rPr>
              <a:t>：手写</a:t>
            </a:r>
            <a:r>
              <a:rPr kumimoji="1" lang="en-US" altLang="zh-CN" sz="3200" dirty="0" smtClean="0">
                <a:sym typeface="Wingdings" panose="05000000000000000000"/>
              </a:rPr>
              <a:t>redis</a:t>
            </a:r>
            <a:r>
              <a:rPr kumimoji="1" lang="zh-CN" altLang="en-US" sz="3200" dirty="0" smtClean="0">
                <a:sym typeface="Wingdings" panose="05000000000000000000"/>
              </a:rPr>
              <a:t>客户端，基本功能已经支持同步</a:t>
            </a:r>
            <a:r>
              <a:rPr kumimoji="1" lang="en-US" altLang="zh-CN" sz="3200" dirty="0" smtClean="0">
                <a:sym typeface="Wingdings" panose="05000000000000000000"/>
              </a:rPr>
              <a:t>/</a:t>
            </a:r>
            <a:r>
              <a:rPr kumimoji="1" lang="zh-CN" altLang="en-US" sz="3200" dirty="0" smtClean="0">
                <a:sym typeface="Wingdings" panose="05000000000000000000"/>
              </a:rPr>
              <a:t>异步调用、</a:t>
            </a:r>
            <a:r>
              <a:rPr kumimoji="1" lang="en-US" altLang="zh-CN" sz="3200" dirty="0" smtClean="0">
                <a:sym typeface="Wingdings" panose="05000000000000000000"/>
              </a:rPr>
              <a:t>pipeline</a:t>
            </a:r>
            <a:r>
              <a:rPr kumimoji="1" lang="zh-CN" altLang="en-US" sz="3200" dirty="0" smtClean="0">
                <a:sym typeface="Wingdings" panose="05000000000000000000"/>
              </a:rPr>
              <a:t>、订阅</a:t>
            </a:r>
            <a:r>
              <a:rPr kumimoji="1" lang="en-US" altLang="zh-CN" sz="3200" dirty="0" smtClean="0">
                <a:sym typeface="Wingdings" panose="05000000000000000000"/>
              </a:rPr>
              <a:t>/</a:t>
            </a:r>
            <a:r>
              <a:rPr kumimoji="1" lang="zh-CN" altLang="en-US" sz="3200" dirty="0" smtClean="0">
                <a:sym typeface="Wingdings" panose="05000000000000000000"/>
              </a:rPr>
              <a:t>发布、</a:t>
            </a:r>
            <a:r>
              <a:rPr kumimoji="1" lang="en-US" altLang="zh-CN" sz="3200" dirty="0" smtClean="0">
                <a:sym typeface="Wingdings" panose="05000000000000000000"/>
              </a:rPr>
              <a:t>Lua</a:t>
            </a:r>
            <a:r>
              <a:rPr kumimoji="1" lang="zh-CN" altLang="en-US" sz="3200" dirty="0" smtClean="0">
                <a:sym typeface="Wingdings" panose="05000000000000000000"/>
              </a:rPr>
              <a:t>脚本、常用的命令，另外网络模块使用的</a:t>
            </a:r>
            <a:r>
              <a:rPr kumimoji="1" lang="en-US" altLang="zh-CN" sz="3200" dirty="0" smtClean="0">
                <a:sym typeface="Wingdings" panose="05000000000000000000"/>
              </a:rPr>
              <a:t>Netty</a:t>
            </a:r>
            <a:r>
              <a:rPr kumimoji="1" lang="zh-CN" altLang="en-US" sz="3200" dirty="0" smtClean="0">
                <a:sym typeface="Wingdings" panose="05000000000000000000"/>
              </a:rPr>
              <a:t>编写，由于</a:t>
            </a:r>
            <a:r>
              <a:rPr kumimoji="1" lang="en-US" altLang="zh-CN" sz="3200" dirty="0" smtClean="0">
                <a:sym typeface="Wingdings" panose="05000000000000000000"/>
              </a:rPr>
              <a:t>Netty</a:t>
            </a:r>
            <a:r>
              <a:rPr kumimoji="1" lang="zh-CN" altLang="en-US" sz="3200" dirty="0" smtClean="0">
                <a:sym typeface="Wingdings" panose="05000000000000000000"/>
              </a:rPr>
              <a:t>的线程模型是标准的主从</a:t>
            </a:r>
            <a:r>
              <a:rPr kumimoji="1" lang="en-US" altLang="zh-CN" sz="3200" dirty="0" smtClean="0">
                <a:sym typeface="Wingdings" panose="05000000000000000000"/>
              </a:rPr>
              <a:t>Reactor</a:t>
            </a:r>
            <a:r>
              <a:rPr kumimoji="1" lang="zh-CN" altLang="en-US" sz="3200" dirty="0" smtClean="0">
                <a:sym typeface="Wingdings" panose="05000000000000000000"/>
              </a:rPr>
              <a:t>模型，对于网络编程的理解非常有帮助，所以顺便总结了</a:t>
            </a:r>
            <a:r>
              <a:rPr kumimoji="1" lang="en-US" altLang="zh-CN" sz="3200" dirty="0" smtClean="0">
                <a:sym typeface="Wingdings" panose="05000000000000000000"/>
              </a:rPr>
              <a:t>Netty</a:t>
            </a:r>
            <a:r>
              <a:rPr kumimoji="1" lang="zh-CN" altLang="en-US" sz="3200" dirty="0" smtClean="0">
                <a:sym typeface="Wingdings" panose="05000000000000000000"/>
              </a:rPr>
              <a:t>的线程模型，此外基于此客户端实现了一些工具集合包括单节点分布式锁，布隆过滤器。</a:t>
            </a:r>
            <a:endParaRPr kumimoji="1" lang="zh-CN" altLang="en-US" sz="3200" dirty="0" smtClean="0">
              <a:sym typeface="Wingdings" panose="05000000000000000000"/>
            </a:endParaRPr>
          </a:p>
          <a:p>
            <a:pPr>
              <a:buFont typeface="Arial" panose="020B0604020202020204" pitchFamily="34" charset="0"/>
            </a:pPr>
            <a:endParaRPr kumimoji="1" lang="zh-CN" altLang="en-US" sz="3200" dirty="0" smtClean="0">
              <a:sym typeface="Wingdings" panose="05000000000000000000"/>
            </a:endParaRPr>
          </a:p>
          <a:p>
            <a:pPr>
              <a:buFont typeface="Arial" panose="020B0604020202020204" pitchFamily="34" charset="0"/>
            </a:pPr>
            <a:r>
              <a:rPr kumimoji="1" lang="zh-CN" altLang="en-US" sz="3200" b="1" dirty="0" smtClean="0">
                <a:sym typeface="Wingdings" panose="05000000000000000000"/>
              </a:rPr>
              <a:t>第三阶段</a:t>
            </a:r>
            <a:r>
              <a:rPr kumimoji="1" lang="zh-CN" altLang="en-US" sz="3200" dirty="0" smtClean="0">
                <a:sym typeface="Wingdings" panose="05000000000000000000"/>
              </a:rPr>
              <a:t>：学习</a:t>
            </a:r>
            <a:r>
              <a:rPr kumimoji="1" lang="en-US" altLang="zh-CN" sz="3200" dirty="0" smtClean="0">
                <a:sym typeface="Wingdings" panose="05000000000000000000"/>
              </a:rPr>
              <a:t>redis</a:t>
            </a:r>
            <a:r>
              <a:rPr kumimoji="1" lang="zh-CN" altLang="en-US" sz="3200" dirty="0" smtClean="0">
                <a:sym typeface="Wingdings" panose="05000000000000000000"/>
              </a:rPr>
              <a:t>集群，从数据恢复和分片入手，已经完成主从复制、一致性哈希的学习并总结。</a:t>
            </a:r>
            <a:endParaRPr kumimoji="1" lang="zh-CN" altLang="en-US" sz="3200" dirty="0" smtClean="0">
              <a:sym typeface="Wingdings" panose="05000000000000000000"/>
            </a:endParaRPr>
          </a:p>
          <a:p>
            <a:endParaRPr kumimoji="1" lang="zh-CN" altLang="en-US" sz="3200" dirty="0" smtClean="0">
              <a:sym typeface="Wingdings" panose="0500000000000000000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实习期</a:t>
            </a:r>
            <a:r>
              <a:rPr kumimoji="1" lang="zh-CN" altLang="en-US" dirty="0"/>
              <a:t>间核心产出与总结反思（三</a:t>
            </a:r>
            <a:r>
              <a:rPr kumimoji="1" lang="zh-CN" altLang="en-US" dirty="0"/>
              <a:t>）</a:t>
            </a:r>
            <a:endParaRPr kumimoji="1" lang="zh-CN" altLang="en-US" dirty="0"/>
          </a:p>
        </p:txBody>
      </p:sp>
      <p:sp>
        <p:nvSpPr>
          <p:cNvPr id="3" name="内容占位符 2"/>
          <p:cNvSpPr>
            <a:spLocks noGrp="1"/>
          </p:cNvSpPr>
          <p:nvPr>
            <p:ph type="body" sz="quarter" idx="10"/>
          </p:nvPr>
        </p:nvSpPr>
        <p:spPr>
          <a:xfrm>
            <a:off x="770890" y="1840865"/>
            <a:ext cx="22841585" cy="10667365"/>
          </a:xfrm>
        </p:spPr>
        <p:txBody>
          <a:bodyPr>
            <a:noAutofit/>
          </a:bodyPr>
          <a:lstStyle/>
          <a:p>
            <a:pPr>
              <a:buFont typeface="Arial" panose="020B0604020202020204" pitchFamily="34" charset="0"/>
            </a:pPr>
            <a:r>
              <a:rPr kumimoji="1" lang="zh-CN" altLang="en-US" b="1" dirty="0" smtClean="0">
                <a:sym typeface="Wingdings" panose="05000000000000000000"/>
              </a:rPr>
              <a:t>总结：</a:t>
            </a:r>
            <a:endParaRPr kumimoji="1" lang="zh-CN" altLang="en-US" b="1" dirty="0" smtClean="0">
              <a:sym typeface="Wingdings" panose="05000000000000000000"/>
            </a:endParaRPr>
          </a:p>
          <a:p>
            <a:pPr>
              <a:buFont typeface="Arial" panose="020B0604020202020204" pitchFamily="34" charset="0"/>
            </a:pPr>
            <a:r>
              <a:rPr kumimoji="1" lang="zh-CN" altLang="en-US" sz="3600" b="1" dirty="0" smtClean="0">
                <a:sym typeface="Wingdings" panose="05000000000000000000"/>
              </a:rPr>
              <a:t>一、</a:t>
            </a:r>
            <a:r>
              <a:rPr kumimoji="1" lang="en-US" altLang="zh-CN" sz="3600" b="1" dirty="0" smtClean="0">
                <a:sym typeface="Wingdings" panose="05000000000000000000"/>
              </a:rPr>
              <a:t>RESP</a:t>
            </a:r>
            <a:r>
              <a:rPr kumimoji="1" lang="zh-CN" altLang="en-US" sz="3600" b="1" dirty="0" smtClean="0">
                <a:sym typeface="Wingdings" panose="05000000000000000000"/>
              </a:rPr>
              <a:t>协议的解码</a:t>
            </a:r>
            <a:endParaRPr kumimoji="1" lang="zh-CN" altLang="en-US" sz="3600" b="1" dirty="0" smtClean="0">
              <a:sym typeface="Wingdings" panose="05000000000000000000"/>
            </a:endParaRPr>
          </a:p>
          <a:p>
            <a:pPr>
              <a:buFont typeface="Arial" panose="020B0604020202020204" pitchFamily="34" charset="0"/>
            </a:pPr>
            <a:r>
              <a:rPr kumimoji="1" lang="en-US" altLang="zh-CN" sz="2800" dirty="0" smtClean="0">
                <a:sym typeface="Wingdings" panose="05000000000000000000"/>
              </a:rPr>
              <a:t>	</a:t>
            </a:r>
            <a:r>
              <a:rPr kumimoji="1" lang="zh-CN" altLang="en-US" sz="2800" dirty="0" smtClean="0">
                <a:sym typeface="Wingdings" panose="05000000000000000000"/>
              </a:rPr>
              <a:t>为了保证数据的可靠性，本项目选择</a:t>
            </a:r>
            <a:r>
              <a:rPr kumimoji="1" lang="en-US" altLang="zh-CN" sz="2800" dirty="0" smtClean="0">
                <a:sym typeface="Wingdings" panose="05000000000000000000"/>
              </a:rPr>
              <a:t>TCP</a:t>
            </a:r>
            <a:r>
              <a:rPr kumimoji="1" lang="zh-CN" altLang="en-US" sz="2800" dirty="0" smtClean="0">
                <a:sym typeface="Wingdings" panose="05000000000000000000"/>
              </a:rPr>
              <a:t>作为</a:t>
            </a:r>
            <a:r>
              <a:rPr kumimoji="1" lang="en-US" altLang="zh-CN" sz="2800" dirty="0" smtClean="0">
                <a:sym typeface="Wingdings" panose="05000000000000000000"/>
              </a:rPr>
              <a:t>RESP</a:t>
            </a:r>
            <a:r>
              <a:rPr kumimoji="1" lang="zh-CN" altLang="en-US" sz="2800" dirty="0" smtClean="0">
                <a:sym typeface="Wingdings" panose="05000000000000000000"/>
              </a:rPr>
              <a:t>协议的底层协议，由于</a:t>
            </a:r>
            <a:r>
              <a:rPr kumimoji="1" lang="en-US" altLang="zh-CN" sz="2800" dirty="0" smtClean="0">
                <a:sym typeface="Wingdings" panose="05000000000000000000"/>
              </a:rPr>
              <a:t>TCP</a:t>
            </a:r>
            <a:r>
              <a:rPr kumimoji="1" lang="zh-CN" altLang="en-US" sz="2800" dirty="0" smtClean="0">
                <a:sym typeface="Wingdings" panose="05000000000000000000"/>
              </a:rPr>
              <a:t>是一个面向字节流的协议，在解码的时候，要充分考虑</a:t>
            </a:r>
            <a:r>
              <a:rPr kumimoji="1" lang="en-US" altLang="zh-CN" sz="2800" dirty="0" smtClean="0">
                <a:sym typeface="Wingdings" panose="05000000000000000000"/>
              </a:rPr>
              <a:t>TCP</a:t>
            </a:r>
            <a:r>
              <a:rPr kumimoji="1" lang="zh-CN" altLang="en-US" sz="2800" dirty="0" smtClean="0">
                <a:sym typeface="Wingdings" panose="05000000000000000000"/>
              </a:rPr>
              <a:t>的粘包、分包现象。通常情况下，在众多协议中，确定一个完整的数据包有三种方案：</a:t>
            </a:r>
            <a:endParaRPr kumimoji="1" lang="zh-CN" altLang="en-US" sz="2800" dirty="0" smtClean="0">
              <a:sym typeface="Wingdings" panose="05000000000000000000"/>
            </a:endParaRPr>
          </a:p>
          <a:p>
            <a:pPr>
              <a:buFont typeface="Arial" panose="020B0604020202020204" pitchFamily="34" charset="0"/>
            </a:pPr>
            <a:r>
              <a:rPr kumimoji="1" lang="en-US" altLang="zh-CN" sz="2800" dirty="0" smtClean="0">
                <a:sym typeface="Wingdings" panose="05000000000000000000"/>
              </a:rPr>
              <a:t>	1. </a:t>
            </a:r>
            <a:r>
              <a:rPr kumimoji="1" lang="zh-CN" altLang="en-US" sz="2800" dirty="0" smtClean="0">
                <a:sym typeface="Wingdings" panose="05000000000000000000"/>
              </a:rPr>
              <a:t>协议头制定</a:t>
            </a:r>
            <a:r>
              <a:rPr kumimoji="1" lang="en-US" altLang="zh-CN" sz="2800" dirty="0" smtClean="0">
                <a:sym typeface="Wingdings" panose="05000000000000000000"/>
              </a:rPr>
              <a:t>length</a:t>
            </a:r>
            <a:r>
              <a:rPr kumimoji="1" lang="zh-CN" altLang="en-US" sz="2800" dirty="0" smtClean="0">
                <a:sym typeface="Wingdings" panose="05000000000000000000"/>
              </a:rPr>
              <a:t>字段（</a:t>
            </a:r>
            <a:r>
              <a:rPr kumimoji="1" lang="en-US" altLang="zh-CN" sz="2800" dirty="0" smtClean="0">
                <a:sym typeface="Wingdings" panose="05000000000000000000"/>
              </a:rPr>
              <a:t>HTTP</a:t>
            </a:r>
            <a:r>
              <a:rPr kumimoji="1" lang="zh-CN" altLang="en-US" sz="2800" dirty="0" smtClean="0">
                <a:sym typeface="Wingdings" panose="05000000000000000000"/>
              </a:rPr>
              <a:t>、</a:t>
            </a:r>
            <a:r>
              <a:rPr kumimoji="1" lang="en-US" altLang="zh-CN" sz="2800" dirty="0" smtClean="0">
                <a:sym typeface="Wingdings" panose="05000000000000000000"/>
              </a:rPr>
              <a:t>TCP</a:t>
            </a:r>
            <a:r>
              <a:rPr kumimoji="1" lang="zh-CN" altLang="en-US" sz="2800" dirty="0" smtClean="0">
                <a:sym typeface="Wingdings" panose="05000000000000000000"/>
              </a:rPr>
              <a:t>、</a:t>
            </a:r>
            <a:r>
              <a:rPr kumimoji="1" lang="en-US" altLang="zh-CN" sz="2800" dirty="0" smtClean="0">
                <a:sym typeface="Wingdings" panose="05000000000000000000"/>
              </a:rPr>
              <a:t>UDP</a:t>
            </a:r>
            <a:r>
              <a:rPr kumimoji="1" lang="zh-CN" altLang="en-US" sz="2800" dirty="0" smtClean="0">
                <a:sym typeface="Wingdings" panose="05000000000000000000"/>
              </a:rPr>
              <a:t>等）</a:t>
            </a:r>
            <a:endParaRPr kumimoji="1" lang="zh-CN" altLang="en-US" sz="2800" dirty="0" smtClean="0">
              <a:sym typeface="Wingdings" panose="05000000000000000000"/>
            </a:endParaRPr>
          </a:p>
          <a:p>
            <a:pPr>
              <a:buFont typeface="Arial" panose="020B0604020202020204" pitchFamily="34" charset="0"/>
            </a:pPr>
            <a:r>
              <a:rPr kumimoji="1" lang="en-US" altLang="zh-CN" sz="2800" dirty="0" smtClean="0">
                <a:sym typeface="Wingdings" panose="05000000000000000000"/>
              </a:rPr>
              <a:t>	2. </a:t>
            </a:r>
            <a:r>
              <a:rPr kumimoji="1" lang="zh-CN" altLang="en-US" sz="2800" dirty="0" smtClean="0">
                <a:sym typeface="Wingdings" panose="05000000000000000000"/>
              </a:rPr>
              <a:t>设置终结符 如</a:t>
            </a:r>
            <a:r>
              <a:rPr kumimoji="1" lang="en-US" altLang="zh-CN" sz="2800" dirty="0" smtClean="0">
                <a:sym typeface="Wingdings" panose="05000000000000000000"/>
              </a:rPr>
              <a:t>CRLF(\r\n)</a:t>
            </a:r>
            <a:endParaRPr kumimoji="1" lang="en-US" altLang="zh-CN" sz="2800" dirty="0" smtClean="0">
              <a:sym typeface="Wingdings" panose="05000000000000000000"/>
            </a:endParaRPr>
          </a:p>
          <a:p>
            <a:pPr>
              <a:buFont typeface="Arial" panose="020B0604020202020204" pitchFamily="34" charset="0"/>
            </a:pPr>
            <a:r>
              <a:rPr kumimoji="1" lang="en-US" altLang="zh-CN" sz="2800" dirty="0" smtClean="0">
                <a:sym typeface="Wingdings" panose="05000000000000000000"/>
              </a:rPr>
              <a:t>	3. </a:t>
            </a:r>
            <a:r>
              <a:rPr kumimoji="1" lang="zh-CN" altLang="en-US" sz="2800" dirty="0" smtClean="0">
                <a:sym typeface="Wingdings" panose="05000000000000000000"/>
              </a:rPr>
              <a:t>固定包长（考虑到伸缩性，很少有固定包长协议</a:t>
            </a:r>
            <a:r>
              <a:rPr kumimoji="1" lang="zh-CN" altLang="en-US" sz="2800" dirty="0" smtClean="0">
                <a:sym typeface="Wingdings" panose="05000000000000000000"/>
              </a:rPr>
              <a:t>）</a:t>
            </a:r>
            <a:endParaRPr kumimoji="1" lang="zh-CN" altLang="en-US" sz="2800" dirty="0" smtClean="0">
              <a:sym typeface="Wingdings" panose="05000000000000000000"/>
            </a:endParaRPr>
          </a:p>
          <a:p>
            <a:pPr>
              <a:buFont typeface="Arial" panose="020B0604020202020204" pitchFamily="34" charset="0"/>
            </a:pPr>
            <a:r>
              <a:rPr kumimoji="1" lang="en-US" altLang="zh-CN" sz="2800" dirty="0" smtClean="0">
                <a:sym typeface="Wingdings" panose="05000000000000000000"/>
              </a:rPr>
              <a:t>	</a:t>
            </a:r>
            <a:r>
              <a:rPr kumimoji="1" lang="zh-CN" altLang="en-US" sz="2800" dirty="0" smtClean="0">
                <a:sym typeface="Wingdings" panose="05000000000000000000"/>
              </a:rPr>
              <a:t>参考Redis Protocol specification可以发现</a:t>
            </a:r>
            <a:r>
              <a:rPr kumimoji="1" lang="en-US" altLang="zh-CN" sz="2800" dirty="0" smtClean="0">
                <a:sym typeface="Wingdings" panose="05000000000000000000"/>
              </a:rPr>
              <a:t>redis</a:t>
            </a:r>
            <a:r>
              <a:rPr kumimoji="1" lang="zh-CN" altLang="en-US" sz="2800" dirty="0" smtClean="0">
                <a:sym typeface="Wingdings" panose="05000000000000000000"/>
              </a:rPr>
              <a:t>响应类型分为五种：</a:t>
            </a:r>
            <a:endParaRPr kumimoji="1" lang="zh-CN" altLang="en-US" sz="2800" dirty="0" smtClean="0">
              <a:sym typeface="Wingdings" panose="05000000000000000000"/>
            </a:endParaRPr>
          </a:p>
          <a:p>
            <a:pPr>
              <a:buFont typeface="Arial" panose="020B0604020202020204" pitchFamily="34" charset="0"/>
            </a:pPr>
            <a:r>
              <a:rPr kumimoji="1" lang="en-US" altLang="zh-CN" sz="2800" dirty="0" smtClean="0">
                <a:sym typeface="Wingdings" panose="05000000000000000000"/>
              </a:rPr>
              <a:t>	1. </a:t>
            </a:r>
            <a:r>
              <a:rPr kumimoji="1" lang="zh-CN" altLang="en-US" sz="2800" dirty="0" smtClean="0">
                <a:sym typeface="Wingdings" panose="05000000000000000000"/>
              </a:rPr>
              <a:t>Simples Strings 格式："+" + str + CRLF</a:t>
            </a:r>
            <a:endParaRPr kumimoji="1" lang="zh-CN" altLang="en-US" sz="2800" dirty="0" smtClean="0">
              <a:sym typeface="Wingdings" panose="05000000000000000000"/>
            </a:endParaRPr>
          </a:p>
          <a:p>
            <a:r>
              <a:rPr kumimoji="1" lang="en-US" altLang="zh-CN" sz="3200" dirty="0" smtClean="0">
                <a:sym typeface="Wingdings" panose="05000000000000000000"/>
              </a:rPr>
              <a:t>	</a:t>
            </a:r>
            <a:r>
              <a:rPr kumimoji="1" lang="en-US" altLang="zh-CN" sz="2800" dirty="0" smtClean="0">
                <a:sym typeface="Wingdings" panose="05000000000000000000"/>
              </a:rPr>
              <a:t>2. Errors 		 </a:t>
            </a:r>
            <a:r>
              <a:rPr kumimoji="1" lang="zh-CN" altLang="en-US" sz="2800" dirty="0" smtClean="0">
                <a:sym typeface="Wingdings" panose="05000000000000000000"/>
              </a:rPr>
              <a:t>格式：</a:t>
            </a:r>
            <a:r>
              <a:rPr kumimoji="1" lang="en-US" altLang="zh-CN" sz="2800" dirty="0" smtClean="0">
                <a:sym typeface="Wingdings" panose="05000000000000000000"/>
              </a:rPr>
              <a:t>"-" + Error Prefix + " " + error msg  + CRLF</a:t>
            </a:r>
            <a:endParaRPr kumimoji="1" lang="en-US" altLang="zh-CN" sz="2800" dirty="0" smtClean="0">
              <a:sym typeface="Wingdings" panose="05000000000000000000"/>
            </a:endParaRPr>
          </a:p>
          <a:p>
            <a:r>
              <a:rPr kumimoji="1" lang="en-US" altLang="zh-CN" sz="2800" dirty="0" smtClean="0">
                <a:sym typeface="Wingdings" panose="05000000000000000000"/>
              </a:rPr>
              <a:t>	3. Integer		 格式：":" +  int + CRLF</a:t>
            </a:r>
            <a:endParaRPr kumimoji="1" lang="en-US" altLang="zh-CN" sz="2800" dirty="0" smtClean="0">
              <a:sym typeface="Wingdings" panose="05000000000000000000"/>
            </a:endParaRPr>
          </a:p>
          <a:p>
            <a:r>
              <a:rPr kumimoji="1" lang="en-US" altLang="zh-CN" sz="2800" dirty="0" smtClean="0">
                <a:sym typeface="Wingdings" panose="05000000000000000000"/>
              </a:rPr>
              <a:t>	4. Bulk Strings	 </a:t>
            </a:r>
            <a:r>
              <a:rPr kumimoji="1" lang="zh-CN" altLang="en-US" sz="2800" dirty="0" smtClean="0">
                <a:sym typeface="Wingdings" panose="05000000000000000000"/>
              </a:rPr>
              <a:t>格式："$" + </a:t>
            </a:r>
            <a:r>
              <a:rPr kumimoji="1" lang="zh-CN" altLang="en-US" sz="2800" b="1" dirty="0" smtClean="0">
                <a:sym typeface="Wingdings" panose="05000000000000000000"/>
              </a:rPr>
              <a:t>len</a:t>
            </a:r>
            <a:r>
              <a:rPr kumimoji="1" lang="zh-CN" altLang="en-US" sz="2800" dirty="0" smtClean="0">
                <a:sym typeface="Wingdings" panose="05000000000000000000"/>
              </a:rPr>
              <a:t> + CRLF + str + CRLF</a:t>
            </a:r>
            <a:endParaRPr kumimoji="1" lang="zh-CN" altLang="en-US" sz="2800" dirty="0" smtClean="0">
              <a:sym typeface="Wingdings" panose="05000000000000000000"/>
            </a:endParaRPr>
          </a:p>
          <a:p>
            <a:r>
              <a:rPr kumimoji="1" lang="en-US" altLang="zh-CN" sz="2800" dirty="0" smtClean="0">
                <a:sym typeface="Wingdings" panose="05000000000000000000"/>
              </a:rPr>
              <a:t>	5. Arrays			 </a:t>
            </a:r>
            <a:r>
              <a:rPr kumimoji="1" lang="zh-CN" altLang="en-US" sz="2800" dirty="0" smtClean="0">
                <a:sym typeface="Wingdings" panose="05000000000000000000"/>
              </a:rPr>
              <a:t>格式：</a:t>
            </a:r>
            <a:r>
              <a:rPr kumimoji="1" lang="en-US" altLang="zh-CN" sz="2800" dirty="0" smtClean="0">
                <a:sym typeface="Wingdings" panose="05000000000000000000"/>
              </a:rPr>
              <a:t>"*" + </a:t>
            </a:r>
            <a:r>
              <a:rPr kumimoji="1" lang="en-US" altLang="zh-CN" sz="2800" b="1" dirty="0" smtClean="0">
                <a:sym typeface="Wingdings" panose="05000000000000000000"/>
              </a:rPr>
              <a:t>count</a:t>
            </a:r>
            <a:r>
              <a:rPr kumimoji="1" lang="en-US" altLang="zh-CN" sz="2800" dirty="0" smtClean="0">
                <a:sym typeface="Wingdings" panose="05000000000000000000"/>
              </a:rPr>
              <a:t> + CRLF + [elms ...]</a:t>
            </a:r>
            <a:endParaRPr kumimoji="1" lang="en-US" altLang="zh-CN" sz="2800" dirty="0" smtClean="0">
              <a:sym typeface="Wingdings" panose="05000000000000000000"/>
            </a:endParaRPr>
          </a:p>
          <a:p>
            <a:r>
              <a:rPr kumimoji="1" lang="en-US" altLang="zh-CN" sz="3200" dirty="0" smtClean="0">
                <a:sym typeface="Wingdings" panose="05000000000000000000"/>
              </a:rPr>
              <a:t>	</a:t>
            </a:r>
            <a:r>
              <a:rPr kumimoji="1" lang="zh-CN" altLang="en-US" sz="2800" dirty="0" smtClean="0">
                <a:sym typeface="Wingdings" panose="05000000000000000000"/>
              </a:rPr>
              <a:t>可以看到，</a:t>
            </a:r>
            <a:r>
              <a:rPr kumimoji="1" lang="en-US" altLang="zh-CN" sz="2800" dirty="0" smtClean="0">
                <a:sym typeface="Wingdings" panose="05000000000000000000"/>
              </a:rPr>
              <a:t>RESP</a:t>
            </a:r>
            <a:r>
              <a:rPr kumimoji="1" lang="zh-CN" altLang="en-US" sz="2800" dirty="0" smtClean="0">
                <a:sym typeface="Wingdings" panose="05000000000000000000"/>
              </a:rPr>
              <a:t>协议使用了上述方案中的前</a:t>
            </a:r>
            <a:r>
              <a:rPr kumimoji="1" lang="zh-CN" altLang="en-US" sz="2800" dirty="0" smtClean="0">
                <a:sym typeface="Wingdings" panose="05000000000000000000"/>
              </a:rPr>
              <a:t>两种，根据不同数据的开头字节分别编写解析函数，另外注意的一点是，</a:t>
            </a:r>
            <a:r>
              <a:rPr kumimoji="1" lang="en-US" altLang="zh-CN" sz="2800" dirty="0" smtClean="0">
                <a:sym typeface="Wingdings" panose="05000000000000000000"/>
              </a:rPr>
              <a:t>Arrays</a:t>
            </a:r>
            <a:r>
              <a:rPr kumimoji="1" lang="zh-CN" altLang="en-US" sz="2800" dirty="0" smtClean="0">
                <a:sym typeface="Wingdings" panose="05000000000000000000"/>
              </a:rPr>
              <a:t>类型可能嵌套</a:t>
            </a:r>
            <a:r>
              <a:rPr kumimoji="1" lang="en-US" altLang="zh-CN" sz="2800" dirty="0" smtClean="0">
                <a:sym typeface="Wingdings" panose="05000000000000000000"/>
              </a:rPr>
              <a:t>Arrays</a:t>
            </a:r>
            <a:r>
              <a:rPr kumimoji="1" lang="zh-CN" altLang="en-US" sz="2800" dirty="0" smtClean="0">
                <a:sym typeface="Wingdings" panose="05000000000000000000"/>
              </a:rPr>
              <a:t>类型，这里递归解析之即可。</a:t>
            </a:r>
            <a:endParaRPr kumimoji="1" lang="en-US" altLang="zh-CN" sz="2800" dirty="0" smtClean="0">
              <a:sym typeface="Wingdings" panose="0500000000000000000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实习期</a:t>
            </a:r>
            <a:r>
              <a:rPr kumimoji="1" lang="zh-CN" altLang="en-US" dirty="0"/>
              <a:t>间核心产出与总结反思（四</a:t>
            </a:r>
            <a:r>
              <a:rPr kumimoji="1" lang="zh-CN" altLang="en-US" dirty="0"/>
              <a:t>）</a:t>
            </a:r>
            <a:endParaRPr kumimoji="1" lang="zh-CN" altLang="en-US" dirty="0"/>
          </a:p>
        </p:txBody>
      </p:sp>
      <p:sp>
        <p:nvSpPr>
          <p:cNvPr id="3" name="内容占位符 2"/>
          <p:cNvSpPr>
            <a:spLocks noGrp="1"/>
          </p:cNvSpPr>
          <p:nvPr>
            <p:ph type="body" sz="quarter" idx="10"/>
          </p:nvPr>
        </p:nvSpPr>
        <p:spPr>
          <a:xfrm>
            <a:off x="770890" y="1701165"/>
            <a:ext cx="22841585" cy="11091545"/>
          </a:xfrm>
        </p:spPr>
        <p:txBody>
          <a:bodyPr>
            <a:noAutofit/>
          </a:bodyPr>
          <a:lstStyle/>
          <a:p>
            <a:pPr>
              <a:buFont typeface="Arial" panose="020B0604020202020204" pitchFamily="34" charset="0"/>
            </a:pPr>
            <a:r>
              <a:rPr kumimoji="1" lang="zh-CN" altLang="en-US" sz="3600" b="1" dirty="0" smtClean="0">
                <a:sym typeface="Wingdings" panose="05000000000000000000"/>
              </a:rPr>
              <a:t>二、连接池的实现</a:t>
            </a:r>
            <a:endParaRPr kumimoji="1" lang="zh-CN" altLang="en-US" sz="3600" b="1" dirty="0" smtClean="0">
              <a:sym typeface="Wingdings" panose="05000000000000000000"/>
            </a:endParaRPr>
          </a:p>
          <a:p>
            <a:r>
              <a:rPr kumimoji="1" lang="en-US" altLang="zh-CN" sz="3200" dirty="0" smtClean="0">
                <a:sym typeface="Wingdings" panose="05000000000000000000"/>
              </a:rPr>
              <a:t>	</a:t>
            </a:r>
            <a:r>
              <a:rPr kumimoji="1" lang="zh-CN" altLang="en-US" sz="2800" dirty="0" smtClean="0">
                <a:sym typeface="Wingdings" panose="05000000000000000000"/>
              </a:rPr>
              <a:t>考虑到连接的建立与释放的可观消耗，池化连接是非常重要的，目前成熟的</a:t>
            </a:r>
            <a:r>
              <a:rPr kumimoji="1" lang="en-US" altLang="zh-CN" sz="2800" dirty="0" smtClean="0">
                <a:sym typeface="Wingdings" panose="05000000000000000000"/>
              </a:rPr>
              <a:t>redis</a:t>
            </a:r>
            <a:r>
              <a:rPr kumimoji="1" lang="zh-CN" altLang="en-US" sz="2800" dirty="0" smtClean="0">
                <a:sym typeface="Wingdings" panose="05000000000000000000"/>
              </a:rPr>
              <a:t>客户端，诸如</a:t>
            </a:r>
            <a:r>
              <a:rPr kumimoji="1" lang="en-US" altLang="zh-CN" sz="2800" dirty="0" smtClean="0">
                <a:sym typeface="Wingdings" panose="05000000000000000000"/>
              </a:rPr>
              <a:t>Jedis</a:t>
            </a:r>
            <a:r>
              <a:rPr kumimoji="1" lang="zh-CN" altLang="en-US" sz="2800" dirty="0" smtClean="0">
                <a:sym typeface="Wingdings" panose="05000000000000000000"/>
              </a:rPr>
              <a:t>，</a:t>
            </a:r>
            <a:r>
              <a:rPr kumimoji="1" lang="en-US" altLang="zh-CN" sz="2800" dirty="0" smtClean="0">
                <a:sym typeface="Wingdings" panose="05000000000000000000"/>
              </a:rPr>
              <a:t>Redisson</a:t>
            </a:r>
            <a:r>
              <a:rPr kumimoji="1" lang="zh-CN" altLang="en-US" sz="2800" dirty="0" smtClean="0">
                <a:sym typeface="Wingdings" panose="05000000000000000000"/>
              </a:rPr>
              <a:t>都有连接的池化，实际上只要是可能频繁创建销毁的资源都需要池化来提高性能，比如</a:t>
            </a:r>
            <a:r>
              <a:rPr kumimoji="1" lang="en-US" altLang="zh-CN" sz="2800" dirty="0" smtClean="0">
                <a:sym typeface="Wingdings" panose="05000000000000000000"/>
              </a:rPr>
              <a:t>netty</a:t>
            </a:r>
            <a:r>
              <a:rPr kumimoji="1" lang="zh-CN" altLang="en-US" sz="2800" dirty="0" smtClean="0">
                <a:sym typeface="Wingdings" panose="05000000000000000000"/>
              </a:rPr>
              <a:t>就有两种</a:t>
            </a:r>
            <a:r>
              <a:rPr kumimoji="1" lang="en-US" altLang="zh-CN" sz="2800" dirty="0" smtClean="0">
                <a:sym typeface="Wingdings" panose="05000000000000000000"/>
              </a:rPr>
              <a:t>ByteBuf</a:t>
            </a:r>
            <a:r>
              <a:rPr kumimoji="1" lang="zh-CN" altLang="en-US" sz="2800" dirty="0" smtClean="0">
                <a:sym typeface="Wingdings" panose="05000000000000000000"/>
              </a:rPr>
              <a:t>池，一种管理着直接内存上分配的</a:t>
            </a:r>
            <a:r>
              <a:rPr kumimoji="1" lang="en-US" altLang="zh-CN" sz="2800" dirty="0" smtClean="0">
                <a:sym typeface="Wingdings" panose="05000000000000000000"/>
              </a:rPr>
              <a:t>ByteBuf</a:t>
            </a:r>
            <a:r>
              <a:rPr kumimoji="1" lang="zh-CN" altLang="en-US" sz="2800" dirty="0" smtClean="0">
                <a:sym typeface="Wingdings" panose="05000000000000000000"/>
              </a:rPr>
              <a:t>，一种管理</a:t>
            </a:r>
            <a:r>
              <a:rPr kumimoji="1" lang="en-US" altLang="zh-CN" sz="2800" dirty="0" smtClean="0">
                <a:sym typeface="Wingdings" panose="05000000000000000000"/>
              </a:rPr>
              <a:t>JVM</a:t>
            </a:r>
            <a:r>
              <a:rPr kumimoji="1" lang="zh-CN" altLang="en-US" sz="2800" dirty="0" smtClean="0">
                <a:sym typeface="Wingdings" panose="05000000000000000000"/>
              </a:rPr>
              <a:t>堆上分配的</a:t>
            </a:r>
            <a:r>
              <a:rPr kumimoji="1" lang="en-US" altLang="zh-CN" sz="2800" dirty="0" smtClean="0">
                <a:sym typeface="Wingdings" panose="05000000000000000000"/>
              </a:rPr>
              <a:t>ByteBuf</a:t>
            </a:r>
            <a:r>
              <a:rPr kumimoji="1" lang="zh-CN" altLang="en-US" sz="2800" dirty="0" smtClean="0">
                <a:sym typeface="Wingdings" panose="05000000000000000000"/>
              </a:rPr>
              <a:t>，还有各种数据库驱动都池化了连接。</a:t>
            </a:r>
            <a:endParaRPr kumimoji="1" lang="zh-CN" altLang="en-US" sz="2800" dirty="0" smtClean="0">
              <a:sym typeface="Wingdings" panose="05000000000000000000"/>
            </a:endParaRPr>
          </a:p>
          <a:p>
            <a:r>
              <a:rPr kumimoji="1" lang="en-US" altLang="zh-CN" sz="2800" dirty="0" smtClean="0">
                <a:sym typeface="Wingdings" panose="05000000000000000000"/>
              </a:rPr>
              <a:t>	</a:t>
            </a:r>
            <a:r>
              <a:rPr kumimoji="1" lang="zh-CN" altLang="en-US" sz="2800" dirty="0" smtClean="0">
                <a:sym typeface="Wingdings" panose="05000000000000000000"/>
              </a:rPr>
              <a:t>而对于这个连接池，自然会有并发访问的场景，首先想到的是用一个阻塞队列来维护连接，但是由于临界操作耗时相对较短，每次竞争失败都将线程阻塞掉是非常不划算的，所以选择基于</a:t>
            </a:r>
            <a:r>
              <a:rPr kumimoji="1" lang="en-US" altLang="zh-CN" sz="2800" dirty="0" smtClean="0">
                <a:sym typeface="Wingdings" panose="05000000000000000000"/>
              </a:rPr>
              <a:t>CAS</a:t>
            </a:r>
            <a:r>
              <a:rPr kumimoji="1" lang="zh-CN" altLang="en-US" sz="2800" dirty="0" smtClean="0">
                <a:sym typeface="Wingdings" panose="05000000000000000000"/>
              </a:rPr>
              <a:t>的ConcurrentLinkedDeque，尾进头出的方式来调度连接。</a:t>
            </a:r>
            <a:endParaRPr kumimoji="1" lang="zh-CN" altLang="en-US" sz="2800" dirty="0" smtClean="0">
              <a:sym typeface="Wingdings" panose="05000000000000000000"/>
            </a:endParaRPr>
          </a:p>
          <a:p>
            <a:r>
              <a:rPr kumimoji="1" lang="zh-CN" altLang="en-US" sz="2800" dirty="0" smtClean="0">
                <a:sym typeface="Wingdings" panose="05000000000000000000"/>
              </a:rPr>
              <a:t>同时连接池的状态，诸如空闲线程数，活跃线程数，线程总数，使用原子变量维护。此外借助</a:t>
            </a:r>
            <a:r>
              <a:rPr kumimoji="1" lang="en-US" altLang="zh-CN" sz="2800" dirty="0" smtClean="0">
                <a:sym typeface="Wingdings" panose="05000000000000000000"/>
              </a:rPr>
              <a:t>java</a:t>
            </a:r>
            <a:r>
              <a:rPr kumimoji="1" lang="zh-CN" altLang="en-US" sz="2800" dirty="0" smtClean="0">
                <a:sym typeface="Wingdings" panose="05000000000000000000"/>
              </a:rPr>
              <a:t>线程池思想，提供了核心连接数，最大连接数这两个配置给用户，核心线程数</a:t>
            </a:r>
            <a:r>
              <a:rPr kumimoji="1" lang="en-US" altLang="zh-CN" sz="2800" dirty="0" smtClean="0">
                <a:sym typeface="Wingdings" panose="05000000000000000000"/>
              </a:rPr>
              <a:t>&lt;= </a:t>
            </a:r>
            <a:r>
              <a:rPr kumimoji="1" lang="zh-CN" altLang="en-US" sz="2800" dirty="0" smtClean="0">
                <a:sym typeface="Wingdings" panose="05000000000000000000"/>
              </a:rPr>
              <a:t>线程总数 </a:t>
            </a:r>
            <a:r>
              <a:rPr kumimoji="1" lang="en-US" altLang="zh-CN" sz="2800" dirty="0" smtClean="0">
                <a:sym typeface="Wingdings" panose="05000000000000000000"/>
              </a:rPr>
              <a:t>&lt; </a:t>
            </a:r>
            <a:r>
              <a:rPr kumimoji="1" lang="zh-CN" altLang="en-US" sz="2800" dirty="0" smtClean="0">
                <a:sym typeface="Wingdings" panose="05000000000000000000"/>
              </a:rPr>
              <a:t>最大线程数时，连接池可扩容，此外取连接时和回收连接时都要</a:t>
            </a:r>
            <a:r>
              <a:rPr kumimoji="1" lang="zh-CN" altLang="en-US" sz="2800" dirty="0" smtClean="0">
                <a:sym typeface="Wingdings" panose="05000000000000000000"/>
              </a:rPr>
              <a:t>做一次有效性校验，通过</a:t>
            </a:r>
            <a:r>
              <a:rPr kumimoji="1" lang="en-US" altLang="zh-CN" sz="2800" dirty="0" smtClean="0">
                <a:sym typeface="Wingdings" panose="05000000000000000000"/>
              </a:rPr>
              <a:t>redis ping</a:t>
            </a:r>
            <a:r>
              <a:rPr kumimoji="1" lang="zh-CN" altLang="en-US" sz="2800" dirty="0" smtClean="0">
                <a:sym typeface="Wingdings" panose="05000000000000000000"/>
              </a:rPr>
              <a:t>命令来实现即可。</a:t>
            </a:r>
            <a:endParaRPr kumimoji="1" lang="zh-CN" altLang="en-US" sz="2800" dirty="0" smtClean="0">
              <a:sym typeface="Wingdings" panose="05000000000000000000"/>
            </a:endParaRPr>
          </a:p>
          <a:p>
            <a:r>
              <a:rPr kumimoji="1" lang="en-US" altLang="zh-CN" sz="2800" dirty="0" smtClean="0">
                <a:sym typeface="Wingdings" panose="05000000000000000000"/>
              </a:rPr>
              <a:t>	</a:t>
            </a:r>
            <a:r>
              <a:rPr kumimoji="1" lang="zh-CN" altLang="en-US" sz="2800" dirty="0" smtClean="0">
                <a:sym typeface="Wingdings" panose="05000000000000000000"/>
              </a:rPr>
              <a:t>此外还有一个注意点，连接池需要是单例的，由于本连接池可能存在于并发场景，为了保证初始化连接池对象的线程安全，双重校验的单例模式就派上了用场。</a:t>
            </a:r>
            <a:endParaRPr kumimoji="1" lang="zh-CN" altLang="en-US" sz="2800" dirty="0" smtClean="0">
              <a:sym typeface="Wingdings" panose="05000000000000000000"/>
            </a:endParaRPr>
          </a:p>
          <a:p>
            <a:pPr eaLnBrk="1" fontAlgn="auto" hangingPunct="1">
              <a:lnSpc>
                <a:spcPct val="100000"/>
              </a:lnSpc>
            </a:pPr>
            <a:r>
              <a:rPr kumimoji="1" lang="zh-CN" altLang="en-US" sz="2800" dirty="0" smtClean="0">
                <a:sym typeface="Wingdings" panose="05000000000000000000"/>
              </a:rPr>
              <a:t> if (instance == null) {</a:t>
            </a:r>
            <a:endParaRPr kumimoji="1" lang="zh-CN" altLang="en-US" sz="2800" dirty="0" smtClean="0">
              <a:sym typeface="Wingdings" panose="05000000000000000000"/>
            </a:endParaRPr>
          </a:p>
          <a:p>
            <a:pPr eaLnBrk="1" fontAlgn="auto" hangingPunct="1">
              <a:lnSpc>
                <a:spcPct val="100000"/>
              </a:lnSpc>
            </a:pPr>
            <a:r>
              <a:rPr kumimoji="1" lang="zh-CN" altLang="en-US" sz="2800" dirty="0" smtClean="0">
                <a:sym typeface="Wingdings" panose="05000000000000000000"/>
              </a:rPr>
              <a:t>      synchronized (ConnPool.class) {</a:t>
            </a:r>
            <a:endParaRPr kumimoji="1" lang="zh-CN" altLang="en-US" sz="2800" dirty="0" smtClean="0">
              <a:sym typeface="Wingdings" panose="05000000000000000000"/>
            </a:endParaRPr>
          </a:p>
          <a:p>
            <a:pPr eaLnBrk="1" fontAlgn="auto" hangingPunct="1">
              <a:lnSpc>
                <a:spcPct val="100000"/>
              </a:lnSpc>
            </a:pPr>
            <a:r>
              <a:rPr kumimoji="1" lang="zh-CN" altLang="en-US" sz="2800" dirty="0" smtClean="0">
                <a:sym typeface="Wingdings" panose="05000000000000000000"/>
              </a:rPr>
              <a:t>           if (instance == null) {</a:t>
            </a:r>
            <a:endParaRPr kumimoji="1" lang="zh-CN" altLang="en-US" sz="2800" dirty="0" smtClean="0">
              <a:sym typeface="Wingdings" panose="05000000000000000000"/>
            </a:endParaRPr>
          </a:p>
          <a:p>
            <a:pPr eaLnBrk="1" fontAlgn="auto" hangingPunct="1">
              <a:lnSpc>
                <a:spcPct val="100000"/>
              </a:lnSpc>
            </a:pPr>
            <a:r>
              <a:rPr kumimoji="1" lang="en-US" altLang="zh-CN" sz="2800" dirty="0" smtClean="0">
                <a:sym typeface="Wingdings" panose="05000000000000000000"/>
              </a:rPr>
              <a:t>			//...</a:t>
            </a:r>
            <a:endParaRPr kumimoji="1" lang="zh-CN" altLang="en-US" sz="2800" dirty="0" smtClean="0">
              <a:sym typeface="Wingdings" panose="05000000000000000000"/>
            </a:endParaRPr>
          </a:p>
          <a:p>
            <a:pPr eaLnBrk="1" fontAlgn="auto" hangingPunct="1">
              <a:lnSpc>
                <a:spcPct val="100000"/>
              </a:lnSpc>
            </a:pPr>
            <a:r>
              <a:rPr kumimoji="1" lang="zh-CN" altLang="en-US" sz="2800" dirty="0" smtClean="0">
                <a:sym typeface="Wingdings" panose="05000000000000000000"/>
              </a:rPr>
              <a:t>           }</a:t>
            </a:r>
            <a:endParaRPr kumimoji="1" lang="zh-CN" altLang="en-US" sz="2800" dirty="0" smtClean="0">
              <a:sym typeface="Wingdings" panose="05000000000000000000"/>
            </a:endParaRPr>
          </a:p>
          <a:p>
            <a:pPr eaLnBrk="1" fontAlgn="auto" hangingPunct="1">
              <a:lnSpc>
                <a:spcPct val="100000"/>
              </a:lnSpc>
            </a:pPr>
            <a:r>
              <a:rPr kumimoji="1" lang="zh-CN" altLang="en-US" sz="2800" dirty="0" smtClean="0">
                <a:sym typeface="Wingdings" panose="05000000000000000000"/>
              </a:rPr>
              <a:t>      }</a:t>
            </a:r>
            <a:endParaRPr kumimoji="1" lang="zh-CN" altLang="en-US" sz="2800" dirty="0" smtClean="0">
              <a:sym typeface="Wingdings" panose="05000000000000000000"/>
            </a:endParaRPr>
          </a:p>
          <a:p>
            <a:pPr eaLnBrk="1" fontAlgn="auto" hangingPunct="1">
              <a:lnSpc>
                <a:spcPct val="100000"/>
              </a:lnSpc>
            </a:pPr>
            <a:r>
              <a:rPr kumimoji="1" lang="zh-CN" altLang="en-US" sz="2800" dirty="0" smtClean="0">
                <a:sym typeface="Wingdings" panose="05000000000000000000"/>
              </a:rPr>
              <a:t> }</a:t>
            </a:r>
            <a:endParaRPr kumimoji="1" lang="zh-CN" altLang="en-US" sz="2800" dirty="0" smtClean="0">
              <a:sym typeface="Wingdings" panose="05000000000000000000"/>
            </a:endParaRPr>
          </a:p>
          <a:p>
            <a:pPr eaLnBrk="1" fontAlgn="auto" hangingPunct="1">
              <a:lnSpc>
                <a:spcPct val="100000"/>
              </a:lnSpc>
            </a:pPr>
            <a:r>
              <a:rPr kumimoji="1" lang="zh-CN" altLang="en-US" sz="2800" dirty="0" smtClean="0">
                <a:sym typeface="Wingdings" panose="05000000000000000000"/>
              </a:rPr>
              <a:t> return instance;</a:t>
            </a:r>
            <a:endParaRPr kumimoji="1" lang="zh-CN" altLang="en-US" sz="2800" dirty="0" smtClean="0">
              <a:sym typeface="Wingdings" panose="05000000000000000000"/>
            </a:endParaRPr>
          </a:p>
          <a:p>
            <a:endParaRPr kumimoji="1" lang="zh-CN" altLang="en-US" sz="2800" dirty="0" smtClean="0">
              <a:sym typeface="Wingdings" panose="05000000000000000000"/>
            </a:endParaRPr>
          </a:p>
          <a:p>
            <a:endParaRPr kumimoji="1" lang="zh-CN" altLang="en-US" sz="3200" dirty="0" smtClean="0">
              <a:sym typeface="Wingdings" panose="05000000000000000000"/>
            </a:endParaRPr>
          </a:p>
          <a:p>
            <a:endParaRPr kumimoji="1" lang="zh-CN" altLang="en-US" sz="3200" dirty="0" smtClean="0">
              <a:sym typeface="Wingdings" panose="0500000000000000000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实习期</a:t>
            </a:r>
            <a:r>
              <a:rPr kumimoji="1" lang="zh-CN" altLang="en-US" dirty="0"/>
              <a:t>间核心产出与总结反思（五</a:t>
            </a:r>
            <a:r>
              <a:rPr kumimoji="1" lang="zh-CN" altLang="en-US" dirty="0"/>
              <a:t>）</a:t>
            </a:r>
            <a:endParaRPr kumimoji="1" lang="zh-CN" altLang="en-US" dirty="0"/>
          </a:p>
        </p:txBody>
      </p:sp>
      <p:sp>
        <p:nvSpPr>
          <p:cNvPr id="3" name="内容占位符 2"/>
          <p:cNvSpPr>
            <a:spLocks noGrp="1"/>
          </p:cNvSpPr>
          <p:nvPr>
            <p:ph type="body" sz="quarter" idx="10"/>
          </p:nvPr>
        </p:nvSpPr>
        <p:spPr>
          <a:xfrm>
            <a:off x="770890" y="1913890"/>
            <a:ext cx="22841585" cy="10918190"/>
          </a:xfrm>
        </p:spPr>
        <p:txBody>
          <a:bodyPr>
            <a:noAutofit/>
          </a:bodyPr>
          <a:lstStyle/>
          <a:p>
            <a:r>
              <a:rPr kumimoji="1" lang="zh-CN" altLang="en-US" sz="3600" b="1" dirty="0" smtClean="0">
                <a:sym typeface="Wingdings" panose="05000000000000000000"/>
              </a:rPr>
              <a:t>三、命令调用权限验证</a:t>
            </a:r>
            <a:endParaRPr kumimoji="1" lang="zh-CN" altLang="en-US" sz="3600" b="1" dirty="0" smtClean="0">
              <a:sym typeface="Wingdings" panose="05000000000000000000"/>
            </a:endParaRPr>
          </a:p>
          <a:p>
            <a:r>
              <a:rPr kumimoji="1" lang="en-US" altLang="zh-CN" sz="3600" b="1" dirty="0" smtClean="0">
                <a:sym typeface="Wingdings" panose="05000000000000000000"/>
              </a:rPr>
              <a:t>	</a:t>
            </a:r>
            <a:r>
              <a:rPr kumimoji="1" lang="en-US" altLang="zh-CN" sz="3200" dirty="0" smtClean="0">
                <a:sym typeface="Wingdings" panose="05000000000000000000"/>
              </a:rPr>
              <a:t>redis</a:t>
            </a:r>
            <a:r>
              <a:rPr kumimoji="1" lang="zh-CN" altLang="en-US" sz="3200" dirty="0" smtClean="0">
                <a:sym typeface="Wingdings" panose="05000000000000000000"/>
              </a:rPr>
              <a:t>官方文档规定，</a:t>
            </a:r>
            <a:r>
              <a:rPr kumimoji="1" lang="en-US" altLang="zh-CN" sz="3200" dirty="0" smtClean="0">
                <a:sym typeface="Wingdings" panose="05000000000000000000"/>
              </a:rPr>
              <a:t>redis</a:t>
            </a:r>
            <a:r>
              <a:rPr kumimoji="1" lang="zh-CN" altLang="en-US" sz="3200" dirty="0" smtClean="0">
                <a:sym typeface="Wingdings" panose="05000000000000000000"/>
              </a:rPr>
              <a:t>服务器在订阅模式下，是不允许</a:t>
            </a:r>
            <a:r>
              <a:rPr kumimoji="1" lang="en-US" altLang="zh-CN" sz="3200" dirty="0" smtClean="0">
                <a:sym typeface="Wingdings" panose="05000000000000000000"/>
              </a:rPr>
              <a:t>redis</a:t>
            </a:r>
            <a:r>
              <a:rPr kumimoji="1" lang="zh-CN" altLang="en-US" sz="3200" dirty="0" smtClean="0">
                <a:sym typeface="Wingdings" panose="05000000000000000000"/>
              </a:rPr>
              <a:t>客户端调用除个别和订阅相关命令之外的大部分命令的，这就需要在客户端调用每个命令之前都需要进行一次调用权限验证。</a:t>
            </a:r>
            <a:endParaRPr kumimoji="1" lang="zh-CN" altLang="en-US" sz="3200" dirty="0" smtClean="0">
              <a:sym typeface="Wingdings" panose="05000000000000000000"/>
            </a:endParaRPr>
          </a:p>
          <a:p>
            <a:r>
              <a:rPr kumimoji="1" lang="en-US" altLang="zh-CN" sz="3200" dirty="0" smtClean="0">
                <a:sym typeface="Wingdings" panose="05000000000000000000"/>
              </a:rPr>
              <a:t>	</a:t>
            </a:r>
            <a:r>
              <a:rPr kumimoji="1" lang="zh-CN" altLang="en-US" sz="3200" dirty="0" smtClean="0">
                <a:sym typeface="Wingdings" panose="05000000000000000000"/>
              </a:rPr>
              <a:t>鉴于</a:t>
            </a:r>
            <a:r>
              <a:rPr kumimoji="1" lang="en-US" altLang="zh-CN" sz="3200" dirty="0" smtClean="0">
                <a:sym typeface="Wingdings" panose="05000000000000000000"/>
              </a:rPr>
              <a:t>redis</a:t>
            </a:r>
            <a:r>
              <a:rPr kumimoji="1" lang="zh-CN" altLang="en-US" sz="3200" dirty="0" smtClean="0">
                <a:sym typeface="Wingdings" panose="05000000000000000000"/>
              </a:rPr>
              <a:t>命令繁多，如果在每个命令前都写入权限验证代码，不仅修改起来麻烦，代码拓展的复杂性也大大提高，好在面向切面编程的思想深得人心，</a:t>
            </a:r>
            <a:r>
              <a:rPr kumimoji="1" lang="en-US" altLang="zh-CN" sz="3200" dirty="0" smtClean="0">
                <a:sym typeface="Wingdings" panose="05000000000000000000"/>
              </a:rPr>
              <a:t>Spring</a:t>
            </a:r>
            <a:r>
              <a:rPr kumimoji="1" lang="zh-CN" altLang="en-US" sz="3200" dirty="0" smtClean="0">
                <a:sym typeface="Wingdings" panose="05000000000000000000"/>
              </a:rPr>
              <a:t>也正因为</a:t>
            </a:r>
            <a:r>
              <a:rPr kumimoji="1" lang="en-US" altLang="zh-CN" sz="3200" dirty="0" smtClean="0">
                <a:sym typeface="Wingdings" panose="05000000000000000000"/>
              </a:rPr>
              <a:t>AOP</a:t>
            </a:r>
            <a:r>
              <a:rPr kumimoji="1" lang="zh-CN" altLang="en-US" sz="3200" dirty="0" smtClean="0">
                <a:sym typeface="Wingdings" panose="05000000000000000000"/>
              </a:rPr>
              <a:t>的特性受到广泛青睐。本项目使用</a:t>
            </a:r>
            <a:r>
              <a:rPr kumimoji="1" lang="en-US" altLang="zh-CN" sz="3200" dirty="0" smtClean="0">
                <a:sym typeface="Wingdings" panose="05000000000000000000"/>
              </a:rPr>
              <a:t>java</a:t>
            </a:r>
            <a:r>
              <a:rPr kumimoji="1" lang="zh-CN" altLang="en-US" sz="3200" dirty="0" smtClean="0">
                <a:sym typeface="Wingdings" panose="05000000000000000000"/>
              </a:rPr>
              <a:t>原生的动态代理就很容易实现代码的织入，所以在编写权限验证模块的时候我使用的就是</a:t>
            </a:r>
            <a:r>
              <a:rPr kumimoji="1" lang="en-US" altLang="zh-CN" sz="3200" dirty="0" smtClean="0">
                <a:sym typeface="Wingdings" panose="05000000000000000000"/>
              </a:rPr>
              <a:t>java</a:t>
            </a:r>
            <a:r>
              <a:rPr kumimoji="1" lang="zh-CN" altLang="en-US" sz="3200" dirty="0" smtClean="0">
                <a:sym typeface="Wingdings" panose="05000000000000000000"/>
              </a:rPr>
              <a:t>原生的动态代理。同时利用反射，将此功能注解化，使代码更具简洁</a:t>
            </a:r>
            <a:r>
              <a:rPr kumimoji="1" lang="zh-CN" altLang="en-US" sz="3200" dirty="0" smtClean="0">
                <a:sym typeface="Wingdings" panose="05000000000000000000"/>
              </a:rPr>
              <a:t>性。</a:t>
            </a:r>
            <a:endParaRPr kumimoji="1" lang="zh-CN" altLang="en-US" sz="3200" dirty="0" smtClean="0">
              <a:sym typeface="Wingdings" panose="05000000000000000000"/>
            </a:endParaRPr>
          </a:p>
          <a:p>
            <a:r>
              <a:rPr kumimoji="1" lang="en-US" altLang="zh-CN" sz="2800" dirty="0" smtClean="0">
                <a:sym typeface="Wingdings" panose="05000000000000000000"/>
              </a:rPr>
              <a:t>	</a:t>
            </a:r>
            <a:endParaRPr kumimoji="1" lang="en-US" altLang="zh-CN" sz="2800" dirty="0" smtClean="0">
              <a:sym typeface="Wingdings" panose="05000000000000000000"/>
            </a:endParaRPr>
          </a:p>
          <a:p>
            <a:r>
              <a:rPr kumimoji="1" lang="en-US" altLang="zh-CN" sz="2800" dirty="0" smtClean="0">
                <a:sym typeface="Wingdings" panose="05000000000000000000"/>
              </a:rPr>
              <a:t>public Object invoke(Object proxy, Method method, Object[] args) throws Throwable {</a:t>
            </a:r>
            <a:endParaRPr kumimoji="1" lang="en-US" altLang="zh-CN" sz="2800" dirty="0" smtClean="0">
              <a:sym typeface="Wingdings" panose="05000000000000000000"/>
            </a:endParaRPr>
          </a:p>
          <a:p>
            <a:r>
              <a:rPr kumimoji="1" lang="en-US" altLang="zh-CN" sz="2800" dirty="0" smtClean="0">
                <a:sym typeface="Wingdings" panose="05000000000000000000"/>
              </a:rPr>
              <a:t>        if (method.getAnnotation(SkipIssueCheck.class) == null &amp;&amp;</a:t>
            </a:r>
            <a:endParaRPr kumimoji="1" lang="en-US" altLang="zh-CN" sz="2800" dirty="0" smtClean="0">
              <a:sym typeface="Wingdings" panose="05000000000000000000"/>
            </a:endParaRPr>
          </a:p>
          <a:p>
            <a:r>
              <a:rPr kumimoji="1" lang="en-US" altLang="zh-CN" sz="2800" dirty="0" smtClean="0">
                <a:sym typeface="Wingdings" panose="05000000000000000000"/>
              </a:rPr>
              <a:t>                tedisClient.getMode() == TedisClient.SUB) {</a:t>
            </a:r>
            <a:endParaRPr kumimoji="1" lang="en-US" altLang="zh-CN" sz="2800" dirty="0" smtClean="0">
              <a:sym typeface="Wingdings" panose="05000000000000000000"/>
            </a:endParaRPr>
          </a:p>
          <a:p>
            <a:r>
              <a:rPr kumimoji="1" lang="en-US" altLang="zh-CN" sz="2800" dirty="0" smtClean="0">
                <a:sym typeface="Wingdings" panose="05000000000000000000"/>
              </a:rPr>
              <a:t>            throw new RuntimeException("Not supposed to issue any other commands in subscribe mode");</a:t>
            </a:r>
            <a:endParaRPr kumimoji="1" lang="en-US" altLang="zh-CN" sz="2800" dirty="0" smtClean="0">
              <a:sym typeface="Wingdings" panose="05000000000000000000"/>
            </a:endParaRPr>
          </a:p>
          <a:p>
            <a:r>
              <a:rPr kumimoji="1" lang="en-US" altLang="zh-CN" sz="2800" dirty="0" smtClean="0">
                <a:sym typeface="Wingdings" panose="05000000000000000000"/>
              </a:rPr>
              <a:t>        }</a:t>
            </a:r>
            <a:endParaRPr kumimoji="1" lang="en-US" altLang="zh-CN" sz="2800" dirty="0" smtClean="0">
              <a:sym typeface="Wingdings" panose="05000000000000000000"/>
            </a:endParaRPr>
          </a:p>
          <a:p>
            <a:r>
              <a:rPr kumimoji="1" lang="en-US" altLang="zh-CN" sz="2800" dirty="0" smtClean="0">
                <a:sym typeface="Wingdings" panose="05000000000000000000"/>
              </a:rPr>
              <a:t>        return method.invoke(tedisClient, args);</a:t>
            </a:r>
            <a:endParaRPr kumimoji="1" lang="en-US" altLang="zh-CN" sz="2800" dirty="0" smtClean="0">
              <a:sym typeface="Wingdings" panose="05000000000000000000"/>
            </a:endParaRPr>
          </a:p>
          <a:p>
            <a:r>
              <a:rPr kumimoji="1" lang="en-US" altLang="zh-CN" sz="2800" dirty="0" smtClean="0">
                <a:sym typeface="Wingdings" panose="05000000000000000000"/>
              </a:rPr>
              <a:t>    }</a:t>
            </a:r>
            <a:endParaRPr kumimoji="1" lang="en-US" altLang="zh-CN" sz="2800" dirty="0" smtClean="0">
              <a:sym typeface="Wingdings" panose="05000000000000000000"/>
            </a:endParaRPr>
          </a:p>
          <a:p>
            <a:endParaRPr kumimoji="1" lang="zh-CN" altLang="en-US" sz="3200" dirty="0" smtClean="0">
              <a:sym typeface="Wingdings" panose="0500000000000000000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hite 白底">
  <a:themeElements>
    <a:clrScheme name="OPPO色彩系统">
      <a:dk1>
        <a:srgbClr val="000000"/>
      </a:dk1>
      <a:lt1>
        <a:srgbClr val="FFFFFF"/>
      </a:lt1>
      <a:dk2>
        <a:srgbClr val="5E5E5E"/>
      </a:dk2>
      <a:lt2>
        <a:srgbClr val="D5D5D5"/>
      </a:lt2>
      <a:accent1>
        <a:srgbClr val="046937"/>
      </a:accent1>
      <a:accent2>
        <a:srgbClr val="C9C9C8"/>
      </a:accent2>
      <a:accent3>
        <a:srgbClr val="2DC84D"/>
      </a:accent3>
      <a:accent4>
        <a:srgbClr val="FAFAFA"/>
      </a:accent4>
      <a:accent5>
        <a:srgbClr val="046937"/>
      </a:accent5>
      <a:accent6>
        <a:srgbClr val="C9C9C8"/>
      </a:accent6>
      <a:hlink>
        <a:srgbClr val="2DC84D"/>
      </a:hlink>
      <a:folHlink>
        <a:srgbClr val="2DC84D"/>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黑底">
  <a:themeElements>
    <a:clrScheme name="OPPO色彩系统">
      <a:dk1>
        <a:srgbClr val="000000"/>
      </a:dk1>
      <a:lt1>
        <a:srgbClr val="FFFFFF"/>
      </a:lt1>
      <a:dk2>
        <a:srgbClr val="5E5E5E"/>
      </a:dk2>
      <a:lt2>
        <a:srgbClr val="D5D5D5"/>
      </a:lt2>
      <a:accent1>
        <a:srgbClr val="046937"/>
      </a:accent1>
      <a:accent2>
        <a:srgbClr val="C9C9C8"/>
      </a:accent2>
      <a:accent3>
        <a:srgbClr val="2DC84D"/>
      </a:accent3>
      <a:accent4>
        <a:srgbClr val="FAFAFA"/>
      </a:accent4>
      <a:accent5>
        <a:srgbClr val="046937"/>
      </a:accent5>
      <a:accent6>
        <a:srgbClr val="C9C9C8"/>
      </a:accent6>
      <a:hlink>
        <a:srgbClr val="2DC84D"/>
      </a:hlink>
      <a:folHlink>
        <a:srgbClr val="2DC84D"/>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4847</Words>
  <Application>WPS 演示</Application>
  <PresentationFormat>自定义</PresentationFormat>
  <Paragraphs>317</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20</vt:i4>
      </vt:variant>
    </vt:vector>
  </HeadingPairs>
  <TitlesOfParts>
    <vt:vector size="37" baseType="lpstr">
      <vt:lpstr>Arial</vt:lpstr>
      <vt:lpstr>宋体</vt:lpstr>
      <vt:lpstr>Wingdings</vt:lpstr>
      <vt:lpstr>Helvetica Neue</vt:lpstr>
      <vt:lpstr>Helvetica Neue Medium</vt:lpstr>
      <vt:lpstr>Helvetica</vt:lpstr>
      <vt:lpstr>OPPOSans R</vt:lpstr>
      <vt:lpstr>OPPOSans B</vt:lpstr>
      <vt:lpstr>OPPOSans M</vt:lpstr>
      <vt:lpstr>Helvetica Neue Light</vt:lpstr>
      <vt:lpstr>Wingdings</vt:lpstr>
      <vt:lpstr>微软雅黑</vt:lpstr>
      <vt:lpstr>Helvetica Neue Medium</vt:lpstr>
      <vt:lpstr>Segoe Print</vt:lpstr>
      <vt:lpstr>Helvetica Neue Medium</vt:lpstr>
      <vt:lpstr>White 白底</vt:lpstr>
      <vt:lpstr>Black 黑底</vt:lpstr>
      <vt:lpstr>2019年暑期实习答辩</vt:lpstr>
      <vt:lpstr>目录</vt:lpstr>
      <vt:lpstr>实习计划完成情况总览</vt:lpstr>
      <vt:lpstr>目录</vt:lpstr>
      <vt:lpstr>实习期间核心产出与总结反思（一）</vt:lpstr>
      <vt:lpstr>实习期间核心产出与总结反思（二）</vt:lpstr>
      <vt:lpstr>实习期间核心产出与总结反思（二）</vt:lpstr>
      <vt:lpstr>实习期间核心产出与总结反思（三）</vt:lpstr>
      <vt:lpstr>实习期间核心产出与总结反思（三）</vt:lpstr>
      <vt:lpstr>实习期间核心产出与总结反思（三）</vt:lpstr>
      <vt:lpstr>实习期间核心产出与总结反思（六）</vt:lpstr>
      <vt:lpstr>PowerPoint 演示文稿</vt:lpstr>
      <vt:lpstr>目录</vt:lpstr>
      <vt:lpstr>实习期间的个人成长与收获（Top 3）</vt:lpstr>
      <vt:lpstr>目录</vt:lpstr>
      <vt:lpstr>对于公司文化的理解</vt:lpstr>
      <vt:lpstr>目录</vt:lpstr>
      <vt:lpstr>对部门/团队的建议</vt:lpstr>
      <vt:lpstr>评委提问与点评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80242391</dc:creator>
  <cp:lastModifiedBy>S9023161</cp:lastModifiedBy>
  <cp:revision>88</cp:revision>
  <dcterms:created xsi:type="dcterms:W3CDTF">2019-07-15T05:50:00Z</dcterms:created>
  <dcterms:modified xsi:type="dcterms:W3CDTF">2019-08-13T11:29:40Z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