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4" r:id="rId5"/>
    <p:sldId id="265" r:id="rId6"/>
    <p:sldId id="266" r:id="rId7"/>
    <p:sldId id="267" r:id="rId8"/>
    <p:sldId id="268" r:id="rId9"/>
    <p:sldId id="269" r:id="rId10"/>
    <p:sldId id="270" r:id="rId11"/>
    <p:sldId id="271" r:id="rId12"/>
  </p:sldIdLst>
  <p:sldSz cx="12192000" cy="6858000"/>
  <p:notesSz cx="6858000" cy="9144000"/>
  <p:embeddedFontLst>
    <p:embeddedFont>
      <p:font typeface="Calibri" pitchFamily="34" charset="0"/>
      <p:regular r:id="rId14"/>
      <p:bold r:id="rId15"/>
      <p:italic r:id="rId16"/>
      <p:boldItalic r:id="rId17"/>
    </p:embeddedFont>
    <p:embeddedFont>
      <p:font typeface="Quattrocento Sans"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o+Sb6rjC6eg6AuGXUYwGwUUZp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53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477467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598620" y="3694611"/>
            <a:ext cx="10994760" cy="137434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2597FF"/>
              </a:buClr>
              <a:buSzPts val="3600"/>
              <a:buFont typeface="Calibri"/>
              <a:buNone/>
              <a:defRPr sz="3600">
                <a:solidFill>
                  <a:srgbClr val="2597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598620" y="5221660"/>
            <a:ext cx="10994760" cy="610820"/>
          </a:xfrm>
          <a:prstGeom prst="rect">
            <a:avLst/>
          </a:prstGeom>
          <a:noFill/>
          <a:ln>
            <a:noFill/>
          </a:ln>
        </p:spPr>
        <p:txBody>
          <a:bodyPr spcFirstLastPara="1" wrap="square" lIns="91425" tIns="45700" rIns="91425" bIns="45700" anchor="t" anchorCtr="0">
            <a:normAutofit/>
          </a:bodyPr>
          <a:lstStyle>
            <a:lvl1pPr lvl="0" algn="r">
              <a:spcBef>
                <a:spcPts val="560"/>
              </a:spcBef>
              <a:spcAft>
                <a:spcPts val="0"/>
              </a:spcAft>
              <a:buClr>
                <a:srgbClr val="17365D"/>
              </a:buClr>
              <a:buSzPts val="2800"/>
              <a:buNone/>
              <a:defRPr sz="2800">
                <a:solidFill>
                  <a:srgbClr val="17365D"/>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36"/>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6"/>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3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02228" y="1138425"/>
            <a:ext cx="10791152" cy="610820"/>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2597FF"/>
              </a:buClr>
              <a:buSzPts val="3600"/>
              <a:buFont typeface="Calibri"/>
              <a:buNone/>
              <a:defRPr sz="3600">
                <a:solidFill>
                  <a:srgbClr val="2597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02227" y="1901951"/>
            <a:ext cx="10791153" cy="442844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17365D"/>
              </a:buClr>
              <a:buSzPts val="2800"/>
              <a:buChar char="•"/>
              <a:defRPr sz="2800">
                <a:solidFill>
                  <a:srgbClr val="17365D"/>
                </a:solidFill>
              </a:defRPr>
            </a:lvl1pPr>
            <a:lvl2pPr marL="914400" lvl="1" indent="-406400" algn="l">
              <a:spcBef>
                <a:spcPts val="560"/>
              </a:spcBef>
              <a:spcAft>
                <a:spcPts val="0"/>
              </a:spcAft>
              <a:buClr>
                <a:srgbClr val="17365D"/>
              </a:buClr>
              <a:buSzPts val="2800"/>
              <a:buChar char="–"/>
              <a:defRPr>
                <a:solidFill>
                  <a:srgbClr val="17365D"/>
                </a:solidFill>
              </a:defRPr>
            </a:lvl2pPr>
            <a:lvl3pPr marL="1371600" lvl="2" indent="-381000" algn="l">
              <a:spcBef>
                <a:spcPts val="480"/>
              </a:spcBef>
              <a:spcAft>
                <a:spcPts val="0"/>
              </a:spcAft>
              <a:buClr>
                <a:srgbClr val="17365D"/>
              </a:buClr>
              <a:buSzPts val="2400"/>
              <a:buChar char="•"/>
              <a:defRPr>
                <a:solidFill>
                  <a:srgbClr val="17365D"/>
                </a:solidFill>
              </a:defRPr>
            </a:lvl3pPr>
            <a:lvl4pPr marL="1828800" lvl="3" indent="-355600" algn="l">
              <a:spcBef>
                <a:spcPts val="400"/>
              </a:spcBef>
              <a:spcAft>
                <a:spcPts val="0"/>
              </a:spcAft>
              <a:buClr>
                <a:srgbClr val="17365D"/>
              </a:buClr>
              <a:buSzPts val="2000"/>
              <a:buChar char="–"/>
              <a:defRPr>
                <a:solidFill>
                  <a:srgbClr val="17365D"/>
                </a:solidFill>
              </a:defRPr>
            </a:lvl4pPr>
            <a:lvl5pPr marL="2286000" lvl="4" indent="-355600" algn="l">
              <a:spcBef>
                <a:spcPts val="400"/>
              </a:spcBef>
              <a:spcAft>
                <a:spcPts val="0"/>
              </a:spcAft>
              <a:buClr>
                <a:srgbClr val="17365D"/>
              </a:buClr>
              <a:buSzPts val="2000"/>
              <a:buChar char="»"/>
              <a:defRPr>
                <a:solidFill>
                  <a:srgbClr val="17365D"/>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29"/>
          <p:cNvSpPr txBox="1">
            <a:spLocks noGrp="1"/>
          </p:cNvSpPr>
          <p:nvPr>
            <p:ph type="title"/>
          </p:nvPr>
        </p:nvSpPr>
        <p:spPr>
          <a:xfrm>
            <a:off x="2976919" y="374901"/>
            <a:ext cx="8551480" cy="76352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597FF"/>
              </a:buClr>
              <a:buSzPts val="3600"/>
              <a:buFont typeface="Calibri"/>
              <a:buNone/>
              <a:defRPr sz="3600">
                <a:solidFill>
                  <a:srgbClr val="2597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9"/>
          <p:cNvSpPr txBox="1">
            <a:spLocks noGrp="1"/>
          </p:cNvSpPr>
          <p:nvPr>
            <p:ph type="body" idx="1"/>
          </p:nvPr>
        </p:nvSpPr>
        <p:spPr>
          <a:xfrm>
            <a:off x="2976919" y="1291130"/>
            <a:ext cx="8551480" cy="4733855"/>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17365D"/>
              </a:buClr>
              <a:buSzPts val="2800"/>
              <a:buChar char="•"/>
              <a:defRPr sz="2800">
                <a:solidFill>
                  <a:srgbClr val="17365D"/>
                </a:solidFill>
              </a:defRPr>
            </a:lvl1pPr>
            <a:lvl2pPr marL="914400" lvl="1" indent="-406400" algn="l">
              <a:spcBef>
                <a:spcPts val="560"/>
              </a:spcBef>
              <a:spcAft>
                <a:spcPts val="0"/>
              </a:spcAft>
              <a:buClr>
                <a:srgbClr val="17365D"/>
              </a:buClr>
              <a:buSzPts val="2800"/>
              <a:buChar char="–"/>
              <a:defRPr>
                <a:solidFill>
                  <a:srgbClr val="17365D"/>
                </a:solidFill>
              </a:defRPr>
            </a:lvl2pPr>
            <a:lvl3pPr marL="1371600" lvl="2" indent="-381000" algn="l">
              <a:spcBef>
                <a:spcPts val="480"/>
              </a:spcBef>
              <a:spcAft>
                <a:spcPts val="0"/>
              </a:spcAft>
              <a:buClr>
                <a:srgbClr val="17365D"/>
              </a:buClr>
              <a:buSzPts val="2400"/>
              <a:buChar char="•"/>
              <a:defRPr>
                <a:solidFill>
                  <a:srgbClr val="17365D"/>
                </a:solidFill>
              </a:defRPr>
            </a:lvl3pPr>
            <a:lvl4pPr marL="1828800" lvl="3" indent="-355600" algn="l">
              <a:spcBef>
                <a:spcPts val="400"/>
              </a:spcBef>
              <a:spcAft>
                <a:spcPts val="0"/>
              </a:spcAft>
              <a:buClr>
                <a:srgbClr val="17365D"/>
              </a:buClr>
              <a:buSzPts val="2000"/>
              <a:buChar char="–"/>
              <a:defRPr>
                <a:solidFill>
                  <a:srgbClr val="17365D"/>
                </a:solidFill>
              </a:defRPr>
            </a:lvl4pPr>
            <a:lvl5pPr marL="2286000" lvl="4" indent="-355600" algn="l">
              <a:spcBef>
                <a:spcPts val="400"/>
              </a:spcBef>
              <a:spcAft>
                <a:spcPts val="0"/>
              </a:spcAft>
              <a:buClr>
                <a:srgbClr val="17365D"/>
              </a:buClr>
              <a:buSzPts val="2000"/>
              <a:buChar char="»"/>
              <a:defRPr>
                <a:solidFill>
                  <a:srgbClr val="17365D"/>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0"/>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0"/>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1" name="Google Shape;41;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609600" y="833015"/>
            <a:ext cx="10972800" cy="58462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1"/>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7" name="Google Shape;47;p31"/>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8" name="Google Shape;48;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32"/>
          <p:cNvSpPr txBox="1">
            <a:spLocks noGrp="1"/>
          </p:cNvSpPr>
          <p:nvPr>
            <p:ph type="title"/>
          </p:nvPr>
        </p:nvSpPr>
        <p:spPr>
          <a:xfrm>
            <a:off x="598620" y="985721"/>
            <a:ext cx="10972800" cy="68488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Clr>
                <a:srgbClr val="2597FF"/>
              </a:buClr>
              <a:buSzPts val="3600"/>
              <a:buFont typeface="Calibri"/>
              <a:buNone/>
              <a:defRPr sz="3600">
                <a:solidFill>
                  <a:srgbClr val="2597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2"/>
          <p:cNvSpPr txBox="1">
            <a:spLocks noGrp="1"/>
          </p:cNvSpPr>
          <p:nvPr>
            <p:ph type="body" idx="1"/>
          </p:nvPr>
        </p:nvSpPr>
        <p:spPr>
          <a:xfrm>
            <a:off x="609315" y="1768287"/>
            <a:ext cx="5497380" cy="571629"/>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17365D"/>
              </a:buClr>
              <a:buSzPts val="2400"/>
              <a:buNone/>
              <a:defRPr sz="2400" b="1">
                <a:solidFill>
                  <a:srgbClr val="17365D"/>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32"/>
          <p:cNvSpPr txBox="1">
            <a:spLocks noGrp="1"/>
          </p:cNvSpPr>
          <p:nvPr>
            <p:ph type="body" idx="2"/>
          </p:nvPr>
        </p:nvSpPr>
        <p:spPr>
          <a:xfrm>
            <a:off x="609315" y="2379107"/>
            <a:ext cx="5497380" cy="349317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17365D"/>
              </a:buClr>
              <a:buSzPts val="2400"/>
              <a:buChar char="•"/>
              <a:defRPr sz="2400">
                <a:solidFill>
                  <a:srgbClr val="17365D"/>
                </a:solidFill>
              </a:defRPr>
            </a:lvl1pPr>
            <a:lvl2pPr marL="914400" lvl="1" indent="-355600" algn="l">
              <a:spcBef>
                <a:spcPts val="400"/>
              </a:spcBef>
              <a:spcAft>
                <a:spcPts val="0"/>
              </a:spcAft>
              <a:buClr>
                <a:srgbClr val="17365D"/>
              </a:buClr>
              <a:buSzPts val="2000"/>
              <a:buChar char="–"/>
              <a:defRPr sz="2000">
                <a:solidFill>
                  <a:srgbClr val="17365D"/>
                </a:solidFill>
              </a:defRPr>
            </a:lvl2pPr>
            <a:lvl3pPr marL="1371600" lvl="2" indent="-342900" algn="l">
              <a:spcBef>
                <a:spcPts val="360"/>
              </a:spcBef>
              <a:spcAft>
                <a:spcPts val="0"/>
              </a:spcAft>
              <a:buClr>
                <a:srgbClr val="17365D"/>
              </a:buClr>
              <a:buSzPts val="1800"/>
              <a:buChar char="•"/>
              <a:defRPr sz="1800">
                <a:solidFill>
                  <a:srgbClr val="17365D"/>
                </a:solidFill>
              </a:defRPr>
            </a:lvl3pPr>
            <a:lvl4pPr marL="1828800" lvl="3" indent="-330200" algn="l">
              <a:spcBef>
                <a:spcPts val="320"/>
              </a:spcBef>
              <a:spcAft>
                <a:spcPts val="0"/>
              </a:spcAft>
              <a:buClr>
                <a:srgbClr val="17365D"/>
              </a:buClr>
              <a:buSzPts val="1600"/>
              <a:buChar char="–"/>
              <a:defRPr sz="1600">
                <a:solidFill>
                  <a:srgbClr val="17365D"/>
                </a:solidFill>
              </a:defRPr>
            </a:lvl4pPr>
            <a:lvl5pPr marL="2286000" lvl="4" indent="-330200" algn="l">
              <a:spcBef>
                <a:spcPts val="320"/>
              </a:spcBef>
              <a:spcAft>
                <a:spcPts val="0"/>
              </a:spcAft>
              <a:buClr>
                <a:srgbClr val="17365D"/>
              </a:buClr>
              <a:buSzPts val="1600"/>
              <a:buChar char="»"/>
              <a:defRPr sz="1600">
                <a:solidFill>
                  <a:srgbClr val="17365D"/>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32"/>
          <p:cNvSpPr txBox="1">
            <a:spLocks noGrp="1"/>
          </p:cNvSpPr>
          <p:nvPr>
            <p:ph type="body" idx="3"/>
          </p:nvPr>
        </p:nvSpPr>
        <p:spPr>
          <a:xfrm>
            <a:off x="6106696" y="1768287"/>
            <a:ext cx="5475421" cy="57163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rgbClr val="17365D"/>
              </a:buClr>
              <a:buSzPts val="2400"/>
              <a:buNone/>
              <a:defRPr sz="2400" b="1">
                <a:solidFill>
                  <a:srgbClr val="17365D"/>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6" name="Google Shape;56;p32"/>
          <p:cNvSpPr txBox="1">
            <a:spLocks noGrp="1"/>
          </p:cNvSpPr>
          <p:nvPr>
            <p:ph type="body" idx="4"/>
          </p:nvPr>
        </p:nvSpPr>
        <p:spPr>
          <a:xfrm>
            <a:off x="6106695" y="2379107"/>
            <a:ext cx="5475421" cy="349317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rgbClr val="17365D"/>
              </a:buClr>
              <a:buSzPts val="2400"/>
              <a:buChar char="•"/>
              <a:defRPr sz="2400">
                <a:solidFill>
                  <a:srgbClr val="17365D"/>
                </a:solidFill>
              </a:defRPr>
            </a:lvl1pPr>
            <a:lvl2pPr marL="914400" lvl="1" indent="-355600" algn="l">
              <a:spcBef>
                <a:spcPts val="400"/>
              </a:spcBef>
              <a:spcAft>
                <a:spcPts val="0"/>
              </a:spcAft>
              <a:buClr>
                <a:srgbClr val="17365D"/>
              </a:buClr>
              <a:buSzPts val="2000"/>
              <a:buChar char="–"/>
              <a:defRPr sz="2000">
                <a:solidFill>
                  <a:srgbClr val="17365D"/>
                </a:solidFill>
              </a:defRPr>
            </a:lvl2pPr>
            <a:lvl3pPr marL="1371600" lvl="2" indent="-342900" algn="l">
              <a:spcBef>
                <a:spcPts val="360"/>
              </a:spcBef>
              <a:spcAft>
                <a:spcPts val="0"/>
              </a:spcAft>
              <a:buClr>
                <a:srgbClr val="17365D"/>
              </a:buClr>
              <a:buSzPts val="1800"/>
              <a:buChar char="•"/>
              <a:defRPr sz="1800">
                <a:solidFill>
                  <a:srgbClr val="17365D"/>
                </a:solidFill>
              </a:defRPr>
            </a:lvl3pPr>
            <a:lvl4pPr marL="1828800" lvl="3" indent="-330200" algn="l">
              <a:spcBef>
                <a:spcPts val="320"/>
              </a:spcBef>
              <a:spcAft>
                <a:spcPts val="0"/>
              </a:spcAft>
              <a:buClr>
                <a:srgbClr val="17365D"/>
              </a:buClr>
              <a:buSzPts val="1600"/>
              <a:buChar char="–"/>
              <a:defRPr sz="1600">
                <a:solidFill>
                  <a:srgbClr val="17365D"/>
                </a:solidFill>
              </a:defRPr>
            </a:lvl4pPr>
            <a:lvl5pPr marL="2286000" lvl="4" indent="-330200" algn="l">
              <a:spcBef>
                <a:spcPts val="320"/>
              </a:spcBef>
              <a:spcAft>
                <a:spcPts val="0"/>
              </a:spcAft>
              <a:buClr>
                <a:srgbClr val="17365D"/>
              </a:buClr>
              <a:buSzPts val="1600"/>
              <a:buChar char="»"/>
              <a:defRPr sz="1600">
                <a:solidFill>
                  <a:srgbClr val="17365D"/>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7" name="Google Shape;57;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33"/>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3"/>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33"/>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3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34"/>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4"/>
          <p:cNvSpPr>
            <a:spLocks noGrp="1"/>
          </p:cNvSpPr>
          <p:nvPr>
            <p:ph type="pic" idx="2"/>
          </p:nvPr>
        </p:nvSpPr>
        <p:spPr>
          <a:xfrm>
            <a:off x="2389717" y="612775"/>
            <a:ext cx="7315200" cy="4114800"/>
          </a:xfrm>
          <a:prstGeom prst="rect">
            <a:avLst/>
          </a:prstGeom>
          <a:noFill/>
          <a:ln>
            <a:noFill/>
          </a:ln>
        </p:spPr>
      </p:sp>
      <p:sp>
        <p:nvSpPr>
          <p:cNvPr id="70" name="Google Shape;70;p34"/>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3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0" y="-603448"/>
            <a:ext cx="9412515" cy="3204029"/>
          </a:xfrm>
          <a:prstGeom prst="rect">
            <a:avLst/>
          </a:prstGeom>
          <a:noFill/>
          <a:ln>
            <a:noFill/>
          </a:ln>
        </p:spPr>
        <p:txBody>
          <a:bodyPr spcFirstLastPara="1" wrap="square" lIns="91425" tIns="45700" rIns="91425" bIns="45700" anchor="ctr" anchorCtr="0">
            <a:normAutofit/>
          </a:bodyPr>
          <a:lstStyle/>
          <a:p>
            <a:pPr lvl="0" algn="ctr">
              <a:buSzPts val="6000"/>
            </a:pPr>
            <a:r>
              <a:rPr lang="en-US" sz="3200" b="1" dirty="0">
                <a:latin typeface="Times New Roman" pitchFamily="18" charset="0"/>
                <a:cs typeface="Times New Roman" pitchFamily="18" charset="0"/>
              </a:rPr>
              <a:t>BlockVoyage: Revolutionizing Shipping with Blockchain Technology</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b="1" dirty="0">
              <a:latin typeface="Times New Roman" pitchFamily="18" charset="0"/>
              <a:cs typeface="Times New Roman" pitchFamily="18" charset="0"/>
            </a:endParaRPr>
          </a:p>
        </p:txBody>
      </p:sp>
      <p:sp>
        <p:nvSpPr>
          <p:cNvPr id="91" name="Google Shape;91;p1"/>
          <p:cNvSpPr txBox="1">
            <a:spLocks noGrp="1"/>
          </p:cNvSpPr>
          <p:nvPr>
            <p:ph type="subTitle" idx="1"/>
          </p:nvPr>
        </p:nvSpPr>
        <p:spPr>
          <a:xfrm>
            <a:off x="3799020" y="3218543"/>
            <a:ext cx="10994760" cy="240348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4"/>
              </a:buClr>
              <a:buSzPts val="8800"/>
              <a:buNone/>
            </a:pPr>
            <a:r>
              <a:rPr lang="en-US" sz="4000" b="1" dirty="0" smtClean="0">
                <a:solidFill>
                  <a:schemeClr val="accent4"/>
                </a:solidFill>
              </a:rPr>
              <a:t>Team Defenders</a:t>
            </a:r>
            <a:endParaRPr sz="4000" b="1" dirty="0">
              <a:solidFill>
                <a:schemeClr val="accent4"/>
              </a:solidFill>
            </a:endParaRPr>
          </a:p>
        </p:txBody>
      </p:sp>
      <p:pic>
        <p:nvPicPr>
          <p:cNvPr id="92" name="Google Shape;92;p1"/>
          <p:cNvPicPr preferRelativeResize="0"/>
          <p:nvPr/>
        </p:nvPicPr>
        <p:blipFill>
          <a:blip r:embed="rId3">
            <a:extLst>
              <a:ext uri="{28A0092B-C50C-407E-A947-70E740481C1C}">
                <a14:useLocalDpi xmlns:a14="http://schemas.microsoft.com/office/drawing/2010/main" val="0"/>
              </a:ext>
            </a:extLst>
          </a:blip>
          <a:stretch>
            <a:fillRect/>
          </a:stretch>
        </p:blipFill>
        <p:spPr>
          <a:xfrm>
            <a:off x="5375920" y="3212976"/>
            <a:ext cx="5760640" cy="5112568"/>
          </a:xfrm>
          <a:prstGeom prst="rect">
            <a:avLst/>
          </a:prstGeom>
          <a:noFill/>
          <a:ln>
            <a:noFill/>
          </a:ln>
        </p:spPr>
      </p:pic>
      <p:pic>
        <p:nvPicPr>
          <p:cNvPr id="8194" name="Picture 2" descr="C:\Users\user\Desktop\Projects\Frontend\img\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 y="4786180"/>
            <a:ext cx="2071820" cy="20718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GB" dirty="0"/>
          </a:p>
        </p:txBody>
      </p:sp>
      <p:sp>
        <p:nvSpPr>
          <p:cNvPr id="3" name="Text Placeholder 2"/>
          <p:cNvSpPr>
            <a:spLocks noGrp="1"/>
          </p:cNvSpPr>
          <p:nvPr>
            <p:ph type="body" idx="1"/>
          </p:nvPr>
        </p:nvSpPr>
        <p:spPr>
          <a:xfrm>
            <a:off x="802227" y="1901951"/>
            <a:ext cx="5653813" cy="3471265"/>
          </a:xfrm>
        </p:spPr>
        <p:txBody>
          <a:bodyPr/>
          <a:lstStyle/>
          <a:p>
            <a:endParaRPr lang="en-GB" dirty="0"/>
          </a:p>
        </p:txBody>
      </p:sp>
      <p:pic>
        <p:nvPicPr>
          <p:cNvPr id="6146" name="Picture 2" descr="C:\Users\user\Pictures\Screenshots\Screenshot 2024-10-11 0721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2728"/>
            <a:ext cx="6366357" cy="280241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user\Pictures\Screenshots\Screenshot 2024-10-11 0720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677" y="2170934"/>
            <a:ext cx="6780814" cy="2877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17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4797152"/>
            <a:ext cx="7315200" cy="566738"/>
          </a:xfrm>
        </p:spPr>
        <p:txBody>
          <a:bodyPr/>
          <a:lstStyle/>
          <a:p>
            <a:r>
              <a:rPr lang="en-US" dirty="0" smtClean="0"/>
              <a:t>Blockvoyage caption</a:t>
            </a:r>
            <a:endParaRPr lang="en-GB" dirty="0"/>
          </a:p>
        </p:txBody>
      </p:sp>
      <p:sp>
        <p:nvSpPr>
          <p:cNvPr id="4" name="Text Placeholder 3"/>
          <p:cNvSpPr>
            <a:spLocks noGrp="1"/>
          </p:cNvSpPr>
          <p:nvPr>
            <p:ph type="body" idx="1"/>
          </p:nvPr>
        </p:nvSpPr>
        <p:spPr/>
        <p:txBody>
          <a:bodyPr/>
          <a:lstStyle/>
          <a:p>
            <a:r>
              <a:rPr lang="en-US" dirty="0" smtClean="0"/>
              <a:t>Powered by IP</a:t>
            </a:r>
            <a:endParaRPr lang="en-GB" dirty="0"/>
          </a:p>
        </p:txBody>
      </p:sp>
      <p:pic>
        <p:nvPicPr>
          <p:cNvPr id="7170" name="Picture 2" descr="C:\Users\user\Pictures\Screenshots\Screenshot 2024-10-11 071808.png"/>
          <p:cNvPicPr>
            <a:picLocks noGrp="1" noChangeAspect="1" noChangeArrowheads="1"/>
          </p:cNvPicPr>
          <p:nvPr>
            <p:ph type="pic" idx="2"/>
          </p:nvPr>
        </p:nvPicPr>
        <p:blipFill>
          <a:blip r:embed="rId2">
            <a:extLst>
              <a:ext uri="{28A0092B-C50C-407E-A947-70E740481C1C}">
                <a14:useLocalDpi xmlns:a14="http://schemas.microsoft.com/office/drawing/2010/main" val="0"/>
              </a:ext>
            </a:extLst>
          </a:blip>
          <a:srcRect l="10610" r="10610"/>
          <a:stretch>
            <a:fillRect/>
          </a:stretch>
        </p:blipFill>
        <p:spPr bwMode="auto">
          <a:xfrm>
            <a:off x="4511824" y="1268760"/>
            <a:ext cx="7056784" cy="396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476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02228" y="1138425"/>
            <a:ext cx="10791152" cy="610820"/>
          </a:xfrm>
          <a:prstGeom prst="rect">
            <a:avLst/>
          </a:prstGeom>
          <a:no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2597FF"/>
              </a:buClr>
              <a:buSzPct val="100000"/>
              <a:buFont typeface="Calibri"/>
              <a:buNone/>
            </a:pPr>
            <a:r>
              <a:rPr lang="en-US"/>
              <a:t>Project purpose</a:t>
            </a:r>
            <a:br>
              <a:rPr lang="en-US"/>
            </a:br>
            <a:endParaRPr/>
          </a:p>
        </p:txBody>
      </p:sp>
      <p:sp>
        <p:nvSpPr>
          <p:cNvPr id="98" name="Google Shape;98;p2"/>
          <p:cNvSpPr txBox="1">
            <a:spLocks noGrp="1"/>
          </p:cNvSpPr>
          <p:nvPr>
            <p:ph type="body" idx="1"/>
          </p:nvPr>
        </p:nvSpPr>
        <p:spPr>
          <a:xfrm>
            <a:off x="802227" y="1901951"/>
            <a:ext cx="10791153" cy="4428445"/>
          </a:xfrm>
          <a:prstGeom prst="rect">
            <a:avLst/>
          </a:prstGeom>
          <a:noFill/>
          <a:ln>
            <a:noFill/>
          </a:ln>
        </p:spPr>
        <p:txBody>
          <a:bodyPr spcFirstLastPara="1" wrap="square" lIns="91425" tIns="45700" rIns="91425" bIns="45700" anchor="t" anchorCtr="0">
            <a:normAutofit/>
          </a:bodyPr>
          <a:lstStyle/>
          <a:p>
            <a:pPr marL="1714500" lvl="3" indent="-342900">
              <a:spcBef>
                <a:spcPts val="0"/>
              </a:spcBef>
              <a:buClr>
                <a:srgbClr val="000000"/>
              </a:buClr>
              <a:buSzPts val="2800"/>
              <a:buChar char="•"/>
            </a:pPr>
            <a:r>
              <a:rPr lang="en-US" sz="2400" dirty="0">
                <a:solidFill>
                  <a:srgbClr val="000000"/>
                </a:solidFill>
                <a:latin typeface="Times New Roman" pitchFamily="18" charset="0"/>
                <a:ea typeface="Quattrocento Sans"/>
                <a:cs typeface="Times New Roman" pitchFamily="18" charset="0"/>
                <a:sym typeface="Quattrocento Sans"/>
              </a:rPr>
              <a:t>The purpose of the Blockchain-Powered </a:t>
            </a:r>
            <a:r>
              <a:rPr lang="en-US" sz="2400" dirty="0" smtClean="0">
                <a:solidFill>
                  <a:srgbClr val="000000"/>
                </a:solidFill>
                <a:latin typeface="Times New Roman" pitchFamily="18" charset="0"/>
                <a:ea typeface="Quattrocento Sans"/>
                <a:cs typeface="Times New Roman" pitchFamily="18" charset="0"/>
                <a:sym typeface="Quattrocento Sans"/>
              </a:rPr>
              <a:t>shipping </a:t>
            </a:r>
            <a:r>
              <a:rPr lang="en-US" sz="2400" dirty="0" err="1" smtClean="0">
                <a:solidFill>
                  <a:srgbClr val="000000"/>
                </a:solidFill>
                <a:latin typeface="Times New Roman" pitchFamily="18" charset="0"/>
                <a:ea typeface="Quattrocento Sans"/>
                <a:cs typeface="Times New Roman" pitchFamily="18" charset="0"/>
                <a:sym typeface="Quattrocento Sans"/>
              </a:rPr>
              <a:t>plattform</a:t>
            </a:r>
            <a:r>
              <a:rPr lang="en-US" sz="2400" dirty="0" smtClean="0">
                <a:solidFill>
                  <a:srgbClr val="000000"/>
                </a:solidFill>
                <a:latin typeface="Times New Roman" pitchFamily="18" charset="0"/>
                <a:ea typeface="Quattrocento Sans"/>
                <a:cs typeface="Times New Roman" pitchFamily="18" charset="0"/>
                <a:sym typeface="Quattrocento Sans"/>
              </a:rPr>
              <a:t> </a:t>
            </a:r>
            <a:r>
              <a:rPr lang="en-US" sz="2400" dirty="0">
                <a:solidFill>
                  <a:srgbClr val="000000"/>
                </a:solidFill>
                <a:latin typeface="Times New Roman" pitchFamily="18" charset="0"/>
                <a:ea typeface="Quattrocento Sans"/>
                <a:cs typeface="Times New Roman" pitchFamily="18" charset="0"/>
                <a:sym typeface="Quattrocento Sans"/>
              </a:rPr>
              <a:t>is to create an advanced </a:t>
            </a:r>
            <a:r>
              <a:rPr lang="en-US" sz="2400" dirty="0" smtClean="0">
                <a:solidFill>
                  <a:srgbClr val="000000"/>
                </a:solidFill>
                <a:latin typeface="Times New Roman" pitchFamily="18" charset="0"/>
                <a:ea typeface="Quattrocento Sans"/>
                <a:cs typeface="Times New Roman" pitchFamily="18" charset="0"/>
                <a:sym typeface="Quattrocento Sans"/>
              </a:rPr>
              <a:t>shipping</a:t>
            </a:r>
            <a:r>
              <a:rPr lang="en-US" sz="2400" dirty="0" smtClean="0">
                <a:solidFill>
                  <a:srgbClr val="000000"/>
                </a:solidFill>
                <a:latin typeface="Times New Roman" pitchFamily="18" charset="0"/>
                <a:ea typeface="Quattrocento Sans"/>
                <a:cs typeface="Times New Roman" pitchFamily="18" charset="0"/>
                <a:sym typeface="Quattrocento Sans"/>
              </a:rPr>
              <a:t> </a:t>
            </a:r>
            <a:r>
              <a:rPr lang="en-US" sz="2400" dirty="0">
                <a:solidFill>
                  <a:srgbClr val="000000"/>
                </a:solidFill>
                <a:latin typeface="Times New Roman" pitchFamily="18" charset="0"/>
                <a:ea typeface="Quattrocento Sans"/>
                <a:cs typeface="Times New Roman" pitchFamily="18" charset="0"/>
                <a:sym typeface="Quattrocento Sans"/>
              </a:rPr>
              <a:t>system that leverages blockchain and ICP technologies to enhance the security, transparency, and privacy of the </a:t>
            </a:r>
            <a:r>
              <a:rPr lang="en-US" sz="2400" dirty="0" smtClean="0">
                <a:solidFill>
                  <a:srgbClr val="000000"/>
                </a:solidFill>
                <a:latin typeface="Times New Roman" pitchFamily="18" charset="0"/>
                <a:ea typeface="Quattrocento Sans"/>
                <a:cs typeface="Times New Roman" pitchFamily="18" charset="0"/>
                <a:sym typeface="Quattrocento Sans"/>
              </a:rPr>
              <a:t>product shipment</a:t>
            </a:r>
            <a:r>
              <a:rPr lang="en-US" sz="2400" dirty="0" smtClean="0">
                <a:solidFill>
                  <a:srgbClr val="000000"/>
                </a:solidFill>
                <a:latin typeface="Times New Roman" pitchFamily="18" charset="0"/>
                <a:ea typeface="Quattrocento Sans"/>
                <a:cs typeface="Times New Roman" pitchFamily="18" charset="0"/>
                <a:sym typeface="Quattrocento Sans"/>
              </a:rPr>
              <a:t>. </a:t>
            </a:r>
            <a:r>
              <a:rPr lang="en-US" sz="2400" dirty="0">
                <a:solidFill>
                  <a:srgbClr val="000000"/>
                </a:solidFill>
                <a:latin typeface="Times New Roman" pitchFamily="18" charset="0"/>
                <a:ea typeface="Quattrocento Sans"/>
                <a:cs typeface="Times New Roman" pitchFamily="18" charset="0"/>
                <a:sym typeface="Quattrocento Sans"/>
              </a:rPr>
              <a:t>By doing so, the project aims to overcome challenges in traditional </a:t>
            </a:r>
            <a:r>
              <a:rPr lang="en-US" sz="2400" dirty="0" smtClean="0">
                <a:solidFill>
                  <a:srgbClr val="000000"/>
                </a:solidFill>
                <a:latin typeface="Times New Roman" pitchFamily="18" charset="0"/>
                <a:ea typeface="Quattrocento Sans"/>
                <a:cs typeface="Times New Roman" pitchFamily="18" charset="0"/>
                <a:sym typeface="Quattrocento Sans"/>
              </a:rPr>
              <a:t>shipping</a:t>
            </a:r>
            <a:r>
              <a:rPr lang="en-US" sz="2400" dirty="0" smtClean="0">
                <a:solidFill>
                  <a:srgbClr val="000000"/>
                </a:solidFill>
                <a:latin typeface="Times New Roman" pitchFamily="18" charset="0"/>
                <a:ea typeface="Quattrocento Sans"/>
                <a:cs typeface="Times New Roman" pitchFamily="18" charset="0"/>
                <a:sym typeface="Quattrocento Sans"/>
              </a:rPr>
              <a:t>, </a:t>
            </a:r>
            <a:r>
              <a:rPr lang="en-US" sz="2400" dirty="0">
                <a:solidFill>
                  <a:srgbClr val="000000"/>
                </a:solidFill>
                <a:latin typeface="Times New Roman" pitchFamily="18" charset="0"/>
                <a:ea typeface="Quattrocento Sans"/>
                <a:cs typeface="Times New Roman" pitchFamily="18" charset="0"/>
                <a:sym typeface="Quattrocento Sans"/>
              </a:rPr>
              <a:t>fostering trust and inclusivity in </a:t>
            </a:r>
            <a:r>
              <a:rPr lang="en-US" sz="2400" dirty="0" smtClean="0">
                <a:solidFill>
                  <a:srgbClr val="000000"/>
                </a:solidFill>
                <a:latin typeface="Times New Roman" pitchFamily="18" charset="0"/>
                <a:ea typeface="Quattrocento Sans"/>
                <a:cs typeface="Times New Roman" pitchFamily="18" charset="0"/>
                <a:sym typeface="Quattrocento Sans"/>
              </a:rPr>
              <a:t>product shipment</a:t>
            </a:r>
            <a:r>
              <a:rPr lang="en-US" sz="2400" dirty="0" smtClean="0">
                <a:solidFill>
                  <a:srgbClr val="000000"/>
                </a:solidFill>
                <a:latin typeface="Times New Roman" pitchFamily="18" charset="0"/>
                <a:ea typeface="Quattrocento Sans"/>
                <a:cs typeface="Times New Roman" pitchFamily="18" charset="0"/>
                <a:sym typeface="Quattrocento Sans"/>
              </a:rPr>
              <a:t>.</a:t>
            </a:r>
            <a:endParaRPr sz="2400" dirty="0">
              <a:latin typeface="Times New Roman" pitchFamily="18" charset="0"/>
              <a:cs typeface="Times New Roman" pitchFamily="18" charset="0"/>
              <a:sym typeface="Calibri"/>
            </a:endParaRPr>
          </a:p>
          <a:p>
            <a:pPr marL="342900" lvl="0" indent="-165100" algn="l" rtl="0">
              <a:spcBef>
                <a:spcPts val="560"/>
              </a:spcBef>
              <a:spcAft>
                <a:spcPts val="0"/>
              </a:spcAft>
              <a:buClr>
                <a:srgbClr val="17365D"/>
              </a:buClr>
              <a:buSzPts val="2800"/>
              <a:buNone/>
            </a:pPr>
            <a:endParaRPr sz="2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99656" y="2564904"/>
            <a:ext cx="7284670" cy="59046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2745620" y="-107269"/>
            <a:ext cx="8596668" cy="13208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accent4"/>
              </a:buClr>
              <a:buSzPts val="3600"/>
              <a:buFont typeface="Calibri"/>
              <a:buNone/>
            </a:pPr>
            <a:r>
              <a:rPr lang="en-US" b="1" dirty="0" smtClean="0">
                <a:solidFill>
                  <a:schemeClr val="accent4"/>
                </a:solidFill>
              </a:rPr>
              <a:t>BlockVoyage shipping</a:t>
            </a:r>
            <a:r>
              <a:rPr lang="en-US" sz="3600" b="1" dirty="0" smtClean="0">
                <a:solidFill>
                  <a:schemeClr val="accent4"/>
                </a:solidFill>
              </a:rPr>
              <a:t> system</a:t>
            </a:r>
            <a:r>
              <a:rPr lang="en-US" sz="3600" b="1" dirty="0">
                <a:solidFill>
                  <a:schemeClr val="accent4"/>
                </a:solidFill>
              </a:rPr>
              <a:t/>
            </a:r>
            <a:br>
              <a:rPr lang="en-US" sz="3600" b="1" dirty="0">
                <a:solidFill>
                  <a:schemeClr val="accent4"/>
                </a:solidFill>
              </a:rPr>
            </a:br>
            <a:endParaRPr b="1" dirty="0"/>
          </a:p>
        </p:txBody>
      </p:sp>
      <p:sp>
        <p:nvSpPr>
          <p:cNvPr id="104" name="Google Shape;104;p3"/>
          <p:cNvSpPr txBox="1"/>
          <p:nvPr/>
        </p:nvSpPr>
        <p:spPr>
          <a:xfrm>
            <a:off x="1055440" y="1268760"/>
            <a:ext cx="10689771" cy="40318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i="0" u="none" strike="noStrike" cap="none" dirty="0">
                <a:solidFill>
                  <a:schemeClr val="dk1"/>
                </a:solidFill>
                <a:latin typeface="Times New Roman" pitchFamily="18" charset="0"/>
                <a:ea typeface="Calibri"/>
                <a:cs typeface="Times New Roman" pitchFamily="18" charset="0"/>
                <a:sym typeface="Calibri"/>
              </a:rPr>
              <a:t>The Internet Computer Protocol (ICP) is a revolutionary technology that expands the functionality of the public internet. It allows developers to build and host software systems directly on the internet, eliminating the need for traditional servers or commercial cloud services.</a:t>
            </a:r>
            <a:endParaRPr dirty="0">
              <a:latin typeface="Times New Roman" pitchFamily="18" charset="0"/>
              <a:cs typeface="Times New Roman" pitchFamily="18" charset="0"/>
            </a:endParaRPr>
          </a:p>
          <a:p>
            <a:pPr marL="0" marR="0" lvl="0" indent="0" algn="l" rtl="0">
              <a:spcBef>
                <a:spcPts val="0"/>
              </a:spcBef>
              <a:spcAft>
                <a:spcPts val="0"/>
              </a:spcAft>
              <a:buNone/>
            </a:pPr>
            <a:endParaRPr sz="3200" dirty="0">
              <a:solidFill>
                <a:schemeClr val="dk1"/>
              </a:solidFill>
              <a:latin typeface="Times New Roman" pitchFamily="18" charset="0"/>
              <a:ea typeface="Calibri"/>
              <a:cs typeface="Times New Roman" pitchFamily="18" charset="0"/>
              <a:sym typeface="Calibri"/>
            </a:endParaRPr>
          </a:p>
          <a:p>
            <a:pPr marL="0" marR="0" lvl="0" indent="0" algn="l" rtl="0">
              <a:spcBef>
                <a:spcPts val="0"/>
              </a:spcBef>
              <a:spcAft>
                <a:spcPts val="0"/>
              </a:spcAft>
              <a:buNone/>
            </a:pPr>
            <a:r>
              <a:rPr lang="en-US" sz="3200" dirty="0">
                <a:solidFill>
                  <a:schemeClr val="dk1"/>
                </a:solidFill>
                <a:latin typeface="Times New Roman" pitchFamily="18" charset="0"/>
                <a:ea typeface="Calibri"/>
                <a:cs typeface="Times New Roman" pitchFamily="18" charset="0"/>
                <a:sym typeface="Calibri"/>
              </a:rPr>
              <a:t>We are creating a </a:t>
            </a:r>
            <a:r>
              <a:rPr lang="en-US" sz="3200" dirty="0" smtClean="0">
                <a:solidFill>
                  <a:schemeClr val="dk1"/>
                </a:solidFill>
                <a:latin typeface="Times New Roman" pitchFamily="18" charset="0"/>
                <a:ea typeface="Calibri"/>
                <a:cs typeface="Times New Roman" pitchFamily="18" charset="0"/>
                <a:sym typeface="Calibri"/>
              </a:rPr>
              <a:t>blockchain shipping </a:t>
            </a:r>
            <a:r>
              <a:rPr lang="en-US" sz="3200" dirty="0">
                <a:solidFill>
                  <a:schemeClr val="dk1"/>
                </a:solidFill>
                <a:latin typeface="Times New Roman" pitchFamily="18" charset="0"/>
                <a:ea typeface="Calibri"/>
                <a:cs typeface="Times New Roman" pitchFamily="18" charset="0"/>
                <a:sym typeface="Calibri"/>
              </a:rPr>
              <a:t>on the ICP for several reasons:</a:t>
            </a:r>
            <a:endParaRPr sz="3200" dirty="0">
              <a:solidFill>
                <a:schemeClr val="dk1"/>
              </a:solidFill>
              <a:latin typeface="Times New Roman" pitchFamily="18" charset="0"/>
              <a:ea typeface="Calibri"/>
              <a:cs typeface="Times New Roman" pitchFamily="18" charset="0"/>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body" idx="1"/>
          </p:nvPr>
        </p:nvSpPr>
        <p:spPr>
          <a:xfrm>
            <a:off x="1424819" y="2000931"/>
            <a:ext cx="8596668" cy="3880773"/>
          </a:xfrm>
          <a:prstGeom prst="rect">
            <a:avLst/>
          </a:prstGeom>
          <a:noFill/>
          <a:ln>
            <a:noFill/>
          </a:ln>
        </p:spPr>
        <p:txBody>
          <a:bodyPr spcFirstLastPara="1" wrap="square" lIns="91425" tIns="45700" rIns="91425" bIns="45700" anchor="t" anchorCtr="0">
            <a:normAutofit fontScale="62500" lnSpcReduction="20000"/>
          </a:bodyPr>
          <a:lstStyle/>
          <a:p>
            <a:pPr marL="50800" indent="0">
              <a:buNone/>
            </a:pPr>
            <a:r>
              <a:rPr lang="en-US" b="1" dirty="0"/>
              <a:t>We are leveraging ICP for our blockchain shipping platform for the following reasons</a:t>
            </a:r>
            <a:r>
              <a:rPr lang="en-US" dirty="0"/>
              <a:t>:</a:t>
            </a:r>
          </a:p>
          <a:p>
            <a:r>
              <a:rPr lang="en-US" b="1" dirty="0"/>
              <a:t>Decentralization</a:t>
            </a:r>
            <a:r>
              <a:rPr lang="en-US" dirty="0"/>
              <a:t>: ICP operates on a decentralized network, ensuring that our application is not dependent on any single entity, which enhances security and trust.</a:t>
            </a:r>
          </a:p>
          <a:p>
            <a:r>
              <a:rPr lang="en-US" b="1" dirty="0"/>
              <a:t>Scalability</a:t>
            </a:r>
            <a:r>
              <a:rPr lang="en-US" dirty="0"/>
              <a:t>: The platform can seamlessly scale to accommodate increased user demands and transaction volumes without sacrificing performance.</a:t>
            </a:r>
          </a:p>
          <a:p>
            <a:r>
              <a:rPr lang="en-US" b="1" dirty="0"/>
              <a:t>Security</a:t>
            </a:r>
            <a:r>
              <a:rPr lang="en-US" dirty="0"/>
              <a:t>: Built-in cryptographic features provide a high level of security for data storage and transactions, protecting sensitive shipping information.</a:t>
            </a:r>
          </a:p>
          <a:p>
            <a:r>
              <a:rPr lang="en-US" b="1" dirty="0"/>
              <a:t>Cost Efficiency</a:t>
            </a:r>
            <a:r>
              <a:rPr lang="en-US" dirty="0"/>
              <a:t>: By eliminating the need for traditional infrastructure, ICP reduces operational costs, allowing us to allocate resources more effectively.</a:t>
            </a:r>
          </a:p>
          <a:p>
            <a:r>
              <a:rPr lang="en-US" b="1" dirty="0"/>
              <a:t>Enhanced Performance</a:t>
            </a:r>
            <a:r>
              <a:rPr lang="en-US" dirty="0"/>
              <a:t>: ICP enables faster execution of smart contracts, leading to quicker transaction processing and improved user experience.</a:t>
            </a:r>
          </a:p>
          <a:p>
            <a:r>
              <a:rPr lang="en-US" b="1" dirty="0"/>
              <a:t>Interoperability</a:t>
            </a:r>
            <a:r>
              <a:rPr lang="en-US" dirty="0"/>
              <a:t>: The platform facilitates easy integration with existing systems and protocols, promoting a more versatile and adaptable shipping solution.</a:t>
            </a:r>
          </a:p>
          <a:p>
            <a:pPr marL="0" lvl="0" indent="0" algn="l" rtl="0">
              <a:spcBef>
                <a:spcPts val="0"/>
              </a:spcBef>
              <a:spcAft>
                <a:spcPts val="0"/>
              </a:spcAft>
              <a:buClr>
                <a:srgbClr val="17365D"/>
              </a:buClr>
              <a:buSzPct val="100000"/>
              <a:buNone/>
            </a:pPr>
            <a:endParaRPr dirty="0"/>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4760" y="0"/>
            <a:ext cx="10994760" cy="1374345"/>
          </a:xfrm>
        </p:spPr>
        <p:txBody>
          <a:bodyPr/>
          <a:lstStyle/>
          <a:p>
            <a:r>
              <a:rPr lang="en-US" dirty="0" smtClean="0"/>
              <a:t>How the shipping with Blockchain works</a:t>
            </a:r>
            <a:endParaRPr lang="en-GB" dirty="0"/>
          </a:p>
        </p:txBody>
      </p:sp>
      <p:sp>
        <p:nvSpPr>
          <p:cNvPr id="3" name="Subtitle 2"/>
          <p:cNvSpPr>
            <a:spLocks noGrp="1"/>
          </p:cNvSpPr>
          <p:nvPr>
            <p:ph type="subTitle"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50" y="1136339"/>
            <a:ext cx="12128500" cy="458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535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Local Shipping </a:t>
            </a:r>
            <a:r>
              <a:rPr lang="en-US" b="1" dirty="0" smtClean="0"/>
              <a:t>Process</a:t>
            </a:r>
            <a:endParaRPr lang="en-GB" dirty="0"/>
          </a:p>
        </p:txBody>
      </p:sp>
      <p:sp>
        <p:nvSpPr>
          <p:cNvPr id="3" name="Text Placeholder 2"/>
          <p:cNvSpPr>
            <a:spLocks noGrp="1"/>
          </p:cNvSpPr>
          <p:nvPr>
            <p:ph type="body" idx="1"/>
          </p:nvPr>
        </p:nvSpPr>
        <p:spPr/>
        <p:txBody>
          <a:bodyPr>
            <a:normAutofit/>
          </a:bodyPr>
          <a:lstStyle/>
          <a:p>
            <a:pPr lvl="1">
              <a:buFont typeface="Wingdings" pitchFamily="2" charset="2"/>
              <a:buChar char="v"/>
            </a:pPr>
            <a:r>
              <a:rPr lang="en-US" sz="1600" dirty="0" smtClean="0"/>
              <a:t>Utilizes </a:t>
            </a:r>
            <a:r>
              <a:rPr lang="en-US" sz="1600" dirty="0"/>
              <a:t>smart contracts integrated with the ICP blockchain for enhanced security and transparency.</a:t>
            </a:r>
          </a:p>
          <a:p>
            <a:pPr lvl="1">
              <a:buFont typeface="Wingdings" pitchFamily="2" charset="2"/>
              <a:buChar char="v"/>
            </a:pPr>
            <a:r>
              <a:rPr lang="en-US" sz="1600" dirty="0"/>
              <a:t>Enables quick and efficient processing of local shipments.</a:t>
            </a:r>
          </a:p>
          <a:p>
            <a:pPr lvl="1">
              <a:buFont typeface="Wingdings" pitchFamily="2" charset="2"/>
              <a:buChar char="v"/>
            </a:pPr>
            <a:r>
              <a:rPr lang="en-US" sz="1600" dirty="0"/>
              <a:t>Facilitates tracking and verification of shipments in real time.</a:t>
            </a:r>
          </a:p>
          <a:p>
            <a:pPr>
              <a:buFont typeface="Wingdings" pitchFamily="2" charset="2"/>
              <a:buChar char="v"/>
            </a:pPr>
            <a:endParaRPr lang="en-GB" dirty="0"/>
          </a:p>
        </p:txBody>
      </p:sp>
      <p:pic>
        <p:nvPicPr>
          <p:cNvPr id="2050" name="Picture 2" descr="C:\Users\user\Pictures\Screenshots\Screenshot 2024-10-11 0719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2708920"/>
            <a:ext cx="8713402" cy="381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41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International Shipping Parameters</a:t>
            </a:r>
            <a:br>
              <a:rPr lang="en-GB" b="1" dirty="0"/>
            </a:br>
            <a:endParaRPr lang="en-GB" dirty="0"/>
          </a:p>
        </p:txBody>
      </p:sp>
      <p:sp>
        <p:nvSpPr>
          <p:cNvPr id="3" name="Text Placeholder 2"/>
          <p:cNvSpPr>
            <a:spLocks noGrp="1"/>
          </p:cNvSpPr>
          <p:nvPr>
            <p:ph type="body" idx="1"/>
          </p:nvPr>
        </p:nvSpPr>
        <p:spPr>
          <a:xfrm>
            <a:off x="2639616" y="692697"/>
            <a:ext cx="3960440" cy="4608512"/>
          </a:xfrm>
        </p:spPr>
        <p:txBody>
          <a:bodyPr/>
          <a:lstStyle/>
          <a:p>
            <a:pPr marL="50800" indent="0">
              <a:buNone/>
            </a:pPr>
            <a:endParaRPr lang="en-US" dirty="0" smtClean="0"/>
          </a:p>
          <a:p>
            <a:pPr marL="50800" indent="0">
              <a:buNone/>
            </a:pPr>
            <a:endParaRPr lang="en-GB" dirty="0"/>
          </a:p>
        </p:txBody>
      </p:sp>
      <p:sp>
        <p:nvSpPr>
          <p:cNvPr id="4" name="Rectangle 3"/>
          <p:cNvSpPr/>
          <p:nvPr/>
        </p:nvSpPr>
        <p:spPr>
          <a:xfrm>
            <a:off x="3048000" y="1228399"/>
            <a:ext cx="4488160" cy="3970318"/>
          </a:xfrm>
          <a:prstGeom prst="rect">
            <a:avLst/>
          </a:prstGeom>
        </p:spPr>
        <p:txBody>
          <a:bodyPr wrap="square">
            <a:spAutoFit/>
          </a:bodyPr>
          <a:lstStyle/>
          <a:p>
            <a:endParaRPr lang="en-GB" dirty="0"/>
          </a:p>
          <a:p>
            <a:pPr lvl="1"/>
            <a:r>
              <a:rPr lang="en-GB" b="1" dirty="0"/>
              <a:t>Sender Information:</a:t>
            </a:r>
            <a:endParaRPr lang="en-GB" dirty="0"/>
          </a:p>
          <a:p>
            <a:pPr marL="285750" lvl="2" indent="-285750">
              <a:buFont typeface="Arial" pitchFamily="34" charset="0"/>
              <a:buChar char="•"/>
            </a:pPr>
            <a:r>
              <a:rPr lang="en-GB" dirty="0"/>
              <a:t>Sender Name</a:t>
            </a:r>
          </a:p>
          <a:p>
            <a:pPr marL="285750" lvl="2" indent="-285750">
              <a:buFont typeface="Arial" pitchFamily="34" charset="0"/>
              <a:buChar char="•"/>
            </a:pPr>
            <a:r>
              <a:rPr lang="en-GB" dirty="0"/>
              <a:t>Sender Address</a:t>
            </a:r>
          </a:p>
          <a:p>
            <a:pPr marL="285750" lvl="2" indent="-285750">
              <a:buFont typeface="Arial" pitchFamily="34" charset="0"/>
              <a:buChar char="•"/>
            </a:pPr>
            <a:r>
              <a:rPr lang="en-GB" dirty="0"/>
              <a:t>Sender Contact (Phone/Email)</a:t>
            </a:r>
          </a:p>
          <a:p>
            <a:pPr lvl="1"/>
            <a:r>
              <a:rPr lang="en-GB" b="1" dirty="0"/>
              <a:t>Recipient Information:</a:t>
            </a:r>
            <a:endParaRPr lang="en-GB" dirty="0"/>
          </a:p>
          <a:p>
            <a:pPr marL="285750" lvl="2" indent="-285750">
              <a:buFont typeface="Arial" pitchFamily="34" charset="0"/>
              <a:buChar char="•"/>
            </a:pPr>
            <a:r>
              <a:rPr lang="en-GB" dirty="0"/>
              <a:t>Recipient Name</a:t>
            </a:r>
          </a:p>
          <a:p>
            <a:pPr marL="285750" lvl="2" indent="-285750">
              <a:buFont typeface="Arial" pitchFamily="34" charset="0"/>
              <a:buChar char="•"/>
            </a:pPr>
            <a:r>
              <a:rPr lang="en-GB" dirty="0"/>
              <a:t>Recipient Address</a:t>
            </a:r>
          </a:p>
          <a:p>
            <a:pPr marL="285750" lvl="2" indent="-285750">
              <a:buFont typeface="Arial" pitchFamily="34" charset="0"/>
              <a:buChar char="•"/>
            </a:pPr>
            <a:r>
              <a:rPr lang="en-GB" dirty="0"/>
              <a:t>Recipient Contact (Phone/Email)</a:t>
            </a:r>
          </a:p>
          <a:p>
            <a:pPr lvl="1"/>
            <a:r>
              <a:rPr lang="en-GB" b="1" dirty="0"/>
              <a:t>Shipment Details:</a:t>
            </a:r>
            <a:endParaRPr lang="en-GB" dirty="0"/>
          </a:p>
          <a:p>
            <a:pPr marL="285750" lvl="2" indent="-285750">
              <a:buFont typeface="Arial" pitchFamily="34" charset="0"/>
              <a:buChar char="•"/>
            </a:pPr>
            <a:r>
              <a:rPr lang="en-GB" dirty="0"/>
              <a:t>Item Description</a:t>
            </a:r>
          </a:p>
          <a:p>
            <a:pPr marL="285750" lvl="2" indent="-285750">
              <a:buFont typeface="Arial" pitchFamily="34" charset="0"/>
              <a:buChar char="•"/>
            </a:pPr>
            <a:r>
              <a:rPr lang="en-GB" dirty="0"/>
              <a:t>Item Category</a:t>
            </a:r>
          </a:p>
          <a:p>
            <a:pPr marL="285750" lvl="2" indent="-285750">
              <a:buFont typeface="Arial" pitchFamily="34" charset="0"/>
              <a:buChar char="•"/>
            </a:pPr>
            <a:r>
              <a:rPr lang="en-GB" dirty="0"/>
              <a:t>Number of Items</a:t>
            </a:r>
          </a:p>
          <a:p>
            <a:pPr marL="285750" lvl="2" indent="-285750">
              <a:buFont typeface="Arial" pitchFamily="34" charset="0"/>
              <a:buChar char="•"/>
            </a:pPr>
            <a:r>
              <a:rPr lang="en-GB" dirty="0"/>
              <a:t>Item Weight (kg)</a:t>
            </a:r>
          </a:p>
          <a:p>
            <a:pPr marL="285750" lvl="2" indent="-285750">
              <a:buFont typeface="Arial" pitchFamily="34" charset="0"/>
              <a:buChar char="•"/>
            </a:pPr>
            <a:r>
              <a:rPr lang="en-GB" dirty="0"/>
              <a:t>Dimensions (L x W x H in cm)</a:t>
            </a:r>
          </a:p>
          <a:p>
            <a:pPr marL="285750" lvl="2" indent="-285750">
              <a:buFont typeface="Arial" pitchFamily="34" charset="0"/>
              <a:buChar char="•"/>
            </a:pPr>
            <a:r>
              <a:rPr lang="en-GB" dirty="0"/>
              <a:t>Declared Value (USD)</a:t>
            </a:r>
          </a:p>
          <a:p>
            <a:pPr marL="285750" lvl="2" indent="-285750">
              <a:buFont typeface="Arial" pitchFamily="34" charset="0"/>
              <a:buChar char="•"/>
            </a:pPr>
            <a:r>
              <a:rPr lang="en-GB" dirty="0"/>
              <a:t>Special Handling</a:t>
            </a:r>
          </a:p>
          <a:p>
            <a:pPr marL="285750" lvl="2" indent="-285750">
              <a:buFont typeface="Arial" pitchFamily="34" charset="0"/>
              <a:buChar char="•"/>
            </a:pPr>
            <a:r>
              <a:rPr lang="en-GB" dirty="0"/>
              <a:t>Customs Info (HS Code, etc</a:t>
            </a:r>
            <a:r>
              <a:rPr lang="en-GB" dirty="0" smtClean="0"/>
              <a:t>.)</a:t>
            </a:r>
            <a:r>
              <a:rPr lang="en-GB" dirty="0" err="1" smtClean="0"/>
              <a:t>ss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2104" y="830491"/>
            <a:ext cx="4472390" cy="5622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22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About BlockVoyage shipping </a:t>
            </a:r>
            <a:r>
              <a:rPr lang="en-US" dirty="0" err="1" smtClean="0"/>
              <a:t>plattform</a:t>
            </a:r>
            <a:endParaRPr lang="en-GB" dirty="0"/>
          </a:p>
        </p:txBody>
      </p:sp>
      <p:sp>
        <p:nvSpPr>
          <p:cNvPr id="3" name="Text Placeholder 2"/>
          <p:cNvSpPr>
            <a:spLocks noGrp="1"/>
          </p:cNvSpPr>
          <p:nvPr>
            <p:ph type="body" idx="1"/>
          </p:nvPr>
        </p:nvSpPr>
        <p:spPr/>
        <p:txBody>
          <a:bodyPr>
            <a:normAutofit/>
          </a:bodyPr>
          <a:lstStyle/>
          <a:p>
            <a:pPr lvl="1">
              <a:buFont typeface="Wingdings" pitchFamily="2" charset="2"/>
              <a:buChar char="Ø"/>
            </a:pPr>
            <a:r>
              <a:rPr lang="en-US" sz="2000" dirty="0"/>
              <a:t>At BlockVoyage, we leverage blockchain technology powered by the Internet Computer Protocol (ICP) to offer unprecedented transparency, security, and efficiency across global supply chains.</a:t>
            </a:r>
          </a:p>
          <a:p>
            <a:pPr lvl="1">
              <a:buFont typeface="Wingdings" pitchFamily="2" charset="2"/>
              <a:buChar char="Ø"/>
            </a:pPr>
            <a:r>
              <a:rPr lang="en-US" sz="2000" dirty="0"/>
              <a:t>Our platform ensures that every shipment is tracked, verified, and secure from the moment it departs to its final destination</a:t>
            </a:r>
            <a:endParaRPr lang="en-GB" sz="2000" dirty="0"/>
          </a:p>
        </p:txBody>
      </p:sp>
      <p:sp>
        <p:nvSpPr>
          <p:cNvPr id="4" name="Rectangle 3"/>
          <p:cNvSpPr/>
          <p:nvPr/>
        </p:nvSpPr>
        <p:spPr>
          <a:xfrm>
            <a:off x="3048000" y="2521058"/>
            <a:ext cx="8016552" cy="523220"/>
          </a:xfrm>
          <a:prstGeom prst="rect">
            <a:avLst/>
          </a:prstGeom>
        </p:spPr>
        <p:txBody>
          <a:bodyPr wrap="square">
            <a:spAutoFit/>
          </a:bodyPr>
          <a:lstStyle/>
          <a:p>
            <a:endParaRPr lang="en-US" dirty="0" smtClean="0"/>
          </a:p>
          <a:p>
            <a:pPr lvl="1"/>
            <a:r>
              <a:rPr lang="en-US" dirty="0" smtClean="0"/>
              <a:t>.</a:t>
            </a:r>
            <a:endParaRPr lang="en-US" dirty="0"/>
          </a:p>
        </p:txBody>
      </p:sp>
      <p:pic>
        <p:nvPicPr>
          <p:cNvPr id="4098" name="Picture 2" descr="C:\Users\user\Pictures\Screenshots\Screenshot 2024-10-11 0716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28" y="3573016"/>
            <a:ext cx="6696744" cy="296914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69972" y="3717032"/>
            <a:ext cx="5322028" cy="282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95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Key facts on Blockvoyage</a:t>
            </a:r>
            <a:endParaRPr lang="en-GB" b="1" dirty="0"/>
          </a:p>
        </p:txBody>
      </p:sp>
      <p:sp>
        <p:nvSpPr>
          <p:cNvPr id="3" name="Text Placeholder 2"/>
          <p:cNvSpPr>
            <a:spLocks noGrp="1"/>
          </p:cNvSpPr>
          <p:nvPr>
            <p:ph type="body" idx="1"/>
          </p:nvPr>
        </p:nvSpPr>
        <p:spPr/>
        <p:txBody>
          <a:bodyPr/>
          <a:lstStyle/>
          <a:p>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3432" y="2132856"/>
            <a:ext cx="7684103" cy="3406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93122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453</Words>
  <Application>Microsoft Office PowerPoint</Application>
  <PresentationFormat>Custom</PresentationFormat>
  <Paragraphs>47</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Wingdings</vt:lpstr>
      <vt:lpstr>Times New Roman</vt:lpstr>
      <vt:lpstr>Quattrocento Sans</vt:lpstr>
      <vt:lpstr>Office Theme</vt:lpstr>
      <vt:lpstr>BlockVoyage: Revolutionizing Shipping with Blockchain Technology </vt:lpstr>
      <vt:lpstr>Project purpose </vt:lpstr>
      <vt:lpstr>BlockVoyage shipping system </vt:lpstr>
      <vt:lpstr>PowerPoint Presentation</vt:lpstr>
      <vt:lpstr>How the shipping with Blockchain works</vt:lpstr>
      <vt:lpstr>Local Shipping Process</vt:lpstr>
      <vt:lpstr>International Shipping Parameters </vt:lpstr>
      <vt:lpstr>About BlockVoyage shipping plattform</vt:lpstr>
      <vt:lpstr>Key facts on Blockvoyage</vt:lpstr>
      <vt:lpstr>PowerPoint Presentation</vt:lpstr>
      <vt:lpstr>Blockvoyage caption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BlockVoyage Shipping Platform  </dc:title>
  <dc:creator>@eya Sam</dc:creator>
  <cp:lastModifiedBy>user</cp:lastModifiedBy>
  <cp:revision>7</cp:revision>
  <dcterms:created xsi:type="dcterms:W3CDTF">2024-03-14T21:05:21Z</dcterms:created>
  <dcterms:modified xsi:type="dcterms:W3CDTF">2024-10-11T05:26:20Z</dcterms:modified>
</cp:coreProperties>
</file>