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GvR7z19d0pxHgYOXz6ZcFwCgx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203e086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203e086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e2203e086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2203e086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2203e086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2203e0866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2203e0866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2203e0866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e2203e0866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20fb079e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e20fb079e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2203e08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2203e08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2203e086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e2203e086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203e0866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2203e0866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e2203e0866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2203e0866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2203e0866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e2203e0866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203e0866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203e0866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e2203e0866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203e0866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2203e0866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e2203e0866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1029" y="0"/>
            <a:ext cx="1280970" cy="133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838200" y="1152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1152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2420175"/>
            <a:ext cx="105156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8200" y="1152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838200" y="1152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1152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2420175"/>
            <a:ext cx="105156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11029" y="0"/>
            <a:ext cx="1280970" cy="133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270" y="259291"/>
            <a:ext cx="2175479" cy="6091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730494" y="3074992"/>
            <a:ext cx="1073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Conda is a powerful command line tool for package and environment management that runs on Windows, macOS, and Linux.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280745" y="1562572"/>
            <a:ext cx="763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Conda Hands-on</a:t>
            </a:r>
            <a:r>
              <a:rPr b="0" i="0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June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30494" y="4233617"/>
            <a:ext cx="1073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Conda can install entire software stacks such as Python, Python packages, R, R libraries, Java programs, C and C++ programs and libraries, Perl programs. It can be adapted for many use cases, but it is mainly oriented towards the scientific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community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30494" y="5626717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Conda can install complex software stacks on a system without needing root privileges.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e2203e0866_0_72"/>
          <p:cNvPicPr preferRelativeResize="0"/>
          <p:nvPr/>
        </p:nvPicPr>
        <p:blipFill rotWithShape="1">
          <a:blip r:embed="rId3">
            <a:alphaModFix/>
          </a:blip>
          <a:srcRect b="2308" l="0" r="0" t="2317"/>
          <a:stretch/>
        </p:blipFill>
        <p:spPr>
          <a:xfrm>
            <a:off x="1652450" y="1631450"/>
            <a:ext cx="8887099" cy="47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e2203e0866_0_72"/>
          <p:cNvSpPr/>
          <p:nvPr/>
        </p:nvSpPr>
        <p:spPr>
          <a:xfrm>
            <a:off x="2735350" y="350715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e2203e0866_0_72"/>
          <p:cNvSpPr/>
          <p:nvPr/>
        </p:nvSpPr>
        <p:spPr>
          <a:xfrm>
            <a:off x="4958800" y="313590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e2203e0866_0_72"/>
          <p:cNvSpPr/>
          <p:nvPr/>
        </p:nvSpPr>
        <p:spPr>
          <a:xfrm>
            <a:off x="6830625" y="313590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2e2203e0866_0_72"/>
          <p:cNvCxnSpPr>
            <a:stCxn id="161" idx="0"/>
          </p:cNvCxnSpPr>
          <p:nvPr/>
        </p:nvCxnSpPr>
        <p:spPr>
          <a:xfrm rot="10800000">
            <a:off x="3033250" y="3008850"/>
            <a:ext cx="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2e2203e0866_0_72"/>
          <p:cNvCxnSpPr>
            <a:stCxn id="162" idx="0"/>
          </p:cNvCxnSpPr>
          <p:nvPr/>
        </p:nvCxnSpPr>
        <p:spPr>
          <a:xfrm rot="10800000">
            <a:off x="5256700" y="2305500"/>
            <a:ext cx="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2e2203e0866_0_72"/>
          <p:cNvCxnSpPr/>
          <p:nvPr/>
        </p:nvCxnSpPr>
        <p:spPr>
          <a:xfrm rot="10800000">
            <a:off x="7128525" y="2491200"/>
            <a:ext cx="0" cy="6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g2e2203e0866_0_72"/>
          <p:cNvSpPr txBox="1"/>
          <p:nvPr/>
        </p:nvSpPr>
        <p:spPr>
          <a:xfrm>
            <a:off x="730499" y="1162875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Add a new channel named “conda-forge” (this time the name is mandatory)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e2203e0866_0_92"/>
          <p:cNvPicPr preferRelativeResize="0"/>
          <p:nvPr/>
        </p:nvPicPr>
        <p:blipFill rotWithShape="1">
          <a:blip r:embed="rId3">
            <a:alphaModFix/>
          </a:blip>
          <a:srcRect b="2308" l="0" r="0" t="2317"/>
          <a:stretch/>
        </p:blipFill>
        <p:spPr>
          <a:xfrm>
            <a:off x="1652450" y="1631450"/>
            <a:ext cx="8887099" cy="47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e2203e0866_0_92"/>
          <p:cNvSpPr/>
          <p:nvPr/>
        </p:nvSpPr>
        <p:spPr>
          <a:xfrm>
            <a:off x="2735350" y="350715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e2203e0866_0_92"/>
          <p:cNvSpPr/>
          <p:nvPr/>
        </p:nvSpPr>
        <p:spPr>
          <a:xfrm>
            <a:off x="9618725" y="313590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e2203e0866_0_92"/>
          <p:cNvSpPr/>
          <p:nvPr/>
        </p:nvSpPr>
        <p:spPr>
          <a:xfrm>
            <a:off x="4183175" y="345825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g2e2203e0866_0_92"/>
          <p:cNvCxnSpPr>
            <a:stCxn id="174" idx="0"/>
          </p:cNvCxnSpPr>
          <p:nvPr/>
        </p:nvCxnSpPr>
        <p:spPr>
          <a:xfrm rot="10800000">
            <a:off x="3033250" y="3008850"/>
            <a:ext cx="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2e2203e0866_0_92"/>
          <p:cNvCxnSpPr>
            <a:stCxn id="175" idx="0"/>
          </p:cNvCxnSpPr>
          <p:nvPr/>
        </p:nvCxnSpPr>
        <p:spPr>
          <a:xfrm rot="10800000">
            <a:off x="9916625" y="2305500"/>
            <a:ext cx="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e2203e0866_0_92"/>
          <p:cNvCxnSpPr/>
          <p:nvPr/>
        </p:nvCxnSpPr>
        <p:spPr>
          <a:xfrm rot="10800000">
            <a:off x="4481075" y="2813550"/>
            <a:ext cx="0" cy="6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g2e2203e0866_0_92"/>
          <p:cNvSpPr txBox="1"/>
          <p:nvPr/>
        </p:nvSpPr>
        <p:spPr>
          <a:xfrm>
            <a:off x="730499" y="1162875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Search for the “copernicusmarine” package on the right and install it inside your current environment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e2203e0866_0_115"/>
          <p:cNvPicPr preferRelativeResize="0"/>
          <p:nvPr/>
        </p:nvPicPr>
        <p:blipFill rotWithShape="1">
          <a:blip r:embed="rId3">
            <a:alphaModFix/>
          </a:blip>
          <a:srcRect b="2308" l="0" r="0" t="2317"/>
          <a:stretch/>
        </p:blipFill>
        <p:spPr>
          <a:xfrm>
            <a:off x="1652450" y="1631450"/>
            <a:ext cx="8887099" cy="47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2203e0866_0_115"/>
          <p:cNvSpPr/>
          <p:nvPr/>
        </p:nvSpPr>
        <p:spPr>
          <a:xfrm>
            <a:off x="2989350" y="3245825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e2203e0866_0_115"/>
          <p:cNvSpPr/>
          <p:nvPr/>
        </p:nvSpPr>
        <p:spPr>
          <a:xfrm>
            <a:off x="5222550" y="403470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2e2203e0866_0_115"/>
          <p:cNvCxnSpPr>
            <a:stCxn id="187" idx="7"/>
          </p:cNvCxnSpPr>
          <p:nvPr/>
        </p:nvCxnSpPr>
        <p:spPr>
          <a:xfrm flipH="1" rot="10800000">
            <a:off x="3497897" y="3025972"/>
            <a:ext cx="2340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2e2203e0866_0_115"/>
          <p:cNvCxnSpPr>
            <a:stCxn id="188" idx="1"/>
          </p:cNvCxnSpPr>
          <p:nvPr/>
        </p:nvCxnSpPr>
        <p:spPr>
          <a:xfrm rot="10800000">
            <a:off x="4767403" y="3409547"/>
            <a:ext cx="5424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g2e2203e0866_0_115"/>
          <p:cNvSpPr txBox="1"/>
          <p:nvPr/>
        </p:nvSpPr>
        <p:spPr>
          <a:xfrm>
            <a:off x="730499" y="1162875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Start a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jupyter notebook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inside your new environment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730494" y="1758092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Two keywords you need to be familiar with before starting: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channel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30494" y="2672492"/>
            <a:ext cx="10731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: A collection of packages (libraries, programs, etc…). Conda organizes the packages that you install into “environments”. A package can be part of different environments. You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an environment by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specifying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the software you would like to have. When you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activate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the environment, you can use the packages you have installed freely. When you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deactivate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it, your system will revert to its original state.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30494" y="4818392"/>
            <a:ext cx="1073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Environments give you the opportunity to test multiple versions of a software avoiding conflicts. It is also a good idea to have a separate environment for each of your projects.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0fb079e8_0_13"/>
          <p:cNvSpPr txBox="1"/>
          <p:nvPr/>
        </p:nvSpPr>
        <p:spPr>
          <a:xfrm>
            <a:off x="730494" y="1904642"/>
            <a:ext cx="1073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Channels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are the remote locations where packages are stored and that you can use to download them on your computer.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e20fb079e8_0_13"/>
          <p:cNvSpPr txBox="1"/>
          <p:nvPr/>
        </p:nvSpPr>
        <p:spPr>
          <a:xfrm>
            <a:off x="730494" y="3121867"/>
            <a:ext cx="1073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By default, packages are automatically downloaded and updated from the default channel, curated, built, maintained, and served by Anaconda (a software company)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e20fb079e8_0_13"/>
          <p:cNvSpPr txBox="1"/>
          <p:nvPr/>
        </p:nvSpPr>
        <p:spPr>
          <a:xfrm>
            <a:off x="730494" y="4339092"/>
            <a:ext cx="1073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Another channel that we will use is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conda-forge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, that is instead a channel managed by a community. This channel contains the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Copernicus Marine Service Toolbox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that we are going to install.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2203e0866_0_0"/>
          <p:cNvSpPr txBox="1"/>
          <p:nvPr/>
        </p:nvSpPr>
        <p:spPr>
          <a:xfrm>
            <a:off x="730494" y="2656867"/>
            <a:ext cx="10731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Open the following web page: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https://docs.anaconda.com/free/miniconda/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and download an appropriate installer for your system.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2203e0866_0_0"/>
          <p:cNvSpPr txBox="1"/>
          <p:nvPr/>
        </p:nvSpPr>
        <p:spPr>
          <a:xfrm>
            <a:off x="730499" y="4923725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Windows users: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Start the executable program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e2203e0866_0_0"/>
          <p:cNvSpPr txBox="1"/>
          <p:nvPr/>
        </p:nvSpPr>
        <p:spPr>
          <a:xfrm>
            <a:off x="730499" y="5744150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Mac / Linux users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Execute the script inside a console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e2203e0866_0_0"/>
          <p:cNvSpPr txBox="1"/>
          <p:nvPr/>
        </p:nvSpPr>
        <p:spPr>
          <a:xfrm>
            <a:off x="730494" y="1422017"/>
            <a:ext cx="1073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Let’s start! We will now install conda and anaconda-navigator, a tool to administrate the conda environments.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e2203e086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13" y="1913267"/>
            <a:ext cx="47529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e2203e0866_0_11"/>
          <p:cNvSpPr txBox="1"/>
          <p:nvPr/>
        </p:nvSpPr>
        <p:spPr>
          <a:xfrm>
            <a:off x="730512" y="1182125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Windows users: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Choose the default options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203e0866_0_105"/>
          <p:cNvSpPr txBox="1"/>
          <p:nvPr/>
        </p:nvSpPr>
        <p:spPr>
          <a:xfrm>
            <a:off x="730512" y="1182125"/>
            <a:ext cx="10731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Windows users: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Once the installation is complete, start the anaconda powershell prompt and run: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conda install anaconda-navigator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to install the navigator. This is the application that we will use to administrate conda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e2203e0866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3620925"/>
            <a:ext cx="106203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2203e0866_0_127"/>
          <p:cNvSpPr txBox="1"/>
          <p:nvPr/>
        </p:nvSpPr>
        <p:spPr>
          <a:xfrm>
            <a:off x="730500" y="1182125"/>
            <a:ext cx="10731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Mac / Linux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users: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Execute the script: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Accept the license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Choose a path for the installation (usually, the default is fine)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Do NOT execute conda init (choose no)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e2203e0866_0_127"/>
          <p:cNvSpPr txBox="1"/>
          <p:nvPr/>
        </p:nvSpPr>
        <p:spPr>
          <a:xfrm>
            <a:off x="730500" y="3200450"/>
            <a:ext cx="10731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Mac / Linux users: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In the last part of the text written by the installation script, there is the command to activate conda; it is something like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eval "$(MINICONDAPATH/bin/conda shell.YOUR_SHELL_NAME hook)"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Execute this command to activate conda. Substitute MINICONDAPATH with the path where you have installed conda and YOUR_SHELL_NAME with the name of your shell (usually, bash or zsh). If you don’t know what shell you are using, just type: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cho $SHELL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203e0866_0_136"/>
          <p:cNvSpPr txBox="1"/>
          <p:nvPr/>
        </p:nvSpPr>
        <p:spPr>
          <a:xfrm>
            <a:off x="730500" y="1211450"/>
            <a:ext cx="10731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Mac / Linux users: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Do not forget the command that you used to activate conda, because you will need that command every time you want to use conda.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Now run the following commands to install the anaconda-navigator: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conda activate base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conda install anaconda-navigator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anaconda-navigator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2e2203e0866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4010775"/>
            <a:ext cx="78581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e2203e0866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450" y="1631450"/>
            <a:ext cx="8887099" cy="476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e2203e0866_0_59"/>
          <p:cNvSpPr txBox="1"/>
          <p:nvPr/>
        </p:nvSpPr>
        <p:spPr>
          <a:xfrm>
            <a:off x="730499" y="1162875"/>
            <a:ext cx="10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Create a new environment called “copernicusmarine” (for example) with Python and 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e2203e0866_0_59"/>
          <p:cNvSpPr/>
          <p:nvPr/>
        </p:nvSpPr>
        <p:spPr>
          <a:xfrm>
            <a:off x="576375" y="2315300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e2203e0866_0_59"/>
          <p:cNvSpPr/>
          <p:nvPr/>
        </p:nvSpPr>
        <p:spPr>
          <a:xfrm>
            <a:off x="2487250" y="5183525"/>
            <a:ext cx="595800" cy="586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2e2203e0866_0_59"/>
          <p:cNvCxnSpPr>
            <a:stCxn id="151" idx="6"/>
          </p:cNvCxnSpPr>
          <p:nvPr/>
        </p:nvCxnSpPr>
        <p:spPr>
          <a:xfrm flipH="1" rot="10800000">
            <a:off x="1172175" y="2598500"/>
            <a:ext cx="469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2e2203e0866_0_59"/>
          <p:cNvCxnSpPr>
            <a:stCxn id="152" idx="4"/>
          </p:cNvCxnSpPr>
          <p:nvPr/>
        </p:nvCxnSpPr>
        <p:spPr>
          <a:xfrm>
            <a:off x="2785150" y="5769725"/>
            <a:ext cx="90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2024-05-17T06:11:00Z</dcterms:created>
  <dc:creator>COSSARINI GIANPIERO</dc:creator>
</cp:coreProperties>
</file>