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7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2"/>
  </p:normalViewPr>
  <p:slideViewPr>
    <p:cSldViewPr snapToGrid="0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EDDC-DFEB-465F-4A81-BB66FEE61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07DA1-80EE-FFA7-791D-7CE407C06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24869-240B-2701-7AF1-AAE50320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3827-C607-1E41-8CD6-6EEF31409BB0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A11C7-9B29-0A0C-14C8-85F3E15C5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2CAF5-9957-0253-9ABC-D3A898D28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9D98-4275-874B-B991-12A58D1A1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0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2D85-E39C-DA90-B31C-8FA844D3E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ADFB1-4FCF-3359-06F4-30973F5CE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3D892-C2A2-2A1B-AB7E-8BA384F41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3827-C607-1E41-8CD6-6EEF31409BB0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ABD61-C8AD-7E18-19F3-73BB323CB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16074-36E8-FA77-2CB1-4DAAFA84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9D98-4275-874B-B991-12A58D1A1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2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C90C73-D970-DC93-DD5D-AFF73B4F8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A3250-32D0-FA0D-A061-4AB3C4B5D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282CE-E496-482A-E2BA-05820E5F6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3827-C607-1E41-8CD6-6EEF31409BB0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5F3E7-E58A-6F7A-9D82-7947AA47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55B67-0CA8-E792-F404-6C2EAAD8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9D98-4275-874B-B991-12A58D1A1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7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9611-1FCA-C033-C461-14E02C4E0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B2DF5-8879-0C6A-B6A3-040BAD598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8338D-FD21-59DD-6651-4C3E693F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3827-C607-1E41-8CD6-6EEF31409BB0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B4A7F-BA92-3302-6A98-F18628FB9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FA08B-3C04-B1E3-FF57-F76478C6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9D98-4275-874B-B991-12A58D1A1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7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BE2A-D1C8-07BB-3DDB-A124D74C8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FFEC3-BE66-F426-1CC4-EF5991091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6DAE4-C831-4136-6D1E-365E6DDA0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3827-C607-1E41-8CD6-6EEF31409BB0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33175-94D4-4DF1-D849-4C95BF0D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35E0E-AD4A-E05F-81B3-5DBE8387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9D98-4275-874B-B991-12A58D1A1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0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170B-4747-0CD7-B731-8C1F87FA5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6F7BB-1B75-8F21-4D12-574219064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5C9AE-57B7-5A67-0F6E-E0C27F2BB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AB32D-ED3D-AF4F-6E43-AB0E0FC94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3827-C607-1E41-8CD6-6EEF31409BB0}" type="datetimeFigureOut">
              <a:rPr lang="en-US" smtClean="0"/>
              <a:t>5/20/23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2943E-1995-E030-6BF4-AE04D6B3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4CA44-088D-EC5F-3F9A-6009AD1D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9D98-4275-874B-B991-12A58D1A1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E311-1D07-7500-343F-1A448E44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DA743-E6CF-5F6A-7BD3-A698F534C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7AE35-CFBE-F5DC-01F5-3FD44B88A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C93E7-D7DF-C3FF-1576-FD12CE7B6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5F0F0-18AE-BE45-58AD-E8E5571EB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99B82D-FAEA-FA2C-6783-9FF671FD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3827-C607-1E41-8CD6-6EEF31409BB0}" type="datetimeFigureOut">
              <a:rPr lang="en-US" smtClean="0"/>
              <a:t>5/20/23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E7D8E-FE5B-EF7B-B6C3-5851E58F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30A347-0CB7-48C5-68D3-3A015521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9D98-4275-874B-B991-12A58D1A1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848D-2EA8-C02D-10CE-FD784A35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BC830-FCED-B566-028D-4FFF4E36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3827-C607-1E41-8CD6-6EEF31409BB0}" type="datetimeFigureOut">
              <a:rPr lang="en-US" smtClean="0"/>
              <a:t>5/20/23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84A52-4ACF-A614-E206-25B5782F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C3ACE-030F-92CD-A137-E0DD30C2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9D98-4275-874B-B991-12A58D1A1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5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8929A-D991-0573-F2D1-EA98F975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3827-C607-1E41-8CD6-6EEF31409BB0}" type="datetimeFigureOut">
              <a:rPr lang="en-US" smtClean="0"/>
              <a:t>5/20/23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E68A65-ADE3-AAC4-7FD1-823274DA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D5FFA-90E2-7D4C-99DF-3002F438E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9D98-4275-874B-B991-12A58D1A1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7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EF64-7878-E2EC-FA05-00319802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AADAE-9587-2664-BDA6-427E56A55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FBF6-F01C-E72C-B4FC-8940E7B65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95A75-0D65-A02C-43C6-CD47F9F38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3827-C607-1E41-8CD6-6EEF31409BB0}" type="datetimeFigureOut">
              <a:rPr lang="en-US" smtClean="0"/>
              <a:t>5/20/23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0A9D3-96B7-5FF9-367C-EEA69C27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2C27D-2581-6804-9608-254149F4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9D98-4275-874B-B991-12A58D1A1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9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5374-A634-F020-7E57-FC05C43F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B42C5-CA81-F720-B56B-C55C10C6D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A379A-0399-8D5A-3E6F-AA923091C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E6FA5-A504-84C6-9DC7-637AB60E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3827-C607-1E41-8CD6-6EEF31409BB0}" type="datetimeFigureOut">
              <a:rPr lang="en-US" smtClean="0"/>
              <a:t>5/20/23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FA6A1-0F23-C976-D3A7-2FB922B9F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15F52-74A4-CF31-2128-75C567F81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9D98-4275-874B-B991-12A58D1A1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3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8E2F8-D9AE-89E6-7414-A9E9CD8F0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D565B-0A63-5774-A56A-79DD81C4C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963F0-7568-EC39-D8E9-1612C1F33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83827-C607-1E41-8CD6-6EEF31409BB0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58E97-52D9-5895-246E-FE84E8E53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F575F-9557-3335-E11D-F5A69215D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A9D98-4275-874B-B991-12A58D1A1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0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DonationDashboard_16808887391460/Dashboard?:language=en-GB&amp;:display_count=n&amp;:origin=viz_share_link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9E77C2C-15FA-085C-1EA8-CB6D3A65CBF0}"/>
              </a:ext>
            </a:extLst>
          </p:cNvPr>
          <p:cNvSpPr txBox="1"/>
          <p:nvPr/>
        </p:nvSpPr>
        <p:spPr>
          <a:xfrm>
            <a:off x="2105069" y="3105834"/>
            <a:ext cx="79818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EA300"/>
                </a:solidFill>
                <a:latin typeface="Arial Rounded MT Bold" panose="020F0704030504030204" pitchFamily="34" charset="77"/>
              </a:rPr>
              <a:t>Data Analysis Technical Skills Demonstration</a:t>
            </a:r>
          </a:p>
          <a:p>
            <a:pPr algn="ctr"/>
            <a:r>
              <a:rPr lang="en-US" sz="2800" dirty="0">
                <a:solidFill>
                  <a:srgbClr val="6EA300"/>
                </a:solidFill>
                <a:latin typeface="Arial Rounded MT Bold" panose="020F0704030504030204" pitchFamily="34" charset="77"/>
              </a:rPr>
              <a:t>By: Peter </a:t>
            </a:r>
            <a:r>
              <a:rPr lang="en-US" sz="2800" dirty="0" err="1">
                <a:solidFill>
                  <a:srgbClr val="6EA300"/>
                </a:solidFill>
                <a:latin typeface="Arial Rounded MT Bold" panose="020F0704030504030204" pitchFamily="34" charset="77"/>
              </a:rPr>
              <a:t>Ugbashi</a:t>
            </a:r>
            <a:endParaRPr lang="en-US" sz="2800" dirty="0">
              <a:solidFill>
                <a:srgbClr val="6EA300"/>
              </a:solidFill>
              <a:latin typeface="Arial Rounded MT Bold" panose="020F070403050403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7970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D6BC1B-924A-B7AA-AA3F-6644007CCFB3}"/>
              </a:ext>
            </a:extLst>
          </p:cNvPr>
          <p:cNvSpPr txBox="1"/>
          <p:nvPr/>
        </p:nvSpPr>
        <p:spPr>
          <a:xfrm>
            <a:off x="742529" y="695952"/>
            <a:ext cx="1838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6EA300"/>
                </a:solidFill>
                <a:latin typeface="Arial Rounded MT Bold" panose="020F0704030504030204" pitchFamily="34" charset="77"/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9C1F5F-9B10-F1F7-E02A-08E57F075B5A}"/>
              </a:ext>
            </a:extLst>
          </p:cNvPr>
          <p:cNvSpPr txBox="1"/>
          <p:nvPr/>
        </p:nvSpPr>
        <p:spPr>
          <a:xfrm>
            <a:off x="940158" y="1674255"/>
            <a:ext cx="7199290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Loaded database file into a DBMS (SQLite)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Queried and manipulated data to generate insights (SQL)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err="1"/>
              <a:t>Visualised</a:t>
            </a:r>
            <a:r>
              <a:rPr lang="en-US" dirty="0"/>
              <a:t> and built dashboard to communicate insight (Tableau)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Identified ways to improve dataset to further enhance analysis</a:t>
            </a:r>
          </a:p>
        </p:txBody>
      </p:sp>
    </p:spTree>
    <p:extLst>
      <p:ext uri="{BB962C8B-B14F-4D97-AF65-F5344CB8AC3E}">
        <p14:creationId xmlns:p14="http://schemas.microsoft.com/office/powerpoint/2010/main" val="39930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D6BC1B-924A-B7AA-AA3F-6644007CCFB3}"/>
              </a:ext>
            </a:extLst>
          </p:cNvPr>
          <p:cNvSpPr txBox="1"/>
          <p:nvPr/>
        </p:nvSpPr>
        <p:spPr>
          <a:xfrm>
            <a:off x="4684634" y="2828835"/>
            <a:ext cx="3222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6EA300"/>
                </a:solidFill>
                <a:latin typeface="Arial Rounded MT Bold" panose="020F0704030504030204" pitchFamily="34" charset="7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87523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5B8B11-F45F-972E-9396-810DAE593539}"/>
              </a:ext>
            </a:extLst>
          </p:cNvPr>
          <p:cNvSpPr txBox="1"/>
          <p:nvPr/>
        </p:nvSpPr>
        <p:spPr>
          <a:xfrm>
            <a:off x="742529" y="1210860"/>
            <a:ext cx="4521046" cy="4436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>
                <a:latin typeface="Arial Rounded MT Bold" panose="020F0704030504030204" pitchFamily="34" charset="77"/>
              </a:rPr>
              <a:t>Scenario/Problem Statement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>
                <a:latin typeface="Arial Rounded MT Bold" panose="020F0704030504030204" pitchFamily="34" charset="77"/>
              </a:rPr>
              <a:t>Dataset Description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>
                <a:latin typeface="Arial Rounded MT Bold" panose="020F0704030504030204" pitchFamily="34" charset="77"/>
              </a:rPr>
              <a:t>Tools &amp; Techniques Employed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>
                <a:latin typeface="Arial Rounded MT Bold" panose="020F0704030504030204" pitchFamily="34" charset="77"/>
              </a:rPr>
              <a:t>Analysis Performed (including code)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>
                <a:latin typeface="Arial Rounded MT Bold" panose="020F0704030504030204" pitchFamily="34" charset="77"/>
              </a:rPr>
              <a:t>Results Generated (Dashboard)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>
                <a:latin typeface="Arial Rounded MT Bold" panose="020F0704030504030204" pitchFamily="34" charset="77"/>
              </a:rPr>
              <a:t>Improvement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>
                <a:latin typeface="Arial Rounded MT Bold" panose="020F0704030504030204" pitchFamily="34" charset="77"/>
              </a:rPr>
              <a:t>Summary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>
                <a:latin typeface="Arial Rounded MT Bold" panose="020F0704030504030204" pitchFamily="34" charset="77"/>
              </a:rPr>
              <a:t>Q &amp; 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C336F7-90CB-5224-71F9-F2949D84F6D5}"/>
              </a:ext>
            </a:extLst>
          </p:cNvPr>
          <p:cNvSpPr txBox="1"/>
          <p:nvPr/>
        </p:nvSpPr>
        <p:spPr>
          <a:xfrm>
            <a:off x="742529" y="695952"/>
            <a:ext cx="1760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6EA300"/>
                </a:solidFill>
                <a:latin typeface="Arial Rounded MT Bold" panose="020F0704030504030204" pitchFamily="34" charset="7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37836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145B34-3C9A-3CCA-E0E4-01D7B4FD9B3B}"/>
              </a:ext>
            </a:extLst>
          </p:cNvPr>
          <p:cNvSpPr txBox="1"/>
          <p:nvPr/>
        </p:nvSpPr>
        <p:spPr>
          <a:xfrm>
            <a:off x="742529" y="695952"/>
            <a:ext cx="5171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6EA300"/>
                </a:solidFill>
                <a:latin typeface="Arial Rounded MT Bold" panose="020F0704030504030204" pitchFamily="34" charset="77"/>
              </a:rPr>
              <a:t>Scenario/Problem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7F0DD5-31C7-3390-586C-DD1235F6EF53}"/>
              </a:ext>
            </a:extLst>
          </p:cNvPr>
          <p:cNvSpPr txBox="1"/>
          <p:nvPr/>
        </p:nvSpPr>
        <p:spPr>
          <a:xfrm>
            <a:off x="875763" y="1468192"/>
            <a:ext cx="10702344" cy="2680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Assumed role:</a:t>
            </a:r>
            <a:r>
              <a:rPr lang="en-US" dirty="0"/>
              <a:t> Data Analyst working for a charity </a:t>
            </a:r>
            <a:r>
              <a:rPr lang="en-US" dirty="0" err="1"/>
              <a:t>organisation</a:t>
            </a:r>
            <a:r>
              <a:rPr lang="en-US" dirty="0"/>
              <a:t> 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Task:</a:t>
            </a:r>
            <a:r>
              <a:rPr lang="en-US" dirty="0"/>
              <a:t>  present data to provide insight into donation trends with the view to help the charity address the following objectives: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Increase number of donors in database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Increase donation frequency of donors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Increase the value of donations received from donors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566F8-3D2A-6F43-B239-B0F129E2B971}"/>
              </a:ext>
            </a:extLst>
          </p:cNvPr>
          <p:cNvSpPr txBox="1"/>
          <p:nvPr/>
        </p:nvSpPr>
        <p:spPr>
          <a:xfrm>
            <a:off x="742529" y="4398074"/>
            <a:ext cx="10931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Problem statement:</a:t>
            </a:r>
            <a:r>
              <a:rPr lang="en-US" dirty="0"/>
              <a:t> </a:t>
            </a:r>
            <a:r>
              <a:rPr lang="en-US" i="1" dirty="0"/>
              <a:t>How can a charity </a:t>
            </a:r>
            <a:r>
              <a:rPr lang="en-US" i="1" dirty="0" err="1"/>
              <a:t>organisation</a:t>
            </a:r>
            <a:r>
              <a:rPr lang="en-US" i="1" dirty="0"/>
              <a:t> attract even greater flow of donations to support its charitable</a:t>
            </a:r>
          </a:p>
          <a:p>
            <a:r>
              <a:rPr lang="en-US" i="1" dirty="0"/>
              <a:t> efforts?</a:t>
            </a:r>
          </a:p>
        </p:txBody>
      </p:sp>
    </p:spTree>
    <p:extLst>
      <p:ext uri="{BB962C8B-B14F-4D97-AF65-F5344CB8AC3E}">
        <p14:creationId xmlns:p14="http://schemas.microsoft.com/office/powerpoint/2010/main" val="230127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F4DEE1-59CD-70A1-645D-E100B971E2DD}"/>
              </a:ext>
            </a:extLst>
          </p:cNvPr>
          <p:cNvSpPr txBox="1"/>
          <p:nvPr/>
        </p:nvSpPr>
        <p:spPr>
          <a:xfrm>
            <a:off x="742529" y="695952"/>
            <a:ext cx="3641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6EA300"/>
                </a:solidFill>
                <a:latin typeface="Arial Rounded MT Bold" panose="020F0704030504030204" pitchFamily="34" charset="77"/>
              </a:rPr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DC2A9F-2E66-101B-430D-EBB3A2766E7B}"/>
              </a:ext>
            </a:extLst>
          </p:cNvPr>
          <p:cNvSpPr txBox="1"/>
          <p:nvPr/>
        </p:nvSpPr>
        <p:spPr>
          <a:xfrm>
            <a:off x="862885" y="1390918"/>
            <a:ext cx="612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database files containing data about donations and donors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2630F5-6C3F-244D-98DB-4238F6E2E1DA}"/>
              </a:ext>
            </a:extLst>
          </p:cNvPr>
          <p:cNvSpPr txBox="1"/>
          <p:nvPr/>
        </p:nvSpPr>
        <p:spPr>
          <a:xfrm>
            <a:off x="700136" y="2645238"/>
            <a:ext cx="4073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 1: </a:t>
            </a:r>
            <a:r>
              <a:rPr lang="en-US" dirty="0" err="1"/>
              <a:t>Donation_Data</a:t>
            </a:r>
            <a:r>
              <a:rPr lang="en-US" dirty="0"/>
              <a:t> (1000 records)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A5A92-EE2B-677C-92FB-722D70DFD19B}"/>
              </a:ext>
            </a:extLst>
          </p:cNvPr>
          <p:cNvSpPr txBox="1"/>
          <p:nvPr/>
        </p:nvSpPr>
        <p:spPr>
          <a:xfrm>
            <a:off x="7246515" y="5097750"/>
            <a:ext cx="367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 2: </a:t>
            </a:r>
            <a:r>
              <a:rPr lang="en-US" dirty="0" err="1"/>
              <a:t>Donor_Data</a:t>
            </a:r>
            <a:r>
              <a:rPr lang="en-US" dirty="0"/>
              <a:t> (500 records)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530C70-144C-0A60-7781-3B4434A12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79" y="4418018"/>
            <a:ext cx="6569636" cy="20981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396398-8562-CF3C-C31B-8329B1D50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820" y="1911225"/>
            <a:ext cx="7096895" cy="226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5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D6BC1B-924A-B7AA-AA3F-6644007CCFB3}"/>
              </a:ext>
            </a:extLst>
          </p:cNvPr>
          <p:cNvSpPr txBox="1"/>
          <p:nvPr/>
        </p:nvSpPr>
        <p:spPr>
          <a:xfrm>
            <a:off x="742529" y="695952"/>
            <a:ext cx="5367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6EA300"/>
                </a:solidFill>
                <a:latin typeface="Arial Rounded MT Bold" panose="020F0704030504030204" pitchFamily="34" charset="77"/>
              </a:rPr>
              <a:t>Tools &amp; Techniques Employed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E76FD-6870-409B-0AEB-B24436CE735F}"/>
              </a:ext>
            </a:extLst>
          </p:cNvPr>
          <p:cNvSpPr txBox="1"/>
          <p:nvPr/>
        </p:nvSpPr>
        <p:spPr>
          <a:xfrm>
            <a:off x="1043188" y="1326522"/>
            <a:ext cx="67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Tools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87B2B6-BA50-8579-CF38-FD9369CFB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017463"/>
              </p:ext>
            </p:extLst>
          </p:nvPr>
        </p:nvGraphicFramePr>
        <p:xfrm>
          <a:off x="1043188" y="1777448"/>
          <a:ext cx="10367493" cy="2179418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339404">
                  <a:extLst>
                    <a:ext uri="{9D8B030D-6E8A-4147-A177-3AD203B41FA5}">
                      <a16:colId xmlns:a16="http://schemas.microsoft.com/office/drawing/2014/main" val="1876931232"/>
                    </a:ext>
                  </a:extLst>
                </a:gridCol>
                <a:gridCol w="3593205">
                  <a:extLst>
                    <a:ext uri="{9D8B030D-6E8A-4147-A177-3AD203B41FA5}">
                      <a16:colId xmlns:a16="http://schemas.microsoft.com/office/drawing/2014/main" val="1015228491"/>
                    </a:ext>
                  </a:extLst>
                </a:gridCol>
                <a:gridCol w="5434884">
                  <a:extLst>
                    <a:ext uri="{9D8B030D-6E8A-4147-A177-3AD203B41FA5}">
                      <a16:colId xmlns:a16="http://schemas.microsoft.com/office/drawing/2014/main" val="1683673586"/>
                    </a:ext>
                  </a:extLst>
                </a:gridCol>
              </a:tblGrid>
              <a:tr h="279971">
                <a:tc>
                  <a:txBody>
                    <a:bodyPr/>
                    <a:lstStyle/>
                    <a:p>
                      <a:r>
                        <a:rPr lang="en-US" dirty="0"/>
                        <a:t>Tool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Justification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70841"/>
                  </a:ext>
                </a:extLst>
              </a:tr>
              <a:tr h="483238">
                <a:tc>
                  <a:txBody>
                    <a:bodyPr/>
                    <a:lstStyle/>
                    <a:p>
                      <a:r>
                        <a:rPr lang="en-US" dirty="0"/>
                        <a:t>SQLite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To load dataset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Database tables created from scratch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105925"/>
                  </a:ext>
                </a:extLst>
              </a:tr>
              <a:tr h="690340">
                <a:tc>
                  <a:txBody>
                    <a:bodyPr/>
                    <a:lstStyle/>
                    <a:p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To manipulate dataset and perform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Fast and easy way to work with data stored in a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623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Tableau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viz and building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Offers an easy way to share report and dashboard with stakeholders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7995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5ED5C62-0B77-D3C1-ABCF-EE28950F2F08}"/>
              </a:ext>
            </a:extLst>
          </p:cNvPr>
          <p:cNvSpPr txBox="1"/>
          <p:nvPr/>
        </p:nvSpPr>
        <p:spPr>
          <a:xfrm>
            <a:off x="1043188" y="4145810"/>
            <a:ext cx="207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Analysis Techniques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2CF1F-E595-9717-A221-0D21B100C110}"/>
              </a:ext>
            </a:extLst>
          </p:cNvPr>
          <p:cNvSpPr txBox="1"/>
          <p:nvPr/>
        </p:nvSpPr>
        <p:spPr>
          <a:xfrm>
            <a:off x="1043188" y="4515142"/>
            <a:ext cx="4527330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Descriptive analysis - </a:t>
            </a:r>
            <a:r>
              <a:rPr lang="en-US" i="1" dirty="0"/>
              <a:t>‘What happened?’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Diagnostics analysis – </a:t>
            </a:r>
            <a:r>
              <a:rPr lang="en-US" i="1" dirty="0"/>
              <a:t>‘Why did it happen?’</a:t>
            </a:r>
          </a:p>
        </p:txBody>
      </p:sp>
    </p:spTree>
    <p:extLst>
      <p:ext uri="{BB962C8B-B14F-4D97-AF65-F5344CB8AC3E}">
        <p14:creationId xmlns:p14="http://schemas.microsoft.com/office/powerpoint/2010/main" val="4277472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D6BC1B-924A-B7AA-AA3F-6644007CCFB3}"/>
              </a:ext>
            </a:extLst>
          </p:cNvPr>
          <p:cNvSpPr txBox="1"/>
          <p:nvPr/>
        </p:nvSpPr>
        <p:spPr>
          <a:xfrm>
            <a:off x="742529" y="695952"/>
            <a:ext cx="3574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6EA300"/>
                </a:solidFill>
                <a:latin typeface="Arial Rounded MT Bold" panose="020F0704030504030204" pitchFamily="34" charset="77"/>
              </a:rPr>
              <a:t>Analysis Performed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623CD0-8210-EDA8-9591-B6D0DFFF769B}"/>
              </a:ext>
            </a:extLst>
          </p:cNvPr>
          <p:cNvSpPr txBox="1"/>
          <p:nvPr/>
        </p:nvSpPr>
        <p:spPr>
          <a:xfrm>
            <a:off x="837127" y="1403797"/>
            <a:ext cx="8396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manipulating dataset with SQL code in SQLite, the following insights were uncovered;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BF9480-CFF0-F3DD-48FB-71823DD25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80" y="1780968"/>
            <a:ext cx="3479714" cy="17164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A69976-77B2-D186-8714-219146906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80" y="3651887"/>
            <a:ext cx="3299783" cy="140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752EC2-069D-D770-7D2A-D5A5EA403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39" y="5213997"/>
            <a:ext cx="4795503" cy="162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A115C4-B522-12DA-72C3-EA93A8A6A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2860" y="1773129"/>
            <a:ext cx="55245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2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D6BC1B-924A-B7AA-AA3F-6644007CCFB3}"/>
              </a:ext>
            </a:extLst>
          </p:cNvPr>
          <p:cNvSpPr txBox="1"/>
          <p:nvPr/>
        </p:nvSpPr>
        <p:spPr>
          <a:xfrm>
            <a:off x="742529" y="695952"/>
            <a:ext cx="4967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6EA300"/>
                </a:solidFill>
                <a:latin typeface="Arial Rounded MT Bold" panose="020F0704030504030204" pitchFamily="34" charset="77"/>
              </a:rPr>
              <a:t>Analysis Performed (Cont..)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7434A4-2820-4CE4-10EF-DA90B7535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10" y="1619562"/>
            <a:ext cx="5641927" cy="385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796423-7298-77BB-0EA0-EC27ED6F4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19562"/>
            <a:ext cx="5952771" cy="385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18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A31F622-71D5-612D-DAD5-0ECD786CF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485" y="1021113"/>
            <a:ext cx="6483208" cy="5836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D6BC1B-924A-B7AA-AA3F-6644007CCFB3}"/>
              </a:ext>
            </a:extLst>
          </p:cNvPr>
          <p:cNvSpPr txBox="1"/>
          <p:nvPr/>
        </p:nvSpPr>
        <p:spPr>
          <a:xfrm>
            <a:off x="742529" y="695952"/>
            <a:ext cx="3734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6EA300"/>
                </a:solidFill>
                <a:latin typeface="Arial Rounded MT Bold" panose="020F0704030504030204" pitchFamily="34" charset="77"/>
              </a:rPr>
              <a:t>Results (Dashboard)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6BC2EE-EE8A-DFD6-FDD5-CBFDC2FC421B}"/>
              </a:ext>
            </a:extLst>
          </p:cNvPr>
          <p:cNvSpPr txBox="1"/>
          <p:nvPr/>
        </p:nvSpPr>
        <p:spPr>
          <a:xfrm>
            <a:off x="8950817" y="6165915"/>
            <a:ext cx="2073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Link to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12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D6BC1B-924A-B7AA-AA3F-6644007CCFB3}"/>
              </a:ext>
            </a:extLst>
          </p:cNvPr>
          <p:cNvSpPr txBox="1"/>
          <p:nvPr/>
        </p:nvSpPr>
        <p:spPr>
          <a:xfrm>
            <a:off x="742529" y="695952"/>
            <a:ext cx="2469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6EA300"/>
                </a:solidFill>
                <a:latin typeface="Arial Rounded MT Bold" panose="020F0704030504030204" pitchFamily="34" charset="77"/>
              </a:rPr>
              <a:t>Improvement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0BB730-8CE8-0ED1-6285-B59A8E28BC02}"/>
              </a:ext>
            </a:extLst>
          </p:cNvPr>
          <p:cNvSpPr txBox="1"/>
          <p:nvPr/>
        </p:nvSpPr>
        <p:spPr>
          <a:xfrm>
            <a:off x="901520" y="1378039"/>
            <a:ext cx="10303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Some issues identified with the dataset which if resolved could improve the kind of analysis done;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Incomplete data </a:t>
            </a:r>
            <a:r>
              <a:rPr lang="en-US" dirty="0" err="1"/>
              <a:t>e.g</a:t>
            </a:r>
            <a:r>
              <a:rPr lang="en-US" dirty="0"/>
              <a:t>;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Age of donors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Dates donations were made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Donation channels (</a:t>
            </a:r>
            <a:r>
              <a:rPr lang="en-US" dirty="0" err="1"/>
              <a:t>e.g</a:t>
            </a:r>
            <a:r>
              <a:rPr lang="en-US" dirty="0"/>
              <a:t> online, bank transfer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Irrelevant datapoints </a:t>
            </a:r>
            <a:r>
              <a:rPr lang="en-US" dirty="0" err="1"/>
              <a:t>e.g</a:t>
            </a: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second_language</a:t>
            </a:r>
            <a:endParaRPr lang="en-GB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favorite_color</a:t>
            </a:r>
            <a:endParaRPr lang="en-GB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movie_genre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935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2814</TotalTime>
  <Words>344</Words>
  <Application>Microsoft Macintosh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Rounded MT Bold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Ugbashi</dc:creator>
  <cp:lastModifiedBy>Peter Ugbashi</cp:lastModifiedBy>
  <cp:revision>6</cp:revision>
  <dcterms:created xsi:type="dcterms:W3CDTF">2023-04-08T06:34:21Z</dcterms:created>
  <dcterms:modified xsi:type="dcterms:W3CDTF">2023-05-20T13:45:10Z</dcterms:modified>
</cp:coreProperties>
</file>