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9"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23" autoAdjust="0"/>
    <p:restoredTop sz="94664" autoAdjust="0"/>
  </p:normalViewPr>
  <p:slideViewPr>
    <p:cSldViewPr>
      <p:cViewPr varScale="1">
        <p:scale>
          <a:sx n="87" d="100"/>
          <a:sy n="87" d="100"/>
        </p:scale>
        <p:origin x="79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0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FCDA7-9F24-4AEF-A69F-2CBF284FEC9B}" type="datetimeFigureOut">
              <a:rPr lang="en-US" smtClean="0"/>
              <a:pPr/>
              <a:t>9/9/2018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9B754B-B95A-453D-9046-D31B01F2AFA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9B754B-B95A-453D-9046-D31B01F2AFAE}"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B6DD1EB-D0A2-445D-9968-E00EB50B21B8}" type="datetime1">
              <a:rPr lang="en-US" smtClean="0"/>
              <a:pPr/>
              <a:t>9/9/2018</a:t>
            </a:fld>
            <a:endParaRPr lang="en-US" dirty="0"/>
          </a:p>
        </p:txBody>
      </p:sp>
      <p:sp>
        <p:nvSpPr>
          <p:cNvPr id="19" name="Footer Placeholder 18"/>
          <p:cNvSpPr>
            <a:spLocks noGrp="1"/>
          </p:cNvSpPr>
          <p:nvPr>
            <p:ph type="ftr" sz="quarter" idx="11"/>
          </p:nvPr>
        </p:nvSpPr>
        <p:spPr/>
        <p:txBody>
          <a:bodyPr/>
          <a:lstStyle/>
          <a:p>
            <a:r>
              <a:rPr lang="en-US"/>
              <a:t>EEESA-PRMCEAM</a:t>
            </a:r>
            <a:endParaRPr lang="en-US" dirty="0"/>
          </a:p>
        </p:txBody>
      </p:sp>
      <p:sp>
        <p:nvSpPr>
          <p:cNvPr id="27" name="Slide Number Placeholder 26"/>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C45CAF-FAEA-40AA-A8C1-B93823E04C57}" type="datetime1">
              <a:rPr lang="en-US" smtClean="0"/>
              <a:pPr/>
              <a:t>9/9/2018</a:t>
            </a:fld>
            <a:endParaRPr lang="en-US" dirty="0"/>
          </a:p>
        </p:txBody>
      </p:sp>
      <p:sp>
        <p:nvSpPr>
          <p:cNvPr id="5" name="Footer Placeholder 4"/>
          <p:cNvSpPr>
            <a:spLocks noGrp="1"/>
          </p:cNvSpPr>
          <p:nvPr>
            <p:ph type="ftr" sz="quarter" idx="11"/>
          </p:nvPr>
        </p:nvSpPr>
        <p:spPr/>
        <p:txBody>
          <a:bodyPr/>
          <a:lstStyle/>
          <a:p>
            <a:r>
              <a:rPr lang="en-US"/>
              <a:t>EEESA-PRMCEAM</a:t>
            </a:r>
            <a:endParaRPr lang="en-US" dirty="0"/>
          </a:p>
        </p:txBody>
      </p:sp>
      <p:sp>
        <p:nvSpPr>
          <p:cNvPr id="6" name="Slide Number Placeholder 5"/>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6A44A3-E4AC-4AD4-AEFE-52ACC6B6A424}" type="datetime1">
              <a:rPr lang="en-US" smtClean="0"/>
              <a:pPr/>
              <a:t>9/9/2018</a:t>
            </a:fld>
            <a:endParaRPr lang="en-US" dirty="0"/>
          </a:p>
        </p:txBody>
      </p:sp>
      <p:sp>
        <p:nvSpPr>
          <p:cNvPr id="5" name="Footer Placeholder 4"/>
          <p:cNvSpPr>
            <a:spLocks noGrp="1"/>
          </p:cNvSpPr>
          <p:nvPr>
            <p:ph type="ftr" sz="quarter" idx="11"/>
          </p:nvPr>
        </p:nvSpPr>
        <p:spPr/>
        <p:txBody>
          <a:bodyPr/>
          <a:lstStyle/>
          <a:p>
            <a:r>
              <a:rPr lang="en-US"/>
              <a:t>EEESA-PRMCEAM</a:t>
            </a:r>
            <a:endParaRPr lang="en-US" dirty="0"/>
          </a:p>
        </p:txBody>
      </p:sp>
      <p:sp>
        <p:nvSpPr>
          <p:cNvPr id="6" name="Slide Number Placeholder 5"/>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5DAB5B-C716-4F86-A782-46DF5CEFA1E5}" type="datetime1">
              <a:rPr lang="en-US" smtClean="0"/>
              <a:pPr/>
              <a:t>9/9/2018</a:t>
            </a:fld>
            <a:endParaRPr lang="en-US" dirty="0"/>
          </a:p>
        </p:txBody>
      </p:sp>
      <p:sp>
        <p:nvSpPr>
          <p:cNvPr id="5" name="Footer Placeholder 4"/>
          <p:cNvSpPr>
            <a:spLocks noGrp="1"/>
          </p:cNvSpPr>
          <p:nvPr>
            <p:ph type="ftr" sz="quarter" idx="11"/>
          </p:nvPr>
        </p:nvSpPr>
        <p:spPr/>
        <p:txBody>
          <a:bodyPr/>
          <a:lstStyle/>
          <a:p>
            <a:r>
              <a:rPr lang="en-US"/>
              <a:t>EEESA-PRMCEAM</a:t>
            </a:r>
            <a:endParaRPr lang="en-US" dirty="0"/>
          </a:p>
        </p:txBody>
      </p:sp>
      <p:sp>
        <p:nvSpPr>
          <p:cNvPr id="6" name="Slide Number Placeholder 5"/>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02AD74D-2C4C-4B53-B156-4BEEAA87B898}" type="datetime1">
              <a:rPr lang="en-US" smtClean="0"/>
              <a:pPr/>
              <a:t>9/9/2018</a:t>
            </a:fld>
            <a:endParaRPr lang="en-US" dirty="0"/>
          </a:p>
        </p:txBody>
      </p:sp>
      <p:sp>
        <p:nvSpPr>
          <p:cNvPr id="5" name="Footer Placeholder 4"/>
          <p:cNvSpPr>
            <a:spLocks noGrp="1"/>
          </p:cNvSpPr>
          <p:nvPr>
            <p:ph type="ftr" sz="quarter" idx="11"/>
          </p:nvPr>
        </p:nvSpPr>
        <p:spPr/>
        <p:txBody>
          <a:bodyPr/>
          <a:lstStyle/>
          <a:p>
            <a:r>
              <a:rPr lang="en-US"/>
              <a:t>EEESA-PRMCEAM</a:t>
            </a:r>
            <a:endParaRPr lang="en-US" dirty="0"/>
          </a:p>
        </p:txBody>
      </p:sp>
      <p:sp>
        <p:nvSpPr>
          <p:cNvPr id="6" name="Slide Number Placeholder 5"/>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698956-0088-4583-AE29-EB611B0DE68E}" type="datetime1">
              <a:rPr lang="en-US" smtClean="0"/>
              <a:pPr/>
              <a:t>9/9/2018</a:t>
            </a:fld>
            <a:endParaRPr lang="en-US" dirty="0"/>
          </a:p>
        </p:txBody>
      </p:sp>
      <p:sp>
        <p:nvSpPr>
          <p:cNvPr id="6" name="Footer Placeholder 5"/>
          <p:cNvSpPr>
            <a:spLocks noGrp="1"/>
          </p:cNvSpPr>
          <p:nvPr>
            <p:ph type="ftr" sz="quarter" idx="11"/>
          </p:nvPr>
        </p:nvSpPr>
        <p:spPr/>
        <p:txBody>
          <a:bodyPr/>
          <a:lstStyle/>
          <a:p>
            <a:r>
              <a:rPr lang="en-US"/>
              <a:t>EEESA-PRMCEAM</a:t>
            </a:r>
            <a:endParaRPr lang="en-US" dirty="0"/>
          </a:p>
        </p:txBody>
      </p:sp>
      <p:sp>
        <p:nvSpPr>
          <p:cNvPr id="7" name="Slide Number Placeholder 6"/>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2A0755-91FB-46DE-971C-918938657735}" type="datetime1">
              <a:rPr lang="en-US" smtClean="0"/>
              <a:pPr/>
              <a:t>9/9/2018</a:t>
            </a:fld>
            <a:endParaRPr lang="en-US" dirty="0"/>
          </a:p>
        </p:txBody>
      </p:sp>
      <p:sp>
        <p:nvSpPr>
          <p:cNvPr id="8" name="Footer Placeholder 7"/>
          <p:cNvSpPr>
            <a:spLocks noGrp="1"/>
          </p:cNvSpPr>
          <p:nvPr>
            <p:ph type="ftr" sz="quarter" idx="11"/>
          </p:nvPr>
        </p:nvSpPr>
        <p:spPr/>
        <p:txBody>
          <a:bodyPr/>
          <a:lstStyle/>
          <a:p>
            <a:r>
              <a:rPr lang="en-US"/>
              <a:t>EEESA-PRMCEAM</a:t>
            </a:r>
            <a:endParaRPr lang="en-US" dirty="0"/>
          </a:p>
        </p:txBody>
      </p:sp>
      <p:sp>
        <p:nvSpPr>
          <p:cNvPr id="9" name="Slide Number Placeholder 8"/>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9660C72-BF6E-4DFE-BFF1-83A9915423B5}" type="datetime1">
              <a:rPr lang="en-US" smtClean="0"/>
              <a:pPr/>
              <a:t>9/9/2018</a:t>
            </a:fld>
            <a:endParaRPr lang="en-US" dirty="0"/>
          </a:p>
        </p:txBody>
      </p:sp>
      <p:sp>
        <p:nvSpPr>
          <p:cNvPr id="4" name="Footer Placeholder 3"/>
          <p:cNvSpPr>
            <a:spLocks noGrp="1"/>
          </p:cNvSpPr>
          <p:nvPr>
            <p:ph type="ftr" sz="quarter" idx="11"/>
          </p:nvPr>
        </p:nvSpPr>
        <p:spPr/>
        <p:txBody>
          <a:bodyPr/>
          <a:lstStyle/>
          <a:p>
            <a:r>
              <a:rPr lang="en-US"/>
              <a:t>EEESA-PRMCEAM</a:t>
            </a:r>
            <a:endParaRPr lang="en-US" dirty="0"/>
          </a:p>
        </p:txBody>
      </p:sp>
      <p:sp>
        <p:nvSpPr>
          <p:cNvPr id="5" name="Slide Number Placeholder 4"/>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F606B-3ECF-4CAC-B9F0-921DEDFB4FE1}" type="datetime1">
              <a:rPr lang="en-US" smtClean="0"/>
              <a:pPr/>
              <a:t>9/9/2018</a:t>
            </a:fld>
            <a:endParaRPr lang="en-US" dirty="0"/>
          </a:p>
        </p:txBody>
      </p:sp>
      <p:sp>
        <p:nvSpPr>
          <p:cNvPr id="3" name="Footer Placeholder 2"/>
          <p:cNvSpPr>
            <a:spLocks noGrp="1"/>
          </p:cNvSpPr>
          <p:nvPr>
            <p:ph type="ftr" sz="quarter" idx="11"/>
          </p:nvPr>
        </p:nvSpPr>
        <p:spPr/>
        <p:txBody>
          <a:bodyPr/>
          <a:lstStyle/>
          <a:p>
            <a:r>
              <a:rPr lang="en-US"/>
              <a:t>EEESA-PRMCEAM</a:t>
            </a:r>
            <a:endParaRPr lang="en-US" dirty="0"/>
          </a:p>
        </p:txBody>
      </p:sp>
      <p:sp>
        <p:nvSpPr>
          <p:cNvPr id="4" name="Slide Number Placeholder 3"/>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5E7DC3-EB2A-4B5F-AF16-1CF3132E00A5}" type="datetime1">
              <a:rPr lang="en-US" smtClean="0"/>
              <a:pPr/>
              <a:t>9/9/2018</a:t>
            </a:fld>
            <a:endParaRPr lang="en-US" dirty="0"/>
          </a:p>
        </p:txBody>
      </p:sp>
      <p:sp>
        <p:nvSpPr>
          <p:cNvPr id="6" name="Footer Placeholder 5"/>
          <p:cNvSpPr>
            <a:spLocks noGrp="1"/>
          </p:cNvSpPr>
          <p:nvPr>
            <p:ph type="ftr" sz="quarter" idx="11"/>
          </p:nvPr>
        </p:nvSpPr>
        <p:spPr/>
        <p:txBody>
          <a:bodyPr/>
          <a:lstStyle/>
          <a:p>
            <a:r>
              <a:rPr lang="en-US"/>
              <a:t>EEESA-PRMCEAM</a:t>
            </a:r>
            <a:endParaRPr lang="en-US" dirty="0"/>
          </a:p>
        </p:txBody>
      </p:sp>
      <p:sp>
        <p:nvSpPr>
          <p:cNvPr id="7" name="Slide Number Placeholder 6"/>
          <p:cNvSpPr>
            <a:spLocks noGrp="1"/>
          </p:cNvSpPr>
          <p:nvPr>
            <p:ph type="sldNum" sz="quarter" idx="12"/>
          </p:nvPr>
        </p:nvSpPr>
        <p:spPr/>
        <p:txBody>
          <a:bodyPr/>
          <a:lstStyle/>
          <a:p>
            <a:fld id="{8B3EE0D4-E693-448A-A057-126A540B8E1F}" type="slidenum">
              <a:rPr lang="en-US" smtClean="0"/>
              <a:pPr/>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BEA0EC-A1AA-42E8-B328-F13CA7755164}" type="datetime1">
              <a:rPr lang="en-US" smtClean="0"/>
              <a:pPr/>
              <a:t>9/9/2018</a:t>
            </a:fld>
            <a:endParaRPr lang="en-US" dirty="0"/>
          </a:p>
        </p:txBody>
      </p:sp>
      <p:sp>
        <p:nvSpPr>
          <p:cNvPr id="6" name="Footer Placeholder 5"/>
          <p:cNvSpPr>
            <a:spLocks noGrp="1"/>
          </p:cNvSpPr>
          <p:nvPr>
            <p:ph type="ftr" sz="quarter" idx="11"/>
          </p:nvPr>
        </p:nvSpPr>
        <p:spPr/>
        <p:txBody>
          <a:bodyPr/>
          <a:lstStyle/>
          <a:p>
            <a:r>
              <a:rPr lang="en-US"/>
              <a:t>EEESA-PRMCEAM</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B3EE0D4-E693-448A-A057-126A540B8E1F}"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ABCA82-1528-4984-8A59-A6F2FA459402}" type="datetime1">
              <a:rPr lang="en-US" smtClean="0"/>
              <a:pPr/>
              <a:t>9/9/2018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EEESA-PRMCEAM</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3EE0D4-E693-448A-A057-126A540B8E1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thruBlk="1"/>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hyperlink" Target="https://en.wikipedia.org/wiki/Electronics" TargetMode="External"/><Relationship Id="rId1" Type="http://schemas.openxmlformats.org/officeDocument/2006/relationships/slideLayout" Target="../slideLayouts/slideLayout6.xml"/><Relationship Id="rId6" Type="http://schemas.openxmlformats.org/officeDocument/2006/relationships/hyperlink" Target="https://en.wikipedia.org/wiki/Data" TargetMode="External"/><Relationship Id="rId5" Type="http://schemas.openxmlformats.org/officeDocument/2006/relationships/hyperlink" Target="https://en.wikipedia.org/wiki/Internet_access" TargetMode="External"/><Relationship Id="rId4" Type="http://schemas.openxmlformats.org/officeDocument/2006/relationships/hyperlink" Target="https://en.wikipedia.org/wiki/Senso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2270"/>
            <a:ext cx="5337048" cy="545592"/>
          </a:xfrm>
        </p:spPr>
        <p:txBody>
          <a:bodyPr/>
          <a:lstStyle/>
          <a:p>
            <a:r>
              <a:rPr sz="2000" dirty="0"/>
              <a:t>          </a:t>
            </a:r>
            <a:r>
              <a:rPr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VIDRBHA YOUTH WLFARE SOCIETY'S</a:t>
            </a:r>
            <a:endParaRPr lang="en-US" sz="2000" dirty="0"/>
          </a:p>
        </p:txBody>
      </p:sp>
      <p:sp>
        <p:nvSpPr>
          <p:cNvPr id="3" name="Text Placeholder 2"/>
          <p:cNvSpPr>
            <a:spLocks noGrp="1"/>
          </p:cNvSpPr>
          <p:nvPr>
            <p:ph type="body" idx="1"/>
          </p:nvPr>
        </p:nvSpPr>
        <p:spPr>
          <a:xfrm>
            <a:off x="0" y="762000"/>
            <a:ext cx="9067800" cy="4191000"/>
          </a:xfrm>
        </p:spPr>
        <p:txBody>
          <a:bodyPr>
            <a:normAutofit fontScale="92500" lnSpcReduction="10000"/>
          </a:bodyPr>
          <a:lstStyle/>
          <a:p>
            <a:pPr algn="ctr"/>
            <a:r>
              <a:rPr lang="en-US" sz="2000" dirty="0"/>
              <a:t>PROF RAM MEGEH COLLEGE OF ENINEERING AND MANGEMENT</a:t>
            </a:r>
          </a:p>
          <a:p>
            <a:pPr algn="ctr"/>
            <a:r>
              <a:rPr lang="en-US" sz="2000" dirty="0"/>
              <a:t>BADNERA-AMRAVATI</a:t>
            </a:r>
          </a:p>
          <a:p>
            <a:pPr algn="ctr"/>
            <a:endParaRPr lang="en-US" dirty="0"/>
          </a:p>
          <a:p>
            <a:pPr algn="ctr"/>
            <a:r>
              <a:rPr lang="en-US" sz="2800" dirty="0"/>
              <a:t>ONE DAY WORKSHOP ON IoT</a:t>
            </a:r>
          </a:p>
          <a:p>
            <a:pPr algn="ctr"/>
            <a:r>
              <a:rPr lang="en-US" sz="2800" dirty="0"/>
              <a:t>(Internet of thing)</a:t>
            </a:r>
          </a:p>
          <a:p>
            <a:pPr algn="ctr"/>
            <a:r>
              <a:rPr lang="en-US" dirty="0"/>
              <a:t>		</a:t>
            </a:r>
          </a:p>
          <a:p>
            <a:pPr algn="ctr"/>
            <a:r>
              <a:rPr lang="en-US" sz="4800" dirty="0"/>
              <a:t>Organized by EEESA</a:t>
            </a:r>
          </a:p>
          <a:p>
            <a:pPr algn="ctr"/>
            <a:r>
              <a:rPr lang="en-US" dirty="0"/>
              <a:t>(Electrical and Electronics Student’s Association) </a:t>
            </a:r>
          </a:p>
          <a:p>
            <a:pPr algn="ctr"/>
            <a:endParaRPr lang="en-US" dirty="0"/>
          </a:p>
          <a:p>
            <a:pPr algn="ctr"/>
            <a:r>
              <a:rPr lang="en-US" dirty="0"/>
              <a:t>              </a:t>
            </a:r>
          </a:p>
        </p:txBody>
      </p:sp>
      <p:sp>
        <p:nvSpPr>
          <p:cNvPr id="4" name="Footer Placeholder 3"/>
          <p:cNvSpPr>
            <a:spLocks noGrp="1"/>
          </p:cNvSpPr>
          <p:nvPr>
            <p:ph type="ftr" sz="quarter" idx="11"/>
          </p:nvPr>
        </p:nvSpPr>
        <p:spPr>
          <a:xfrm>
            <a:off x="5791200" y="6492875"/>
            <a:ext cx="3352800" cy="365125"/>
          </a:xfrm>
        </p:spPr>
        <p:txBody>
          <a:bodyPr/>
          <a:lstStyle/>
          <a:p>
            <a:r>
              <a:rPr lang="en-US" sz="1800" dirty="0"/>
              <a:t>EEESA-PRMCEAM</a:t>
            </a:r>
          </a:p>
        </p:txBody>
      </p:sp>
      <p:pic>
        <p:nvPicPr>
          <p:cNvPr id="6" name="Picture 5">
            <a:extLst>
              <a:ext uri="{FF2B5EF4-FFF2-40B4-BE49-F238E27FC236}">
                <a16:creationId xmlns:a16="http://schemas.microsoft.com/office/drawing/2014/main" id="{4AA79AC7-C1F7-4657-8A73-7531AE4E1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6879" y="4207759"/>
            <a:ext cx="2650241" cy="2650241"/>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lstStyle/>
          <a:p>
            <a:r>
              <a:rPr lang="en-US" dirty="0" err="1">
                <a:latin typeface="CentSchbkCyrill BT" pitchFamily="18" charset="-52"/>
              </a:rPr>
              <a:t>NodeMCU</a:t>
            </a:r>
            <a:r>
              <a:rPr lang="en-US" dirty="0">
                <a:latin typeface="CentSchbkCyrill BT" pitchFamily="18" charset="-52"/>
              </a:rPr>
              <a:t> layout:-</a:t>
            </a:r>
          </a:p>
        </p:txBody>
      </p:sp>
      <p:pic>
        <p:nvPicPr>
          <p:cNvPr id="3" name="Picture 2" descr="C:\Users\W10\Documents\EEESA\ESP8266-NodeMCU-Pinout.png"/>
          <p:cNvPicPr/>
          <p:nvPr/>
        </p:nvPicPr>
        <p:blipFill>
          <a:blip r:embed="rId2"/>
          <a:srcRect/>
          <a:stretch>
            <a:fillRect/>
          </a:stretch>
        </p:blipFill>
        <p:spPr bwMode="auto">
          <a:xfrm>
            <a:off x="1600200" y="1447800"/>
            <a:ext cx="6248400" cy="5257800"/>
          </a:xfrm>
          <a:prstGeom prst="rect">
            <a:avLst/>
          </a:prstGeom>
          <a:noFill/>
          <a:ln w="9525">
            <a:noFill/>
            <a:miter lim="800000"/>
            <a:headEnd/>
            <a:tailEnd/>
          </a:ln>
        </p:spPr>
      </p:pic>
      <p:sp>
        <p:nvSpPr>
          <p:cNvPr id="4" name="Footer Placeholder 3"/>
          <p:cNvSpPr>
            <a:spLocks noGrp="1"/>
          </p:cNvSpPr>
          <p:nvPr>
            <p:ph type="ftr" sz="quarter" idx="11"/>
          </p:nvPr>
        </p:nvSpPr>
        <p:spPr>
          <a:xfrm>
            <a:off x="5791200" y="6324600"/>
            <a:ext cx="3352800" cy="365125"/>
          </a:xfrm>
        </p:spPr>
        <p:txBody>
          <a:bodyPr/>
          <a:lstStyle/>
          <a:p>
            <a:r>
              <a:rPr lang="en-US" sz="1800" dirty="0"/>
              <a:t>EEESA-PRMCEAM</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229600" cy="2743200"/>
          </a:xfrm>
        </p:spPr>
        <p:txBody>
          <a:bodyPr>
            <a:normAutofit/>
          </a:bodyPr>
          <a:lstStyle/>
          <a:p>
            <a:r>
              <a:rPr lang="en-US" sz="6600" dirty="0">
                <a:latin typeface="Arial Narrow" pitchFamily="34" charset="0"/>
              </a:rPr>
              <a:t>Project:-</a:t>
            </a:r>
            <a:br>
              <a:rPr lang="en-US" sz="6600" dirty="0">
                <a:latin typeface="Arial Narrow" pitchFamily="34" charset="0"/>
              </a:rPr>
            </a:br>
            <a:r>
              <a:rPr lang="en-US" sz="6600" dirty="0">
                <a:latin typeface="Arial Narrow" pitchFamily="34" charset="0"/>
              </a:rPr>
              <a:t>     Controlling  of LED…..  </a:t>
            </a:r>
          </a:p>
        </p:txBody>
      </p:sp>
      <p:sp>
        <p:nvSpPr>
          <p:cNvPr id="3" name="Footer Placeholder 2"/>
          <p:cNvSpPr>
            <a:spLocks noGrp="1"/>
          </p:cNvSpPr>
          <p:nvPr>
            <p:ph type="ftr" sz="quarter" idx="11"/>
          </p:nvPr>
        </p:nvSpPr>
        <p:spPr>
          <a:xfrm>
            <a:off x="5638800" y="6324600"/>
            <a:ext cx="3352800" cy="365125"/>
          </a:xfrm>
        </p:spPr>
        <p:txBody>
          <a:bodyPr/>
          <a:lstStyle/>
          <a:p>
            <a:r>
              <a:rPr lang="en-US" sz="1800" dirty="0"/>
              <a:t>EEESA-PRMCEAM</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10\Documents\EEESA\Capture1.PNG"/>
          <p:cNvPicPr>
            <a:picLocks noChangeAspect="1" noChangeArrowheads="1"/>
          </p:cNvPicPr>
          <p:nvPr/>
        </p:nvPicPr>
        <p:blipFill>
          <a:blip r:embed="rId2"/>
          <a:srcRect/>
          <a:stretch>
            <a:fillRect/>
          </a:stretch>
        </p:blipFill>
        <p:spPr bwMode="auto">
          <a:xfrm>
            <a:off x="1625600" y="1062038"/>
            <a:ext cx="5891213" cy="4732337"/>
          </a:xfrm>
          <a:prstGeom prst="rect">
            <a:avLst/>
          </a:prstGeom>
          <a:noFill/>
        </p:spPr>
      </p:pic>
      <p:pic>
        <p:nvPicPr>
          <p:cNvPr id="1027" name="Picture 3" descr="C:\Users\W10\Documents\EEESA\Capture1.PNG"/>
          <p:cNvPicPr>
            <a:picLocks noChangeAspect="1" noChangeArrowheads="1"/>
          </p:cNvPicPr>
          <p:nvPr/>
        </p:nvPicPr>
        <p:blipFill>
          <a:blip r:embed="rId2"/>
          <a:srcRect/>
          <a:stretch>
            <a:fillRect/>
          </a:stretch>
        </p:blipFill>
        <p:spPr bwMode="auto">
          <a:xfrm>
            <a:off x="418320" y="914400"/>
            <a:ext cx="7049280" cy="5662597"/>
          </a:xfrm>
          <a:prstGeom prst="rect">
            <a:avLst/>
          </a:prstGeom>
          <a:noFill/>
        </p:spPr>
      </p:pic>
      <p:sp>
        <p:nvSpPr>
          <p:cNvPr id="4" name="Footer Placeholder 3"/>
          <p:cNvSpPr>
            <a:spLocks noGrp="1"/>
          </p:cNvSpPr>
          <p:nvPr>
            <p:ph type="ftr" sz="quarter" idx="11"/>
          </p:nvPr>
        </p:nvSpPr>
        <p:spPr>
          <a:xfrm>
            <a:off x="5791200" y="6492875"/>
            <a:ext cx="3352800" cy="365125"/>
          </a:xfrm>
        </p:spPr>
        <p:txBody>
          <a:bodyPr/>
          <a:lstStyle/>
          <a:p>
            <a:r>
              <a:rPr lang="en-US" sz="1800" dirty="0"/>
              <a:t>EEESA-PRMCEAM</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505200"/>
          </a:xfrm>
        </p:spPr>
        <p:txBody>
          <a:bodyPr>
            <a:normAutofit/>
          </a:bodyPr>
          <a:lstStyle/>
          <a:p>
            <a:r>
              <a:rPr lang="en-US" sz="8000" dirty="0">
                <a:latin typeface="Bell MT" pitchFamily="18" charset="0"/>
              </a:rPr>
              <a:t>What is Mean by cloud &amp; server?</a:t>
            </a:r>
          </a:p>
        </p:txBody>
      </p:sp>
      <p:pic>
        <p:nvPicPr>
          <p:cNvPr id="1028" name="Picture 4" descr="Image result for images of cloud and server"/>
          <p:cNvPicPr>
            <a:picLocks noChangeAspect="1" noChangeArrowheads="1"/>
          </p:cNvPicPr>
          <p:nvPr/>
        </p:nvPicPr>
        <p:blipFill>
          <a:blip r:embed="rId2"/>
          <a:srcRect/>
          <a:stretch>
            <a:fillRect/>
          </a:stretch>
        </p:blipFill>
        <p:spPr bwMode="auto">
          <a:xfrm>
            <a:off x="4343400" y="3733801"/>
            <a:ext cx="4191000" cy="2743200"/>
          </a:xfrm>
          <a:prstGeom prst="rect">
            <a:avLst/>
          </a:prstGeom>
          <a:noFill/>
        </p:spPr>
      </p:pic>
      <p:sp>
        <p:nvSpPr>
          <p:cNvPr id="4" name="Footer Placeholder 3"/>
          <p:cNvSpPr>
            <a:spLocks noGrp="1"/>
          </p:cNvSpPr>
          <p:nvPr>
            <p:ph type="ftr" sz="quarter" idx="11"/>
          </p:nvPr>
        </p:nvSpPr>
        <p:spPr>
          <a:xfrm>
            <a:off x="5562600" y="6324600"/>
            <a:ext cx="3352800" cy="365125"/>
          </a:xfrm>
        </p:spPr>
        <p:txBody>
          <a:bodyPr/>
          <a:lstStyle/>
          <a:p>
            <a:r>
              <a:rPr lang="en-US" sz="1800" dirty="0"/>
              <a:t>EEESA-PRMCEAM</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Narrow" pitchFamily="34" charset="0"/>
              </a:rPr>
              <a:t>Five basic difference between cloud and server….</a:t>
            </a:r>
          </a:p>
        </p:txBody>
      </p:sp>
      <p:sp>
        <p:nvSpPr>
          <p:cNvPr id="3" name="Content Placeholder 2"/>
          <p:cNvSpPr>
            <a:spLocks noGrp="1"/>
          </p:cNvSpPr>
          <p:nvPr>
            <p:ph idx="1"/>
          </p:nvPr>
        </p:nvSpPr>
        <p:spPr>
          <a:xfrm>
            <a:off x="1066800" y="2438401"/>
            <a:ext cx="8229600" cy="4525963"/>
          </a:xfrm>
        </p:spPr>
        <p:txBody>
          <a:bodyPr/>
          <a:lstStyle/>
          <a:p>
            <a:pPr>
              <a:buFont typeface="Wingdings" pitchFamily="2" charset="2"/>
              <a:buChar char="Ø"/>
            </a:pPr>
            <a:r>
              <a:rPr lang="en-US" dirty="0"/>
              <a:t> Availability</a:t>
            </a:r>
          </a:p>
          <a:p>
            <a:pPr>
              <a:buFont typeface="Wingdings" pitchFamily="2" charset="2"/>
              <a:buChar char="Ø"/>
            </a:pPr>
            <a:r>
              <a:rPr lang="en-US" dirty="0"/>
              <a:t>Scalability of resources</a:t>
            </a:r>
          </a:p>
          <a:p>
            <a:pPr>
              <a:buFont typeface="Wingdings" pitchFamily="2" charset="2"/>
              <a:buChar char="Ø"/>
            </a:pPr>
            <a:r>
              <a:rPr lang="en-US" dirty="0"/>
              <a:t>Safety and security</a:t>
            </a:r>
          </a:p>
          <a:p>
            <a:pPr>
              <a:buFont typeface="Wingdings" pitchFamily="2" charset="2"/>
              <a:buChar char="Ø"/>
            </a:pPr>
            <a:r>
              <a:rPr lang="en-US" dirty="0"/>
              <a:t> Cost-efficiency</a:t>
            </a:r>
          </a:p>
          <a:p>
            <a:pPr>
              <a:buFont typeface="Wingdings" pitchFamily="2" charset="2"/>
              <a:buChar char="Ø"/>
            </a:pPr>
            <a:r>
              <a:rPr lang="en-US" dirty="0"/>
              <a:t> Level of control</a:t>
            </a:r>
          </a:p>
        </p:txBody>
      </p:sp>
      <p:sp>
        <p:nvSpPr>
          <p:cNvPr id="4" name="Footer Placeholder 3"/>
          <p:cNvSpPr>
            <a:spLocks noGrp="1"/>
          </p:cNvSpPr>
          <p:nvPr>
            <p:ph type="ftr" sz="quarter" idx="11"/>
          </p:nvPr>
        </p:nvSpPr>
        <p:spPr>
          <a:xfrm>
            <a:off x="5410200" y="6324600"/>
            <a:ext cx="3352800" cy="365125"/>
          </a:xfrm>
        </p:spPr>
        <p:txBody>
          <a:bodyPr/>
          <a:lstStyle/>
          <a:p>
            <a:r>
              <a:rPr lang="en-US" sz="1800" dirty="0"/>
              <a:t>EEESA-PRMCEAM</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02982494"/>
              </p:ext>
            </p:extLst>
          </p:nvPr>
        </p:nvGraphicFramePr>
        <p:xfrm>
          <a:off x="533400" y="1021769"/>
          <a:ext cx="7772400" cy="4814461"/>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804311">
                <a:tc>
                  <a:txBody>
                    <a:bodyPr/>
                    <a:lstStyle/>
                    <a:p>
                      <a:r>
                        <a:rPr lang="en-US" sz="4400" dirty="0"/>
                        <a:t>CLOUD</a:t>
                      </a:r>
                    </a:p>
                  </a:txBody>
                  <a:tcPr/>
                </a:tc>
                <a:tc>
                  <a:txBody>
                    <a:bodyPr/>
                    <a:lstStyle/>
                    <a:p>
                      <a:r>
                        <a:rPr lang="en-US" sz="4400" dirty="0"/>
                        <a:t>SERVER</a:t>
                      </a:r>
                    </a:p>
                  </a:txBody>
                  <a:tcPr/>
                </a:tc>
                <a:extLst>
                  <a:ext uri="{0D108BD9-81ED-4DB2-BD59-A6C34878D82A}">
                    <a16:rowId xmlns:a16="http://schemas.microsoft.com/office/drawing/2014/main" val="10000"/>
                  </a:ext>
                </a:extLst>
              </a:tr>
              <a:tr h="679195">
                <a:tc>
                  <a:txBody>
                    <a:bodyPr/>
                    <a:lstStyle/>
                    <a:p>
                      <a:r>
                        <a:rPr lang="en-US" sz="1800" kern="1200" dirty="0">
                          <a:solidFill>
                            <a:schemeClr val="dk1"/>
                          </a:solidFill>
                          <a:latin typeface="+mn-lt"/>
                          <a:ea typeface="+mn-ea"/>
                          <a:cs typeface="+mn-cs"/>
                        </a:rPr>
                        <a:t>Cloud servers never go down as in case of any issue</a:t>
                      </a:r>
                      <a:endParaRPr lang="en-US" sz="1800" dirty="0"/>
                    </a:p>
                  </a:txBody>
                  <a:tcPr/>
                </a:tc>
                <a:tc>
                  <a:txBody>
                    <a:bodyPr/>
                    <a:lstStyle/>
                    <a:p>
                      <a:r>
                        <a:rPr lang="en-US" sz="1800" kern="1200" dirty="0">
                          <a:solidFill>
                            <a:schemeClr val="dk1"/>
                          </a:solidFill>
                          <a:latin typeface="+mn-lt"/>
                          <a:ea typeface="+mn-ea"/>
                          <a:cs typeface="+mn-cs"/>
                        </a:rPr>
                        <a:t>There’s risk of downtime and hardware failure</a:t>
                      </a:r>
                      <a:endParaRPr lang="en-US" sz="1800" dirty="0"/>
                    </a:p>
                  </a:txBody>
                  <a:tcPr/>
                </a:tc>
                <a:extLst>
                  <a:ext uri="{0D108BD9-81ED-4DB2-BD59-A6C34878D82A}">
                    <a16:rowId xmlns:a16="http://schemas.microsoft.com/office/drawing/2014/main" val="10001"/>
                  </a:ext>
                </a:extLst>
              </a:tr>
              <a:tr h="139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one does not have complete control and is limited to offerings provided by the service provider.</a:t>
                      </a:r>
                    </a:p>
                    <a:p>
                      <a:endParaRPr lang="en-US" sz="1800" dirty="0"/>
                    </a:p>
                  </a:txBody>
                  <a:tcPr/>
                </a:tc>
                <a:tc>
                  <a:txBody>
                    <a:bodyPr/>
                    <a:lstStyle/>
                    <a:p>
                      <a:r>
                        <a:rPr kumimoji="0" lang="en-US" sz="1800" kern="1200" dirty="0">
                          <a:solidFill>
                            <a:schemeClr val="dk1"/>
                          </a:solidFill>
                          <a:latin typeface="+mn-lt"/>
                          <a:ea typeface="+mn-ea"/>
                          <a:cs typeface="+mn-cs"/>
                        </a:rPr>
                        <a:t>A dedicated server offers complete control over the server as one can add applications, programs and performance enhancing measures to the machine.</a:t>
                      </a:r>
                      <a:endParaRPr lang="en-US" sz="1800" dirty="0"/>
                    </a:p>
                  </a:txBody>
                  <a:tcPr/>
                </a:tc>
                <a:extLst>
                  <a:ext uri="{0D108BD9-81ED-4DB2-BD59-A6C34878D82A}">
                    <a16:rowId xmlns:a16="http://schemas.microsoft.com/office/drawing/2014/main" val="10002"/>
                  </a:ext>
                </a:extLst>
              </a:tr>
              <a:tr h="679195">
                <a:tc>
                  <a:txBody>
                    <a:bodyPr/>
                    <a:lstStyle/>
                    <a:p>
                      <a:r>
                        <a:rPr lang="en-US" sz="1800" dirty="0"/>
                        <a:t>Increase RAM,</a:t>
                      </a:r>
                      <a:r>
                        <a:rPr lang="en-US" sz="1800" baseline="0" dirty="0"/>
                        <a:t> storage accordingly workload is easy.</a:t>
                      </a:r>
                      <a:endParaRPr lang="en-US" sz="1800" dirty="0"/>
                    </a:p>
                  </a:txBody>
                  <a:tcPr/>
                </a:tc>
                <a:tc>
                  <a:txBody>
                    <a:bodyPr/>
                    <a:lstStyle/>
                    <a:p>
                      <a:r>
                        <a:rPr lang="en-US" sz="1800" dirty="0"/>
                        <a:t>Increase RAM,</a:t>
                      </a:r>
                      <a:r>
                        <a:rPr lang="en-US" sz="1800" baseline="0" dirty="0"/>
                        <a:t> storage accordingly workload is difficult.</a:t>
                      </a:r>
                      <a:endParaRPr lang="en-US" sz="1800" dirty="0"/>
                    </a:p>
                  </a:txBody>
                  <a:tcPr/>
                </a:tc>
                <a:extLst>
                  <a:ext uri="{0D108BD9-81ED-4DB2-BD59-A6C34878D82A}">
                    <a16:rowId xmlns:a16="http://schemas.microsoft.com/office/drawing/2014/main" val="10003"/>
                  </a:ext>
                </a:extLst>
              </a:tr>
              <a:tr h="1137267">
                <a:tc>
                  <a:txBody>
                    <a:bodyPr/>
                    <a:lstStyle/>
                    <a:p>
                      <a:r>
                        <a:rPr kumimoji="0" lang="en-US" sz="1800" kern="1200" baseline="0" dirty="0">
                          <a:solidFill>
                            <a:schemeClr val="dk1"/>
                          </a:solidFill>
                          <a:latin typeface="+mn-lt"/>
                          <a:ea typeface="+mn-ea"/>
                          <a:cs typeface="+mn-cs"/>
                        </a:rPr>
                        <a:t>You</a:t>
                      </a:r>
                      <a:r>
                        <a:rPr kumimoji="0" lang="en-US" sz="1800" kern="1200" dirty="0">
                          <a:solidFill>
                            <a:schemeClr val="dk1"/>
                          </a:solidFill>
                          <a:latin typeface="+mn-lt"/>
                          <a:ea typeface="+mn-ea"/>
                          <a:cs typeface="+mn-cs"/>
                        </a:rPr>
                        <a:t> pay only for the computing resources that you actually use</a:t>
                      </a:r>
                      <a:endParaRPr lang="en-US" sz="1800" dirty="0"/>
                    </a:p>
                  </a:txBody>
                  <a:tcPr/>
                </a:tc>
                <a:tc>
                  <a:txBody>
                    <a:bodyPr/>
                    <a:lstStyle/>
                    <a:p>
                      <a:r>
                        <a:rPr kumimoji="0" lang="en-US" sz="1800" kern="1200" dirty="0">
                          <a:solidFill>
                            <a:schemeClr val="dk1"/>
                          </a:solidFill>
                          <a:latin typeface="+mn-lt"/>
                          <a:ea typeface="+mn-ea"/>
                          <a:cs typeface="+mn-cs"/>
                        </a:rPr>
                        <a:t>billed monthly and you have to pay a consistent amount irrespective of how much server and resources you actually use.</a:t>
                      </a:r>
                      <a:endParaRPr lang="en-US" sz="1800" dirty="0"/>
                    </a:p>
                  </a:txBody>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a:xfrm>
            <a:off x="5791200" y="6492875"/>
            <a:ext cx="3352800" cy="365125"/>
          </a:xfrm>
        </p:spPr>
        <p:txBody>
          <a:bodyPr/>
          <a:lstStyle/>
          <a:p>
            <a:r>
              <a:rPr lang="en-US" sz="1800" dirty="0"/>
              <a:t>EEESA-PRMCEAM</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229600" cy="2819400"/>
          </a:xfrm>
        </p:spPr>
        <p:txBody>
          <a:bodyPr>
            <a:normAutofit/>
          </a:bodyPr>
          <a:lstStyle/>
          <a:p>
            <a:r>
              <a:rPr lang="en-US" sz="8800" dirty="0">
                <a:latin typeface="Arial" pitchFamily="34" charset="0"/>
                <a:cs typeface="Arial" pitchFamily="34" charset="0"/>
              </a:rPr>
              <a:t>What is IoT?</a:t>
            </a:r>
          </a:p>
        </p:txBody>
      </p:sp>
      <p:sp>
        <p:nvSpPr>
          <p:cNvPr id="3" name="Footer Placeholder 2"/>
          <p:cNvSpPr>
            <a:spLocks noGrp="1"/>
          </p:cNvSpPr>
          <p:nvPr>
            <p:ph type="ftr" sz="quarter" idx="11"/>
          </p:nvPr>
        </p:nvSpPr>
        <p:spPr>
          <a:xfrm>
            <a:off x="5562600" y="6324600"/>
            <a:ext cx="3352800" cy="365125"/>
          </a:xfrm>
        </p:spPr>
        <p:txBody>
          <a:bodyPr/>
          <a:lstStyle/>
          <a:p>
            <a:r>
              <a:rPr lang="en-US" sz="1800" dirty="0"/>
              <a:t>EEESA-PRMCEAM</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001000" cy="5211762"/>
          </a:xfrm>
        </p:spPr>
        <p:txBody>
          <a:bodyPr>
            <a:normAutofit fontScale="90000"/>
          </a:bodyPr>
          <a:lstStyle/>
          <a:p>
            <a:r>
              <a:rPr lang="en-US" sz="3600" dirty="0"/>
              <a:t> </a:t>
            </a:r>
            <a:r>
              <a:rPr lang="en-US" sz="3600" b="1" dirty="0"/>
              <a:t>Internet of Things</a:t>
            </a:r>
            <a:r>
              <a:rPr lang="en-US" sz="3600" dirty="0"/>
              <a:t> (</a:t>
            </a:r>
            <a:r>
              <a:rPr lang="en-US" sz="3600" b="1" dirty="0" err="1"/>
              <a:t>IoT</a:t>
            </a:r>
            <a:r>
              <a:rPr lang="en-US" sz="3600" dirty="0"/>
              <a:t>) is the network of physical devices, vehicles, home appliances, and other items embedded with </a:t>
            </a:r>
            <a:r>
              <a:rPr lang="en-US" sz="3600" dirty="0">
                <a:hlinkClick r:id="rId2" tooltip="Electronics"/>
              </a:rPr>
              <a:t>electronics</a:t>
            </a:r>
            <a:r>
              <a:rPr lang="en-US" sz="3600" dirty="0"/>
              <a:t>, </a:t>
            </a:r>
            <a:r>
              <a:rPr lang="en-US" sz="3600" dirty="0">
                <a:hlinkClick r:id="rId3" tooltip="Software"/>
              </a:rPr>
              <a:t>software</a:t>
            </a:r>
            <a:r>
              <a:rPr lang="en-US" sz="3600" dirty="0"/>
              <a:t>, </a:t>
            </a:r>
            <a:r>
              <a:rPr lang="en-US" sz="3600" dirty="0">
                <a:hlinkClick r:id="rId4" tooltip="Sensor"/>
              </a:rPr>
              <a:t>sensors</a:t>
            </a:r>
            <a:r>
              <a:rPr lang="en-US" sz="3600" dirty="0"/>
              <a:t> and </a:t>
            </a:r>
            <a:r>
              <a:rPr lang="en-US" sz="3600" dirty="0">
                <a:hlinkClick r:id="rId5" tooltip="Internet access"/>
              </a:rPr>
              <a:t>connectivity</a:t>
            </a:r>
            <a:r>
              <a:rPr lang="en-US" sz="3600" dirty="0"/>
              <a:t> which enables these things to connect and exchange </a:t>
            </a:r>
            <a:r>
              <a:rPr lang="en-US" sz="3600" dirty="0">
                <a:hlinkClick r:id="rId6" tooltip="Data"/>
              </a:rPr>
              <a:t>data</a:t>
            </a:r>
            <a:r>
              <a:rPr lang="en-US" sz="3600" dirty="0"/>
              <a:t>, creating opportunities for more direct integration of the physical world into computer-based systems, resulting in efficiency improvements, economic benefits, and reduced human exertions.</a:t>
            </a:r>
            <a:br>
              <a:rPr lang="en-US" dirty="0"/>
            </a:br>
            <a:r>
              <a:rPr lang="en-US" dirty="0"/>
              <a:t> </a:t>
            </a:r>
            <a:br>
              <a:rPr lang="en-US" dirty="0"/>
            </a:br>
            <a:endParaRPr lang="en-US" dirty="0"/>
          </a:p>
        </p:txBody>
      </p:sp>
      <p:sp>
        <p:nvSpPr>
          <p:cNvPr id="3" name="Footer Placeholder 2"/>
          <p:cNvSpPr>
            <a:spLocks noGrp="1"/>
          </p:cNvSpPr>
          <p:nvPr>
            <p:ph type="ftr" sz="quarter" idx="11"/>
          </p:nvPr>
        </p:nvSpPr>
        <p:spPr>
          <a:xfrm>
            <a:off x="5791200" y="6400800"/>
            <a:ext cx="3352800" cy="365125"/>
          </a:xfrm>
        </p:spPr>
        <p:txBody>
          <a:bodyPr/>
          <a:lstStyle/>
          <a:p>
            <a:r>
              <a:rPr lang="en-US" sz="1800" dirty="0"/>
              <a:t>EEESA-PRMCEAM</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IOt images"/>
          <p:cNvPicPr>
            <a:picLocks noGrp="1"/>
          </p:cNvPicPr>
          <p:nvPr>
            <p:ph idx="1"/>
          </p:nvPr>
        </p:nvPicPr>
        <p:blipFill>
          <a:blip r:embed="rId2"/>
          <a:srcRect/>
          <a:stretch>
            <a:fillRect/>
          </a:stretch>
        </p:blipFill>
        <p:spPr bwMode="auto">
          <a:xfrm>
            <a:off x="1905000" y="990600"/>
            <a:ext cx="5486400" cy="5486400"/>
          </a:xfrm>
          <a:prstGeom prst="rect">
            <a:avLst/>
          </a:prstGeom>
          <a:noFill/>
          <a:ln w="9525">
            <a:noFill/>
            <a:miter lim="800000"/>
            <a:headEnd/>
            <a:tailEnd/>
          </a:ln>
        </p:spPr>
      </p:pic>
      <p:sp>
        <p:nvSpPr>
          <p:cNvPr id="3" name="Footer Placeholder 2"/>
          <p:cNvSpPr>
            <a:spLocks noGrp="1"/>
          </p:cNvSpPr>
          <p:nvPr>
            <p:ph type="ftr" sz="quarter" idx="11"/>
          </p:nvPr>
        </p:nvSpPr>
        <p:spPr>
          <a:xfrm>
            <a:off x="5791200" y="6324600"/>
            <a:ext cx="3352800" cy="365125"/>
          </a:xfrm>
        </p:spPr>
        <p:txBody>
          <a:bodyPr/>
          <a:lstStyle/>
          <a:p>
            <a:r>
              <a:rPr lang="en-US" sz="1800" dirty="0"/>
              <a:t>EEESA-PRMCEAM</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dirty="0"/>
              <a:t>Application:-</a:t>
            </a:r>
          </a:p>
        </p:txBody>
      </p:sp>
      <p:pic>
        <p:nvPicPr>
          <p:cNvPr id="4" name="Content Placeholder 3" descr="Image result for IOt images"/>
          <p:cNvPicPr>
            <a:picLocks noGrp="1"/>
          </p:cNvPicPr>
          <p:nvPr>
            <p:ph idx="1"/>
          </p:nvPr>
        </p:nvPicPr>
        <p:blipFill>
          <a:blip r:embed="rId2"/>
          <a:srcRect/>
          <a:stretch>
            <a:fillRect/>
          </a:stretch>
        </p:blipFill>
        <p:spPr bwMode="auto">
          <a:xfrm>
            <a:off x="1295400" y="1600200"/>
            <a:ext cx="6248400" cy="4572000"/>
          </a:xfrm>
          <a:prstGeom prst="rect">
            <a:avLst/>
          </a:prstGeom>
          <a:noFill/>
          <a:ln w="9525">
            <a:noFill/>
            <a:miter lim="800000"/>
            <a:headEnd/>
            <a:tailEnd/>
          </a:ln>
        </p:spPr>
      </p:pic>
      <p:sp>
        <p:nvSpPr>
          <p:cNvPr id="5" name="Footer Placeholder 4"/>
          <p:cNvSpPr>
            <a:spLocks noGrp="1"/>
          </p:cNvSpPr>
          <p:nvPr>
            <p:ph type="ftr" sz="quarter" idx="11"/>
          </p:nvPr>
        </p:nvSpPr>
        <p:spPr>
          <a:xfrm>
            <a:off x="5715000" y="6400800"/>
            <a:ext cx="3352800" cy="365125"/>
          </a:xfrm>
        </p:spPr>
        <p:txBody>
          <a:bodyPr/>
          <a:lstStyle/>
          <a:p>
            <a:r>
              <a:rPr lang="en-US" sz="1800" dirty="0"/>
              <a:t>EEESA-PRMCEAM</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lstStyle/>
          <a:p>
            <a:r>
              <a:rPr lang="en-US" dirty="0"/>
              <a:t>Architecture:</a:t>
            </a:r>
          </a:p>
        </p:txBody>
      </p:sp>
      <p:pic>
        <p:nvPicPr>
          <p:cNvPr id="4" name="Content Placeholder 3" descr="Related image"/>
          <p:cNvPicPr>
            <a:picLocks noGrp="1"/>
          </p:cNvPicPr>
          <p:nvPr>
            <p:ph idx="1"/>
          </p:nvPr>
        </p:nvPicPr>
        <p:blipFill>
          <a:blip r:embed="rId2"/>
          <a:stretch>
            <a:fillRect/>
          </a:stretch>
        </p:blipFill>
        <p:spPr bwMode="auto">
          <a:xfrm>
            <a:off x="1219200" y="1905000"/>
            <a:ext cx="6461760" cy="4876800"/>
          </a:xfrm>
          <a:prstGeom prst="rect">
            <a:avLst/>
          </a:prstGeom>
          <a:noFill/>
          <a:ln w="9525">
            <a:noFill/>
            <a:miter lim="800000"/>
            <a:headEnd/>
            <a:tailEnd/>
          </a:ln>
        </p:spPr>
      </p:pic>
      <p:sp>
        <p:nvSpPr>
          <p:cNvPr id="5" name="Footer Placeholder 4"/>
          <p:cNvSpPr>
            <a:spLocks noGrp="1"/>
          </p:cNvSpPr>
          <p:nvPr>
            <p:ph type="ftr" sz="quarter" idx="11"/>
          </p:nvPr>
        </p:nvSpPr>
        <p:spPr>
          <a:xfrm>
            <a:off x="5638800" y="6324600"/>
            <a:ext cx="3352800" cy="365125"/>
          </a:xfrm>
        </p:spPr>
        <p:txBody>
          <a:bodyPr/>
          <a:lstStyle/>
          <a:p>
            <a:r>
              <a:rPr lang="en-US" sz="1800" dirty="0"/>
              <a:t>EEESA-PRMCEAM</a:t>
            </a: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654</TotalTime>
  <Words>191</Words>
  <Application>Microsoft Office PowerPoint</Application>
  <PresentationFormat>On-screen Show (4:3)</PresentationFormat>
  <Paragraphs>47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Narrow</vt:lpstr>
      <vt:lpstr>Bell MT</vt:lpstr>
      <vt:lpstr>Calibri</vt:lpstr>
      <vt:lpstr>CentSchbkCyrill BT</vt:lpstr>
      <vt:lpstr>Constantia</vt:lpstr>
      <vt:lpstr>Wingdings</vt:lpstr>
      <vt:lpstr>Wingdings 2</vt:lpstr>
      <vt:lpstr>Flow</vt:lpstr>
      <vt:lpstr>          VIDRBHA YOUTH WLFARE SOCIETY'S</vt:lpstr>
      <vt:lpstr>What is Mean by cloud &amp; server?</vt:lpstr>
      <vt:lpstr>Five basic difference between cloud and server….</vt:lpstr>
      <vt:lpstr>PowerPoint Presentation</vt:lpstr>
      <vt:lpstr>What is IoT?</vt:lpstr>
      <vt:lpstr> Internet of Things (IoT) is the network of physical devices, vehicles, home appliances, and other items embedded with electronics, software, sensors and connectivity which enables these things to connect and exchange data, creating opportunities for more direct integration of the physical world into computer-based systems, resulting in efficiency improvements, economic benefits, and reduced human exertions.   </vt:lpstr>
      <vt:lpstr>PowerPoint Presentation</vt:lpstr>
      <vt:lpstr>Application:-</vt:lpstr>
      <vt:lpstr>Architecture:</vt:lpstr>
      <vt:lpstr>NodeMCU layout:-</vt:lpstr>
      <vt:lpstr>Project:-      Controlling  of LED…..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W10</dc:creator>
  <cp:lastModifiedBy>Sujay Alaspure</cp:lastModifiedBy>
  <cp:revision>29</cp:revision>
  <dcterms:created xsi:type="dcterms:W3CDTF">2018-09-08T13:58:34Z</dcterms:created>
  <dcterms:modified xsi:type="dcterms:W3CDTF">2018-09-09T10:12:50Z</dcterms:modified>
</cp:coreProperties>
</file>