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12" r:id="rId2"/>
    <p:sldId id="315" r:id="rId3"/>
    <p:sldId id="316" r:id="rId4"/>
    <p:sldId id="317" r:id="rId5"/>
    <p:sldId id="318" r:id="rId6"/>
    <p:sldId id="320" r:id="rId7"/>
    <p:sldId id="363" r:id="rId8"/>
    <p:sldId id="321" r:id="rId9"/>
    <p:sldId id="322" r:id="rId10"/>
    <p:sldId id="323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34" r:id="rId19"/>
    <p:sldId id="333" r:id="rId20"/>
    <p:sldId id="344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442121"/>
    <a:srgbClr val="FB2D00"/>
    <a:srgbClr val="FB8C00"/>
    <a:srgbClr val="FB4600"/>
    <a:srgbClr val="FFC885"/>
    <a:srgbClr val="3B3F41"/>
    <a:srgbClr val="2E2E31"/>
    <a:srgbClr val="A3FFA3"/>
    <a:srgbClr val="FF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5" autoAdjust="0"/>
    <p:restoredTop sz="92503" autoAdjust="0"/>
  </p:normalViewPr>
  <p:slideViewPr>
    <p:cSldViewPr>
      <p:cViewPr varScale="1">
        <p:scale>
          <a:sx n="70" d="100"/>
          <a:sy n="70" d="100"/>
        </p:scale>
        <p:origin x="116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06ECF-E19C-48F3-A48B-D583325EB333}" type="datetimeFigureOut">
              <a:rPr lang="pt-BR" smtClean="0"/>
              <a:t>21/10/2016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0FDE9-A725-4872-9390-77284E2658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0641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84A13-2538-40C8-A10D-EF1CBB8A5261}" type="datetimeFigureOut">
              <a:rPr lang="pt-BR" smtClean="0"/>
              <a:t>21/10/2016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58053-843A-4624-A858-77690A61FF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333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58053-843A-4624-A858-77690A61FF8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788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58053-843A-4624-A858-77690A61FF8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640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58053-843A-4624-A858-77690A61FF8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617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58053-843A-4624-A858-77690A61FF8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239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58053-843A-4624-A858-77690A61FF8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173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58053-843A-4624-A858-77690A61FF8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520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ni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sosceles Triangle 17"/>
          <p:cNvSpPr/>
          <p:nvPr userDrawn="1"/>
        </p:nvSpPr>
        <p:spPr>
          <a:xfrm rot="5400000">
            <a:off x="1143000" y="-1143000"/>
            <a:ext cx="6858000" cy="9144000"/>
          </a:xfrm>
          <a:prstGeom prst="triangle">
            <a:avLst>
              <a:gd name="adj" fmla="val 0"/>
            </a:avLst>
          </a:prstGeom>
          <a:solidFill>
            <a:srgbClr val="FB8C00"/>
          </a:solidFill>
          <a:ln>
            <a:solidFill>
              <a:srgbClr val="FB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12" y="1389931"/>
            <a:ext cx="3927904" cy="1102965"/>
          </a:xfrm>
          <a:prstGeom prst="rect">
            <a:avLst/>
          </a:prstGeom>
        </p:spPr>
      </p:pic>
      <p:sp>
        <p:nvSpPr>
          <p:cNvPr id="28" name="Text Placeholder 27"/>
          <p:cNvSpPr>
            <a:spLocks noGrp="1"/>
          </p:cNvSpPr>
          <p:nvPr>
            <p:ph type="body" sz="quarter" idx="11" hasCustomPrompt="1"/>
          </p:nvPr>
        </p:nvSpPr>
        <p:spPr>
          <a:xfrm>
            <a:off x="3779912" y="5013175"/>
            <a:ext cx="5040560" cy="648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3767386" y="5949418"/>
            <a:ext cx="5040560" cy="648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pt-BR" dirty="0" err="1" smtClean="0"/>
              <a:t>dd</a:t>
            </a:r>
            <a:r>
              <a:rPr lang="pt-BR" dirty="0" smtClean="0"/>
              <a:t>/mm/</a:t>
            </a:r>
            <a:r>
              <a:rPr lang="pt-BR" dirty="0" err="1" smtClean="0"/>
              <a:t>aaaa</a:t>
            </a:r>
            <a:endParaRPr lang="pt-BR" dirty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779912" y="4374548"/>
            <a:ext cx="5040560" cy="648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pt-BR" dirty="0" smtClean="0"/>
              <a:t>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4815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24"/>
          <p:cNvSpPr/>
          <p:nvPr userDrawn="1"/>
        </p:nvSpPr>
        <p:spPr>
          <a:xfrm>
            <a:off x="0" y="6362007"/>
            <a:ext cx="9144000" cy="495993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pic>
        <p:nvPicPr>
          <p:cNvPr id="17" name="Imagem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90" y="6460298"/>
            <a:ext cx="1066265" cy="299410"/>
          </a:xfrm>
          <a:prstGeom prst="rect">
            <a:avLst/>
          </a:prstGeom>
        </p:spPr>
      </p:pic>
      <p:sp>
        <p:nvSpPr>
          <p:cNvPr id="2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65657" y="135090"/>
            <a:ext cx="8798831" cy="9366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 b="1" i="1">
                <a:solidFill>
                  <a:srgbClr val="FB8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4807" y="6460298"/>
            <a:ext cx="2057400" cy="29627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 dirty="0" smtClean="0"/>
              <a:t>Público – </a:t>
            </a:r>
            <a:fld id="{6E910924-8986-41F5-96BA-CFF3B927507F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500445" y="6497876"/>
            <a:ext cx="4007659" cy="299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r>
              <a:rPr lang="pt-BR" sz="6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2016 </a:t>
            </a:r>
            <a:r>
              <a:rPr lang="pt-BR" sz="6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Inopus</a:t>
            </a:r>
            <a:r>
              <a:rPr lang="pt-BR" sz="6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ou </a:t>
            </a:r>
            <a:r>
              <a:rPr lang="pt-BR" sz="6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Inopus</a:t>
            </a:r>
            <a:r>
              <a:rPr lang="pt-BR" sz="6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Soluções são referencias a empresa Michel </a:t>
            </a:r>
            <a:r>
              <a:rPr lang="pt-BR" sz="6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Zarzour</a:t>
            </a:r>
            <a:r>
              <a:rPr lang="pt-BR" sz="6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Filho 41217787828.</a:t>
            </a:r>
          </a:p>
        </p:txBody>
      </p:sp>
    </p:spTree>
    <p:extLst>
      <p:ext uri="{BB962C8B-B14F-4D97-AF65-F5344CB8AC3E}">
        <p14:creationId xmlns:p14="http://schemas.microsoft.com/office/powerpoint/2010/main" val="343348451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sosceles Triangle 12"/>
          <p:cNvSpPr/>
          <p:nvPr userDrawn="1"/>
        </p:nvSpPr>
        <p:spPr>
          <a:xfrm rot="5400000">
            <a:off x="1143000" y="-1143000"/>
            <a:ext cx="6858000" cy="9144000"/>
          </a:xfrm>
          <a:prstGeom prst="triangle">
            <a:avLst>
              <a:gd name="adj" fmla="val 0"/>
            </a:avLst>
          </a:prstGeom>
          <a:solidFill>
            <a:srgbClr val="FB8C00"/>
          </a:solidFill>
          <a:ln>
            <a:solidFill>
              <a:srgbClr val="FB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/>
          </a:p>
        </p:txBody>
      </p:sp>
      <p:sp>
        <p:nvSpPr>
          <p:cNvPr id="16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05330" y="586258"/>
            <a:ext cx="5040560" cy="648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pt-BR" dirty="0" smtClean="0"/>
              <a:t>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4909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768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49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Iniciação II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22/10/2016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Workshop PHP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98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044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pt-BR" dirty="0" smtClean="0"/>
              <a:t>Público – </a:t>
            </a:r>
            <a:fld id="{6E910924-8986-41F5-96BA-CFF3B927507F}" type="slidenum">
              <a:rPr lang="pt-BR" smtClean="0"/>
              <a:pPr/>
              <a:t>11</a:t>
            </a:fld>
            <a:endParaRPr lang="pt-BR" dirty="0"/>
          </a:p>
        </p:txBody>
      </p:sp>
      <p:grpSp>
        <p:nvGrpSpPr>
          <p:cNvPr id="15" name="Group 14"/>
          <p:cNvGrpSpPr/>
          <p:nvPr/>
        </p:nvGrpSpPr>
        <p:grpSpPr>
          <a:xfrm>
            <a:off x="165657" y="1340768"/>
            <a:ext cx="8874607" cy="1758389"/>
            <a:chOff x="165657" y="1340768"/>
            <a:chExt cx="8874607" cy="1758389"/>
          </a:xfrm>
        </p:grpSpPr>
        <p:grpSp>
          <p:nvGrpSpPr>
            <p:cNvPr id="4" name="Group 3"/>
            <p:cNvGrpSpPr/>
            <p:nvPr/>
          </p:nvGrpSpPr>
          <p:grpSpPr>
            <a:xfrm>
              <a:off x="165657" y="1340768"/>
              <a:ext cx="8798831" cy="1750496"/>
              <a:chOff x="165657" y="930416"/>
              <a:chExt cx="5400600" cy="175049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65657" y="930416"/>
                <a:ext cx="5400600" cy="468000"/>
              </a:xfrm>
              <a:prstGeom prst="rect">
                <a:avLst/>
              </a:prstGeom>
              <a:solidFill>
                <a:srgbClr val="FB8C00"/>
              </a:solidFill>
              <a:ln>
                <a:solidFill>
                  <a:srgbClr val="FB8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600" b="1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O que é?</a:t>
                </a:r>
                <a:endParaRPr lang="pt-BR" sz="16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65657" y="1384768"/>
                <a:ext cx="5400600" cy="1296144"/>
              </a:xfrm>
              <a:prstGeom prst="rect">
                <a:avLst/>
              </a:prstGeom>
              <a:noFill/>
              <a:ln w="19050">
                <a:solidFill>
                  <a:srgbClr val="FB8C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108000" rIns="108000" bIns="108000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Object-oriented programming is an approach to designing modular reusable software systems. The object-oriented approach is an evolution of good design practices that go back to the very beginning of computer programming. Object-orientation is simply the logical extension of older techniques such as structured programming and abstract data </a:t>
                </a:r>
                <a:r>
                  <a:rPr lang="en-US" sz="1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types.</a:t>
                </a:r>
                <a:endParaRPr lang="pt-B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931341" y="2852936"/>
              <a:ext cx="1108923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0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wikipedia.org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65657" y="3789040"/>
            <a:ext cx="8843543" cy="1760376"/>
            <a:chOff x="165657" y="3684848"/>
            <a:chExt cx="8843543" cy="1760376"/>
          </a:xfrm>
        </p:grpSpPr>
        <p:grpSp>
          <p:nvGrpSpPr>
            <p:cNvPr id="8" name="Group 7"/>
            <p:cNvGrpSpPr/>
            <p:nvPr/>
          </p:nvGrpSpPr>
          <p:grpSpPr>
            <a:xfrm>
              <a:off x="165657" y="3684848"/>
              <a:ext cx="8798831" cy="1750496"/>
              <a:chOff x="165657" y="930416"/>
              <a:chExt cx="5400600" cy="175049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65657" y="930416"/>
                <a:ext cx="5400600" cy="468000"/>
              </a:xfrm>
              <a:prstGeom prst="rect">
                <a:avLst/>
              </a:prstGeom>
              <a:solidFill>
                <a:srgbClr val="FB8C00"/>
              </a:solidFill>
              <a:ln>
                <a:solidFill>
                  <a:srgbClr val="FB8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600" b="1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Por que usar?</a:t>
                </a:r>
                <a:endParaRPr lang="pt-BR" sz="16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65657" y="1384768"/>
                <a:ext cx="5400600" cy="1296144"/>
              </a:xfrm>
              <a:prstGeom prst="rect">
                <a:avLst/>
              </a:prstGeom>
              <a:noFill/>
              <a:ln w="19050">
                <a:solidFill>
                  <a:srgbClr val="FB8C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108000" rIns="108000" bIns="108000" rtlCol="0" anchor="ctr"/>
              <a:lstStyle/>
              <a:p>
                <a:pPr marL="342900" indent="-342900">
                  <a:spcAft>
                    <a:spcPts val="600"/>
                  </a:spcAft>
                  <a:buAutoNum type="arabicParenR"/>
                </a:pPr>
                <a:r>
                  <a:rPr lang="pt-BR" sz="1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Duplicar código não é uma coisa boa.</a:t>
                </a:r>
              </a:p>
              <a:p>
                <a:pPr marL="342900" indent="-342900">
                  <a:spcAft>
                    <a:spcPts val="600"/>
                  </a:spcAft>
                  <a:buAutoNum type="arabicParenR"/>
                </a:pPr>
                <a:r>
                  <a:rPr lang="pt-BR" sz="1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O código sempre será alterado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7385625" y="5199003"/>
              <a:ext cx="1623575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000" i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inventwithpython.com</a:t>
              </a:r>
              <a:endParaRPr lang="pt-BR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882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r>
              <a:rPr lang="pt-BR" dirty="0" smtClean="0"/>
              <a:t>Classes e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199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Classes e objetos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pt-BR" dirty="0" smtClean="0"/>
              <a:t>Público – </a:t>
            </a:r>
            <a:fld id="{6E910924-8986-41F5-96BA-CFF3B927507F}" type="slidenum">
              <a:rPr lang="pt-BR" smtClean="0"/>
              <a:pPr/>
              <a:t>13</a:t>
            </a:fld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908720"/>
            <a:ext cx="34290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5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Classes e objetos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pt-BR" dirty="0" smtClean="0"/>
              <a:t>Público – </a:t>
            </a:r>
            <a:fld id="{6E910924-8986-41F5-96BA-CFF3B927507F}" type="slidenum">
              <a:rPr lang="pt-BR" smtClean="0"/>
              <a:pPr/>
              <a:t>14</a:t>
            </a:fld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60" y="836712"/>
            <a:ext cx="48006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7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Classes e objetos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pt-BR" dirty="0" smtClean="0"/>
              <a:t>Público – </a:t>
            </a:r>
            <a:fld id="{6E910924-8986-41F5-96BA-CFF3B927507F}" type="slidenum">
              <a:rPr lang="pt-BR" smtClean="0"/>
              <a:pPr/>
              <a:t>15</a:t>
            </a:fld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793204"/>
            <a:ext cx="85725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r>
              <a:rPr lang="pt-BR" dirty="0" smtClean="0"/>
              <a:t>Herança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379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pt-BR" dirty="0" smtClean="0"/>
              <a:t>Público – </a:t>
            </a:r>
            <a:fld id="{6E910924-8986-41F5-96BA-CFF3B927507F}" type="slidenum">
              <a:rPr lang="pt-BR" smtClean="0"/>
              <a:pPr/>
              <a:t>17</a:t>
            </a:fld>
            <a:endParaRPr lang="pt-BR" dirty="0"/>
          </a:p>
        </p:txBody>
      </p:sp>
      <p:grpSp>
        <p:nvGrpSpPr>
          <p:cNvPr id="15" name="Group 14"/>
          <p:cNvGrpSpPr/>
          <p:nvPr/>
        </p:nvGrpSpPr>
        <p:grpSpPr>
          <a:xfrm>
            <a:off x="165657" y="1340768"/>
            <a:ext cx="8874607" cy="1758389"/>
            <a:chOff x="165657" y="1340768"/>
            <a:chExt cx="8874607" cy="1758389"/>
          </a:xfrm>
        </p:grpSpPr>
        <p:grpSp>
          <p:nvGrpSpPr>
            <p:cNvPr id="4" name="Group 3"/>
            <p:cNvGrpSpPr/>
            <p:nvPr/>
          </p:nvGrpSpPr>
          <p:grpSpPr>
            <a:xfrm>
              <a:off x="165657" y="1340768"/>
              <a:ext cx="8798831" cy="1750496"/>
              <a:chOff x="165657" y="930416"/>
              <a:chExt cx="5400600" cy="175049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65657" y="930416"/>
                <a:ext cx="5400600" cy="468000"/>
              </a:xfrm>
              <a:prstGeom prst="rect">
                <a:avLst/>
              </a:prstGeom>
              <a:solidFill>
                <a:srgbClr val="FB8C00"/>
              </a:solidFill>
              <a:ln>
                <a:solidFill>
                  <a:srgbClr val="FB8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600" b="1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O que é?</a:t>
                </a:r>
                <a:endParaRPr lang="pt-BR" sz="16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65657" y="1384768"/>
                <a:ext cx="5400600" cy="1296144"/>
              </a:xfrm>
              <a:prstGeom prst="rect">
                <a:avLst/>
              </a:prstGeom>
              <a:noFill/>
              <a:ln w="19050">
                <a:solidFill>
                  <a:srgbClr val="FB8C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108000" rIns="108000" bIns="108000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Object-oriented programming is an approach to designing modular reusable software systems. The object-oriented approach is an evolution of good design practices that go back to the very beginning of computer programming. Object-orientation is simply the logical extension of older techniques such as structured programming and abstract data </a:t>
                </a:r>
                <a:r>
                  <a:rPr lang="en-US" sz="1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types.</a:t>
                </a:r>
                <a:endParaRPr lang="pt-B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931341" y="2852936"/>
              <a:ext cx="1108923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0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wikipedia.org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65657" y="3789040"/>
            <a:ext cx="8843543" cy="1760376"/>
            <a:chOff x="165657" y="3684848"/>
            <a:chExt cx="8843543" cy="1760376"/>
          </a:xfrm>
        </p:grpSpPr>
        <p:grpSp>
          <p:nvGrpSpPr>
            <p:cNvPr id="8" name="Group 7"/>
            <p:cNvGrpSpPr/>
            <p:nvPr/>
          </p:nvGrpSpPr>
          <p:grpSpPr>
            <a:xfrm>
              <a:off x="165657" y="3684848"/>
              <a:ext cx="8798831" cy="1750496"/>
              <a:chOff x="165657" y="930416"/>
              <a:chExt cx="5400600" cy="175049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65657" y="930416"/>
                <a:ext cx="5400600" cy="468000"/>
              </a:xfrm>
              <a:prstGeom prst="rect">
                <a:avLst/>
              </a:prstGeom>
              <a:solidFill>
                <a:srgbClr val="FB8C00"/>
              </a:solidFill>
              <a:ln>
                <a:solidFill>
                  <a:srgbClr val="FB8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600" b="1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Por que usar?</a:t>
                </a:r>
                <a:endParaRPr lang="pt-BR" sz="16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65657" y="1384768"/>
                <a:ext cx="5400600" cy="1296144"/>
              </a:xfrm>
              <a:prstGeom prst="rect">
                <a:avLst/>
              </a:prstGeom>
              <a:noFill/>
              <a:ln w="19050">
                <a:solidFill>
                  <a:srgbClr val="FB8C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108000" rIns="108000" bIns="108000" rtlCol="0" anchor="ctr"/>
              <a:lstStyle/>
              <a:p>
                <a:pPr marL="342900" indent="-342900">
                  <a:spcAft>
                    <a:spcPts val="600"/>
                  </a:spcAft>
                  <a:buAutoNum type="arabicParenR"/>
                </a:pPr>
                <a:r>
                  <a:rPr lang="pt-BR" sz="1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Duplicar código não é uma coisa boa.</a:t>
                </a:r>
              </a:p>
              <a:p>
                <a:pPr marL="342900" indent="-342900">
                  <a:spcAft>
                    <a:spcPts val="600"/>
                  </a:spcAft>
                  <a:buAutoNum type="arabicParenR"/>
                </a:pPr>
                <a:r>
                  <a:rPr lang="pt-BR" sz="1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O código sempre será alterado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7385625" y="5199003"/>
              <a:ext cx="1623575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000" i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inventwithpython.com</a:t>
              </a:r>
              <a:endParaRPr lang="pt-BR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8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Otávio R. Rossi</a:t>
            </a:r>
          </a:p>
          <a:p>
            <a:r>
              <a:rPr lang="pt-BR" dirty="0" smtClean="0"/>
              <a:t>Guilherme </a:t>
            </a:r>
            <a:r>
              <a:rPr lang="pt-BR" dirty="0" err="1" smtClean="0"/>
              <a:t>Uezima</a:t>
            </a:r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092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Contatos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pt-BR" dirty="0" smtClean="0"/>
              <a:t>Público – </a:t>
            </a:r>
            <a:fld id="{6E910924-8986-41F5-96BA-CFF3B927507F}" type="slidenum">
              <a:rPr lang="pt-BR" smtClean="0"/>
              <a:pPr/>
              <a:t>19</a:t>
            </a:fld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70" y="775638"/>
            <a:ext cx="1216582" cy="12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91734"/>
            <a:ext cx="1224000" cy="123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15293"/>
            <a:ext cx="1224000" cy="12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31389"/>
            <a:ext cx="1224000" cy="12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ixaDeTexto 19"/>
          <p:cNvSpPr txBox="1"/>
          <p:nvPr/>
        </p:nvSpPr>
        <p:spPr>
          <a:xfrm>
            <a:off x="2033395" y="4993667"/>
            <a:ext cx="1925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Otávio R. Rossi</a:t>
            </a: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CaixaDeTexto 20"/>
          <p:cNvSpPr txBox="1"/>
          <p:nvPr/>
        </p:nvSpPr>
        <p:spPr>
          <a:xfrm>
            <a:off x="2033395" y="5337276"/>
            <a:ext cx="65433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Sócio - Fundador</a:t>
            </a:r>
          </a:p>
          <a:p>
            <a:pPr algn="just"/>
            <a:r>
              <a:rPr lang="pt-B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55 11 9 </a:t>
            </a:r>
            <a:r>
              <a:rPr lang="pt-B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8544-4724</a:t>
            </a: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pt-B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otavio@inopus.com.br</a:t>
            </a: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0" name="Straight Connector 2"/>
          <p:cNvCxnSpPr/>
          <p:nvPr/>
        </p:nvCxnSpPr>
        <p:spPr>
          <a:xfrm>
            <a:off x="254253" y="4920164"/>
            <a:ext cx="8568000" cy="0"/>
          </a:xfrm>
          <a:prstGeom prst="line">
            <a:avLst/>
          </a:prstGeom>
          <a:ln w="12700">
            <a:solidFill>
              <a:srgbClr val="FB8C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1"/>
          <p:cNvCxnSpPr/>
          <p:nvPr/>
        </p:nvCxnSpPr>
        <p:spPr>
          <a:xfrm>
            <a:off x="254253" y="3514675"/>
            <a:ext cx="8568000" cy="0"/>
          </a:xfrm>
          <a:prstGeom prst="line">
            <a:avLst/>
          </a:prstGeom>
          <a:ln w="12700">
            <a:solidFill>
              <a:srgbClr val="FB8C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2"/>
          <p:cNvCxnSpPr/>
          <p:nvPr/>
        </p:nvCxnSpPr>
        <p:spPr>
          <a:xfrm>
            <a:off x="254253" y="2099492"/>
            <a:ext cx="8568000" cy="0"/>
          </a:xfrm>
          <a:prstGeom prst="line">
            <a:avLst/>
          </a:prstGeom>
          <a:ln w="12700">
            <a:solidFill>
              <a:srgbClr val="FB8C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9"/>
          <p:cNvSpPr txBox="1"/>
          <p:nvPr/>
        </p:nvSpPr>
        <p:spPr>
          <a:xfrm>
            <a:off x="2037865" y="3598385"/>
            <a:ext cx="259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Michel </a:t>
            </a:r>
            <a:r>
              <a:rPr lang="pt-BR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Zarzour</a:t>
            </a:r>
            <a:r>
              <a:rPr lang="pt-BR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Filho</a:t>
            </a: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CaixaDeTexto 20"/>
          <p:cNvSpPr txBox="1"/>
          <p:nvPr/>
        </p:nvSpPr>
        <p:spPr>
          <a:xfrm>
            <a:off x="2037865" y="3941994"/>
            <a:ext cx="65665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Sócio - </a:t>
            </a:r>
            <a:r>
              <a:rPr lang="pt-BR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Fundador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+ 55 11 9 </a:t>
            </a:r>
            <a:r>
              <a:rPr lang="pt-B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8174-7375</a:t>
            </a: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pt-B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michel@inopus.com.br</a:t>
            </a: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CaixaDeTexto 19"/>
          <p:cNvSpPr txBox="1"/>
          <p:nvPr/>
        </p:nvSpPr>
        <p:spPr>
          <a:xfrm>
            <a:off x="2041779" y="2204676"/>
            <a:ext cx="1720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Gustavo </a:t>
            </a:r>
            <a:r>
              <a:rPr lang="pt-BR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Soré</a:t>
            </a: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CaixaDeTexto 20"/>
          <p:cNvSpPr txBox="1"/>
          <p:nvPr/>
        </p:nvSpPr>
        <p:spPr>
          <a:xfrm>
            <a:off x="2041779" y="2548285"/>
            <a:ext cx="66346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Sócio - Fundador</a:t>
            </a:r>
          </a:p>
          <a:p>
            <a:pPr algn="just"/>
            <a:r>
              <a:rPr lang="pt-B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+ 55 11 9 8585-4328</a:t>
            </a:r>
          </a:p>
          <a:p>
            <a:pPr algn="just"/>
            <a:r>
              <a:rPr lang="pt-B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gustavo@inopus.com.br</a:t>
            </a: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CaixaDeTexto 19"/>
          <p:cNvSpPr txBox="1"/>
          <p:nvPr/>
        </p:nvSpPr>
        <p:spPr>
          <a:xfrm>
            <a:off x="2069489" y="806081"/>
            <a:ext cx="2295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Guilherme </a:t>
            </a:r>
            <a:r>
              <a:rPr lang="pt-BR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Uezima</a:t>
            </a: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CaixaDeTexto 20"/>
          <p:cNvSpPr txBox="1"/>
          <p:nvPr/>
        </p:nvSpPr>
        <p:spPr>
          <a:xfrm>
            <a:off x="2069489" y="1149690"/>
            <a:ext cx="64186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Sócio - Fundador</a:t>
            </a:r>
          </a:p>
          <a:p>
            <a:pPr algn="just"/>
            <a:r>
              <a:rPr lang="pt-B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+ 55 11 9 7692-7785</a:t>
            </a:r>
          </a:p>
          <a:p>
            <a:pPr algn="just"/>
            <a:r>
              <a:rPr lang="pt-B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guilherme@inopus.com.br</a:t>
            </a:r>
          </a:p>
        </p:txBody>
      </p:sp>
    </p:spTree>
    <p:extLst>
      <p:ext uri="{BB962C8B-B14F-4D97-AF65-F5344CB8AC3E}">
        <p14:creationId xmlns:p14="http://schemas.microsoft.com/office/powerpoint/2010/main" val="6327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pt-BR" dirty="0" smtClean="0"/>
              <a:t>Público – </a:t>
            </a:r>
            <a:fld id="{6E910924-8986-41F5-96BA-CFF3B927507F}" type="slidenum">
              <a:rPr lang="pt-BR" smtClean="0"/>
              <a:pPr/>
              <a:t>2</a:t>
            </a:fld>
            <a:endParaRPr lang="pt-B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40520"/>
              </p:ext>
            </p:extLst>
          </p:nvPr>
        </p:nvGraphicFramePr>
        <p:xfrm>
          <a:off x="702000" y="987316"/>
          <a:ext cx="7740000" cy="5282775"/>
        </p:xfrm>
        <a:graphic>
          <a:graphicData uri="http://schemas.openxmlformats.org/drawingml/2006/table">
            <a:tbl>
              <a:tblPr bandRow="1"/>
              <a:tblGrid>
                <a:gridCol w="1688457"/>
                <a:gridCol w="6051543"/>
              </a:tblGrid>
              <a:tr h="586975">
                <a:tc>
                  <a:txBody>
                    <a:bodyPr/>
                    <a:lstStyle/>
                    <a:p>
                      <a:pPr marL="0" marR="0" indent="0" algn="just" defTabSz="10187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09:15 - 09:20</a:t>
                      </a:r>
                      <a:endParaRPr lang="en-GB" sz="1400" b="1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4611" marR="94611" marT="51697" marB="5169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defTabSz="914400">
                        <a:spcAft>
                          <a:spcPts val="2400"/>
                        </a:spcAft>
                      </a:pPr>
                      <a:r>
                        <a:rPr lang="pt-BR" sz="1400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Sobre vocês</a:t>
                      </a:r>
                    </a:p>
                  </a:txBody>
                  <a:tcPr marL="94611" marR="94611" marT="51697" marB="51697" anchor="ctr">
                    <a:lnL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6975">
                <a:tc>
                  <a:txBody>
                    <a:bodyPr/>
                    <a:lstStyle/>
                    <a:p>
                      <a:pPr marL="0" marR="0" indent="0" algn="just" defTabSz="10187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09:20 - 09:22</a:t>
                      </a:r>
                      <a:endParaRPr lang="en-GB" sz="14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4611" marR="94611" marT="51697" marB="5169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defTabSz="914400">
                        <a:spcAft>
                          <a:spcPts val="2400"/>
                        </a:spcAft>
                      </a:pPr>
                      <a:r>
                        <a:rPr lang="pt-BR" sz="1400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Sobre</a:t>
                      </a:r>
                      <a:r>
                        <a:rPr lang="pt-BR" sz="1400" kern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nós</a:t>
                      </a:r>
                      <a:endParaRPr lang="pt-BR" sz="1400" kern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4611" marR="94611" marT="51697" marB="51697" anchor="ctr">
                    <a:lnL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6975">
                <a:tc>
                  <a:txBody>
                    <a:bodyPr/>
                    <a:lstStyle/>
                    <a:p>
                      <a:pPr marL="0" marR="0" indent="0" algn="just" defTabSz="10187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09:22 - 09:45</a:t>
                      </a:r>
                      <a:endParaRPr lang="en-GB" sz="14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4611" marR="94611" marT="51697" marB="5169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Workshop PHP Básico I</a:t>
                      </a:r>
                    </a:p>
                  </a:txBody>
                  <a:tcPr marL="94611" marR="94611" marT="51697" marB="51697" anchor="ctr">
                    <a:lnL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6975">
                <a:tc>
                  <a:txBody>
                    <a:bodyPr/>
                    <a:lstStyle/>
                    <a:p>
                      <a:pPr marL="0" marR="0" indent="0" algn="just" defTabSz="10187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09:25 - 09:45</a:t>
                      </a:r>
                      <a:endParaRPr lang="pt-BR" sz="1400" kern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4611" marR="94611" marT="51697" marB="5169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Programação orientada a objetos</a:t>
                      </a:r>
                      <a:r>
                        <a:rPr lang="pt-BR" sz="1400" b="0" kern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– o que é e por que usar?</a:t>
                      </a:r>
                      <a:endParaRPr lang="pt-BR" sz="1400" b="0" kern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4611" marR="94611" marT="51697" marB="51697" anchor="ctr">
                    <a:lnL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6975">
                <a:tc>
                  <a:txBody>
                    <a:bodyPr/>
                    <a:lstStyle/>
                    <a:p>
                      <a:pPr marL="0" marR="0" indent="0" algn="just" defTabSz="10187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09:45 - 10:15</a:t>
                      </a:r>
                      <a:endParaRPr lang="pt-BR" sz="1400" kern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4611" marR="94611" marT="51697" marB="5169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defTabSz="914400">
                        <a:spcAft>
                          <a:spcPts val="2400"/>
                        </a:spcAft>
                      </a:pPr>
                      <a:r>
                        <a:rPr lang="pt-BR" sz="1400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Classes</a:t>
                      </a:r>
                      <a:r>
                        <a:rPr lang="pt-BR" sz="1400" kern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 objetos</a:t>
                      </a:r>
                      <a:endParaRPr lang="pt-BR" sz="1400" kern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4611" marR="94611" marT="51697" marB="51697" anchor="ctr">
                    <a:lnL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6975">
                <a:tc>
                  <a:txBody>
                    <a:bodyPr/>
                    <a:lstStyle/>
                    <a:p>
                      <a:pPr marL="0" marR="0" indent="0" algn="just" defTabSz="10187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10:00 - 10:40</a:t>
                      </a:r>
                    </a:p>
                  </a:txBody>
                  <a:tcPr marL="94611" marR="94611" marT="51697" marB="5169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Herança</a:t>
                      </a:r>
                    </a:p>
                  </a:txBody>
                  <a:tcPr marL="94611" marR="94611" marT="51697" marB="51697" anchor="ctr">
                    <a:lnL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6975">
                <a:tc>
                  <a:txBody>
                    <a:bodyPr/>
                    <a:lstStyle/>
                    <a:p>
                      <a:pPr marL="0" marR="0" indent="0" algn="just" defTabSz="10187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10:40 - 11:20</a:t>
                      </a:r>
                    </a:p>
                  </a:txBody>
                  <a:tcPr marL="94611" marR="94611" marT="51697" marB="5169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Conexão</a:t>
                      </a:r>
                      <a:r>
                        <a:rPr lang="pt-BR" sz="1400" kern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com MySQL</a:t>
                      </a:r>
                      <a:endParaRPr lang="pt-BR" sz="1400" kern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4611" marR="94611" marT="51697" marB="51697" anchor="ctr">
                    <a:lnL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6975">
                <a:tc>
                  <a:txBody>
                    <a:bodyPr/>
                    <a:lstStyle/>
                    <a:p>
                      <a:pPr marL="0" marR="0" indent="0" algn="just" defTabSz="10187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11:20 - 12:00</a:t>
                      </a:r>
                    </a:p>
                  </a:txBody>
                  <a:tcPr marL="94611" marR="94611" marT="51697" marB="5169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Criação de um sistema de cadastro e </a:t>
                      </a:r>
                      <a:r>
                        <a:rPr lang="pt-BR" sz="1400" i="1" kern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login</a:t>
                      </a:r>
                      <a:endParaRPr lang="pt-BR" sz="1400" i="1" kern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4611" marR="94611" marT="51697" marB="51697" anchor="ctr">
                    <a:lnL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6975">
                <a:tc>
                  <a:txBody>
                    <a:bodyPr/>
                    <a:lstStyle/>
                    <a:p>
                      <a:pPr marL="0" marR="0" indent="0" algn="just" defTabSz="10187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12:00 - 13:00</a:t>
                      </a:r>
                    </a:p>
                  </a:txBody>
                  <a:tcPr marL="94611" marR="94611" marT="51697" marB="5169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Dúvidas</a:t>
                      </a:r>
                    </a:p>
                  </a:txBody>
                  <a:tcPr marL="94611" marR="94611" marT="51697" marB="51697" anchor="ctr">
                    <a:lnL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06784" y="5702192"/>
            <a:ext cx="7740000" cy="5508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mtClean="0"/>
              <a:t>Referências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pt-BR" dirty="0" smtClean="0"/>
              <a:t>Público – </a:t>
            </a:r>
            <a:fld id="{6E910924-8986-41F5-96BA-CFF3B927507F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19" name="TextBox 18"/>
          <p:cNvSpPr txBox="1"/>
          <p:nvPr/>
        </p:nvSpPr>
        <p:spPr>
          <a:xfrm>
            <a:off x="165657" y="1071715"/>
            <a:ext cx="8798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http://inventwithpython.com/blog/2014/12/02/why-is-object-oriented-programming-useful-with-an-role-playing-game-example</a:t>
            </a:r>
            <a:r>
              <a:rPr lang="pt-BR" dirty="0" smtClean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https://en.wikipedia.org/wiki/Object_(computer_science)</a:t>
            </a:r>
          </a:p>
        </p:txBody>
      </p:sp>
    </p:spTree>
    <p:extLst>
      <p:ext uri="{BB962C8B-B14F-4D97-AF65-F5344CB8AC3E}">
        <p14:creationId xmlns:p14="http://schemas.microsoft.com/office/powerpoint/2010/main" val="204813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r>
              <a:rPr lang="pt-BR" dirty="0" smtClean="0"/>
              <a:t>Sobre vocês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48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Sobre vocês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pt-BR" dirty="0" smtClean="0"/>
              <a:t>Público – </a:t>
            </a:r>
            <a:fld id="{6E910924-8986-41F5-96BA-CFF3B927507F}" type="slidenum">
              <a:rPr lang="pt-BR" smtClean="0"/>
              <a:pPr/>
              <a:t>4</a:t>
            </a:fld>
            <a:endParaRPr lang="pt-BR" dirty="0"/>
          </a:p>
        </p:txBody>
      </p:sp>
      <p:grpSp>
        <p:nvGrpSpPr>
          <p:cNvPr id="4" name="Group 3"/>
          <p:cNvGrpSpPr/>
          <p:nvPr/>
        </p:nvGrpSpPr>
        <p:grpSpPr>
          <a:xfrm>
            <a:off x="706106" y="1484785"/>
            <a:ext cx="7731788" cy="3773493"/>
            <a:chOff x="395536" y="1418350"/>
            <a:chExt cx="7731788" cy="3090770"/>
          </a:xfrm>
        </p:grpSpPr>
        <p:sp>
          <p:nvSpPr>
            <p:cNvPr id="5" name="Rectangle 4"/>
            <p:cNvSpPr/>
            <p:nvPr/>
          </p:nvSpPr>
          <p:spPr>
            <a:xfrm>
              <a:off x="395536" y="1973248"/>
              <a:ext cx="7731788" cy="2535872"/>
            </a:xfrm>
            <a:prstGeom prst="rect">
              <a:avLst/>
            </a:prstGeom>
            <a:noFill/>
            <a:ln w="25400">
              <a:solidFill>
                <a:srgbClr val="FB8C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lang="pt-B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Nome</a:t>
              </a:r>
            </a:p>
            <a:p>
              <a:pPr marL="342900" indent="-342900">
                <a:buFont typeface="+mj-lt"/>
                <a:buAutoNum type="arabicPeriod"/>
              </a:pPr>
              <a:endPara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pt-B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 que faz da vida</a:t>
              </a:r>
              <a:endPara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pt-B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Experiência com Web</a:t>
              </a:r>
            </a:p>
            <a:p>
              <a:pPr marL="342900" indent="-342900">
                <a:buFont typeface="+mj-lt"/>
                <a:buAutoNum type="arabicPeriod"/>
              </a:pPr>
              <a:endPara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pt-B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Experiência com PHP</a:t>
              </a:r>
            </a:p>
            <a:p>
              <a:pPr marL="342900" indent="-342900">
                <a:buFont typeface="+mj-lt"/>
                <a:buAutoNum type="arabicPeriod"/>
              </a:pPr>
              <a:endPara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pt-B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 que </a:t>
              </a:r>
              <a:r>
                <a:rPr lang="pt-B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espera desse Workshop</a:t>
              </a:r>
              <a:endPara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5536" y="1418350"/>
              <a:ext cx="7731788" cy="554898"/>
            </a:xfrm>
            <a:prstGeom prst="rect">
              <a:avLst/>
            </a:prstGeom>
            <a:solidFill>
              <a:srgbClr val="FB8C00"/>
            </a:solidFill>
            <a:ln w="25400">
              <a:solidFill>
                <a:srgbClr val="FB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Contem um pouco sobre vocês!</a:t>
              </a:r>
              <a:endParaRPr lang="pt-B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008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r>
              <a:rPr lang="pt-BR" dirty="0" smtClean="0"/>
              <a:t>Sobre nós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922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Sobre nós / Colaboradores 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pt-BR" dirty="0" smtClean="0"/>
              <a:t>Público – </a:t>
            </a:r>
            <a:fld id="{6E910924-8986-41F5-96BA-CFF3B927507F}" type="slidenum">
              <a:rPr lang="pt-BR" smtClean="0"/>
              <a:pPr/>
              <a:t>6</a:t>
            </a:fld>
            <a:endParaRPr lang="pt-BR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33" y="941896"/>
            <a:ext cx="1216582" cy="12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685" y="934433"/>
            <a:ext cx="1224000" cy="123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198" y="941896"/>
            <a:ext cx="1224000" cy="12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071" y="891951"/>
            <a:ext cx="1224000" cy="12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CaixaDeTexto 19"/>
          <p:cNvSpPr txBox="1"/>
          <p:nvPr/>
        </p:nvSpPr>
        <p:spPr>
          <a:xfrm>
            <a:off x="6657926" y="2278251"/>
            <a:ext cx="208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Otávio R. Rossi</a:t>
            </a:r>
            <a:endParaRPr lang="pt-BR" sz="1400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CaixaDeTexto 20"/>
          <p:cNvSpPr txBox="1"/>
          <p:nvPr/>
        </p:nvSpPr>
        <p:spPr>
          <a:xfrm>
            <a:off x="6696895" y="2725528"/>
            <a:ext cx="2052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Graduado em Sistemas de Informação pelo Mackenzie, possui grande experiência na área de desenvolvimento de aplicações Web e consultoria de negócios na área de tecnologia em grandes empresas do mercado</a:t>
            </a:r>
          </a:p>
        </p:txBody>
      </p:sp>
      <p:cxnSp>
        <p:nvCxnSpPr>
          <p:cNvPr id="31" name="Straight Connector 2"/>
          <p:cNvCxnSpPr/>
          <p:nvPr/>
        </p:nvCxnSpPr>
        <p:spPr>
          <a:xfrm>
            <a:off x="4518041" y="836712"/>
            <a:ext cx="0" cy="5400000"/>
          </a:xfrm>
          <a:prstGeom prst="line">
            <a:avLst/>
          </a:prstGeom>
          <a:ln w="12700">
            <a:solidFill>
              <a:srgbClr val="FB8C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22"/>
          <p:cNvCxnSpPr/>
          <p:nvPr/>
        </p:nvCxnSpPr>
        <p:spPr>
          <a:xfrm>
            <a:off x="2384781" y="836712"/>
            <a:ext cx="0" cy="5400000"/>
          </a:xfrm>
          <a:prstGeom prst="line">
            <a:avLst/>
          </a:prstGeom>
          <a:ln w="12700">
            <a:solidFill>
              <a:srgbClr val="FB8C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19"/>
          <p:cNvSpPr txBox="1"/>
          <p:nvPr/>
        </p:nvSpPr>
        <p:spPr>
          <a:xfrm>
            <a:off x="4529198" y="2278251"/>
            <a:ext cx="208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Michel </a:t>
            </a:r>
            <a:r>
              <a:rPr lang="pt-B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Zarzour</a:t>
            </a:r>
            <a:r>
              <a:rPr lang="pt-B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F.</a:t>
            </a:r>
            <a:endParaRPr lang="pt-BR" sz="1400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CaixaDeTexto 20"/>
          <p:cNvSpPr txBox="1"/>
          <p:nvPr/>
        </p:nvSpPr>
        <p:spPr>
          <a:xfrm>
            <a:off x="4563894" y="2725528"/>
            <a:ext cx="2052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Graduado em Sistemas de Informação pelo Mackenzie, possui grande</a:t>
            </a:r>
          </a:p>
          <a:p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experiência na área de desenvolvimento de aplicações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WebApp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participação em grupos de startup.</a:t>
            </a:r>
            <a:endParaRPr lang="pt-B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CaixaDeTexto 19"/>
          <p:cNvSpPr txBox="1"/>
          <p:nvPr/>
        </p:nvSpPr>
        <p:spPr>
          <a:xfrm>
            <a:off x="2389685" y="2278251"/>
            <a:ext cx="208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Gustavo </a:t>
            </a:r>
            <a:r>
              <a:rPr lang="pt-B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Soré</a:t>
            </a:r>
            <a:endParaRPr lang="pt-BR" sz="1400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CaixaDeTexto 20"/>
          <p:cNvSpPr txBox="1"/>
          <p:nvPr/>
        </p:nvSpPr>
        <p:spPr>
          <a:xfrm>
            <a:off x="2424381" y="2725528"/>
            <a:ext cx="205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Graduado em Sistemas de Informação no Mackenzie. Desenvolvedor de aplicativos, especialista em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iOS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Responsável por aplicativos de CRM e mídia digital para o setor farmacêutico na América Latina.</a:t>
            </a:r>
            <a:endParaRPr lang="pt-B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CaixaDeTexto 19"/>
          <p:cNvSpPr txBox="1"/>
          <p:nvPr/>
        </p:nvSpPr>
        <p:spPr>
          <a:xfrm>
            <a:off x="244311" y="2278251"/>
            <a:ext cx="208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Guilherme </a:t>
            </a:r>
            <a:r>
              <a:rPr lang="pt-B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Uezima</a:t>
            </a:r>
            <a:endParaRPr lang="pt-BR" sz="1400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" name="CaixaDeTexto 20"/>
          <p:cNvSpPr txBox="1"/>
          <p:nvPr/>
        </p:nvSpPr>
        <p:spPr>
          <a:xfrm>
            <a:off x="262311" y="2725528"/>
            <a:ext cx="2052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Graduado em Sistemas 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Informação pelo Mackenzie, atua há mais de cinco anos com o desenvolvimento de soluções tecnológicas para diversas plataformas.</a:t>
            </a:r>
            <a:endParaRPr lang="pt-B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9" name="Straight Connector 2"/>
          <p:cNvCxnSpPr/>
          <p:nvPr/>
        </p:nvCxnSpPr>
        <p:spPr>
          <a:xfrm>
            <a:off x="6646377" y="836712"/>
            <a:ext cx="0" cy="5400000"/>
          </a:xfrm>
          <a:prstGeom prst="line">
            <a:avLst/>
          </a:prstGeom>
          <a:ln w="12700">
            <a:solidFill>
              <a:srgbClr val="FB8C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99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3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Sobre nós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pt-BR" dirty="0" smtClean="0"/>
              <a:t>Público – </a:t>
            </a:r>
            <a:fld id="{6E910924-8986-41F5-96BA-CFF3B927507F}" type="slidenum">
              <a:rPr lang="pt-BR" smtClean="0"/>
              <a:pPr/>
              <a:t>7</a:t>
            </a:fld>
            <a:endParaRPr lang="pt-BR" dirty="0"/>
          </a:p>
        </p:txBody>
      </p:sp>
      <p:grpSp>
        <p:nvGrpSpPr>
          <p:cNvPr id="16" name="Group 15"/>
          <p:cNvGrpSpPr/>
          <p:nvPr/>
        </p:nvGrpSpPr>
        <p:grpSpPr>
          <a:xfrm>
            <a:off x="442677" y="1127740"/>
            <a:ext cx="5612100" cy="1349173"/>
            <a:chOff x="442677" y="4388026"/>
            <a:chExt cx="5612100" cy="1349173"/>
          </a:xfrm>
        </p:grpSpPr>
        <p:sp>
          <p:nvSpPr>
            <p:cNvPr id="44" name="Pentagon 43"/>
            <p:cNvSpPr/>
            <p:nvPr/>
          </p:nvSpPr>
          <p:spPr>
            <a:xfrm>
              <a:off x="442677" y="4388026"/>
              <a:ext cx="5612100" cy="1349173"/>
            </a:xfrm>
            <a:prstGeom prst="homePlate">
              <a:avLst/>
            </a:prstGeom>
            <a:solidFill>
              <a:schemeClr val="bg1">
                <a:lumMod val="95000"/>
                <a:alpha val="68000"/>
              </a:schemeClr>
            </a:solidFill>
            <a:ln>
              <a:solidFill>
                <a:schemeClr val="bg1">
                  <a:alpha val="8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711" y="4661714"/>
              <a:ext cx="1202697" cy="801798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1888264" y="4693281"/>
              <a:ext cx="33318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Tecnologias e ferramentas modernas para desenvolvimento de soluções em </a:t>
              </a:r>
              <a:r>
                <a:rPr lang="pt-BR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cloud</a:t>
              </a:r>
              <a:endPara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42677" y="4428710"/>
            <a:ext cx="5612100" cy="1349173"/>
            <a:chOff x="442677" y="1123381"/>
            <a:chExt cx="5612100" cy="1349173"/>
          </a:xfrm>
        </p:grpSpPr>
        <p:sp>
          <p:nvSpPr>
            <p:cNvPr id="42" name="Pentagon 41"/>
            <p:cNvSpPr/>
            <p:nvPr/>
          </p:nvSpPr>
          <p:spPr>
            <a:xfrm>
              <a:off x="442677" y="1123381"/>
              <a:ext cx="5612100" cy="1349173"/>
            </a:xfrm>
            <a:prstGeom prst="homePlate">
              <a:avLst/>
            </a:prstGeom>
            <a:solidFill>
              <a:schemeClr val="bg1">
                <a:lumMod val="95000"/>
                <a:alpha val="68000"/>
              </a:schemeClr>
            </a:solidFill>
            <a:ln>
              <a:solidFill>
                <a:schemeClr val="bg1">
                  <a:alpha val="8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88264" y="1428636"/>
              <a:ext cx="33318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Foco na experiência do usuário na utilização das soluções customizadas em </a:t>
              </a:r>
              <a:r>
                <a:rPr lang="pt-BR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multiplataformas</a:t>
              </a:r>
              <a:endPara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29" name="Imagem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859" y="1340768"/>
              <a:ext cx="914400" cy="91440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442677" y="2782167"/>
            <a:ext cx="5612100" cy="1349173"/>
            <a:chOff x="442677" y="2782167"/>
            <a:chExt cx="5612100" cy="1349173"/>
          </a:xfrm>
        </p:grpSpPr>
        <p:sp>
          <p:nvSpPr>
            <p:cNvPr id="43" name="Pentagon 42"/>
            <p:cNvSpPr/>
            <p:nvPr/>
          </p:nvSpPr>
          <p:spPr>
            <a:xfrm>
              <a:off x="442677" y="2782167"/>
              <a:ext cx="5612100" cy="1349173"/>
            </a:xfrm>
            <a:prstGeom prst="homePlate">
              <a:avLst/>
            </a:prstGeom>
            <a:solidFill>
              <a:schemeClr val="bg1">
                <a:lumMod val="95000"/>
                <a:alpha val="68000"/>
              </a:schemeClr>
            </a:solidFill>
            <a:ln>
              <a:solidFill>
                <a:schemeClr val="bg1">
                  <a:alpha val="8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88264" y="3089109"/>
              <a:ext cx="33318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Gerenciamento dos feedbacks, recomendações de mercado e implementação de melhorias </a:t>
              </a:r>
              <a:endPara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30" name="Imagem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155" y="3079537"/>
              <a:ext cx="757808" cy="757808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6605608" y="2580436"/>
            <a:ext cx="2160000" cy="1697128"/>
            <a:chOff x="6605608" y="2580436"/>
            <a:chExt cx="2160000" cy="1697128"/>
          </a:xfrm>
        </p:grpSpPr>
        <p:sp>
          <p:nvSpPr>
            <p:cNvPr id="45" name="Retângulo 8"/>
            <p:cNvSpPr/>
            <p:nvPr/>
          </p:nvSpPr>
          <p:spPr>
            <a:xfrm>
              <a:off x="6882207" y="2745590"/>
              <a:ext cx="911865" cy="684000"/>
            </a:xfrm>
            <a:prstGeom prst="rect">
              <a:avLst/>
            </a:prstGeom>
            <a:solidFill>
              <a:srgbClr val="FB8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7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41120" y="2580436"/>
              <a:ext cx="1152128" cy="1243893"/>
            </a:xfrm>
            <a:prstGeom prst="rect">
              <a:avLst/>
            </a:prstGeom>
          </p:spPr>
        </p:pic>
        <p:sp>
          <p:nvSpPr>
            <p:cNvPr id="38" name="Retângulo 8"/>
            <p:cNvSpPr/>
            <p:nvPr/>
          </p:nvSpPr>
          <p:spPr>
            <a:xfrm>
              <a:off x="7930120" y="3221701"/>
              <a:ext cx="314975" cy="419967"/>
            </a:xfrm>
            <a:prstGeom prst="rect">
              <a:avLst/>
            </a:prstGeom>
            <a:solidFill>
              <a:srgbClr val="FB8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58397" y="3089284"/>
              <a:ext cx="458423" cy="734941"/>
            </a:xfrm>
            <a:prstGeom prst="rect">
              <a:avLst/>
            </a:prstGeom>
          </p:spPr>
        </p:pic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5296" y="3427764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18"/>
            <p:cNvSpPr txBox="1"/>
            <p:nvPr/>
          </p:nvSpPr>
          <p:spPr>
            <a:xfrm>
              <a:off x="6605608" y="3997083"/>
              <a:ext cx="2160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http://inopus.com.br</a:t>
              </a:r>
              <a:endPara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6605608" y="4277564"/>
              <a:ext cx="2160000" cy="0"/>
            </a:xfrm>
            <a:prstGeom prst="line">
              <a:avLst/>
            </a:prstGeom>
            <a:ln w="31750">
              <a:solidFill>
                <a:srgbClr val="FB8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68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r>
              <a:rPr lang="pt-BR" dirty="0" smtClean="0"/>
              <a:t>Workshop PHP Básico I</a:t>
            </a:r>
          </a:p>
        </p:txBody>
      </p:sp>
    </p:spTree>
    <p:extLst>
      <p:ext uri="{BB962C8B-B14F-4D97-AF65-F5344CB8AC3E}">
        <p14:creationId xmlns:p14="http://schemas.microsoft.com/office/powerpoint/2010/main" val="90329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Workshop </a:t>
            </a:r>
            <a:r>
              <a:rPr lang="pt-BR" dirty="0"/>
              <a:t>PHP Básico 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pt-BR" dirty="0" smtClean="0"/>
              <a:t>Público – </a:t>
            </a:r>
            <a:fld id="{6E910924-8986-41F5-96BA-CFF3B927507F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705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7587</TotalTime>
  <Words>552</Words>
  <Application>Microsoft Office PowerPoint</Application>
  <PresentationFormat>On-screen Show (4:3)</PresentationFormat>
  <Paragraphs>115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Verdana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</dc:creator>
  <cp:lastModifiedBy>Rossi, Otavio R</cp:lastModifiedBy>
  <cp:revision>794</cp:revision>
  <dcterms:created xsi:type="dcterms:W3CDTF">2016-03-30T22:06:14Z</dcterms:created>
  <dcterms:modified xsi:type="dcterms:W3CDTF">2016-10-21T03:44:04Z</dcterms:modified>
</cp:coreProperties>
</file>