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2" r:id="rId2"/>
    <p:sldId id="315" r:id="rId3"/>
    <p:sldId id="316" r:id="rId4"/>
    <p:sldId id="317" r:id="rId5"/>
    <p:sldId id="318" r:id="rId6"/>
    <p:sldId id="320" r:id="rId7"/>
    <p:sldId id="363" r:id="rId8"/>
    <p:sldId id="321" r:id="rId9"/>
    <p:sldId id="322" r:id="rId10"/>
    <p:sldId id="323" r:id="rId11"/>
    <p:sldId id="365" r:id="rId12"/>
    <p:sldId id="366" r:id="rId13"/>
    <p:sldId id="367" r:id="rId14"/>
    <p:sldId id="372" r:id="rId15"/>
    <p:sldId id="373" r:id="rId16"/>
    <p:sldId id="377" r:id="rId17"/>
    <p:sldId id="370" r:id="rId18"/>
    <p:sldId id="371" r:id="rId19"/>
    <p:sldId id="374" r:id="rId20"/>
    <p:sldId id="375" r:id="rId21"/>
    <p:sldId id="378" r:id="rId22"/>
    <p:sldId id="376" r:id="rId23"/>
    <p:sldId id="334" r:id="rId24"/>
    <p:sldId id="333" r:id="rId25"/>
    <p:sldId id="344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C00"/>
    <a:srgbClr val="F8F8F8"/>
    <a:srgbClr val="442121"/>
    <a:srgbClr val="FB2D00"/>
    <a:srgbClr val="FB4600"/>
    <a:srgbClr val="FFC885"/>
    <a:srgbClr val="3B3F41"/>
    <a:srgbClr val="2E2E31"/>
    <a:srgbClr val="A3FFA3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2503" autoAdjust="0"/>
  </p:normalViewPr>
  <p:slideViewPr>
    <p:cSldViewPr>
      <p:cViewPr varScale="1">
        <p:scale>
          <a:sx n="70" d="100"/>
          <a:sy n="70" d="100"/>
        </p:scale>
        <p:origin x="11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6ECF-E19C-48F3-A48B-D583325EB333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0FDE9-A725-4872-9390-77284E26588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0641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84A13-2538-40C8-A10D-EF1CBB8A5261}" type="datetimeFigureOut">
              <a:rPr lang="pt-BR" smtClean="0"/>
              <a:t>21/10/2016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58053-843A-4624-A858-77690A61FF8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3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788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87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640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1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67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96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769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52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71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58053-843A-4624-A858-77690A61FF8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ni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sosceles Triangle 17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2" y="1389931"/>
            <a:ext cx="3927904" cy="1102965"/>
          </a:xfrm>
          <a:prstGeom prst="rect">
            <a:avLst/>
          </a:prstGeom>
        </p:spPr>
      </p:pic>
      <p:sp>
        <p:nvSpPr>
          <p:cNvPr id="28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3779912" y="5013175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Sub-título</a:t>
            </a:r>
            <a:endParaRPr lang="pt-BR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3767386" y="594941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err="1" smtClean="0"/>
              <a:t>dd</a:t>
            </a:r>
            <a:r>
              <a:rPr lang="pt-BR" dirty="0" smtClean="0"/>
              <a:t>/mm/</a:t>
            </a:r>
            <a:r>
              <a:rPr lang="pt-BR" dirty="0" err="1" smtClean="0"/>
              <a:t>aaaa</a:t>
            </a:r>
            <a:endParaRPr lang="pt-BR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779912" y="4374548"/>
            <a:ext cx="5040560" cy="648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36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81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24"/>
          <p:cNvSpPr/>
          <p:nvPr userDrawn="1"/>
        </p:nvSpPr>
        <p:spPr>
          <a:xfrm>
            <a:off x="0" y="6362007"/>
            <a:ext cx="9144000" cy="495993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dirty="0"/>
          </a:p>
        </p:txBody>
      </p:sp>
      <p:pic>
        <p:nvPicPr>
          <p:cNvPr id="17" name="Imagem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0" y="6460298"/>
            <a:ext cx="1066265" cy="299410"/>
          </a:xfrm>
          <a:prstGeom prst="rect">
            <a:avLst/>
          </a:prstGeom>
        </p:spPr>
      </p:pic>
      <p:sp>
        <p:nvSpPr>
          <p:cNvPr id="20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65657" y="135090"/>
            <a:ext cx="8798831" cy="936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600" b="1" i="1">
                <a:solidFill>
                  <a:srgbClr val="FB8C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4807" y="6460298"/>
            <a:ext cx="2057400" cy="2962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500445" y="6497876"/>
            <a:ext cx="4007659" cy="299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© 2016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ou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Inopus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Soluções são referencias a empresa Michel </a:t>
            </a:r>
            <a:r>
              <a:rPr lang="pt-BR" sz="600" dirty="0" err="1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600" dirty="0" smtClean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 41217787828.</a:t>
            </a:r>
          </a:p>
        </p:txBody>
      </p:sp>
    </p:spTree>
    <p:extLst>
      <p:ext uri="{BB962C8B-B14F-4D97-AF65-F5344CB8AC3E}">
        <p14:creationId xmlns:p14="http://schemas.microsoft.com/office/powerpoint/2010/main" val="34334845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/>
          <p:cNvSpPr/>
          <p:nvPr userDrawn="1"/>
        </p:nvSpPr>
        <p:spPr>
          <a:xfrm rot="5400000">
            <a:off x="1143000" y="-1143000"/>
            <a:ext cx="6858000" cy="9144000"/>
          </a:xfrm>
          <a:prstGeom prst="triangle">
            <a:avLst>
              <a:gd name="adj" fmla="val 0"/>
            </a:avLst>
          </a:prstGeom>
          <a:solidFill>
            <a:srgbClr val="FB8C00"/>
          </a:solidFill>
          <a:ln>
            <a:solidFill>
              <a:srgbClr val="FB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605330" y="586258"/>
            <a:ext cx="5040560" cy="6480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 smtClean="0"/>
              <a:t>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4909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6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4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Iniciação II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22/10/2016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Workshop PHP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8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44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11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Object-oriented programming is an approach to designing modular reusable software systems. The object-oriented approach is an evolution of good design practices that go back to the very beginning of computer programming. Object-orientation is simply the logical extension of older techniques such as structured programming and abstract data </a:t>
                </a:r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types.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43543" cy="1760376"/>
            <a:chOff x="165657" y="3684848"/>
            <a:chExt cx="8843543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Duplicar código não é uma coisa boa.</a:t>
                </a:r>
              </a:p>
              <a:p>
                <a:pPr marL="342900" indent="-342900">
                  <a:spcAft>
                    <a:spcPts val="600"/>
                  </a:spcAft>
                  <a:buAutoNum type="arabicParenR"/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código sempre será alterado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385625" y="5199003"/>
              <a:ext cx="16235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inventwithpython.com</a:t>
              </a:r>
              <a:endParaRPr lang="pt-BR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88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Classes e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199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36875"/>
            <a:ext cx="2409825" cy="122872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Produto.php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5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3" y="1210400"/>
            <a:ext cx="3419475" cy="24384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Produto.php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2" y="1242433"/>
            <a:ext cx="7464136" cy="5039591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Produto.php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196752"/>
            <a:ext cx="6486525" cy="17526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Classes e objetos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exemplos_classes.php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Herança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7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18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1340768"/>
            <a:ext cx="8874607" cy="1758389"/>
            <a:chOff x="165657" y="1340768"/>
            <a:chExt cx="8874607" cy="1758389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750496"/>
              <a:chOff x="165657" y="930416"/>
              <a:chExt cx="5400600" cy="175049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 que é?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“Herança </a:t>
                </a:r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é um princípio de orientação a objetos, que permite que classes compartilhem atributos e métodos, através </a:t>
                </a: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de ‘heranças’. [...]”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931341" y="2852936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5657" y="3789040"/>
            <a:ext cx="8870839" cy="1760376"/>
            <a:chOff x="165657" y="3684848"/>
            <a:chExt cx="8870839" cy="1760376"/>
          </a:xfrm>
        </p:grpSpPr>
        <p:grpSp>
          <p:nvGrpSpPr>
            <p:cNvPr id="8" name="Group 7"/>
            <p:cNvGrpSpPr/>
            <p:nvPr/>
          </p:nvGrpSpPr>
          <p:grpSpPr>
            <a:xfrm>
              <a:off x="165657" y="3684848"/>
              <a:ext cx="8798831" cy="1750496"/>
              <a:chOff x="165657" y="930416"/>
              <a:chExt cx="5400600" cy="175049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Por que usar?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5657" y="1384768"/>
                <a:ext cx="5400600" cy="1296144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“[...] Ela </a:t>
                </a:r>
                <a:r>
                  <a:rPr lang="pt-BR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é usada na intenção de reaproveitar código ou comportamento generalizado ou especializar operações ou </a:t>
                </a:r>
                <a:r>
                  <a:rPr lang="pt-BR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atributos. [...]”</a:t>
                </a:r>
                <a:endPara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7927573" y="5199003"/>
              <a:ext cx="1108923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wikipedia.org</a:t>
              </a:r>
              <a:endParaRPr lang="pt-BR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83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6" y="1196752"/>
            <a:ext cx="7140776" cy="51480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Alimento.php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36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</a:t>
            </a:fld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531394"/>
              </p:ext>
            </p:extLst>
          </p:nvPr>
        </p:nvGraphicFramePr>
        <p:xfrm>
          <a:off x="702000" y="987316"/>
          <a:ext cx="7740000" cy="5282775"/>
        </p:xfrm>
        <a:graphic>
          <a:graphicData uri="http://schemas.openxmlformats.org/drawingml/2006/table">
            <a:tbl>
              <a:tblPr bandRow="1"/>
              <a:tblGrid>
                <a:gridCol w="1688457"/>
                <a:gridCol w="6051543"/>
              </a:tblGrid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09:15 - 09:20</a:t>
                      </a:r>
                      <a:endParaRPr lang="en-GB" sz="1400" b="1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 vocês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09:20 -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09:22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Sobre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nós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09:22 -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10:00</a:t>
                      </a:r>
                      <a:endParaRPr lang="en-GB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Workshop PHP Básico I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10:00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10:15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Programação orientada a objetos</a:t>
                      </a:r>
                      <a:r>
                        <a:rPr lang="pt-BR" sz="1400" b="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– o que é e por que usar?</a:t>
                      </a:r>
                      <a:endParaRPr lang="pt-BR" sz="1400" b="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10:15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10:45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spcAft>
                          <a:spcPts val="2400"/>
                        </a:spcAft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Classes</a:t>
                      </a: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e objetos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10:45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11:00</a:t>
                      </a:r>
                      <a:endParaRPr lang="pt-BR" sz="1400" b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Herança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11:00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11:15</a:t>
                      </a:r>
                      <a:endParaRPr lang="pt-BR" sz="1400" b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MySQL</a:t>
                      </a:r>
                      <a:endParaRPr lang="pt-BR" sz="1400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11:15 </a:t>
                      </a: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- 12:00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E-Commerce</a:t>
                      </a:r>
                      <a:endParaRPr lang="pt-BR" sz="1400" i="1" kern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6975">
                <a:tc>
                  <a:txBody>
                    <a:bodyPr/>
                    <a:lstStyle/>
                    <a:p>
                      <a:pPr marL="0" marR="0" indent="0" algn="just" defTabSz="101870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12:00 - 13:00</a:t>
                      </a:r>
                    </a:p>
                  </a:txBody>
                  <a:tcPr marL="94611" marR="94611" marT="51697" marB="51697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Dúvidas</a:t>
                      </a:r>
                    </a:p>
                  </a:txBody>
                  <a:tcPr marL="94611" marR="94611" marT="51697" marB="51697" anchor="ctr">
                    <a:lnL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B8C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6784" y="5702192"/>
            <a:ext cx="7740000" cy="550800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1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21</a:t>
            </a:fld>
            <a:endParaRPr lang="pt-BR" dirty="0"/>
          </a:p>
        </p:txBody>
      </p:sp>
      <p:grpSp>
        <p:nvGrpSpPr>
          <p:cNvPr id="15" name="Group 14"/>
          <p:cNvGrpSpPr/>
          <p:nvPr/>
        </p:nvGrpSpPr>
        <p:grpSpPr>
          <a:xfrm>
            <a:off x="165657" y="864008"/>
            <a:ext cx="8839313" cy="1313560"/>
            <a:chOff x="165657" y="1340768"/>
            <a:chExt cx="8839313" cy="1313560"/>
          </a:xfrm>
        </p:grpSpPr>
        <p:grpSp>
          <p:nvGrpSpPr>
            <p:cNvPr id="4" name="Group 3"/>
            <p:cNvGrpSpPr/>
            <p:nvPr/>
          </p:nvGrpSpPr>
          <p:grpSpPr>
            <a:xfrm>
              <a:off x="165657" y="1340768"/>
              <a:ext cx="8798831" cy="1297888"/>
              <a:chOff x="165657" y="930416"/>
              <a:chExt cx="5400600" cy="129788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5657" y="930416"/>
                <a:ext cx="5400600" cy="468000"/>
              </a:xfrm>
              <a:prstGeom prst="rect">
                <a:avLst/>
              </a:prstGeom>
              <a:solidFill>
                <a:srgbClr val="FB8C00"/>
              </a:solidFill>
              <a:ln>
                <a:solidFill>
                  <a:srgbClr val="FB8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600" b="1" dirty="0" smtClean="0">
                    <a:solidFill>
                      <a:schemeClr val="bg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PDO</a:t>
                </a:r>
                <a:endParaRPr lang="pt-BR" sz="1600" b="1" dirty="0">
                  <a:solidFill>
                    <a:schemeClr val="bg1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5657" y="1384768"/>
                <a:ext cx="5400600" cy="843536"/>
              </a:xfrm>
              <a:prstGeom prst="rect">
                <a:avLst/>
              </a:prstGeom>
              <a:noFill/>
              <a:ln w="19050">
                <a:solidFill>
                  <a:srgbClr val="FB8C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108000" bIns="108000" rtlCol="0" anchor="ctr"/>
              <a:lstStyle/>
              <a:p>
                <a:pPr>
                  <a:spcAft>
                    <a:spcPts val="600"/>
                  </a:spcAft>
                </a:pPr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The PHP Data Objects (PDO) extension defines a lightweight, consistent interface for accessing databases in PHP. Each database driver that implements the PDO interface can expose database-specific features as regular extension functions</a:t>
                </a:r>
                <a:endPara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8316416" y="2408107"/>
              <a:ext cx="68855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php.net</a:t>
              </a:r>
              <a:endParaRPr lang="pt-BR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230986"/>
            <a:ext cx="7867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224048"/>
            <a:ext cx="8143875" cy="1285875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MySQL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65657" y="925874"/>
            <a:ext cx="8798831" cy="284526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db.php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smtClean="0"/>
              <a:t>Otávio R. Rossi</a:t>
            </a:r>
          </a:p>
          <a:p>
            <a:r>
              <a:rPr lang="pt-BR" dirty="0" smtClean="0"/>
              <a:t>Guilherme </a:t>
            </a:r>
            <a:r>
              <a:rPr lang="pt-BR" dirty="0" err="1" smtClean="0"/>
              <a:t>Uezima</a:t>
            </a:r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09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0" y="775638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91734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5293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31389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19"/>
          <p:cNvSpPr txBox="1"/>
          <p:nvPr/>
        </p:nvSpPr>
        <p:spPr>
          <a:xfrm>
            <a:off x="2033395" y="4993667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CaixaDeTexto 20"/>
          <p:cNvSpPr txBox="1"/>
          <p:nvPr/>
        </p:nvSpPr>
        <p:spPr>
          <a:xfrm>
            <a:off x="2033395" y="5337276"/>
            <a:ext cx="6543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</a:t>
            </a: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8544-4724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otavio@inopus.com.br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Connector 2"/>
          <p:cNvCxnSpPr/>
          <p:nvPr/>
        </p:nvCxnSpPr>
        <p:spPr>
          <a:xfrm>
            <a:off x="254253" y="4920164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1"/>
          <p:cNvCxnSpPr/>
          <p:nvPr/>
        </p:nvCxnSpPr>
        <p:spPr>
          <a:xfrm>
            <a:off x="254253" y="3514675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2"/>
          <p:cNvCxnSpPr/>
          <p:nvPr/>
        </p:nvCxnSpPr>
        <p:spPr>
          <a:xfrm>
            <a:off x="254253" y="2099492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9"/>
          <p:cNvSpPr txBox="1"/>
          <p:nvPr/>
        </p:nvSpPr>
        <p:spPr>
          <a:xfrm>
            <a:off x="2037865" y="3598385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Filho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aixaDeTexto 20"/>
          <p:cNvSpPr txBox="1"/>
          <p:nvPr/>
        </p:nvSpPr>
        <p:spPr>
          <a:xfrm>
            <a:off x="2037865" y="3941994"/>
            <a:ext cx="6566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</a:t>
            </a:r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Fundador</a:t>
            </a:r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</a:t>
            </a:r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8174-7375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CaixaDeTexto 19"/>
          <p:cNvSpPr txBox="1"/>
          <p:nvPr/>
        </p:nvSpPr>
        <p:spPr>
          <a:xfrm>
            <a:off x="2041779" y="2204676"/>
            <a:ext cx="1720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CaixaDeTexto 20"/>
          <p:cNvSpPr txBox="1"/>
          <p:nvPr/>
        </p:nvSpPr>
        <p:spPr>
          <a:xfrm>
            <a:off x="2041779" y="2548285"/>
            <a:ext cx="6634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8585-4328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gustavo@inopus.com.br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CaixaDeTexto 19"/>
          <p:cNvSpPr txBox="1"/>
          <p:nvPr/>
        </p:nvSpPr>
        <p:spPr>
          <a:xfrm>
            <a:off x="2069489" y="806081"/>
            <a:ext cx="2295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6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CaixaDeTexto 20"/>
          <p:cNvSpPr txBox="1"/>
          <p:nvPr/>
        </p:nvSpPr>
        <p:spPr>
          <a:xfrm>
            <a:off x="2069489" y="1149690"/>
            <a:ext cx="64186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Sócio - Fundador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+ 55 11 9 7692-7785</a:t>
            </a:r>
          </a:p>
          <a:p>
            <a:pPr algn="just"/>
            <a:r>
              <a:rPr lang="pt-BR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guilherme@inopus.com.br</a:t>
            </a:r>
          </a:p>
        </p:txBody>
      </p:sp>
    </p:spTree>
    <p:extLst>
      <p:ext uri="{BB962C8B-B14F-4D97-AF65-F5344CB8AC3E}">
        <p14:creationId xmlns:p14="http://schemas.microsoft.com/office/powerpoint/2010/main" val="6327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19" name="TextBox 18"/>
          <p:cNvSpPr txBox="1"/>
          <p:nvPr/>
        </p:nvSpPr>
        <p:spPr>
          <a:xfrm>
            <a:off x="165657" y="1052736"/>
            <a:ext cx="8798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github.com/inopus/workshop-php-20160618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://github.com/inopus/workshop-php-20161022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657" y="2060848"/>
            <a:ext cx="87988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http://inventwithpython.com/blog/2014/12/02/why-is-object-oriented-programming-useful-with-an-role-playing-game-example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https://en.wikipedia.org/wiki/Object_(computer_science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www.apachefriends.org/index.html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php.net/manual/en/language.oop5.php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php.net/manual/en/function.time.php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</a:t>
            </a:r>
            <a:r>
              <a:rPr lang="pt-BR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php.net/manual/en/function.strtotime.php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http://php.net/manual/en/book.pdo.php</a:t>
            </a:r>
          </a:p>
        </p:txBody>
      </p:sp>
      <p:cxnSp>
        <p:nvCxnSpPr>
          <p:cNvPr id="6" name="Straight Connector 22"/>
          <p:cNvCxnSpPr/>
          <p:nvPr/>
        </p:nvCxnSpPr>
        <p:spPr>
          <a:xfrm>
            <a:off x="254253" y="1957776"/>
            <a:ext cx="8568000" cy="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13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8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vocês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4</a:t>
            </a:fld>
            <a:endParaRPr lang="pt-BR" dirty="0"/>
          </a:p>
        </p:txBody>
      </p:sp>
      <p:grpSp>
        <p:nvGrpSpPr>
          <p:cNvPr id="4" name="Group 3"/>
          <p:cNvGrpSpPr/>
          <p:nvPr/>
        </p:nvGrpSpPr>
        <p:grpSpPr>
          <a:xfrm>
            <a:off x="706106" y="1484785"/>
            <a:ext cx="7731788" cy="3773493"/>
            <a:chOff x="395536" y="1418350"/>
            <a:chExt cx="7731788" cy="3090770"/>
          </a:xfrm>
        </p:grpSpPr>
        <p:sp>
          <p:nvSpPr>
            <p:cNvPr id="5" name="Rectangle 4"/>
            <p:cNvSpPr/>
            <p:nvPr/>
          </p:nvSpPr>
          <p:spPr>
            <a:xfrm>
              <a:off x="395536" y="1973248"/>
              <a:ext cx="7731788" cy="2535872"/>
            </a:xfrm>
            <a:prstGeom prst="rect">
              <a:avLst/>
            </a:prstGeom>
            <a:noFill/>
            <a:ln w="25400">
              <a:solidFill>
                <a:srgbClr val="FB8C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0" rIns="360000" bIns="360000"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Qual o seu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Nome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faz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da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vida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Qual a sua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Web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Qual a sua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experiência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com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PHP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  <a:p>
              <a:pPr marL="342900" indent="-342900">
                <a:buFont typeface="+mj-lt"/>
                <a:buAutoNum type="arabicPeriod"/>
              </a:pPr>
              <a:endPara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Participou do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primeiro Workshop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de PHP?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pt-B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 que 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espera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desse </a:t>
              </a:r>
              <a:r>
                <a:rPr lang="pt-BR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Workshop</a:t>
              </a:r>
              <a:r>
                <a:rPr lang="pt-BR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  <a:endParaRPr lang="pt-B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536" y="1418350"/>
              <a:ext cx="7731788" cy="554898"/>
            </a:xfrm>
            <a:prstGeom prst="rect">
              <a:avLst/>
            </a:prstGeom>
            <a:solidFill>
              <a:srgbClr val="FB8C00"/>
            </a:solidFill>
            <a:ln w="25400">
              <a:solidFill>
                <a:srgbClr val="FB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Contem </a:t>
              </a:r>
              <a:r>
                <a:rPr lang="pt-BR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um pouco sobre </a:t>
              </a:r>
              <a:r>
                <a:rPr lang="pt-BR" b="1" dirty="0" smtClean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vocês!</a:t>
              </a:r>
              <a:endParaRPr lang="pt-BR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0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2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 / Colaboradores 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3" y="941896"/>
            <a:ext cx="1216582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85" y="934433"/>
            <a:ext cx="1224000" cy="123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198" y="941896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071" y="891951"/>
            <a:ext cx="1224000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CaixaDeTexto 19"/>
          <p:cNvSpPr txBox="1"/>
          <p:nvPr/>
        </p:nvSpPr>
        <p:spPr>
          <a:xfrm>
            <a:off x="6657926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Otávio R. Rossi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CaixaDeTexto 20"/>
          <p:cNvSpPr txBox="1"/>
          <p:nvPr/>
        </p:nvSpPr>
        <p:spPr>
          <a:xfrm>
            <a:off x="6696895" y="2725528"/>
            <a:ext cx="2052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 experiência na área de desenvolvimento de aplicações Web e consultoria de negócios na área de tecnologia em grandes empresas do mercado</a:t>
            </a:r>
          </a:p>
        </p:txBody>
      </p:sp>
      <p:cxnSp>
        <p:nvCxnSpPr>
          <p:cNvPr id="31" name="Straight Connector 2"/>
          <p:cNvCxnSpPr/>
          <p:nvPr/>
        </p:nvCxnSpPr>
        <p:spPr>
          <a:xfrm>
            <a:off x="451804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/>
          <p:cNvCxnSpPr/>
          <p:nvPr/>
        </p:nvCxnSpPr>
        <p:spPr>
          <a:xfrm>
            <a:off x="2384781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19"/>
          <p:cNvSpPr txBox="1"/>
          <p:nvPr/>
        </p:nvSpPr>
        <p:spPr>
          <a:xfrm>
            <a:off x="4529198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Michel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Zarzour</a:t>
            </a:r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F.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4" name="CaixaDeTexto 20"/>
          <p:cNvSpPr txBox="1"/>
          <p:nvPr/>
        </p:nvSpPr>
        <p:spPr>
          <a:xfrm>
            <a:off x="4563894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pelo Mackenzie, possui grande</a:t>
            </a:r>
          </a:p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experiência na área de desenvolvimento de aplicações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WebApp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 participação em grupos de startup.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5" name="CaixaDeTexto 19"/>
          <p:cNvSpPr txBox="1"/>
          <p:nvPr/>
        </p:nvSpPr>
        <p:spPr>
          <a:xfrm>
            <a:off x="2389685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Gustavo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Soré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aixaDeTexto 20"/>
          <p:cNvSpPr txBox="1"/>
          <p:nvPr/>
        </p:nvSpPr>
        <p:spPr>
          <a:xfrm>
            <a:off x="2424381" y="2725528"/>
            <a:ext cx="205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de Informação no Mackenzie. Desenvolvedor de aplicativos, especialista em </a:t>
            </a:r>
            <a:r>
              <a:rPr lang="pt-B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iOS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Responsável por aplicativos de CRM e mídia digital para o setor farmacêutico na América Latina.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7" name="CaixaDeTexto 19"/>
          <p:cNvSpPr txBox="1"/>
          <p:nvPr/>
        </p:nvSpPr>
        <p:spPr>
          <a:xfrm>
            <a:off x="244311" y="2278251"/>
            <a:ext cx="208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Guilherme </a:t>
            </a:r>
            <a:r>
              <a:rPr lang="pt-BR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Uezima</a:t>
            </a:r>
            <a:endParaRPr lang="pt-BR" sz="14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" name="CaixaDeTexto 20"/>
          <p:cNvSpPr txBox="1"/>
          <p:nvPr/>
        </p:nvSpPr>
        <p:spPr>
          <a:xfrm>
            <a:off x="262311" y="2725528"/>
            <a:ext cx="2052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Graduado em Sistemas </a:t>
            </a:r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 Informação pelo Mackenzie, atua há mais de cinco anos com o desenvolvimento de soluções tecnológicas para diversas plataformas.</a:t>
            </a:r>
            <a:endParaRPr lang="pt-B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9" name="Straight Connector 2"/>
          <p:cNvCxnSpPr/>
          <p:nvPr/>
        </p:nvCxnSpPr>
        <p:spPr>
          <a:xfrm>
            <a:off x="6646377" y="836712"/>
            <a:ext cx="0" cy="5400000"/>
          </a:xfrm>
          <a:prstGeom prst="line">
            <a:avLst/>
          </a:prstGeom>
          <a:ln w="12700">
            <a:solidFill>
              <a:srgbClr val="FB8C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9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3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Sobre nós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16" name="Group 15"/>
          <p:cNvGrpSpPr/>
          <p:nvPr/>
        </p:nvGrpSpPr>
        <p:grpSpPr>
          <a:xfrm>
            <a:off x="442677" y="1127740"/>
            <a:ext cx="5612100" cy="1349173"/>
            <a:chOff x="442677" y="4388026"/>
            <a:chExt cx="5612100" cy="1349173"/>
          </a:xfrm>
        </p:grpSpPr>
        <p:sp>
          <p:nvSpPr>
            <p:cNvPr id="44" name="Pentagon 43"/>
            <p:cNvSpPr/>
            <p:nvPr/>
          </p:nvSpPr>
          <p:spPr>
            <a:xfrm>
              <a:off x="442677" y="4388026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711" y="4661714"/>
              <a:ext cx="1202697" cy="801798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1888264" y="4693281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Tecnologias e ferramentas modernas para desenvolvimento de soluções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cloud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2677" y="4428710"/>
            <a:ext cx="5612100" cy="1349173"/>
            <a:chOff x="442677" y="1123381"/>
            <a:chExt cx="5612100" cy="1349173"/>
          </a:xfrm>
        </p:grpSpPr>
        <p:sp>
          <p:nvSpPr>
            <p:cNvPr id="42" name="Pentagon 41"/>
            <p:cNvSpPr/>
            <p:nvPr/>
          </p:nvSpPr>
          <p:spPr>
            <a:xfrm>
              <a:off x="442677" y="1123381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8264" y="1428636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Foco na experiência do usuário na utilização das soluções customizadas em </a:t>
              </a:r>
              <a:r>
                <a:rPr lang="pt-B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multiplataformas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29" name="Imagem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859" y="1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2677" y="2782167"/>
            <a:ext cx="5612100" cy="1349173"/>
            <a:chOff x="442677" y="2782167"/>
            <a:chExt cx="5612100" cy="1349173"/>
          </a:xfrm>
        </p:grpSpPr>
        <p:sp>
          <p:nvSpPr>
            <p:cNvPr id="43" name="Pentagon 42"/>
            <p:cNvSpPr/>
            <p:nvPr/>
          </p:nvSpPr>
          <p:spPr>
            <a:xfrm>
              <a:off x="442677" y="2782167"/>
              <a:ext cx="5612100" cy="1349173"/>
            </a:xfrm>
            <a:prstGeom prst="homePlate">
              <a:avLst/>
            </a:prstGeom>
            <a:solidFill>
              <a:schemeClr val="bg1">
                <a:lumMod val="95000"/>
                <a:alpha val="68000"/>
              </a:schemeClr>
            </a:solidFill>
            <a:ln>
              <a:solidFill>
                <a:schemeClr val="bg1">
                  <a:alpha val="8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t-BR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8264" y="3089109"/>
              <a:ext cx="333180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Gerenciamento dos feedbacks, recomendações de mercado e implementação de melhorias </a:t>
              </a:r>
              <a:endPara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pic>
          <p:nvPicPr>
            <p:cNvPr id="30" name="Imagem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55" y="3079537"/>
              <a:ext cx="757808" cy="757808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6605608" y="2580436"/>
            <a:ext cx="2160000" cy="1697128"/>
            <a:chOff x="6605608" y="2580436"/>
            <a:chExt cx="2160000" cy="1697128"/>
          </a:xfrm>
        </p:grpSpPr>
        <p:sp>
          <p:nvSpPr>
            <p:cNvPr id="45" name="Retângulo 8"/>
            <p:cNvSpPr/>
            <p:nvPr/>
          </p:nvSpPr>
          <p:spPr>
            <a:xfrm>
              <a:off x="6882207" y="2745590"/>
              <a:ext cx="911865" cy="684000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1120" y="2580436"/>
              <a:ext cx="1152128" cy="1243893"/>
            </a:xfrm>
            <a:prstGeom prst="rect">
              <a:avLst/>
            </a:prstGeom>
          </p:spPr>
        </p:pic>
        <p:sp>
          <p:nvSpPr>
            <p:cNvPr id="38" name="Retângulo 8"/>
            <p:cNvSpPr/>
            <p:nvPr/>
          </p:nvSpPr>
          <p:spPr>
            <a:xfrm>
              <a:off x="7930120" y="3221701"/>
              <a:ext cx="314975" cy="419967"/>
            </a:xfrm>
            <a:prstGeom prst="rect">
              <a:avLst/>
            </a:prstGeom>
            <a:solidFill>
              <a:srgbClr val="FB8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Picture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58397" y="3089284"/>
              <a:ext cx="458423" cy="734941"/>
            </a:xfrm>
            <a:prstGeom prst="rect">
              <a:avLst/>
            </a:prstGeom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5296" y="3427764"/>
              <a:ext cx="304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18"/>
            <p:cNvSpPr txBox="1"/>
            <p:nvPr/>
          </p:nvSpPr>
          <p:spPr>
            <a:xfrm>
              <a:off x="6605608" y="3997083"/>
              <a:ext cx="2160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pt-BR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http://inopus.com.br</a:t>
              </a:r>
              <a:endParaRPr lang="pt-B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605608" y="4277564"/>
              <a:ext cx="2160000" cy="0"/>
            </a:xfrm>
            <a:prstGeom prst="line">
              <a:avLst/>
            </a:prstGeom>
            <a:ln w="31750">
              <a:solidFill>
                <a:srgbClr val="FB8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68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pt-BR" dirty="0" smtClean="0"/>
              <a:t>Workshop PHP Básico I</a:t>
            </a:r>
          </a:p>
        </p:txBody>
      </p:sp>
    </p:spTree>
    <p:extLst>
      <p:ext uri="{BB962C8B-B14F-4D97-AF65-F5344CB8AC3E}">
        <p14:creationId xmlns:p14="http://schemas.microsoft.com/office/powerpoint/2010/main" val="9032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Workshop </a:t>
            </a:r>
            <a:r>
              <a:rPr lang="pt-BR" dirty="0"/>
              <a:t>PHP Básico 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pt-BR" dirty="0" smtClean="0"/>
              <a:t>Público – </a:t>
            </a:r>
            <a:fld id="{6E910924-8986-41F5-96BA-CFF3B927507F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-36512" y="1700808"/>
            <a:ext cx="8909535" cy="27853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github.com/inopus</a:t>
            </a:r>
          </a:p>
          <a:p>
            <a:pPr algn="ctr">
              <a:spcAft>
                <a:spcPts val="600"/>
              </a:spcAft>
            </a:pP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/workshop-php-20160618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637</Words>
  <Application>Microsoft Office PowerPoint</Application>
  <PresentationFormat>On-screen Show (4:3)</PresentationFormat>
  <Paragraphs>149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</dc:creator>
  <cp:lastModifiedBy>Rossi, Otavio R</cp:lastModifiedBy>
  <cp:revision>825</cp:revision>
  <dcterms:created xsi:type="dcterms:W3CDTF">2016-03-30T22:06:14Z</dcterms:created>
  <dcterms:modified xsi:type="dcterms:W3CDTF">2016-10-21T05:17:15Z</dcterms:modified>
</cp:coreProperties>
</file>