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6C0DC4-FC94-44EF-ADBF-E3BDA52F799A}">
  <a:tblStyle styleId="{3D6C0DC4-FC94-44EF-ADBF-E3BDA52F799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18BD19E-4BEB-480C-B7CB-F936B117A63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0987a2a1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0987a2a1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Prompt Tuning :</a:t>
            </a:r>
            <a:br>
              <a:rPr lang="en-GB"/>
            </a:br>
            <a:r>
              <a:rPr lang="en-GB"/>
              <a:t>Num_epochs = 5 </a:t>
            </a:r>
            <a:r>
              <a:rPr lang="en-GB"/>
              <a:t>empty</a:t>
            </a:r>
            <a:r>
              <a:rPr lang="en-GB"/>
              <a:t> strings</a:t>
            </a:r>
            <a:endParaRPr/>
          </a:p>
          <a:p>
            <a:pPr indent="0" lvl="0" marL="0" rtl="0" algn="l">
              <a:spcBef>
                <a:spcPts val="0"/>
              </a:spcBef>
              <a:spcAft>
                <a:spcPts val="0"/>
              </a:spcAft>
              <a:buNone/>
            </a:pPr>
            <a:r>
              <a:rPr lang="en-GB"/>
              <a:t>Num_epochs = 0 output examples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0987a2a1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0987a2a1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0987a2a18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0987a2a18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0987a2a18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0987a2a18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rgbClr val="595959"/>
                </a:solidFill>
                <a:latin typeface="Lato"/>
                <a:ea typeface="Lato"/>
                <a:cs typeface="Lato"/>
                <a:sym typeface="Lato"/>
              </a:rPr>
              <a:t>Results on Test Data :</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en-GB" sz="1300">
                <a:solidFill>
                  <a:srgbClr val="595959"/>
                </a:solidFill>
                <a:latin typeface="Lato"/>
                <a:ea typeface="Lato"/>
                <a:cs typeface="Lato"/>
                <a:sym typeface="Lato"/>
              </a:rPr>
              <a:t>Could not see the ROUGE and BLEU metrics, as Codalab was not accepting csv file and we did not know the submission format .</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GB" sz="1300">
                <a:solidFill>
                  <a:srgbClr val="595959"/>
                </a:solidFill>
                <a:latin typeface="Lato"/>
                <a:ea typeface="Lato"/>
                <a:cs typeface="Lato"/>
                <a:sym typeface="Lato"/>
              </a:rPr>
              <a:t>We tried to google it, but it was too complicated</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GB" sz="1300">
                <a:solidFill>
                  <a:srgbClr val="595959"/>
                </a:solidFill>
                <a:latin typeface="Lato"/>
                <a:ea typeface="Lato"/>
                <a:cs typeface="Lato"/>
                <a:sym typeface="Lato"/>
              </a:rPr>
              <a:t>We submitted the predictions of DialoGPT-Medium and DialoGPT-Sx5 in the zip file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09394bc3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09394bc3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09394bc3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09394bc3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09394bc3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09394bc3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09394bc3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09394bc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09394bc3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09394bc3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09394bc3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09394bc3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0987a2a1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0987a2a1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0987a2a18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0987a2a18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09394bc3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09394bc3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594150" y="1221350"/>
            <a:ext cx="61167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latin typeface="Times New Roman"/>
                <a:ea typeface="Times New Roman"/>
                <a:cs typeface="Times New Roman"/>
                <a:sym typeface="Times New Roman"/>
              </a:rPr>
              <a:t>ELL884 Project</a:t>
            </a:r>
            <a:endParaRPr u="sng">
              <a:latin typeface="Times New Roman"/>
              <a:ea typeface="Times New Roman"/>
              <a:cs typeface="Times New Roman"/>
              <a:sym typeface="Times New Roman"/>
            </a:endParaRPr>
          </a:p>
          <a:p>
            <a:pPr indent="0" lvl="0" marL="0" rtl="0" algn="ctr">
              <a:spcBef>
                <a:spcPts val="0"/>
              </a:spcBef>
              <a:spcAft>
                <a:spcPts val="0"/>
              </a:spcAft>
              <a:buNone/>
            </a:pPr>
            <a:r>
              <a:rPr lang="en-GB" sz="3755">
                <a:solidFill>
                  <a:srgbClr val="666666"/>
                </a:solidFill>
                <a:latin typeface="Times New Roman"/>
                <a:ea typeface="Times New Roman"/>
                <a:cs typeface="Times New Roman"/>
                <a:sym typeface="Times New Roman"/>
              </a:rPr>
              <a:t>Counterspeeches Up My Sleeve!</a:t>
            </a:r>
            <a:r>
              <a:rPr lang="en-GB">
                <a:solidFill>
                  <a:schemeClr val="accent3"/>
                </a:solidFill>
                <a:latin typeface="Times New Roman"/>
                <a:ea typeface="Times New Roman"/>
                <a:cs typeface="Times New Roman"/>
                <a:sym typeface="Times New Roman"/>
              </a:rPr>
              <a:t> </a:t>
            </a:r>
            <a:endParaRPr>
              <a:solidFill>
                <a:schemeClr val="accent3"/>
              </a:solidFill>
              <a:latin typeface="Times New Roman"/>
              <a:ea typeface="Times New Roman"/>
              <a:cs typeface="Times New Roman"/>
              <a:sym typeface="Times New Roman"/>
            </a:endParaRPr>
          </a:p>
        </p:txBody>
      </p:sp>
      <p:sp>
        <p:nvSpPr>
          <p:cNvPr id="87" name="Google Shape;87;p13"/>
          <p:cNvSpPr txBox="1"/>
          <p:nvPr>
            <p:ph idx="1" type="subTitle"/>
          </p:nvPr>
        </p:nvSpPr>
        <p:spPr>
          <a:xfrm>
            <a:off x="337700" y="3888600"/>
            <a:ext cx="4471500" cy="15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Akshay Reddy Vellapalem (2020MT10868)</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Ritika Soni (2020MT10838)</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Himasindhu Appili (2020MT10809)</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8" name="Google Shape;88;p13"/>
          <p:cNvSpPr/>
          <p:nvPr/>
        </p:nvSpPr>
        <p:spPr>
          <a:xfrm>
            <a:off x="761700" y="1093725"/>
            <a:ext cx="884700" cy="22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337700" y="983450"/>
            <a:ext cx="2003700" cy="2003700"/>
          </a:xfrm>
          <a:prstGeom prst="rect">
            <a:avLst/>
          </a:prstGeom>
          <a:noFill/>
          <a:ln>
            <a:noFill/>
          </a:ln>
        </p:spPr>
      </p:pic>
      <p:sp>
        <p:nvSpPr>
          <p:cNvPr id="90" name="Google Shape;90;p13"/>
          <p:cNvSpPr txBox="1"/>
          <p:nvPr/>
        </p:nvSpPr>
        <p:spPr>
          <a:xfrm>
            <a:off x="6866925" y="4707950"/>
            <a:ext cx="22128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chemeClr val="accent1"/>
                </a:solidFill>
                <a:latin typeface="Lato"/>
                <a:ea typeface="Lato"/>
                <a:cs typeface="Lato"/>
                <a:sym typeface="Lato"/>
              </a:rPr>
              <a:t>Date: 8ﱣ</a:t>
            </a:r>
            <a:r>
              <a:rPr baseline="30000" lang="en-GB" sz="1500">
                <a:solidFill>
                  <a:schemeClr val="accent1"/>
                </a:solidFill>
                <a:latin typeface="Lato"/>
                <a:ea typeface="Lato"/>
                <a:cs typeface="Lato"/>
                <a:sym typeface="Lato"/>
              </a:rPr>
              <a:t>th</a:t>
            </a:r>
            <a:r>
              <a:rPr lang="en-GB" sz="1500">
                <a:solidFill>
                  <a:schemeClr val="accent1"/>
                </a:solidFill>
                <a:latin typeface="Lato"/>
                <a:ea typeface="Lato"/>
                <a:cs typeface="Lato"/>
                <a:sym typeface="Lato"/>
              </a:rPr>
              <a:t> May, 2024</a:t>
            </a:r>
            <a:endParaRPr sz="1500">
              <a:solidFill>
                <a:schemeClr val="accent1"/>
              </a:solidFill>
              <a:latin typeface="Lato"/>
              <a:ea typeface="Lato"/>
              <a:cs typeface="Lato"/>
              <a:sym typeface="Lato"/>
            </a:endParaRPr>
          </a:p>
        </p:txBody>
      </p:sp>
      <p:sp>
        <p:nvSpPr>
          <p:cNvPr id="91" name="Google Shape;91;p13"/>
          <p:cNvSpPr txBox="1"/>
          <p:nvPr>
            <p:ph type="ctrTitle"/>
          </p:nvPr>
        </p:nvSpPr>
        <p:spPr>
          <a:xfrm>
            <a:off x="266850" y="3399925"/>
            <a:ext cx="3129000" cy="703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3600">
                <a:solidFill>
                  <a:srgbClr val="434343"/>
                </a:solidFill>
                <a:latin typeface="Times New Roman"/>
                <a:ea typeface="Times New Roman"/>
                <a:cs typeface="Times New Roman"/>
                <a:sym typeface="Times New Roman"/>
              </a:rPr>
              <a:t>Team ChadGPT</a:t>
            </a:r>
            <a:endParaRPr sz="3600">
              <a:solidFill>
                <a:srgbClr val="43434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28000" y="1340375"/>
            <a:ext cx="8091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Issues with LoRA and Prompt Tuning</a:t>
            </a:r>
            <a:endParaRPr>
              <a:latin typeface="Times New Roman"/>
              <a:ea typeface="Times New Roman"/>
              <a:cs typeface="Times New Roman"/>
              <a:sym typeface="Times New Roman"/>
            </a:endParaRPr>
          </a:p>
        </p:txBody>
      </p:sp>
      <p:sp>
        <p:nvSpPr>
          <p:cNvPr id="155" name="Google Shape;155;p22"/>
          <p:cNvSpPr txBox="1"/>
          <p:nvPr>
            <p:ph idx="1" type="body"/>
          </p:nvPr>
        </p:nvSpPr>
        <p:spPr>
          <a:xfrm>
            <a:off x="700575" y="1875575"/>
            <a:ext cx="8298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u="sng">
                <a:latin typeface="Times New Roman"/>
                <a:ea typeface="Times New Roman"/>
                <a:cs typeface="Times New Roman"/>
                <a:sym typeface="Times New Roman"/>
              </a:rPr>
              <a:t>LoRA</a:t>
            </a:r>
            <a:r>
              <a:rPr lang="en-GB" sz="1500">
                <a:latin typeface="Times New Roman"/>
                <a:ea typeface="Times New Roman"/>
                <a:cs typeface="Times New Roman"/>
                <a:sym typeface="Times New Roman"/>
              </a:rPr>
              <a:t> p</a:t>
            </a:r>
            <a:r>
              <a:rPr lang="en-GB" sz="1500">
                <a:latin typeface="Times New Roman"/>
                <a:ea typeface="Times New Roman"/>
                <a:cs typeface="Times New Roman"/>
                <a:sym typeface="Times New Roman"/>
              </a:rPr>
              <a:t>roduces</a:t>
            </a:r>
            <a:r>
              <a:rPr b="1" lang="en-GB" sz="1500">
                <a:latin typeface="Times New Roman"/>
                <a:ea typeface="Times New Roman"/>
                <a:cs typeface="Times New Roman"/>
                <a:sym typeface="Times New Roman"/>
              </a:rPr>
              <a:t> </a:t>
            </a:r>
            <a:r>
              <a:rPr b="1" lang="en-GB" sz="1500">
                <a:latin typeface="Times New Roman"/>
                <a:ea typeface="Times New Roman"/>
                <a:cs typeface="Times New Roman"/>
                <a:sym typeface="Times New Roman"/>
              </a:rPr>
              <a:t>nonsensical</a:t>
            </a:r>
            <a:r>
              <a:rPr lang="en-GB" sz="1500">
                <a:latin typeface="Times New Roman"/>
                <a:ea typeface="Times New Roman"/>
                <a:cs typeface="Times New Roman"/>
                <a:sym typeface="Times New Roman"/>
              </a:rPr>
              <a:t> outputs:</a:t>
            </a:r>
            <a:endParaRPr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GB" sz="1500">
                <a:latin typeface="Times New Roman"/>
                <a:ea typeface="Times New Roman"/>
                <a:cs typeface="Times New Roman"/>
                <a:sym typeface="Times New Roman"/>
              </a:rPr>
              <a:t> You are a drain on the brain. </a:t>
            </a:r>
            <a:r>
              <a:rPr lang="en-GB" sz="1500">
                <a:latin typeface="Times New Roman"/>
                <a:ea typeface="Times New Roman"/>
                <a:cs typeface="Times New Roman"/>
                <a:sym typeface="Times New Roman"/>
              </a:rPr>
              <a:t>I</a:t>
            </a:r>
            <a:r>
              <a:rPr lang="en-GB" sz="1500">
                <a:latin typeface="Times New Roman"/>
                <a:ea typeface="Times New Roman"/>
                <a:cs typeface="Times New Roman"/>
                <a:sym typeface="Times New Roman"/>
              </a:rPr>
              <a:t> am not sure if you are a drain on the brain or a drain on your brain...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 You are a child, you are just trying to make a fool of yourself.  idiots.  idiots.  idiots.  idiots…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 You put a strain on your brain. You put a strain on your brain. You put a strain on your brain…  </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rPr b="1" lang="en-GB" sz="1500" u="sng">
                <a:latin typeface="Times New Roman"/>
                <a:ea typeface="Times New Roman"/>
                <a:cs typeface="Times New Roman"/>
                <a:sym typeface="Times New Roman"/>
              </a:rPr>
              <a:t>Prompt Tuning</a:t>
            </a:r>
            <a:r>
              <a:rPr lang="en-GB" sz="1500">
                <a:latin typeface="Times New Roman"/>
                <a:ea typeface="Times New Roman"/>
                <a:cs typeface="Times New Roman"/>
                <a:sym typeface="Times New Roman"/>
              </a:rPr>
              <a:t>, on the other hand, just outputs an </a:t>
            </a:r>
            <a:r>
              <a:rPr b="1" lang="en-GB" sz="1500">
                <a:latin typeface="Times New Roman"/>
                <a:ea typeface="Times New Roman"/>
                <a:cs typeface="Times New Roman"/>
                <a:sym typeface="Times New Roman"/>
              </a:rPr>
              <a:t>empty string.</a:t>
            </a:r>
            <a:endParaRPr b="1" sz="1500">
              <a:latin typeface="Times New Roman"/>
              <a:ea typeface="Times New Roman"/>
              <a:cs typeface="Times New Roman"/>
              <a:sym typeface="Times New Roman"/>
            </a:endParaRPr>
          </a:p>
        </p:txBody>
      </p:sp>
      <p:sp>
        <p:nvSpPr>
          <p:cNvPr id="156" name="Google Shape;156;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DialoGPT: 5 Small models (Sx5)</a:t>
            </a:r>
            <a:endParaRPr>
              <a:latin typeface="Times New Roman"/>
              <a:ea typeface="Times New Roman"/>
              <a:cs typeface="Times New Roman"/>
              <a:sym typeface="Times New Roman"/>
            </a:endParaRPr>
          </a:p>
        </p:txBody>
      </p:sp>
      <p:sp>
        <p:nvSpPr>
          <p:cNvPr id="162" name="Google Shape;16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For each intent of counter speech, trained a </a:t>
            </a:r>
            <a:r>
              <a:rPr lang="en-GB" sz="1500">
                <a:latin typeface="Times New Roman"/>
                <a:ea typeface="Times New Roman"/>
                <a:cs typeface="Times New Roman"/>
                <a:sym typeface="Times New Roman"/>
              </a:rPr>
              <a:t>separate</a:t>
            </a:r>
            <a:r>
              <a:rPr lang="en-GB" sz="1500">
                <a:latin typeface="Times New Roman"/>
                <a:ea typeface="Times New Roman"/>
                <a:cs typeface="Times New Roman"/>
                <a:sym typeface="Times New Roman"/>
              </a:rPr>
              <a:t> DialoGPT (small) model.</a:t>
            </a:r>
            <a:endParaRPr sz="1500">
              <a:latin typeface="Times New Roman"/>
              <a:ea typeface="Times New Roman"/>
              <a:cs typeface="Times New Roman"/>
              <a:sym typeface="Times New Roman"/>
            </a:endParaRPr>
          </a:p>
          <a:p>
            <a:pPr indent="0" lvl="0" marL="0" rtl="0" algn="l">
              <a:spcBef>
                <a:spcPts val="1200"/>
              </a:spcBef>
              <a:spcAft>
                <a:spcPts val="0"/>
              </a:spcAft>
              <a:buNone/>
            </a:pPr>
            <a:r>
              <a:rPr b="1" lang="en-GB" sz="1500">
                <a:latin typeface="Times New Roman"/>
                <a:ea typeface="Times New Roman"/>
                <a:cs typeface="Times New Roman"/>
                <a:sym typeface="Times New Roman"/>
              </a:rPr>
              <a:t>Input:</a:t>
            </a:r>
            <a:r>
              <a:rPr lang="en-GB" sz="1500">
                <a:solidFill>
                  <a:srgbClr val="9900FF"/>
                </a:solidFill>
                <a:latin typeface="Times New Roman"/>
                <a:ea typeface="Times New Roman"/>
                <a:cs typeface="Times New Roman"/>
                <a:sym typeface="Times New Roman"/>
              </a:rPr>
              <a:t>{hate_speech}</a:t>
            </a:r>
            <a:r>
              <a:rPr lang="en-GB" sz="1400">
                <a:latin typeface="Times New Roman"/>
                <a:ea typeface="Times New Roman"/>
                <a:cs typeface="Times New Roman"/>
                <a:sym typeface="Times New Roman"/>
              </a:rPr>
              <a:t> </a:t>
            </a:r>
            <a:r>
              <a:rPr b="1" lang="en-GB" sz="1100">
                <a:solidFill>
                  <a:schemeClr val="dk2"/>
                </a:solidFill>
                <a:latin typeface="Times New Roman"/>
                <a:ea typeface="Times New Roman"/>
                <a:cs typeface="Times New Roman"/>
                <a:sym typeface="Times New Roman"/>
              </a:rPr>
              <a:t>&lt;EOS&gt;</a:t>
            </a:r>
            <a:endParaRPr sz="15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GB" sz="1500">
                <a:latin typeface="Times New Roman"/>
                <a:ea typeface="Times New Roman"/>
                <a:cs typeface="Times New Roman"/>
                <a:sym typeface="Times New Roman"/>
              </a:rPr>
              <a:t>Output:</a:t>
            </a:r>
            <a:r>
              <a:rPr lang="en-GB" sz="1500">
                <a:latin typeface="Times New Roman"/>
                <a:ea typeface="Times New Roman"/>
                <a:cs typeface="Times New Roman"/>
                <a:sym typeface="Times New Roman"/>
              </a:rPr>
              <a:t> </a:t>
            </a:r>
            <a:r>
              <a:rPr lang="en-GB" sz="1500">
                <a:solidFill>
                  <a:srgbClr val="9900FF"/>
                </a:solidFill>
                <a:latin typeface="Times New Roman"/>
                <a:ea typeface="Times New Roman"/>
                <a:cs typeface="Times New Roman"/>
                <a:sym typeface="Times New Roman"/>
              </a:rPr>
              <a:t>{counterspeech}</a:t>
            </a:r>
            <a:endParaRPr sz="1500">
              <a:solidFill>
                <a:srgbClr val="9900FF"/>
              </a:solidFill>
              <a:latin typeface="Times New Roman"/>
              <a:ea typeface="Times New Roman"/>
              <a:cs typeface="Times New Roman"/>
              <a:sym typeface="Times New Roman"/>
            </a:endParaRPr>
          </a:p>
          <a:p>
            <a:pPr indent="0" lvl="0" marL="0" rtl="0" algn="l">
              <a:spcBef>
                <a:spcPts val="500"/>
              </a:spcBef>
              <a:spcAft>
                <a:spcPts val="1200"/>
              </a:spcAft>
              <a:buNone/>
            </a:pPr>
            <a:r>
              <a:t/>
            </a:r>
            <a:endParaRPr sz="1500">
              <a:latin typeface="Times New Roman"/>
              <a:ea typeface="Times New Roman"/>
              <a:cs typeface="Times New Roman"/>
              <a:sym typeface="Times New Roman"/>
            </a:endParaRPr>
          </a:p>
        </p:txBody>
      </p:sp>
      <p:sp>
        <p:nvSpPr>
          <p:cNvPr id="163" name="Google Shape;163;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64" name="Google Shape;164;p23"/>
          <p:cNvGraphicFramePr/>
          <p:nvPr/>
        </p:nvGraphicFramePr>
        <p:xfrm>
          <a:off x="727650" y="3832275"/>
          <a:ext cx="3000000" cy="3000000"/>
        </p:xfrm>
        <a:graphic>
          <a:graphicData uri="http://schemas.openxmlformats.org/drawingml/2006/table">
            <a:tbl>
              <a:tblPr>
                <a:noFill/>
                <a:tableStyleId>{C18BD19E-4BEB-480C-B7CB-F936B117A63C}</a:tableStyleId>
              </a:tblPr>
              <a:tblGrid>
                <a:gridCol w="1989775"/>
                <a:gridCol w="980525"/>
                <a:gridCol w="1162600"/>
                <a:gridCol w="1060925"/>
                <a:gridCol w="1115150"/>
                <a:gridCol w="1379725"/>
              </a:tblGrid>
              <a:tr h="381000">
                <a:tc>
                  <a:txBody>
                    <a:bodyPr/>
                    <a:lstStyle/>
                    <a:p>
                      <a:pPr indent="0" lvl="0" marL="0" rtl="0" algn="ctr">
                        <a:spcBef>
                          <a:spcPts val="0"/>
                        </a:spcBef>
                        <a:spcAft>
                          <a:spcPts val="0"/>
                        </a:spcAft>
                        <a:buNone/>
                      </a:pPr>
                      <a:r>
                        <a:rPr b="1" lang="en-GB"/>
                        <a:t>Intent</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GB"/>
                        <a:t>Facts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a:t>Denouncing</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a:t>Question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a:t>Positive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a:t>Humour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t>Best Validation Loss</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GB"/>
                        <a:t>0.525235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a:t>0.539259</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a:t>0.436994</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a:t>0.500387</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a:t>0.500488</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7650" y="1296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DialoGPT - Sx5</a:t>
            </a:r>
            <a:r>
              <a:rPr lang="en-GB">
                <a:latin typeface="Times New Roman"/>
                <a:ea typeface="Times New Roman"/>
                <a:cs typeface="Times New Roman"/>
                <a:sym typeface="Times New Roman"/>
              </a:rPr>
              <a:t> Results</a:t>
            </a:r>
            <a:endParaRPr>
              <a:latin typeface="Times New Roman"/>
              <a:ea typeface="Times New Roman"/>
              <a:cs typeface="Times New Roman"/>
              <a:sym typeface="Times New Roman"/>
            </a:endParaRPr>
          </a:p>
        </p:txBody>
      </p:sp>
      <p:sp>
        <p:nvSpPr>
          <p:cNvPr id="170" name="Google Shape;170;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71" name="Google Shape;171;p24"/>
          <p:cNvGraphicFramePr/>
          <p:nvPr/>
        </p:nvGraphicFramePr>
        <p:xfrm>
          <a:off x="368138" y="2059163"/>
          <a:ext cx="3000000" cy="3000000"/>
        </p:xfrm>
        <a:graphic>
          <a:graphicData uri="http://schemas.openxmlformats.org/drawingml/2006/table">
            <a:tbl>
              <a:tblPr>
                <a:noFill/>
                <a:tableStyleId>{3D6C0DC4-FC94-44EF-ADBF-E3BDA52F799A}</a:tableStyleId>
              </a:tblPr>
              <a:tblGrid>
                <a:gridCol w="3213950"/>
                <a:gridCol w="989900"/>
                <a:gridCol w="928550"/>
                <a:gridCol w="3411225"/>
              </a:tblGrid>
              <a:tr h="390200">
                <a:tc>
                  <a:txBody>
                    <a:bodyPr/>
                    <a:lstStyle/>
                    <a:p>
                      <a:pPr indent="0" lvl="0" marL="0" rtl="0" algn="ctr">
                        <a:spcBef>
                          <a:spcPts val="0"/>
                        </a:spcBef>
                        <a:spcAft>
                          <a:spcPts val="0"/>
                        </a:spcAft>
                        <a:buNone/>
                      </a:pPr>
                      <a:r>
                        <a:rPr lang="en-GB" sz="1000"/>
                        <a:t>I hate gays.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LGBT+</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Denouncing</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I hate people like you who are intolerant of others.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86650">
                <a:tc>
                  <a:txBody>
                    <a:bodyPr/>
                    <a:lstStyle/>
                    <a:p>
                      <a:pPr indent="0" lvl="0" marL="0" rtl="0" algn="ctr">
                        <a:spcBef>
                          <a:spcPts val="0"/>
                        </a:spcBef>
                        <a:spcAft>
                          <a:spcPts val="0"/>
                        </a:spcAft>
                        <a:buNone/>
                      </a:pPr>
                      <a:r>
                        <a:rPr lang="en-GB" sz="1000"/>
                        <a:t>Jews had advance knowledge of the 9/11 attacks and said nothing.</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JEWS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Humor</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I would like to point out that the Jews have never been to war with us!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21450">
                <a:tc>
                  <a:txBody>
                    <a:bodyPr/>
                    <a:lstStyle/>
                    <a:p>
                      <a:pPr indent="0" lvl="0" marL="0" rtl="0" algn="ctr">
                        <a:spcBef>
                          <a:spcPts val="0"/>
                        </a:spcBef>
                        <a:spcAft>
                          <a:spcPts val="0"/>
                        </a:spcAft>
                        <a:buNone/>
                      </a:pPr>
                      <a:r>
                        <a:rPr lang="en-GB" sz="1000"/>
                        <a:t>Women are just a burden to society.</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WOMEN</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Facts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Women are not a burden to society. They are just human beings with full human rights.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18025">
                <a:tc>
                  <a:txBody>
                    <a:bodyPr/>
                    <a:lstStyle/>
                    <a:p>
                      <a:pPr indent="0" lvl="0" marL="0" rtl="0" algn="ctr">
                        <a:spcBef>
                          <a:spcPts val="0"/>
                        </a:spcBef>
                        <a:spcAft>
                          <a:spcPts val="0"/>
                        </a:spcAft>
                        <a:buNone/>
                      </a:pPr>
                      <a:r>
                        <a:rPr lang="en-GB" sz="1000"/>
                        <a:t>Gypsies use children as thieves.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OTHER</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Positive</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The vast majority of Gypsies are not thieves. Gypsies are happy to live in a country where they are free to choose their own destiny.</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18025">
                <a:tc>
                  <a:txBody>
                    <a:bodyPr/>
                    <a:lstStyle/>
                    <a:p>
                      <a:pPr indent="0" lvl="0" marL="0" rtl="0" algn="ctr">
                        <a:spcBef>
                          <a:spcPts val="0"/>
                        </a:spcBef>
                        <a:spcAft>
                          <a:spcPts val="0"/>
                        </a:spcAft>
                        <a:buNone/>
                      </a:pPr>
                      <a:r>
                        <a:rPr lang="en-GB" sz="1000"/>
                        <a:t>All Blacks are criminals, promiscuous sex addicts, drug addicts, and physically and mentally handicapped. They cannot be civilized.</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POC</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Question</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Do you have any evidence that shows that blacks are more likely to be criminals, promiscuous sex addicts, and physically and mentally handicapped?</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77" name="Google Shape;177;p25"/>
          <p:cNvSpPr txBox="1"/>
          <p:nvPr>
            <p:ph idx="2" type="body"/>
          </p:nvPr>
        </p:nvSpPr>
        <p:spPr>
          <a:xfrm>
            <a:off x="5272100" y="2028275"/>
            <a:ext cx="3374400" cy="302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latin typeface="Times New Roman"/>
                <a:ea typeface="Times New Roman"/>
                <a:cs typeface="Times New Roman"/>
                <a:sym typeface="Times New Roman"/>
              </a:rPr>
              <a:t>Out of all the models we have tested, the</a:t>
            </a:r>
            <a:r>
              <a:rPr b="1" lang="en-GB" sz="1700">
                <a:latin typeface="Times New Roman"/>
                <a:ea typeface="Times New Roman"/>
                <a:cs typeface="Times New Roman"/>
                <a:sym typeface="Times New Roman"/>
              </a:rPr>
              <a:t> DialoGPT- Medium </a:t>
            </a:r>
            <a:r>
              <a:rPr lang="en-GB" sz="1700">
                <a:latin typeface="Times New Roman"/>
                <a:ea typeface="Times New Roman"/>
                <a:cs typeface="Times New Roman"/>
                <a:sym typeface="Times New Roman"/>
              </a:rPr>
              <a:t>has yielded the</a:t>
            </a:r>
            <a:r>
              <a:rPr b="1" lang="en-GB" sz="1700">
                <a:latin typeface="Times New Roman"/>
                <a:ea typeface="Times New Roman"/>
                <a:cs typeface="Times New Roman"/>
                <a:sym typeface="Times New Roman"/>
              </a:rPr>
              <a:t> best </a:t>
            </a:r>
            <a:r>
              <a:rPr lang="en-GB" sz="1700">
                <a:latin typeface="Times New Roman"/>
                <a:ea typeface="Times New Roman"/>
                <a:cs typeface="Times New Roman"/>
                <a:sym typeface="Times New Roman"/>
              </a:rPr>
              <a:t>results.</a:t>
            </a:r>
            <a:endParaRPr sz="1700">
              <a:latin typeface="Times New Roman"/>
              <a:ea typeface="Times New Roman"/>
              <a:cs typeface="Times New Roman"/>
              <a:sym typeface="Times New Roman"/>
            </a:endParaRPr>
          </a:p>
          <a:p>
            <a:pPr indent="0" lvl="0" marL="0" rtl="0" algn="ctr">
              <a:spcBef>
                <a:spcPts val="1200"/>
              </a:spcBef>
              <a:spcAft>
                <a:spcPts val="0"/>
              </a:spcAft>
              <a:buNone/>
            </a:pPr>
            <a:r>
              <a:t/>
            </a:r>
            <a:endParaRPr b="1" sz="1700">
              <a:latin typeface="Times New Roman"/>
              <a:ea typeface="Times New Roman"/>
              <a:cs typeface="Times New Roman"/>
              <a:sym typeface="Times New Roman"/>
            </a:endParaRPr>
          </a:p>
          <a:p>
            <a:pPr indent="0" lvl="0" marL="0" rtl="0" algn="ctr">
              <a:spcBef>
                <a:spcPts val="1200"/>
              </a:spcBef>
              <a:spcAft>
                <a:spcPts val="1200"/>
              </a:spcAft>
              <a:buNone/>
            </a:pPr>
            <a:r>
              <a:t/>
            </a:r>
            <a:endParaRPr b="1" sz="1700">
              <a:latin typeface="Times New Roman"/>
              <a:ea typeface="Times New Roman"/>
              <a:cs typeface="Times New Roman"/>
              <a:sym typeface="Times New Roman"/>
            </a:endParaRPr>
          </a:p>
        </p:txBody>
      </p:sp>
      <p:sp>
        <p:nvSpPr>
          <p:cNvPr id="178" name="Google Shape;178;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184" name="Google Shape;184;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97" name="Google Shape;97;p14"/>
          <p:cNvSpPr txBox="1"/>
          <p:nvPr>
            <p:ph idx="1" type="body"/>
          </p:nvPr>
        </p:nvSpPr>
        <p:spPr>
          <a:xfrm>
            <a:off x="729450" y="2078875"/>
            <a:ext cx="4923000" cy="29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Generate </a:t>
            </a:r>
            <a:r>
              <a:rPr lang="en-GB" sz="1500">
                <a:latin typeface="Times New Roman"/>
                <a:ea typeface="Times New Roman"/>
                <a:cs typeface="Times New Roman"/>
                <a:sym typeface="Times New Roman"/>
              </a:rPr>
              <a:t>counter speeches</a:t>
            </a:r>
            <a:r>
              <a:rPr lang="en-GB" sz="1500">
                <a:latin typeface="Times New Roman"/>
                <a:ea typeface="Times New Roman"/>
                <a:cs typeface="Times New Roman"/>
                <a:sym typeface="Times New Roman"/>
              </a:rPr>
              <a:t> conditioned on five intents:</a:t>
            </a:r>
            <a:endParaRPr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GB" sz="1500">
                <a:latin typeface="Times New Roman"/>
                <a:ea typeface="Times New Roman"/>
                <a:cs typeface="Times New Roman"/>
                <a:sym typeface="Times New Roman"/>
              </a:rPr>
              <a:t>Facts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Denouncing</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Question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Positive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Humour</a:t>
            </a:r>
            <a:endParaRPr sz="1500">
              <a:latin typeface="Times New Roman"/>
              <a:ea typeface="Times New Roman"/>
              <a:cs typeface="Times New Roman"/>
              <a:sym typeface="Times New Roman"/>
            </a:endParaRPr>
          </a:p>
        </p:txBody>
      </p:sp>
      <p:sp>
        <p:nvSpPr>
          <p:cNvPr id="98" name="Google Shape;98;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Structural Format of Model Inputs and Outputs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4" name="Google Shape;104;p15"/>
          <p:cNvSpPr txBox="1"/>
          <p:nvPr>
            <p:ph idx="1" type="body"/>
          </p:nvPr>
        </p:nvSpPr>
        <p:spPr>
          <a:xfrm>
            <a:off x="938625" y="2078875"/>
            <a:ext cx="3930600" cy="25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latin typeface="Times New Roman"/>
                <a:ea typeface="Times New Roman"/>
                <a:cs typeface="Times New Roman"/>
                <a:sym typeface="Times New Roman"/>
              </a:rPr>
              <a:t>Inputs:</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GB" sz="1500" u="sng">
                <a:latin typeface="Times New Roman"/>
                <a:ea typeface="Times New Roman"/>
                <a:cs typeface="Times New Roman"/>
                <a:sym typeface="Times New Roman"/>
              </a:rPr>
              <a:t>Hate Speech</a:t>
            </a:r>
            <a:endParaRPr sz="1500" u="sng">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u="sng">
                <a:latin typeface="Times New Roman"/>
                <a:ea typeface="Times New Roman"/>
                <a:cs typeface="Times New Roman"/>
                <a:sym typeface="Times New Roman"/>
              </a:rPr>
              <a:t>Target</a:t>
            </a:r>
            <a:r>
              <a:rPr lang="en-GB" sz="1500">
                <a:latin typeface="Times New Roman"/>
                <a:ea typeface="Times New Roman"/>
                <a:cs typeface="Times New Roman"/>
                <a:sym typeface="Times New Roman"/>
              </a:rPr>
              <a:t> of the Hate Speech</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u="sng">
                <a:latin typeface="Times New Roman"/>
                <a:ea typeface="Times New Roman"/>
                <a:cs typeface="Times New Roman"/>
                <a:sym typeface="Times New Roman"/>
              </a:rPr>
              <a:t>Intent</a:t>
            </a:r>
            <a:r>
              <a:rPr lang="en-GB" sz="1500">
                <a:latin typeface="Times New Roman"/>
                <a:ea typeface="Times New Roman"/>
                <a:cs typeface="Times New Roman"/>
                <a:sym typeface="Times New Roman"/>
              </a:rPr>
              <a:t> on which Counter Speech will be conditioned</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105" name="Google Shape;105;p15"/>
          <p:cNvSpPr txBox="1"/>
          <p:nvPr>
            <p:ph idx="2" type="body"/>
          </p:nvPr>
        </p:nvSpPr>
        <p:spPr>
          <a:xfrm>
            <a:off x="4869225" y="2078875"/>
            <a:ext cx="3740700" cy="25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latin typeface="Times New Roman"/>
                <a:ea typeface="Times New Roman"/>
                <a:cs typeface="Times New Roman"/>
                <a:sym typeface="Times New Roman"/>
              </a:rPr>
              <a:t>Output:</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GB" sz="1500">
                <a:latin typeface="Times New Roman"/>
                <a:ea typeface="Times New Roman"/>
                <a:cs typeface="Times New Roman"/>
                <a:sym typeface="Times New Roman"/>
              </a:rPr>
              <a:t>Counter Speech</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
        <p:nvSpPr>
          <p:cNvPr id="106" name="Google Shape;106;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07" name="Google Shape;107;p15"/>
          <p:cNvCxnSpPr/>
          <p:nvPr/>
        </p:nvCxnSpPr>
        <p:spPr>
          <a:xfrm>
            <a:off x="4732450" y="2211825"/>
            <a:ext cx="32700" cy="2424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Architectures We Experimented With</a:t>
            </a:r>
            <a:endParaRPr/>
          </a:p>
        </p:txBody>
      </p:sp>
      <p:sp>
        <p:nvSpPr>
          <p:cNvPr id="113" name="Google Shape;113;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Initial Idea: </a:t>
            </a:r>
            <a:r>
              <a:rPr lang="en-GB">
                <a:latin typeface="Times New Roman"/>
                <a:ea typeface="Times New Roman"/>
                <a:cs typeface="Times New Roman"/>
                <a:sym typeface="Times New Roman"/>
              </a:rPr>
              <a:t>T5 Model</a:t>
            </a:r>
            <a:endParaRPr>
              <a:latin typeface="Times New Roman"/>
              <a:ea typeface="Times New Roman"/>
              <a:cs typeface="Times New Roman"/>
              <a:sym typeface="Times New Roman"/>
            </a:endParaRPr>
          </a:p>
        </p:txBody>
      </p:sp>
      <p:sp>
        <p:nvSpPr>
          <p:cNvPr id="119" name="Google Shape;119;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Fine-tuned on training data</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Fine-tuned + LoRA tuned</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Fine-tuned + Prompt tuned</a:t>
            </a:r>
            <a:endParaRPr sz="1500">
              <a:latin typeface="Times New Roman"/>
              <a:ea typeface="Times New Roman"/>
              <a:cs typeface="Times New Roman"/>
              <a:sym typeface="Times New Roman"/>
            </a:endParaRPr>
          </a:p>
          <a:p>
            <a:pPr indent="0" lvl="0" marL="45720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0"/>
              </a:spcAft>
              <a:buNone/>
            </a:pPr>
            <a:r>
              <a:rPr b="1" lang="en-GB" sz="1500">
                <a:latin typeface="Times New Roman"/>
                <a:ea typeface="Times New Roman"/>
                <a:cs typeface="Times New Roman"/>
                <a:sym typeface="Times New Roman"/>
              </a:rPr>
              <a:t>Example output with T5: </a:t>
            </a:r>
            <a:r>
              <a:rPr lang="en-GB" sz="1400">
                <a:solidFill>
                  <a:srgbClr val="5F6368"/>
                </a:solidFill>
                <a:highlight>
                  <a:srgbClr val="FFFFFF"/>
                </a:highlight>
              </a:rPr>
              <a:t>FalsE FalsE FalsE FalsE False</a:t>
            </a:r>
            <a:endParaRPr sz="1500">
              <a:latin typeface="Times New Roman"/>
              <a:ea typeface="Times New Roman"/>
              <a:cs typeface="Times New Roman"/>
              <a:sym typeface="Times New Roman"/>
            </a:endParaRPr>
          </a:p>
          <a:p>
            <a:pPr indent="0" lvl="0" marL="0" rtl="0" algn="l">
              <a:spcBef>
                <a:spcPts val="1200"/>
              </a:spcBef>
              <a:spcAft>
                <a:spcPts val="1200"/>
              </a:spcAft>
              <a:buNone/>
            </a:pPr>
            <a:r>
              <a:rPr b="1" lang="en-GB" sz="1500">
                <a:latin typeface="Times New Roman"/>
                <a:ea typeface="Times New Roman"/>
                <a:cs typeface="Times New Roman"/>
                <a:sym typeface="Times New Roman"/>
              </a:rPr>
              <a:t>Didn’t work well so we switched to DialoGPT</a:t>
            </a:r>
            <a:endParaRPr sz="2000"/>
          </a:p>
        </p:txBody>
      </p:sp>
      <p:sp>
        <p:nvSpPr>
          <p:cNvPr id="120" name="Google Shape;120;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DialoGPT</a:t>
            </a:r>
            <a:endParaRPr>
              <a:latin typeface="Times New Roman"/>
              <a:ea typeface="Times New Roman"/>
              <a:cs typeface="Times New Roman"/>
              <a:sym typeface="Times New Roman"/>
            </a:endParaRPr>
          </a:p>
        </p:txBody>
      </p:sp>
      <p:sp>
        <p:nvSpPr>
          <p:cNvPr id="126" name="Google Shape;126;p18"/>
          <p:cNvSpPr txBox="1"/>
          <p:nvPr>
            <p:ph idx="1" type="body"/>
          </p:nvPr>
        </p:nvSpPr>
        <p:spPr>
          <a:xfrm>
            <a:off x="729450" y="2078875"/>
            <a:ext cx="7688700" cy="1288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Medium model</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Medium+ LoRA tuned model (Model was </a:t>
            </a:r>
            <a:r>
              <a:rPr lang="en-GB" sz="1500">
                <a:latin typeface="Times New Roman"/>
                <a:ea typeface="Times New Roman"/>
                <a:cs typeface="Times New Roman"/>
                <a:sym typeface="Times New Roman"/>
              </a:rPr>
              <a:t>separately</a:t>
            </a:r>
            <a:r>
              <a:rPr lang="en-GB" sz="1500">
                <a:latin typeface="Times New Roman"/>
                <a:ea typeface="Times New Roman"/>
                <a:cs typeface="Times New Roman"/>
                <a:sym typeface="Times New Roman"/>
              </a:rPr>
              <a:t> tuned for each intent)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Medium + Prompt tuned model</a:t>
            </a:r>
            <a:r>
              <a:rPr lang="en-GB" sz="1500">
                <a:latin typeface="Times New Roman"/>
                <a:ea typeface="Times New Roman"/>
                <a:cs typeface="Times New Roman"/>
                <a:sym typeface="Times New Roman"/>
              </a:rPr>
              <a:t> (Model was separately tuned for each intent)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5 Small models (Sx5) (One model for each intent)</a:t>
            </a:r>
            <a:endParaRPr sz="1500">
              <a:latin typeface="Times New Roman"/>
              <a:ea typeface="Times New Roman"/>
              <a:cs typeface="Times New Roman"/>
              <a:sym typeface="Times New Roman"/>
            </a:endParaRPr>
          </a:p>
          <a:p>
            <a:pPr indent="0" lvl="0" marL="457200" rtl="0" algn="l">
              <a:spcBef>
                <a:spcPts val="1200"/>
              </a:spcBef>
              <a:spcAft>
                <a:spcPts val="1200"/>
              </a:spcAft>
              <a:buNone/>
            </a:pPr>
            <a:r>
              <a:t/>
            </a:r>
            <a:endParaRPr sz="1500">
              <a:latin typeface="Times New Roman"/>
              <a:ea typeface="Times New Roman"/>
              <a:cs typeface="Times New Roman"/>
              <a:sym typeface="Times New Roman"/>
            </a:endParaRPr>
          </a:p>
        </p:txBody>
      </p:sp>
      <p:sp>
        <p:nvSpPr>
          <p:cNvPr id="127" name="Google Shape;127;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DialoGPT: Medium</a:t>
            </a:r>
            <a:endParaRPr>
              <a:latin typeface="Times New Roman"/>
              <a:ea typeface="Times New Roman"/>
              <a:cs typeface="Times New Roman"/>
              <a:sym typeface="Times New Roman"/>
            </a:endParaRPr>
          </a:p>
        </p:txBody>
      </p:sp>
      <p:sp>
        <p:nvSpPr>
          <p:cNvPr id="133" name="Google Shape;133;p19"/>
          <p:cNvSpPr txBox="1"/>
          <p:nvPr>
            <p:ph idx="1" type="body"/>
          </p:nvPr>
        </p:nvSpPr>
        <p:spPr>
          <a:xfrm>
            <a:off x="805600" y="1850275"/>
            <a:ext cx="7390500" cy="3173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400">
                <a:latin typeface="Times New Roman"/>
                <a:ea typeface="Times New Roman"/>
                <a:cs typeface="Times New Roman"/>
                <a:sym typeface="Times New Roman"/>
              </a:rPr>
              <a:t>Input:</a:t>
            </a:r>
            <a:endParaRPr b="1" sz="1400">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GB" sz="1400">
                <a:latin typeface="Times New Roman"/>
                <a:ea typeface="Times New Roman"/>
                <a:cs typeface="Times New Roman"/>
                <a:sym typeface="Times New Roman"/>
              </a:rPr>
              <a:t>Hi, do you want to play a game?</a:t>
            </a:r>
            <a:r>
              <a:rPr b="1" lang="en-GB" sz="1100">
                <a:solidFill>
                  <a:schemeClr val="dk2"/>
                </a:solidFill>
                <a:latin typeface="Times New Roman"/>
                <a:ea typeface="Times New Roman"/>
                <a:cs typeface="Times New Roman"/>
                <a:sym typeface="Times New Roman"/>
              </a:rPr>
              <a:t>&lt;EOS&gt;</a:t>
            </a:r>
            <a:endParaRPr b="1" sz="1100">
              <a:solidFill>
                <a:schemeClr val="dk2"/>
              </a:solidFill>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400">
                <a:latin typeface="Times New Roman"/>
                <a:ea typeface="Times New Roman"/>
                <a:cs typeface="Times New Roman"/>
                <a:sym typeface="Times New Roman"/>
              </a:rPr>
              <a:t>Sure, how do we play?</a:t>
            </a:r>
            <a:r>
              <a:rPr b="1" lang="en-GB" sz="1100">
                <a:solidFill>
                  <a:schemeClr val="dk2"/>
                </a:solidFill>
                <a:latin typeface="Times New Roman"/>
                <a:ea typeface="Times New Roman"/>
                <a:cs typeface="Times New Roman"/>
                <a:sym typeface="Times New Roman"/>
              </a:rPr>
              <a:t>&lt;EOS&gt;</a:t>
            </a:r>
            <a:endParaRPr sz="1400">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400">
                <a:latin typeface="Times New Roman"/>
                <a:ea typeface="Times New Roman"/>
                <a:cs typeface="Times New Roman"/>
                <a:sym typeface="Times New Roman"/>
              </a:rPr>
              <a:t>I'll give you a hate speech against the </a:t>
            </a:r>
            <a:r>
              <a:rPr lang="en-GB" sz="1400">
                <a:solidFill>
                  <a:srgbClr val="9900FF"/>
                </a:solidFill>
                <a:latin typeface="Times New Roman"/>
                <a:ea typeface="Times New Roman"/>
                <a:cs typeface="Times New Roman"/>
                <a:sym typeface="Times New Roman"/>
              </a:rPr>
              <a:t>{target}</a:t>
            </a:r>
            <a:r>
              <a:rPr lang="en-GB" sz="1400">
                <a:solidFill>
                  <a:srgbClr val="674EA7"/>
                </a:solidFill>
                <a:latin typeface="Times New Roman"/>
                <a:ea typeface="Times New Roman"/>
                <a:cs typeface="Times New Roman"/>
                <a:sym typeface="Times New Roman"/>
              </a:rPr>
              <a:t> </a:t>
            </a:r>
            <a:r>
              <a:rPr lang="en-GB" sz="1400">
                <a:latin typeface="Times New Roman"/>
                <a:ea typeface="Times New Roman"/>
                <a:cs typeface="Times New Roman"/>
                <a:sym typeface="Times New Roman"/>
              </a:rPr>
              <a:t>community. In response, you'll give me a </a:t>
            </a:r>
            <a:r>
              <a:rPr lang="en-GB" sz="1400">
                <a:solidFill>
                  <a:srgbClr val="9900FF"/>
                </a:solidFill>
                <a:latin typeface="Times New Roman"/>
                <a:ea typeface="Times New Roman"/>
                <a:cs typeface="Times New Roman"/>
                <a:sym typeface="Times New Roman"/>
              </a:rPr>
              <a:t>{intent} </a:t>
            </a:r>
            <a:r>
              <a:rPr lang="en-GB" sz="1400">
                <a:latin typeface="Times New Roman"/>
                <a:ea typeface="Times New Roman"/>
                <a:cs typeface="Times New Roman"/>
                <a:sym typeface="Times New Roman"/>
              </a:rPr>
              <a:t>based counter speech. </a:t>
            </a:r>
            <a:r>
              <a:rPr b="1" lang="en-GB" sz="1100">
                <a:solidFill>
                  <a:schemeClr val="dk2"/>
                </a:solidFill>
                <a:latin typeface="Times New Roman"/>
                <a:ea typeface="Times New Roman"/>
                <a:cs typeface="Times New Roman"/>
                <a:sym typeface="Times New Roman"/>
              </a:rPr>
              <a:t>&lt;EOS&gt;</a:t>
            </a:r>
            <a:endParaRPr sz="1400">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400">
                <a:latin typeface="Times New Roman"/>
                <a:ea typeface="Times New Roman"/>
                <a:cs typeface="Times New Roman"/>
                <a:sym typeface="Times New Roman"/>
              </a:rPr>
              <a:t>Ok. Sounds fun.</a:t>
            </a:r>
            <a:r>
              <a:rPr b="1" lang="en-GB" sz="1100">
                <a:solidFill>
                  <a:schemeClr val="dk2"/>
                </a:solidFill>
                <a:latin typeface="Times New Roman"/>
                <a:ea typeface="Times New Roman"/>
                <a:cs typeface="Times New Roman"/>
                <a:sym typeface="Times New Roman"/>
              </a:rPr>
              <a:t>&lt;EOS&gt;</a:t>
            </a:r>
            <a:endParaRPr sz="1400">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400">
                <a:latin typeface="Times New Roman"/>
                <a:ea typeface="Times New Roman"/>
                <a:cs typeface="Times New Roman"/>
                <a:sym typeface="Times New Roman"/>
              </a:rPr>
              <a:t>Here's your hate speech:</a:t>
            </a:r>
            <a:r>
              <a:rPr lang="en-GB" sz="1400">
                <a:solidFill>
                  <a:srgbClr val="9900FF"/>
                </a:solidFill>
                <a:latin typeface="Times New Roman"/>
                <a:ea typeface="Times New Roman"/>
                <a:cs typeface="Times New Roman"/>
                <a:sym typeface="Times New Roman"/>
              </a:rPr>
              <a:t> {hate_speech}</a:t>
            </a:r>
            <a:r>
              <a:rPr b="1" lang="en-GB" sz="1100">
                <a:solidFill>
                  <a:schemeClr val="dk2"/>
                </a:solidFill>
                <a:latin typeface="Times New Roman"/>
                <a:ea typeface="Times New Roman"/>
                <a:cs typeface="Times New Roman"/>
                <a:sym typeface="Times New Roman"/>
              </a:rPr>
              <a:t>&lt;EOS&gt;</a:t>
            </a:r>
            <a:endParaRPr sz="1400">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400">
                <a:latin typeface="Times New Roman"/>
                <a:ea typeface="Times New Roman"/>
                <a:cs typeface="Times New Roman"/>
                <a:sym typeface="Times New Roman"/>
              </a:rPr>
              <a:t>Here's my counterspeech:</a:t>
            </a:r>
            <a:endParaRPr sz="1400">
              <a:latin typeface="Times New Roman"/>
              <a:ea typeface="Times New Roman"/>
              <a:cs typeface="Times New Roman"/>
              <a:sym typeface="Times New Roman"/>
            </a:endParaRPr>
          </a:p>
          <a:p>
            <a:pPr indent="0" lvl="0" marL="0" rtl="0" algn="l">
              <a:lnSpc>
                <a:spcPct val="90000"/>
              </a:lnSpc>
              <a:spcBef>
                <a:spcPts val="500"/>
              </a:spcBef>
              <a:spcAft>
                <a:spcPts val="0"/>
              </a:spcAft>
              <a:buNone/>
            </a:pPr>
            <a:r>
              <a:t/>
            </a:r>
            <a:endParaRPr sz="1400">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b="1" lang="en-GB" sz="1400">
                <a:latin typeface="Times New Roman"/>
                <a:ea typeface="Times New Roman"/>
                <a:cs typeface="Times New Roman"/>
                <a:sym typeface="Times New Roman"/>
              </a:rPr>
              <a:t>Output:</a:t>
            </a:r>
            <a:r>
              <a:rPr lang="en-GB" sz="1400">
                <a:latin typeface="Times New Roman"/>
                <a:ea typeface="Times New Roman"/>
                <a:cs typeface="Times New Roman"/>
                <a:sym typeface="Times New Roman"/>
              </a:rPr>
              <a:t> </a:t>
            </a:r>
            <a:r>
              <a:rPr lang="en-GB" sz="1400">
                <a:solidFill>
                  <a:srgbClr val="9900FF"/>
                </a:solidFill>
                <a:latin typeface="Times New Roman"/>
                <a:ea typeface="Times New Roman"/>
                <a:cs typeface="Times New Roman"/>
                <a:sym typeface="Times New Roman"/>
              </a:rPr>
              <a:t>{counterspeech}</a:t>
            </a:r>
            <a:endParaRPr sz="1400">
              <a:solidFill>
                <a:srgbClr val="9900FF"/>
              </a:solidFill>
              <a:latin typeface="Times New Roman"/>
              <a:ea typeface="Times New Roman"/>
              <a:cs typeface="Times New Roman"/>
              <a:sym typeface="Times New Roman"/>
            </a:endParaRPr>
          </a:p>
          <a:p>
            <a:pPr indent="0" lvl="0" marL="0" rtl="0" algn="l">
              <a:lnSpc>
                <a:spcPct val="90000"/>
              </a:lnSpc>
              <a:spcBef>
                <a:spcPts val="500"/>
              </a:spcBef>
              <a:spcAft>
                <a:spcPts val="0"/>
              </a:spcAft>
              <a:buNone/>
            </a:pPr>
            <a:r>
              <a:t/>
            </a:r>
            <a:endParaRPr sz="1400">
              <a:latin typeface="Times New Roman"/>
              <a:ea typeface="Times New Roman"/>
              <a:cs typeface="Times New Roman"/>
              <a:sym typeface="Times New Roman"/>
            </a:endParaRPr>
          </a:p>
          <a:p>
            <a:pPr indent="0" lvl="0" marL="0" rtl="0" algn="l">
              <a:lnSpc>
                <a:spcPct val="90000"/>
              </a:lnSpc>
              <a:spcBef>
                <a:spcPts val="500"/>
              </a:spcBef>
              <a:spcAft>
                <a:spcPts val="500"/>
              </a:spcAft>
              <a:buNone/>
            </a:pPr>
            <a:r>
              <a:rPr b="1" lang="en-GB" sz="1400">
                <a:latin typeface="Times New Roman"/>
                <a:ea typeface="Times New Roman"/>
                <a:cs typeface="Times New Roman"/>
                <a:sym typeface="Times New Roman"/>
              </a:rPr>
              <a:t>Best Validation Loss: </a:t>
            </a:r>
            <a:r>
              <a:rPr lang="en-GB" sz="1400">
                <a:solidFill>
                  <a:srgbClr val="000000"/>
                </a:solidFill>
                <a:latin typeface="Times New Roman"/>
                <a:ea typeface="Times New Roman"/>
                <a:cs typeface="Times New Roman"/>
                <a:sym typeface="Times New Roman"/>
              </a:rPr>
              <a:t>0.393097</a:t>
            </a:r>
            <a:endParaRPr b="1" sz="1400">
              <a:latin typeface="Times New Roman"/>
              <a:ea typeface="Times New Roman"/>
              <a:cs typeface="Times New Roman"/>
              <a:sym typeface="Times New Roman"/>
            </a:endParaRPr>
          </a:p>
        </p:txBody>
      </p:sp>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DialoGPT: Medium Results</a:t>
            </a:r>
            <a:endParaRPr/>
          </a:p>
        </p:txBody>
      </p:sp>
      <p:sp>
        <p:nvSpPr>
          <p:cNvPr id="140" name="Google Shape;140;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41" name="Google Shape;141;p20"/>
          <p:cNvGraphicFramePr/>
          <p:nvPr/>
        </p:nvGraphicFramePr>
        <p:xfrm>
          <a:off x="368138" y="1906763"/>
          <a:ext cx="3000000" cy="3000000"/>
        </p:xfrm>
        <a:graphic>
          <a:graphicData uri="http://schemas.openxmlformats.org/drawingml/2006/table">
            <a:tbl>
              <a:tblPr>
                <a:noFill/>
                <a:tableStyleId>{3D6C0DC4-FC94-44EF-ADBF-E3BDA52F799A}</a:tableStyleId>
              </a:tblPr>
              <a:tblGrid>
                <a:gridCol w="3743125"/>
                <a:gridCol w="893600"/>
                <a:gridCol w="892550"/>
                <a:gridCol w="3014350"/>
              </a:tblGrid>
              <a:tr h="404125">
                <a:tc>
                  <a:txBody>
                    <a:bodyPr/>
                    <a:lstStyle/>
                    <a:p>
                      <a:pPr indent="0" lvl="0" marL="0" rtl="0" algn="ctr">
                        <a:spcBef>
                          <a:spcPts val="0"/>
                        </a:spcBef>
                        <a:spcAft>
                          <a:spcPts val="0"/>
                        </a:spcAft>
                        <a:buNone/>
                      </a:pPr>
                      <a:r>
                        <a:rPr lang="en-GB" sz="1000"/>
                        <a:t>Blacks are naturally evil. They cannot be moral. Their entire existence is defined by their hatred of whites.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POC</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Facts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 The idea that blacks are naturally evil is just a myth. They are human beings with human rights.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75975">
                <a:tc>
                  <a:txBody>
                    <a:bodyPr/>
                    <a:lstStyle/>
                    <a:p>
                      <a:pPr indent="0" lvl="0" marL="0" rtl="0" algn="ctr">
                        <a:spcBef>
                          <a:spcPts val="0"/>
                        </a:spcBef>
                        <a:spcAft>
                          <a:spcPts val="0"/>
                        </a:spcAft>
                        <a:buNone/>
                      </a:pPr>
                      <a:r>
                        <a:rPr lang="en-GB" sz="1000"/>
                        <a:t>Migrants only want to steal our jobs, they're not qualified for them, they are not interested in improving anyone's lives and they are definitly not interested in our culture.</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MIGRANTS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Humor</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 I am sure you have never met a migrant, have you?</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0050">
                <a:tc>
                  <a:txBody>
                    <a:bodyPr/>
                    <a:lstStyle/>
                    <a:p>
                      <a:pPr indent="0" lvl="0" marL="0" rtl="0" algn="ctr">
                        <a:spcBef>
                          <a:spcPts val="0"/>
                        </a:spcBef>
                        <a:spcAft>
                          <a:spcPts val="0"/>
                        </a:spcAft>
                        <a:buNone/>
                      </a:pPr>
                      <a:r>
                        <a:rPr lang="en-GB" sz="1000"/>
                        <a:t>A woman is an emotional child, she is incapable of holding a job. Feminists who say otherwise are just liars, spreading hate against men.</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WOMEN</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Denouncing</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 You are wrong to say that feminists are against men. Feminists are against the patriarchy.</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99825">
                <a:tc>
                  <a:txBody>
                    <a:bodyPr/>
                    <a:lstStyle/>
                    <a:p>
                      <a:pPr indent="0" lvl="0" marL="0" rtl="0" algn="ctr">
                        <a:spcBef>
                          <a:spcPts val="0"/>
                        </a:spcBef>
                        <a:spcAft>
                          <a:spcPts val="0"/>
                        </a:spcAft>
                        <a:buNone/>
                      </a:pPr>
                      <a:r>
                        <a:rPr lang="en-GB" sz="1000"/>
                        <a:t>All versions of Islam have sharia law, thus, they are all extreme. Not all Muslims are engaged in actual violences, but every Muslim knows that jihad is the core of their religion, and they all support it.</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MUSLIMS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Question</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 Can you point out the specific verses in the Quran that you think are extreme?</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8000">
                <a:tc>
                  <a:txBody>
                    <a:bodyPr/>
                    <a:lstStyle/>
                    <a:p>
                      <a:pPr indent="0" lvl="0" marL="0" rtl="0" algn="ctr">
                        <a:spcBef>
                          <a:spcPts val="0"/>
                        </a:spcBef>
                        <a:spcAft>
                          <a:spcPts val="0"/>
                        </a:spcAft>
                        <a:buNone/>
                      </a:pPr>
                      <a:r>
                        <a:rPr lang="en-GB" sz="1000"/>
                        <a:t>To work with Jews and to ignore that they are too different from us is just stupid.</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JEWS</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Positive</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000"/>
                        <a:t> We should not ignore that there are different ways of life for different people.</a:t>
                      </a:r>
                      <a:endParaRPr sz="10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DialoGPT: Pre Trained(Medium) + PEFT(LoRA and Prompt Tuning)</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7" name="Google Shape;147;p21"/>
          <p:cNvSpPr txBox="1"/>
          <p:nvPr>
            <p:ph idx="1" type="body"/>
          </p:nvPr>
        </p:nvSpPr>
        <p:spPr>
          <a:xfrm>
            <a:off x="727650" y="2267375"/>
            <a:ext cx="7688700" cy="105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500">
                <a:latin typeface="Times New Roman"/>
                <a:ea typeface="Times New Roman"/>
                <a:cs typeface="Times New Roman"/>
                <a:sym typeface="Times New Roman"/>
              </a:rPr>
              <a:t>Input:</a:t>
            </a:r>
            <a:r>
              <a:rPr lang="en-GB" sz="1500">
                <a:solidFill>
                  <a:srgbClr val="9900FF"/>
                </a:solidFill>
                <a:latin typeface="Times New Roman"/>
                <a:ea typeface="Times New Roman"/>
                <a:cs typeface="Times New Roman"/>
                <a:sym typeface="Times New Roman"/>
              </a:rPr>
              <a:t>{hate_speech}</a:t>
            </a:r>
            <a:r>
              <a:rPr lang="en-GB" sz="1400">
                <a:latin typeface="Times New Roman"/>
                <a:ea typeface="Times New Roman"/>
                <a:cs typeface="Times New Roman"/>
                <a:sym typeface="Times New Roman"/>
              </a:rPr>
              <a:t> </a:t>
            </a:r>
            <a:r>
              <a:rPr b="1" lang="en-GB" sz="1100">
                <a:solidFill>
                  <a:schemeClr val="dk2"/>
                </a:solidFill>
                <a:latin typeface="Times New Roman"/>
                <a:ea typeface="Times New Roman"/>
                <a:cs typeface="Times New Roman"/>
                <a:sym typeface="Times New Roman"/>
              </a:rPr>
              <a:t>&lt;EOS&gt;</a:t>
            </a:r>
            <a:endParaRPr sz="15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GB" sz="1500">
                <a:latin typeface="Times New Roman"/>
                <a:ea typeface="Times New Roman"/>
                <a:cs typeface="Times New Roman"/>
                <a:sym typeface="Times New Roman"/>
              </a:rPr>
              <a:t>Output:</a:t>
            </a:r>
            <a:r>
              <a:rPr lang="en-GB" sz="1500">
                <a:latin typeface="Times New Roman"/>
                <a:ea typeface="Times New Roman"/>
                <a:cs typeface="Times New Roman"/>
                <a:sym typeface="Times New Roman"/>
              </a:rPr>
              <a:t> </a:t>
            </a:r>
            <a:r>
              <a:rPr lang="en-GB" sz="1500">
                <a:solidFill>
                  <a:srgbClr val="9900FF"/>
                </a:solidFill>
                <a:latin typeface="Times New Roman"/>
                <a:ea typeface="Times New Roman"/>
                <a:cs typeface="Times New Roman"/>
                <a:sym typeface="Times New Roman"/>
              </a:rPr>
              <a:t>{counterspeech}</a:t>
            </a:r>
            <a:endParaRPr sz="1500">
              <a:solidFill>
                <a:srgbClr val="9900FF"/>
              </a:solidFill>
              <a:latin typeface="Times New Roman"/>
              <a:ea typeface="Times New Roman"/>
              <a:cs typeface="Times New Roman"/>
              <a:sym typeface="Times New Roman"/>
            </a:endParaRPr>
          </a:p>
          <a:p>
            <a:pPr indent="0" lvl="0" marL="0" rtl="0" algn="l">
              <a:lnSpc>
                <a:spcPct val="100000"/>
              </a:lnSpc>
              <a:spcBef>
                <a:spcPts val="500"/>
              </a:spcBef>
              <a:spcAft>
                <a:spcPts val="500"/>
              </a:spcAft>
              <a:buNone/>
            </a:pPr>
            <a:r>
              <a:t/>
            </a:r>
            <a:endParaRPr sz="1500">
              <a:solidFill>
                <a:srgbClr val="9900FF"/>
              </a:solidFill>
              <a:latin typeface="Times New Roman"/>
              <a:ea typeface="Times New Roman"/>
              <a:cs typeface="Times New Roman"/>
              <a:sym typeface="Times New Roman"/>
            </a:endParaRPr>
          </a:p>
        </p:txBody>
      </p:sp>
      <p:sp>
        <p:nvSpPr>
          <p:cNvPr id="148" name="Google Shape;148;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49" name="Google Shape;149;p21"/>
          <p:cNvGraphicFramePr/>
          <p:nvPr/>
        </p:nvGraphicFramePr>
        <p:xfrm>
          <a:off x="885025" y="3326975"/>
          <a:ext cx="3000000" cy="3000000"/>
        </p:xfrm>
        <a:graphic>
          <a:graphicData uri="http://schemas.openxmlformats.org/drawingml/2006/table">
            <a:tbl>
              <a:tblPr>
                <a:noFill/>
                <a:tableStyleId>{C18BD19E-4BEB-480C-B7CB-F936B117A63C}</a:tableStyleId>
              </a:tblPr>
              <a:tblGrid>
                <a:gridCol w="2112625"/>
                <a:gridCol w="969900"/>
                <a:gridCol w="1148350"/>
                <a:gridCol w="1148350"/>
                <a:gridCol w="1053150"/>
                <a:gridCol w="1100750"/>
              </a:tblGrid>
              <a:tr h="381000">
                <a:tc>
                  <a:txBody>
                    <a:bodyPr/>
                    <a:lstStyle/>
                    <a:p>
                      <a:pPr indent="0" lvl="0" marL="0" rtl="0" algn="ctr">
                        <a:spcBef>
                          <a:spcPts val="0"/>
                        </a:spcBef>
                        <a:spcAft>
                          <a:spcPts val="0"/>
                        </a:spcAft>
                        <a:buNone/>
                      </a:pPr>
                      <a:r>
                        <a:rPr b="1" lang="en-GB" sz="1100"/>
                        <a:t>Intent</a:t>
                      </a:r>
                      <a:endParaRPr b="1"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GB" sz="1100"/>
                        <a:t>Facts</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Denouncing</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Question</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Positive</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Humour</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sz="1100"/>
                        <a:t>Best Validation Loss (LoRA)</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GB" sz="1100"/>
                        <a:t>2.783650</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3.103521</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2.677843</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3.08157</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3.224050</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sz="1100"/>
                        <a:t>Best Validation Loss (Prompt Tuning)</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GB" sz="1100"/>
                        <a:t>0.771063</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0.765681</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0.624893</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0.676970</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100"/>
                        <a:t>0.744654</a:t>
                      </a:r>
                      <a:endParaRPr sz="1100"/>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