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3" r:id="rId1"/>
  </p:sldMasterIdLst>
  <p:sldIdLst>
    <p:sldId id="256" r:id="rId2"/>
  </p:sldIdLst>
  <p:sldSz cx="6858000" cy="9144000" type="screen4x3"/>
  <p:notesSz cx="7099300" cy="102346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5" d="100"/>
          <a:sy n="85" d="100"/>
        </p:scale>
        <p:origin x="1572" y="-894"/>
      </p:cViewPr>
      <p:guideLst>
        <p:guide orient="horz" pos="288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540001"/>
            <a:ext cx="5657850" cy="3458633"/>
          </a:xfrm>
        </p:spPr>
        <p:txBody>
          <a:bodyPr anchor="b"/>
          <a:lstStyle>
            <a:lvl1pPr>
              <a:defRPr sz="6600">
                <a:ln>
                  <a:noFill/>
                </a:ln>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14350" y="6096000"/>
            <a:ext cx="4846320" cy="14224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pPr>
              <a:defRPr/>
            </a:pPr>
            <a:fld id="{8F2EE11D-89E7-414B-AF12-CAB6C634DADF}" type="datetimeFigureOut">
              <a:rPr lang="ja-JP" altLang="en-US" smtClean="0"/>
              <a:pPr>
                <a:defRPr/>
              </a:pPr>
              <a:t>2018/6/28</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D8898AC6-7D47-473F-B3CC-89101FF219F3}" type="slidenum">
              <a:rPr lang="ja-JP" altLang="en-US" smtClean="0"/>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fld id="{14ECC4B2-2D88-4597-9CB4-32B17D7AEF23}" type="datetimeFigureOut">
              <a:rPr lang="ja-JP" altLang="en-US" smtClean="0"/>
              <a:pPr>
                <a:defRPr/>
              </a:pPr>
              <a:t>2018/6/28</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83BBE8BB-F4D4-4460-9AE0-0ADE18151F6D}" type="slidenum">
              <a:rPr lang="ja-JP" altLang="en-US" smtClean="0"/>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314450" cy="7802033"/>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fld id="{8FCF0AF4-EEA7-462A-9D62-955C9EFD2871}" type="datetimeFigureOut">
              <a:rPr lang="ja-JP" altLang="en-US" smtClean="0"/>
              <a:pPr>
                <a:defRPr/>
              </a:pPr>
              <a:t>2018/6/28</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BDB8E4F6-5F33-4AA5-8B16-57D72AE1B13F}" type="slidenum">
              <a:rPr lang="ja-JP" altLang="en-US" smtClean="0"/>
              <a:pPr>
                <a:defRPr/>
              </a:pPr>
              <a: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pPr>
              <a:defRPr/>
            </a:pPr>
            <a:fld id="{B8687682-84B0-464D-8961-CD86547B5746}" type="datetimeFigureOut">
              <a:rPr lang="ja-JP" altLang="en-US" smtClean="0"/>
              <a:pPr>
                <a:defRPr/>
              </a:pPr>
              <a:t>2018/6/28</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9BC2D7FC-EF66-4B5D-BB69-CA0154D3E606}" type="slidenum">
              <a:rPr lang="ja-JP" altLang="en-US" smtClean="0"/>
              <a:pPr>
                <a:defRPr/>
              </a:pPr>
              <a: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541735" y="7315200"/>
            <a:ext cx="5744765" cy="1557867"/>
          </a:xfrm>
        </p:spPr>
        <p:txBody>
          <a:bodyPr anchor="t"/>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41735" y="5137151"/>
            <a:ext cx="4601765" cy="217805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pPr>
              <a:defRPr/>
            </a:pPr>
            <a:fld id="{53D9F21B-E265-4ACB-A9E3-A72E6B2BAFEB}" type="datetimeFigureOut">
              <a:rPr lang="ja-JP" altLang="en-US" smtClean="0"/>
              <a:pPr>
                <a:defRPr/>
              </a:pPr>
              <a:t>2018/6/28</a:t>
            </a:fld>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pPr>
              <a:defRPr/>
            </a:pPr>
            <a:fld id="{C818E1F1-50B5-47EA-BD6D-6956197314F1}" type="slidenum">
              <a:rPr lang="ja-JP" altLang="en-US" smtClean="0"/>
              <a:pPr>
                <a:defRPr/>
              </a:pPr>
              <a: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342900" y="2048256"/>
            <a:ext cx="2743200" cy="6120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314700" y="2048256"/>
            <a:ext cx="2743200" cy="612038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fld id="{087A6546-0F3B-4001-B0C7-1ED4156520A8}" type="datetimeFigureOut">
              <a:rPr lang="ja-JP" altLang="en-US" smtClean="0"/>
              <a:pPr>
                <a:defRPr/>
              </a:pPr>
              <a:t>2018/6/28</a:t>
            </a:fld>
            <a:endParaRPr lang="ja-JP" alt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0EA136E1-932B-4E69-95DF-F4D4E0363573}" type="slidenum">
              <a:rPr lang="ja-JP" altLang="en-US" smtClean="0"/>
              <a:pPr>
                <a:defRPr/>
              </a:pPr>
              <a: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342900" y="2046817"/>
            <a:ext cx="2743200" cy="853016"/>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342900" y="2899833"/>
            <a:ext cx="274320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314700" y="2046817"/>
            <a:ext cx="2743200" cy="853016"/>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3314700" y="2899833"/>
            <a:ext cx="2743200"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pPr>
              <a:defRPr/>
            </a:pPr>
            <a:fld id="{A45620DD-160D-44BD-90BA-40FC403CB2BF}" type="datetimeFigureOut">
              <a:rPr lang="ja-JP" altLang="en-US" smtClean="0"/>
              <a:pPr>
                <a:defRPr/>
              </a:pPr>
              <a:t>2018/6/28</a:t>
            </a:fld>
            <a:endParaRPr lang="ja-JP" altLang="en-US"/>
          </a:p>
        </p:txBody>
      </p:sp>
      <p:sp>
        <p:nvSpPr>
          <p:cNvPr id="8" name="Footer Placeholder 7"/>
          <p:cNvSpPr>
            <a:spLocks noGrp="1"/>
          </p:cNvSpPr>
          <p:nvPr>
            <p:ph type="ftr" sz="quarter" idx="11"/>
          </p:nvPr>
        </p:nvSpPr>
        <p:spPr/>
        <p:txBody>
          <a:bodyPr/>
          <a:lstStyle/>
          <a:p>
            <a:pPr>
              <a:defRPr/>
            </a:pPr>
            <a:endParaRPr lang="ja-JP" altLang="en-US"/>
          </a:p>
        </p:txBody>
      </p:sp>
      <p:sp>
        <p:nvSpPr>
          <p:cNvPr id="9" name="Slide Number Placeholder 8"/>
          <p:cNvSpPr>
            <a:spLocks noGrp="1"/>
          </p:cNvSpPr>
          <p:nvPr>
            <p:ph type="sldNum" sz="quarter" idx="12"/>
          </p:nvPr>
        </p:nvSpPr>
        <p:spPr/>
        <p:txBody>
          <a:bodyPr/>
          <a:lstStyle/>
          <a:p>
            <a:pPr>
              <a:defRPr/>
            </a:pPr>
            <a:fld id="{63C6002E-C492-4F48-AE88-67D533F73456}" type="slidenum">
              <a:rPr lang="ja-JP" altLang="en-US" smtClean="0"/>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pPr>
              <a:defRPr/>
            </a:pPr>
            <a:fld id="{6245A728-5B0F-4022-8E18-BC3C84414FFE}" type="datetimeFigureOut">
              <a:rPr lang="ja-JP" altLang="en-US" smtClean="0"/>
              <a:pPr>
                <a:defRPr/>
              </a:pPr>
              <a:t>2018/6/28</a:t>
            </a:fld>
            <a:endParaRPr lang="ja-JP" altLang="en-US"/>
          </a:p>
        </p:txBody>
      </p:sp>
      <p:sp>
        <p:nvSpPr>
          <p:cNvPr id="4" name="Footer Placeholder 3"/>
          <p:cNvSpPr>
            <a:spLocks noGrp="1"/>
          </p:cNvSpPr>
          <p:nvPr>
            <p:ph type="ftr" sz="quarter" idx="11"/>
          </p:nvPr>
        </p:nvSpPr>
        <p:spPr/>
        <p:txBody>
          <a:bodyPr/>
          <a:lstStyle/>
          <a:p>
            <a:pPr>
              <a:defRPr/>
            </a:pPr>
            <a:endParaRPr lang="ja-JP" altLang="en-US"/>
          </a:p>
        </p:txBody>
      </p:sp>
      <p:sp>
        <p:nvSpPr>
          <p:cNvPr id="5" name="Slide Number Placeholder 4"/>
          <p:cNvSpPr>
            <a:spLocks noGrp="1"/>
          </p:cNvSpPr>
          <p:nvPr>
            <p:ph type="sldNum" sz="quarter" idx="12"/>
          </p:nvPr>
        </p:nvSpPr>
        <p:spPr/>
        <p:txBody>
          <a:bodyPr/>
          <a:lstStyle/>
          <a:p>
            <a:pPr>
              <a:defRPr/>
            </a:pPr>
            <a:fld id="{1D8DE037-69FE-489C-92EE-68FF41FA3745}" type="slidenum">
              <a:rPr lang="ja-JP" altLang="en-US" smtClean="0"/>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F090420-925D-4550-A9DE-4ACDA1EBC0EE}" type="datetimeFigureOut">
              <a:rPr lang="ja-JP" altLang="en-US" smtClean="0"/>
              <a:pPr>
                <a:defRPr/>
              </a:pPr>
              <a:t>2018/6/28</a:t>
            </a:fld>
            <a:endParaRPr lang="ja-JP" altLang="en-US"/>
          </a:p>
        </p:txBody>
      </p:sp>
      <p:sp>
        <p:nvSpPr>
          <p:cNvPr id="3" name="Footer Placeholder 2"/>
          <p:cNvSpPr>
            <a:spLocks noGrp="1"/>
          </p:cNvSpPr>
          <p:nvPr>
            <p:ph type="ftr" sz="quarter" idx="11"/>
          </p:nvPr>
        </p:nvSpPr>
        <p:spPr/>
        <p:txBody>
          <a:bodyPr/>
          <a:lstStyle/>
          <a:p>
            <a:pPr>
              <a:defRPr/>
            </a:pPr>
            <a:endParaRPr lang="ja-JP" altLang="en-US"/>
          </a:p>
        </p:txBody>
      </p:sp>
      <p:sp>
        <p:nvSpPr>
          <p:cNvPr id="4" name="Slide Number Placeholder 3"/>
          <p:cNvSpPr>
            <a:spLocks noGrp="1"/>
          </p:cNvSpPr>
          <p:nvPr>
            <p:ph type="sldNum" sz="quarter" idx="12"/>
          </p:nvPr>
        </p:nvSpPr>
        <p:spPr/>
        <p:txBody>
          <a:bodyPr/>
          <a:lstStyle/>
          <a:p>
            <a:pPr>
              <a:defRPr/>
            </a:pPr>
            <a:fld id="{F6E9459F-D946-4B96-9AD2-5F4C047CB1FD}" type="slidenum">
              <a:rPr lang="ja-JP" altLang="en-US" smtClean="0"/>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8601" y="7327392"/>
            <a:ext cx="5829300" cy="792480"/>
          </a:xfrm>
        </p:spPr>
        <p:txBody>
          <a:bodyPr anchor="b"/>
          <a:lstStyle>
            <a:lvl1pPr algn="ctr">
              <a:defRPr sz="2200" b="1"/>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28600" y="8128000"/>
            <a:ext cx="5829301" cy="812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pPr>
              <a:defRPr/>
            </a:pPr>
            <a:fld id="{1B9B612F-F95A-4B59-B1E5-31AD83FB00BD}" type="datetimeFigureOut">
              <a:rPr lang="ja-JP" altLang="en-US" smtClean="0"/>
              <a:pPr>
                <a:defRPr/>
              </a:pPr>
              <a:t>2018/6/28</a:t>
            </a:fld>
            <a:endParaRPr lang="ja-JP" alt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pPr>
              <a:defRPr/>
            </a:pPr>
            <a:fld id="{8EC71682-1996-4600-83A0-084D4A89DE99}" type="slidenum">
              <a:rPr lang="ja-JP" altLang="en-US" smtClean="0"/>
              <a:pPr>
                <a:defRPr/>
              </a:pPr>
              <a:t>‹#›</a:t>
            </a:fld>
            <a:endParaRPr lang="ja-JP" altLang="en-US"/>
          </a:p>
        </p:txBody>
      </p:sp>
      <p:sp>
        <p:nvSpPr>
          <p:cNvPr id="9" name="Content Placeholder 8"/>
          <p:cNvSpPr>
            <a:spLocks noGrp="1"/>
          </p:cNvSpPr>
          <p:nvPr>
            <p:ph sz="quarter" idx="13"/>
          </p:nvPr>
        </p:nvSpPr>
        <p:spPr>
          <a:xfrm>
            <a:off x="228600" y="508000"/>
            <a:ext cx="5829300" cy="659045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26314" y="7327037"/>
            <a:ext cx="5829300" cy="792835"/>
          </a:xfrm>
        </p:spPr>
        <p:txBody>
          <a:bodyPr anchor="b"/>
          <a:lstStyle>
            <a:lvl1pPr algn="ctr">
              <a:defRPr sz="2200" b="1">
                <a:ln>
                  <a:noFill/>
                </a:ln>
                <a:solidFill>
                  <a:schemeClr val="tx2"/>
                </a:solidFill>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6343650" cy="731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26314" y="8128000"/>
            <a:ext cx="5829300" cy="81686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p>
            <a:pPr>
              <a:defRPr/>
            </a:pPr>
            <a:fld id="{01588E24-B6B1-4C28-84A6-A071B90DA9B6}" type="datetimeFigureOut">
              <a:rPr lang="ja-JP" altLang="en-US" smtClean="0"/>
              <a:pPr>
                <a:defRPr/>
              </a:pPr>
              <a:t>2018/6/28</a:t>
            </a:fld>
            <a:endParaRPr lang="ja-JP" altLang="en-US"/>
          </a:p>
        </p:txBody>
      </p:sp>
      <p:sp>
        <p:nvSpPr>
          <p:cNvPr id="9" name="Slide Number Placeholder 8"/>
          <p:cNvSpPr>
            <a:spLocks noGrp="1"/>
          </p:cNvSpPr>
          <p:nvPr>
            <p:ph type="sldNum" sz="quarter" idx="11"/>
          </p:nvPr>
        </p:nvSpPr>
        <p:spPr/>
        <p:txBody>
          <a:bodyPr/>
          <a:lstStyle/>
          <a:p>
            <a:pPr>
              <a:defRPr/>
            </a:pPr>
            <a:fld id="{FD13E414-CC89-4039-93E4-06E3504F5A27}" type="slidenum">
              <a:rPr lang="ja-JP" altLang="en-US" smtClean="0"/>
              <a:pPr>
                <a:defRPr/>
              </a:pPr>
              <a:t>‹#›</a:t>
            </a:fld>
            <a:endParaRPr lang="ja-JP" altLang="en-US"/>
          </a:p>
        </p:txBody>
      </p:sp>
      <p:sp>
        <p:nvSpPr>
          <p:cNvPr id="10" name="Footer Placeholder 9"/>
          <p:cNvSpPr>
            <a:spLocks noGrp="1"/>
          </p:cNvSpPr>
          <p:nvPr>
            <p:ph type="ftr" sz="quarter" idx="12"/>
          </p:nvPr>
        </p:nvSpPr>
        <p:spPr/>
        <p:txBody>
          <a:bodyPr/>
          <a:lstStyle/>
          <a:p>
            <a:pPr>
              <a:defRPr/>
            </a:pPr>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5715000" cy="1524000"/>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342900" y="2133600"/>
            <a:ext cx="5715000" cy="64008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Rectangle 6"/>
          <p:cNvSpPr/>
          <p:nvPr/>
        </p:nvSpPr>
        <p:spPr>
          <a:xfrm>
            <a:off x="6343650" y="0"/>
            <a:ext cx="51435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343650" y="7315200"/>
            <a:ext cx="51435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6398841" y="7531947"/>
            <a:ext cx="411480" cy="52832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fontAlgn="auto">
              <a:spcBef>
                <a:spcPts val="0"/>
              </a:spcBef>
              <a:spcAft>
                <a:spcPts val="0"/>
              </a:spcAft>
            </a:pPr>
            <a:fld id="{13B3B993-A3CB-48E6-B9D1-02AE9B9C9AF7}" type="slidenum">
              <a:rPr lang="ja-JP" altLang="en-US" smtClean="0">
                <a:solidFill>
                  <a:srgbClr val="465E9C"/>
                </a:solidFill>
                <a:ea typeface="ＭＳ Ｐゴシック"/>
              </a:rPr>
              <a:pPr fontAlgn="auto">
                <a:spcBef>
                  <a:spcPts val="0"/>
                </a:spcBef>
                <a:spcAft>
                  <a:spcPts val="0"/>
                </a:spcAft>
              </a:pPr>
              <a:t>‹#›</a:t>
            </a:fld>
            <a:endParaRPr lang="ja-JP" altLang="en-US">
              <a:solidFill>
                <a:srgbClr val="465E9C"/>
              </a:solidFill>
              <a:ea typeface="ＭＳ Ｐゴシック"/>
            </a:endParaRPr>
          </a:p>
        </p:txBody>
      </p:sp>
      <p:sp>
        <p:nvSpPr>
          <p:cNvPr id="5" name="Footer Placeholder 4"/>
          <p:cNvSpPr>
            <a:spLocks noGrp="1"/>
          </p:cNvSpPr>
          <p:nvPr>
            <p:ph type="ftr" sz="quarter" idx="3"/>
          </p:nvPr>
        </p:nvSpPr>
        <p:spPr>
          <a:xfrm rot="16200000">
            <a:off x="4999726" y="5505027"/>
            <a:ext cx="3156375" cy="274320"/>
          </a:xfrm>
          <a:prstGeom prst="rect">
            <a:avLst/>
          </a:prstGeom>
        </p:spPr>
        <p:txBody>
          <a:bodyPr vert="horz" lIns="91440" tIns="45720" rIns="91440" bIns="45720" rtlCol="0" anchor="ctr"/>
          <a:lstStyle>
            <a:lvl1pPr algn="r">
              <a:defRPr sz="1200">
                <a:solidFill>
                  <a:schemeClr val="bg2"/>
                </a:solidFill>
              </a:defRPr>
            </a:lvl1pPr>
          </a:lstStyle>
          <a:p>
            <a:pPr fontAlgn="auto">
              <a:spcBef>
                <a:spcPts val="0"/>
              </a:spcBef>
              <a:spcAft>
                <a:spcPts val="0"/>
              </a:spcAft>
            </a:pPr>
            <a:endParaRPr lang="ja-JP" altLang="en-US">
              <a:solidFill>
                <a:srgbClr val="465E9C"/>
              </a:solidFill>
              <a:ea typeface="ＭＳ Ｐゴシック"/>
            </a:endParaRPr>
          </a:p>
        </p:txBody>
      </p:sp>
      <p:sp>
        <p:nvSpPr>
          <p:cNvPr id="4" name="Date Placeholder 3"/>
          <p:cNvSpPr>
            <a:spLocks noGrp="1"/>
          </p:cNvSpPr>
          <p:nvPr>
            <p:ph type="dt" sz="half" idx="2"/>
          </p:nvPr>
        </p:nvSpPr>
        <p:spPr>
          <a:xfrm rot="16200000">
            <a:off x="4952314" y="2301240"/>
            <a:ext cx="3251199" cy="274320"/>
          </a:xfrm>
          <a:prstGeom prst="rect">
            <a:avLst/>
          </a:prstGeom>
        </p:spPr>
        <p:txBody>
          <a:bodyPr vert="horz" lIns="91440" tIns="45720" rIns="91440" bIns="45720" rtlCol="0" anchor="ctr"/>
          <a:lstStyle>
            <a:lvl1pPr algn="l">
              <a:defRPr sz="1200">
                <a:solidFill>
                  <a:schemeClr val="bg2"/>
                </a:solidFill>
              </a:defRPr>
            </a:lvl1pPr>
          </a:lstStyle>
          <a:p>
            <a:pPr fontAlgn="auto">
              <a:spcBef>
                <a:spcPts val="0"/>
              </a:spcBef>
              <a:spcAft>
                <a:spcPts val="0"/>
              </a:spcAft>
            </a:pPr>
            <a:fld id="{D378B464-13EB-493C-AE96-643C8D917CBA}" type="datetimeFigureOut">
              <a:rPr lang="ja-JP" altLang="en-US" smtClean="0">
                <a:solidFill>
                  <a:srgbClr val="465E9C"/>
                </a:solidFill>
                <a:ea typeface="ＭＳ Ｐゴシック"/>
              </a:rPr>
              <a:pPr fontAlgn="auto">
                <a:spcBef>
                  <a:spcPts val="0"/>
                </a:spcBef>
                <a:spcAft>
                  <a:spcPts val="0"/>
                </a:spcAft>
              </a:pPr>
              <a:t>2018/6/28</a:t>
            </a:fld>
            <a:endParaRPr lang="ja-JP" altLang="en-US">
              <a:solidFill>
                <a:srgbClr val="465E9C"/>
              </a:solidFill>
              <a:ea typeface="ＭＳ Ｐゴシック"/>
            </a:endParaRPr>
          </a:p>
        </p:txBody>
      </p:sp>
    </p:spTree>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p:txStyles>
    <p:titleStyle>
      <a:lvl1pPr algn="l" defTabSz="914400" rtl="0" eaLnBrk="1" latinLnBrk="0" hangingPunct="1">
        <a:spcBef>
          <a:spcPct val="0"/>
        </a:spcBef>
        <a:buNone/>
        <a:defRPr kumimoji="1"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kumimoji="1"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kumimoji="1"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kumimoji="1"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kumimoji="1"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kumimoji="1"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kumimoji="1"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kumimoji="1"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kumimoji="1"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672" y="650604"/>
            <a:ext cx="5784452" cy="681037"/>
          </a:xfrm>
        </p:spPr>
        <p:txBody>
          <a:bodyPr rtlCol="0">
            <a:noAutofit/>
          </a:bodyPr>
          <a:lstStyle/>
          <a:p>
            <a:pPr algn="ctr" fontAlgn="auto">
              <a:spcAft>
                <a:spcPts val="0"/>
              </a:spcAft>
              <a:defRPr/>
            </a:pPr>
            <a:r>
              <a:rPr lang="ja-JP" altLang="en-US" sz="4000" dirty="0"/>
              <a:t>第</a:t>
            </a:r>
            <a:r>
              <a:rPr lang="en-US" altLang="ja-JP" sz="4000" dirty="0"/>
              <a:t>11</a:t>
            </a:r>
            <a:r>
              <a:rPr lang="ja-JP" altLang="en-US" sz="4000" dirty="0"/>
              <a:t>回 修士論文発表会</a:t>
            </a:r>
          </a:p>
        </p:txBody>
      </p:sp>
      <p:sp>
        <p:nvSpPr>
          <p:cNvPr id="4" name="コンテンツ プレースホルダー 3"/>
          <p:cNvSpPr>
            <a:spLocks noGrp="1"/>
          </p:cNvSpPr>
          <p:nvPr>
            <p:ph idx="1"/>
          </p:nvPr>
        </p:nvSpPr>
        <p:spPr>
          <a:xfrm>
            <a:off x="368177" y="1475656"/>
            <a:ext cx="5941144" cy="7452320"/>
          </a:xfrm>
        </p:spPr>
        <p:txBody>
          <a:bodyPr>
            <a:normAutofit fontScale="92500" lnSpcReduction="20000"/>
          </a:bodyPr>
          <a:lstStyle/>
          <a:p>
            <a:pPr marL="0" indent="-457200" algn="just">
              <a:lnSpc>
                <a:spcPct val="120000"/>
              </a:lnSpc>
              <a:buFont typeface="Wingdings 2" pitchFamily="18" charset="2"/>
              <a:buNone/>
            </a:pPr>
            <a:r>
              <a:rPr lang="ja-JP" altLang="en-US" sz="1300" b="1" dirty="0">
                <a:solidFill>
                  <a:srgbClr val="7030A0"/>
                </a:solidFill>
                <a:latin typeface="ＭＳ ゴシック" panose="020B0609070205080204" pitchFamily="49" charset="-128"/>
                <a:ea typeface="ＭＳ ゴシック" panose="020B0609070205080204" pitchFamily="49" charset="-128"/>
                <a:cs typeface="Microsoft JhengHei"/>
              </a:rPr>
              <a:t>概要：</a:t>
            </a:r>
            <a:r>
              <a:rPr lang="ja-JP" altLang="en-US" sz="1300" dirty="0">
                <a:latin typeface="HGSｺﾞｼｯｸM" pitchFamily="50" charset="-128"/>
                <a:ea typeface="HGSｺﾞｼｯｸM" pitchFamily="50" charset="-128"/>
              </a:rPr>
              <a:t>①</a:t>
            </a:r>
            <a:r>
              <a:rPr lang="en-US" altLang="ja-JP" sz="1300" dirty="0">
                <a:latin typeface="+mj-lt"/>
                <a:ea typeface="HGSｺﾞｼｯｸM" pitchFamily="50" charset="-128"/>
              </a:rPr>
              <a:t>M-GTA</a:t>
            </a:r>
            <a:r>
              <a:rPr lang="ja-JP" altLang="en-US" sz="1300" dirty="0">
                <a:latin typeface="HGSｺﾞｼｯｸM" pitchFamily="50" charset="-128"/>
                <a:ea typeface="HGSｺﾞｼｯｸM" pitchFamily="50" charset="-128"/>
              </a:rPr>
              <a:t>（修正版グラウンデッド・セオリー・アプローチ）を活用して修士論文を書き上げた学位取得者の</a:t>
            </a:r>
            <a:r>
              <a:rPr lang="ja-JP" altLang="en-US" sz="1300" b="1" dirty="0">
                <a:latin typeface="HGSｺﾞｼｯｸM" pitchFamily="50" charset="-128"/>
                <a:ea typeface="HGSｺﾞｼｯｸM" pitchFamily="50" charset="-128"/>
              </a:rPr>
              <a:t>成果発表</a:t>
            </a:r>
            <a:r>
              <a:rPr lang="en-US" altLang="ja-JP" sz="1300" dirty="0">
                <a:latin typeface="HGSｺﾞｼｯｸM" pitchFamily="50" charset="-128"/>
                <a:ea typeface="HGSｺﾞｼｯｸM" pitchFamily="50" charset="-128"/>
              </a:rPr>
              <a:t>――</a:t>
            </a:r>
            <a:r>
              <a:rPr lang="ja-JP" altLang="en-US" sz="1300" dirty="0">
                <a:latin typeface="HGSｺﾞｼｯｸM" pitchFamily="50" charset="-128"/>
                <a:ea typeface="HGSｺﾞｼｯｸM" pitchFamily="50" charset="-128"/>
              </a:rPr>
              <a:t>領域的知見と方法論的な苦労や工夫について発表してもらい、後学の参考とする。②現在</a:t>
            </a:r>
            <a:r>
              <a:rPr lang="en-US" altLang="ja-JP" sz="1300" dirty="0">
                <a:latin typeface="+mj-lt"/>
                <a:ea typeface="HGSｺﾞｼｯｸM" pitchFamily="50" charset="-128"/>
              </a:rPr>
              <a:t>M-GTA</a:t>
            </a:r>
            <a:r>
              <a:rPr lang="ja-JP" altLang="en-US" sz="1300" dirty="0">
                <a:latin typeface="HGSｺﾞｼｯｸM" pitchFamily="50" charset="-128"/>
                <a:ea typeface="HGSｺﾞｼｯｸM" pitchFamily="50" charset="-128"/>
              </a:rPr>
              <a:t>を活用して修士論文にとりかかっている修士課程生の</a:t>
            </a:r>
            <a:r>
              <a:rPr lang="ja-JP" altLang="en-US" sz="1300" b="1" dirty="0">
                <a:latin typeface="HGSｺﾞｼｯｸM" pitchFamily="50" charset="-128"/>
                <a:ea typeface="HGSｺﾞｼｯｸM" pitchFamily="50" charset="-128"/>
              </a:rPr>
              <a:t>中間発表</a:t>
            </a:r>
            <a:r>
              <a:rPr lang="en-US" altLang="ja-JP" sz="1300" dirty="0">
                <a:latin typeface="HGSｺﾞｼｯｸM" pitchFamily="50" charset="-128"/>
                <a:ea typeface="HGSｺﾞｼｯｸM" pitchFamily="50" charset="-128"/>
              </a:rPr>
              <a:t>――</a:t>
            </a:r>
            <a:r>
              <a:rPr lang="ja-JP" altLang="en-US" sz="1300" dirty="0">
                <a:latin typeface="HGSｺﾞｼｯｸM" pitchFamily="50" charset="-128"/>
                <a:ea typeface="HGSｺﾞｼｯｸM" pitchFamily="50" charset="-128"/>
              </a:rPr>
              <a:t>スーパーバイザーやフロアとのやり取りを通じ、研究の洗練を促す。</a:t>
            </a:r>
            <a:endParaRPr lang="en-US" altLang="ja-JP" sz="1300" dirty="0">
              <a:latin typeface="HGSｺﾞｼｯｸM" pitchFamily="50" charset="-128"/>
              <a:ea typeface="HGSｺﾞｼｯｸM" pitchFamily="50" charset="-128"/>
            </a:endParaRPr>
          </a:p>
          <a:p>
            <a:pPr marL="0" indent="-457200">
              <a:lnSpc>
                <a:spcPct val="80000"/>
              </a:lnSpc>
              <a:buFont typeface="Wingdings 2" pitchFamily="18" charset="2"/>
              <a:buNone/>
            </a:pPr>
            <a:endParaRPr lang="ja-JP" altLang="en-US" sz="1100" dirty="0"/>
          </a:p>
          <a:p>
            <a:pPr marL="0" indent="-457200">
              <a:lnSpc>
                <a:spcPct val="80000"/>
              </a:lnSpc>
              <a:buFont typeface="Wingdings 2" pitchFamily="18" charset="2"/>
              <a:buNone/>
            </a:pPr>
            <a:r>
              <a:rPr lang="zh-TW" altLang="en-US" sz="1300" b="1" dirty="0">
                <a:solidFill>
                  <a:srgbClr val="7030A0"/>
                </a:solidFill>
                <a:latin typeface="ＭＳ ゴシック" panose="020B0609070205080204" pitchFamily="49" charset="-128"/>
                <a:ea typeface="ＭＳ ゴシック" panose="020B0609070205080204" pitchFamily="49" charset="-128"/>
                <a:cs typeface="Microsoft JhengHei"/>
              </a:rPr>
              <a:t>日時：</a:t>
            </a:r>
            <a:r>
              <a:rPr lang="en-US" altLang="zh-TW" sz="1300" dirty="0">
                <a:latin typeface="+mj-lt"/>
                <a:ea typeface="HGSｺﾞｼｯｸM" pitchFamily="50" charset="-128"/>
                <a:cs typeface="Microsoft JhengHei"/>
              </a:rPr>
              <a:t>2018</a:t>
            </a:r>
            <a:r>
              <a:rPr lang="zh-TW" altLang="en-US" sz="1300" dirty="0">
                <a:latin typeface="+mj-lt"/>
                <a:ea typeface="HGSｺﾞｼｯｸM" pitchFamily="50" charset="-128"/>
              </a:rPr>
              <a:t>年</a:t>
            </a:r>
            <a:r>
              <a:rPr lang="en-US" altLang="zh-TW" sz="1300" dirty="0">
                <a:latin typeface="+mj-lt"/>
                <a:ea typeface="HGSｺﾞｼｯｸM" pitchFamily="50" charset="-128"/>
                <a:cs typeface="Microsoft JhengHei"/>
              </a:rPr>
              <a:t>7</a:t>
            </a:r>
            <a:r>
              <a:rPr lang="zh-TW" altLang="en-US" sz="1300" dirty="0">
                <a:latin typeface="+mj-lt"/>
                <a:ea typeface="HGSｺﾞｼｯｸM" pitchFamily="50" charset="-128"/>
              </a:rPr>
              <a:t>月</a:t>
            </a:r>
            <a:r>
              <a:rPr lang="en-US" altLang="zh-TW" sz="1300" dirty="0">
                <a:latin typeface="+mj-lt"/>
                <a:ea typeface="HGSｺﾞｼｯｸM" pitchFamily="50" charset="-128"/>
              </a:rPr>
              <a:t>14</a:t>
            </a:r>
            <a:r>
              <a:rPr lang="zh-TW" altLang="en-US" sz="1300" dirty="0">
                <a:latin typeface="+mj-lt"/>
                <a:ea typeface="HGSｺﾞｼｯｸM" pitchFamily="50" charset="-128"/>
              </a:rPr>
              <a:t>日（土）</a:t>
            </a:r>
            <a:r>
              <a:rPr lang="ja-JP" altLang="en-US" sz="1300" dirty="0"/>
              <a:t>　</a:t>
            </a:r>
            <a:r>
              <a:rPr lang="en-US" altLang="ja-JP" sz="1300" dirty="0"/>
              <a:t>13</a:t>
            </a:r>
            <a:r>
              <a:rPr lang="zh-TW" altLang="en-US" sz="1300" dirty="0">
                <a:cs typeface="Microsoft JhengHei"/>
              </a:rPr>
              <a:t>：</a:t>
            </a:r>
            <a:r>
              <a:rPr lang="en-US" altLang="ja-JP" sz="1300" dirty="0">
                <a:cs typeface="Microsoft JhengHei"/>
              </a:rPr>
              <a:t>0</a:t>
            </a:r>
            <a:r>
              <a:rPr lang="en-US" altLang="zh-TW" sz="1300" dirty="0">
                <a:cs typeface="Microsoft JhengHei"/>
              </a:rPr>
              <a:t>0</a:t>
            </a:r>
            <a:r>
              <a:rPr lang="zh-TW" altLang="en-US" sz="1300" dirty="0">
                <a:cs typeface="Microsoft JhengHei"/>
              </a:rPr>
              <a:t>～</a:t>
            </a:r>
            <a:r>
              <a:rPr lang="en-US" altLang="zh-TW" sz="1300" dirty="0">
                <a:cs typeface="Microsoft JhengHei"/>
              </a:rPr>
              <a:t>18</a:t>
            </a:r>
            <a:r>
              <a:rPr lang="zh-TW" altLang="en-US" sz="1300" dirty="0">
                <a:cs typeface="Microsoft JhengHei"/>
              </a:rPr>
              <a:t>：</a:t>
            </a:r>
            <a:r>
              <a:rPr lang="en-US" altLang="ja-JP" sz="1300" dirty="0">
                <a:cs typeface="Microsoft JhengHei"/>
              </a:rPr>
              <a:t>0</a:t>
            </a:r>
            <a:r>
              <a:rPr lang="en-US" altLang="zh-TW" sz="1300" dirty="0">
                <a:cs typeface="Microsoft JhengHei"/>
              </a:rPr>
              <a:t>0</a:t>
            </a:r>
          </a:p>
          <a:p>
            <a:pPr marL="0" indent="-457200">
              <a:lnSpc>
                <a:spcPct val="80000"/>
              </a:lnSpc>
              <a:buFont typeface="Wingdings 2" pitchFamily="18" charset="2"/>
              <a:buNone/>
            </a:pPr>
            <a:endParaRPr lang="zh-TW" altLang="en-US" sz="1100" dirty="0">
              <a:cs typeface="Microsoft JhengHei"/>
            </a:endParaRPr>
          </a:p>
          <a:p>
            <a:pPr marL="0" indent="-457200">
              <a:lnSpc>
                <a:spcPct val="80000"/>
              </a:lnSpc>
              <a:buFont typeface="Wingdings 2" pitchFamily="18" charset="2"/>
              <a:buNone/>
            </a:pPr>
            <a:r>
              <a:rPr lang="ja-JP" altLang="en-US" sz="1300" b="1" dirty="0">
                <a:solidFill>
                  <a:srgbClr val="7030A0"/>
                </a:solidFill>
                <a:latin typeface="+mj-ea"/>
                <a:ea typeface="+mj-ea"/>
                <a:cs typeface="Microsoft JhengHei"/>
              </a:rPr>
              <a:t>会場：</a:t>
            </a:r>
            <a:r>
              <a:rPr lang="ja-JP" altLang="en-US" sz="1300" dirty="0">
                <a:latin typeface="+mj-lt"/>
                <a:ea typeface="HGSｺﾞｼｯｸM" pitchFamily="50" charset="-128"/>
              </a:rPr>
              <a:t>大正大学</a:t>
            </a:r>
            <a:r>
              <a:rPr lang="en-US" altLang="ja-JP" sz="1300" dirty="0">
                <a:latin typeface="+mj-lt"/>
                <a:ea typeface="HGSｺﾞｼｯｸM" pitchFamily="50" charset="-128"/>
              </a:rPr>
              <a:t>7</a:t>
            </a:r>
            <a:r>
              <a:rPr lang="ja-JP" altLang="en-US" sz="1300" dirty="0">
                <a:latin typeface="+mj-lt"/>
                <a:ea typeface="HGSｺﾞｼｯｸM" pitchFamily="50" charset="-128"/>
              </a:rPr>
              <a:t>号館</a:t>
            </a:r>
            <a:r>
              <a:rPr lang="en-US" altLang="ja-JP" sz="1300" dirty="0">
                <a:latin typeface="+mj-lt"/>
                <a:ea typeface="HGSｺﾞｼｯｸM" pitchFamily="50" charset="-128"/>
              </a:rPr>
              <a:t>4</a:t>
            </a:r>
            <a:r>
              <a:rPr lang="ja-JP" altLang="en-US" sz="1300" dirty="0">
                <a:latin typeface="+mj-lt"/>
                <a:ea typeface="HGSｺﾞｼｯｸM" pitchFamily="50" charset="-128"/>
              </a:rPr>
              <a:t>階</a:t>
            </a:r>
            <a:r>
              <a:rPr lang="en-US" altLang="ja-JP" sz="1300" dirty="0">
                <a:latin typeface="+mj-lt"/>
                <a:ea typeface="HGSｺﾞｼｯｸM" pitchFamily="50" charset="-128"/>
              </a:rPr>
              <a:t>741</a:t>
            </a:r>
            <a:r>
              <a:rPr lang="ja-JP" altLang="en-US" sz="1300" dirty="0">
                <a:latin typeface="+mj-lt"/>
                <a:ea typeface="HGSｺﾞｼｯｸM" pitchFamily="50" charset="-128"/>
              </a:rPr>
              <a:t>教室</a:t>
            </a:r>
          </a:p>
          <a:p>
            <a:pPr marL="0" indent="-457200">
              <a:lnSpc>
                <a:spcPct val="80000"/>
              </a:lnSpc>
              <a:buFont typeface="Wingdings 2" pitchFamily="18" charset="2"/>
              <a:buNone/>
            </a:pPr>
            <a:r>
              <a:rPr lang="ja-JP" altLang="en-US" sz="1300" dirty="0">
                <a:latin typeface="+mj-lt"/>
                <a:ea typeface="HGSｺﾞｼｯｸM" pitchFamily="50" charset="-128"/>
              </a:rPr>
              <a:t>　　　　　　　　　　</a:t>
            </a:r>
            <a:r>
              <a:rPr lang="en-US" altLang="ja-JP" sz="1100" b="1" dirty="0"/>
              <a:t>https://www.tais.ac.jp/utility/access_map/</a:t>
            </a:r>
          </a:p>
          <a:p>
            <a:pPr marL="0" indent="-457200" algn="just">
              <a:lnSpc>
                <a:spcPct val="120000"/>
              </a:lnSpc>
              <a:buFont typeface="Wingdings 2" pitchFamily="18" charset="2"/>
              <a:buNone/>
            </a:pPr>
            <a:r>
              <a:rPr lang="ja-JP" altLang="en-US" sz="1300" b="1" dirty="0">
                <a:solidFill>
                  <a:srgbClr val="7030A0"/>
                </a:solidFill>
                <a:latin typeface="+mj-ea"/>
                <a:ea typeface="+mj-ea"/>
                <a:cs typeface="Microsoft JhengHei"/>
              </a:rPr>
              <a:t>参加スーパーバイザー：</a:t>
            </a:r>
            <a:r>
              <a:rPr lang="ja-JP" altLang="en-US" sz="1300" dirty="0">
                <a:latin typeface="HGSｺﾞｼｯｸM" pitchFamily="50" charset="-128"/>
                <a:ea typeface="HGSｺﾞｼｯｸM" pitchFamily="50" charset="-128"/>
              </a:rPr>
              <a:t>阿部正子（</a:t>
            </a:r>
            <a:r>
              <a:rPr lang="zh-TW" altLang="en-US" sz="1300" dirty="0">
                <a:latin typeface="HGSｺﾞｼｯｸM" pitchFamily="50" charset="-128"/>
                <a:ea typeface="HGSｺﾞｼｯｸM" pitchFamily="50" charset="-128"/>
              </a:rPr>
              <a:t>新潟県立看護大学</a:t>
            </a:r>
            <a:r>
              <a:rPr lang="ja-JP" altLang="en-US" sz="1300" dirty="0">
                <a:latin typeface="HGSｺﾞｼｯｸM" pitchFamily="50" charset="-128"/>
                <a:ea typeface="HGSｺﾞｼｯｸM" pitchFamily="50" charset="-128"/>
              </a:rPr>
              <a:t>）、小倉啓子（ヤマザキ動物看護大学）、唐田順子</a:t>
            </a:r>
            <a:r>
              <a:rPr lang="en-US" altLang="ja-JP" sz="1300" dirty="0">
                <a:latin typeface="HGSｺﾞｼｯｸM" pitchFamily="50" charset="-128"/>
                <a:ea typeface="HGSｺﾞｼｯｸM" pitchFamily="50" charset="-128"/>
              </a:rPr>
              <a:t>(</a:t>
            </a:r>
            <a:r>
              <a:rPr lang="zh-CN" altLang="en-US" sz="1300" dirty="0">
                <a:latin typeface="HGSｺﾞｼｯｸM" pitchFamily="50" charset="-128"/>
                <a:ea typeface="HGSｺﾞｼｯｸM" pitchFamily="50" charset="-128"/>
              </a:rPr>
              <a:t>国立看護大学校</a:t>
            </a:r>
            <a:r>
              <a:rPr lang="en-US" altLang="ja-JP" sz="1300" dirty="0">
                <a:latin typeface="HGSｺﾞｼｯｸM" pitchFamily="50" charset="-128"/>
                <a:ea typeface="HGSｺﾞｼｯｸM" pitchFamily="50" charset="-128"/>
              </a:rPr>
              <a:t>)</a:t>
            </a:r>
            <a:r>
              <a:rPr lang="ja-JP" altLang="en-US" sz="1300" dirty="0" err="1">
                <a:latin typeface="HGSｺﾞｼｯｸM" pitchFamily="50" charset="-128"/>
                <a:ea typeface="HGSｺﾞｼｯｸM" pitchFamily="50" charset="-128"/>
              </a:rPr>
              <a:t>、</a:t>
            </a:r>
            <a:r>
              <a:rPr lang="ja-JP" altLang="en-US" sz="1300" dirty="0">
                <a:latin typeface="HGSｺﾞｼｯｸM" pitchFamily="50" charset="-128"/>
                <a:ea typeface="HGSｺﾞｼｯｸM" pitchFamily="50" charset="-128"/>
              </a:rPr>
              <a:t>木下康仁（</a:t>
            </a:r>
            <a:r>
              <a:rPr lang="zh-CN" altLang="en-US" sz="1300" dirty="0">
                <a:latin typeface="HGSｺﾞｼｯｸM" pitchFamily="50" charset="-128"/>
                <a:ea typeface="HGSｺﾞｼｯｸM" pitchFamily="50" charset="-128"/>
              </a:rPr>
              <a:t>聖路加国際大学</a:t>
            </a:r>
            <a:r>
              <a:rPr lang="ja-JP" altLang="en-US" sz="1300" dirty="0">
                <a:latin typeface="HGSｺﾞｼｯｸM" pitchFamily="50" charset="-128"/>
                <a:ea typeface="HGSｺﾞｼｯｸM" pitchFamily="50" charset="-128"/>
              </a:rPr>
              <a:t>）、倉田貞美（浜松医科大学）、坂本智代枝（大正大学）、佐川佳南枝（京都橘大学）、高丸理香（鹿児島大学）、竹下浩（筑波技術大学）、</a:t>
            </a:r>
            <a:r>
              <a:rPr lang="ja-JP" altLang="en-US" sz="1400" dirty="0">
                <a:latin typeface="HGSｺﾞｼｯｸM" panose="020B0600000000000000" pitchFamily="50" charset="-128"/>
                <a:ea typeface="HGSｺﾞｼｯｸM" panose="020B0600000000000000" pitchFamily="50" charset="-128"/>
              </a:rPr>
              <a:t>都丸けい子（聖徳大学）</a:t>
            </a:r>
            <a:r>
              <a:rPr lang="ja-JP" altLang="en-US" sz="1300" dirty="0">
                <a:latin typeface="HGSｺﾞｼｯｸM" pitchFamily="50" charset="-128"/>
                <a:ea typeface="HGSｺﾞｼｯｸM" pitchFamily="50" charset="-128"/>
              </a:rPr>
              <a:t>、長山豊（金沢医科大学）、根本愛子（東京大学）、林葉子（</a:t>
            </a:r>
            <a:r>
              <a:rPr lang="en-US" altLang="ja-JP" sz="1400" dirty="0">
                <a:latin typeface="HGSｺﾞｼｯｸM" pitchFamily="50" charset="-128"/>
                <a:ea typeface="HGSｺﾞｼｯｸM" pitchFamily="50" charset="-128"/>
              </a:rPr>
              <a:t>[</a:t>
            </a:r>
            <a:r>
              <a:rPr lang="ja-JP" altLang="en-US" sz="1400" dirty="0"/>
              <a:t>株</a:t>
            </a:r>
            <a:r>
              <a:rPr lang="en-US" altLang="ja-JP" sz="1400" dirty="0"/>
              <a:t>]JH</a:t>
            </a:r>
            <a:r>
              <a:rPr lang="ja-JP" altLang="en-US" sz="1400" dirty="0"/>
              <a:t>産業医科学研究所</a:t>
            </a:r>
            <a:r>
              <a:rPr lang="ja-JP" altLang="en-US" sz="1300" dirty="0">
                <a:latin typeface="HGSｺﾞｼｯｸM" pitchFamily="50" charset="-128"/>
                <a:ea typeface="HGSｺﾞｼｯｸM" pitchFamily="50" charset="-128"/>
              </a:rPr>
              <a:t>）、松戸宏予（佛教大学）、宮崎貴久子（京都</a:t>
            </a:r>
            <a:r>
              <a:rPr lang="ja-JP" altLang="en-US" sz="1300">
                <a:latin typeface="HGSｺﾞｼｯｸM" pitchFamily="50" charset="-128"/>
                <a:ea typeface="HGSｺﾞｼｯｸM" pitchFamily="50" charset="-128"/>
              </a:rPr>
              <a:t>大学）</a:t>
            </a:r>
            <a:endParaRPr lang="en-US" altLang="ja-JP" sz="1300" dirty="0">
              <a:latin typeface="HGSｺﾞｼｯｸM" pitchFamily="50" charset="-128"/>
              <a:ea typeface="HGSｺﾞｼｯｸM" pitchFamily="50" charset="-128"/>
            </a:endParaRPr>
          </a:p>
          <a:p>
            <a:pPr marL="0" indent="-457200">
              <a:lnSpc>
                <a:spcPct val="80000"/>
              </a:lnSpc>
              <a:buFont typeface="Wingdings 2" pitchFamily="18" charset="2"/>
              <a:buNone/>
            </a:pPr>
            <a:endParaRPr lang="ja-JP" altLang="en-US" sz="1100" dirty="0"/>
          </a:p>
          <a:p>
            <a:pPr marL="0" indent="-457200">
              <a:lnSpc>
                <a:spcPct val="80000"/>
              </a:lnSpc>
              <a:buFont typeface="Wingdings 2" pitchFamily="18" charset="2"/>
              <a:buNone/>
            </a:pPr>
            <a:r>
              <a:rPr lang="ja-JP" altLang="en-US" sz="1300" b="1" dirty="0">
                <a:solidFill>
                  <a:srgbClr val="7030A0"/>
                </a:solidFill>
                <a:latin typeface="+mj-ea"/>
                <a:ea typeface="+mj-ea"/>
                <a:cs typeface="Microsoft JhengHei"/>
              </a:rPr>
              <a:t>プログラム：</a:t>
            </a:r>
            <a:endParaRPr lang="ja-JP" altLang="en-US" sz="1300" dirty="0">
              <a:solidFill>
                <a:srgbClr val="7030A0"/>
              </a:solidFill>
              <a:latin typeface="+mj-ea"/>
              <a:ea typeface="+mj-ea"/>
              <a:cs typeface="Microsoft JhengHei"/>
            </a:endParaRPr>
          </a:p>
          <a:p>
            <a:pPr marL="0" indent="-457200">
              <a:lnSpc>
                <a:spcPct val="80000"/>
              </a:lnSpc>
              <a:buFont typeface="Wingdings 2" pitchFamily="18" charset="2"/>
              <a:buNone/>
            </a:pPr>
            <a:r>
              <a:rPr lang="en-US" altLang="ja-JP" sz="1300" dirty="0"/>
              <a:t>13</a:t>
            </a:r>
            <a:r>
              <a:rPr lang="zh-TW" altLang="en-US" sz="1300" dirty="0">
                <a:cs typeface="Microsoft JhengHei"/>
              </a:rPr>
              <a:t>：</a:t>
            </a:r>
            <a:r>
              <a:rPr lang="en-US" altLang="ja-JP" sz="1300" dirty="0">
                <a:cs typeface="Microsoft JhengHei"/>
              </a:rPr>
              <a:t>0</a:t>
            </a:r>
            <a:r>
              <a:rPr lang="en-US" altLang="ja-JP" sz="1300" dirty="0"/>
              <a:t>0</a:t>
            </a:r>
            <a:r>
              <a:rPr lang="zh-TW" altLang="en-US" sz="1300" dirty="0">
                <a:cs typeface="Microsoft JhengHei"/>
              </a:rPr>
              <a:t>～</a:t>
            </a:r>
            <a:r>
              <a:rPr lang="en-US" altLang="ja-JP" sz="1300" dirty="0"/>
              <a:t>13</a:t>
            </a:r>
            <a:r>
              <a:rPr lang="zh-TW" altLang="en-US" sz="1300" dirty="0">
                <a:cs typeface="Microsoft JhengHei"/>
              </a:rPr>
              <a:t>：</a:t>
            </a:r>
            <a:r>
              <a:rPr lang="en-US" altLang="ja-JP" sz="1300" dirty="0">
                <a:cs typeface="Microsoft JhengHei"/>
              </a:rPr>
              <a:t>1</a:t>
            </a:r>
            <a:r>
              <a:rPr lang="en-US" altLang="ja-JP" sz="1300" dirty="0"/>
              <a:t>0</a:t>
            </a:r>
            <a:r>
              <a:rPr lang="ja-JP" altLang="en-US" sz="1300" dirty="0"/>
              <a:t>　</a:t>
            </a:r>
            <a:r>
              <a:rPr lang="ja-JP" altLang="en-US" sz="1300" dirty="0">
                <a:latin typeface="+mj-lt"/>
                <a:ea typeface="HGSｺﾞｼｯｸM" pitchFamily="50" charset="-128"/>
              </a:rPr>
              <a:t>開会の挨拶・趣旨説明　林葉子・坂本智代枝</a:t>
            </a:r>
            <a:endParaRPr lang="en-US" altLang="ja-JP" sz="1300" dirty="0">
              <a:latin typeface="+mj-lt"/>
              <a:ea typeface="HGSｺﾞｼｯｸM" pitchFamily="50" charset="-128"/>
            </a:endParaRPr>
          </a:p>
          <a:p>
            <a:pPr marL="0" indent="-457200">
              <a:lnSpc>
                <a:spcPct val="80000"/>
              </a:lnSpc>
              <a:buFont typeface="Wingdings 2" pitchFamily="18" charset="2"/>
              <a:buNone/>
            </a:pPr>
            <a:endParaRPr lang="ja-JP" altLang="en-US" sz="800" dirty="0">
              <a:latin typeface="+mj-lt"/>
              <a:ea typeface="HGSｺﾞｼｯｸM" pitchFamily="50" charset="-128"/>
            </a:endParaRPr>
          </a:p>
          <a:p>
            <a:pPr marL="0" indent="-457200">
              <a:lnSpc>
                <a:spcPct val="80000"/>
              </a:lnSpc>
              <a:buNone/>
            </a:pPr>
            <a:r>
              <a:rPr lang="en-US" altLang="zh-TW" sz="1300" dirty="0">
                <a:latin typeface="+mj-lt"/>
                <a:ea typeface="HGSｺﾞｼｯｸM" pitchFamily="50" charset="-128"/>
                <a:cs typeface="Microsoft JhengHei"/>
              </a:rPr>
              <a:t>13</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1</a:t>
            </a:r>
            <a:r>
              <a:rPr lang="en-US" altLang="zh-TW" sz="1300" dirty="0">
                <a:latin typeface="+mj-lt"/>
                <a:ea typeface="HGSｺﾞｼｯｸM" pitchFamily="50" charset="-128"/>
                <a:cs typeface="Microsoft JhengHei"/>
              </a:rPr>
              <a:t>0</a:t>
            </a:r>
            <a:r>
              <a:rPr lang="zh-TW" altLang="en-US" sz="1300" dirty="0">
                <a:latin typeface="+mj-lt"/>
                <a:ea typeface="HGSｺﾞｼｯｸM" pitchFamily="50" charset="-128"/>
                <a:cs typeface="Microsoft JhengHei"/>
              </a:rPr>
              <a:t>～</a:t>
            </a:r>
            <a:r>
              <a:rPr lang="en-US" altLang="zh-TW" sz="1300" dirty="0">
                <a:latin typeface="+mj-lt"/>
                <a:ea typeface="HGSｺﾞｼｯｸM" pitchFamily="50" charset="-128"/>
                <a:cs typeface="Microsoft JhengHei"/>
              </a:rPr>
              <a:t>14</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30</a:t>
            </a:r>
            <a:r>
              <a:rPr lang="ja-JP" altLang="en-US" sz="1300" dirty="0">
                <a:latin typeface="+mj-lt"/>
                <a:ea typeface="HGSｺﾞｼｯｸM" pitchFamily="50" charset="-128"/>
              </a:rPr>
              <a:t>　中間発表</a:t>
            </a:r>
            <a:r>
              <a:rPr lang="en-US" altLang="ja-JP" sz="1300" dirty="0">
                <a:latin typeface="+mj-lt"/>
                <a:ea typeface="HGSｺﾞｼｯｸM" pitchFamily="50" charset="-128"/>
              </a:rPr>
              <a:t>	〔</a:t>
            </a:r>
            <a:r>
              <a:rPr lang="en-US" altLang="ja-JP" sz="1300" dirty="0">
                <a:ea typeface="HGSｺﾞｼｯｸM" pitchFamily="50" charset="-128"/>
              </a:rPr>
              <a:t>SV :</a:t>
            </a:r>
            <a:r>
              <a:rPr lang="ja-JP" altLang="en-US" sz="1300" dirty="0">
                <a:ea typeface="HGSｺﾞｼｯｸM" pitchFamily="50" charset="-128"/>
              </a:rPr>
              <a:t>倉田貞美</a:t>
            </a:r>
            <a:r>
              <a:rPr lang="en-US" altLang="ja-JP" sz="1300" dirty="0">
                <a:latin typeface="+mj-lt"/>
                <a:ea typeface="HGSｺﾞｼｯｸM" pitchFamily="50" charset="-128"/>
              </a:rPr>
              <a:t>〕</a:t>
            </a: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cs typeface="Microsoft JhengHei"/>
              </a:rPr>
              <a:t>　「初めて子どもをもつ妊娠期の妻と夫の相互作用に関する研究」</a:t>
            </a:r>
          </a:p>
          <a:p>
            <a:pPr marL="0" indent="-457200">
              <a:lnSpc>
                <a:spcPct val="80000"/>
              </a:lnSpc>
              <a:buNone/>
            </a:pPr>
            <a:r>
              <a:rPr lang="ja-JP" altLang="en-US" sz="1300" dirty="0">
                <a:latin typeface="+mj-lt"/>
                <a:ea typeface="HGSｺﾞｼｯｸM" pitchFamily="50" charset="-128"/>
                <a:cs typeface="Microsoft JhengHei"/>
              </a:rPr>
              <a:t>　　</a:t>
            </a:r>
            <a:r>
              <a:rPr lang="zh-CN" altLang="en-US" sz="1300" dirty="0">
                <a:latin typeface="+mj-lt"/>
                <a:ea typeface="HGSｺﾞｼｯｸM" pitchFamily="50" charset="-128"/>
                <a:cs typeface="Microsoft JhengHei"/>
              </a:rPr>
              <a:t>井出　彩織</a:t>
            </a:r>
            <a:r>
              <a:rPr lang="ja-JP" altLang="en-US" sz="1300" dirty="0">
                <a:latin typeface="+mj-lt"/>
                <a:ea typeface="HGSｺﾞｼｯｸM" pitchFamily="50" charset="-128"/>
                <a:cs typeface="Microsoft JhengHei"/>
              </a:rPr>
              <a:t>　</a:t>
            </a:r>
            <a:r>
              <a:rPr lang="en-US" altLang="ja-JP" sz="1300" dirty="0">
                <a:latin typeface="+mj-lt"/>
                <a:ea typeface="HGSｺﾞｼｯｸM" pitchFamily="50" charset="-128"/>
                <a:cs typeface="Microsoft JhengHei"/>
              </a:rPr>
              <a:t>(</a:t>
            </a:r>
            <a:r>
              <a:rPr lang="ja-JP" altLang="en-US" sz="1300" dirty="0">
                <a:latin typeface="+mj-lt"/>
                <a:ea typeface="HGSｺﾞｼｯｸM" pitchFamily="50" charset="-128"/>
                <a:cs typeface="Microsoft JhengHei"/>
              </a:rPr>
              <a:t>長野県看護大学大学院 看護研究科  母性・助産看護学分野</a:t>
            </a:r>
            <a:r>
              <a:rPr lang="en-US" altLang="zh-CN" sz="1300" dirty="0">
                <a:latin typeface="+mj-lt"/>
                <a:ea typeface="HGSｺﾞｼｯｸM" pitchFamily="50" charset="-128"/>
                <a:cs typeface="Microsoft JhengHei"/>
              </a:rPr>
              <a:t>M2</a:t>
            </a:r>
            <a:r>
              <a:rPr lang="en-US" altLang="ja-JP" sz="1300" dirty="0">
                <a:latin typeface="+mj-lt"/>
                <a:ea typeface="HGSｺﾞｼｯｸM" pitchFamily="50" charset="-128"/>
                <a:cs typeface="Microsoft JhengHei"/>
              </a:rPr>
              <a:t>)</a:t>
            </a:r>
            <a:endParaRPr lang="zh-TW" altLang="en-US" sz="1300" dirty="0">
              <a:latin typeface="+mj-lt"/>
              <a:ea typeface="HGSｺﾞｼｯｸM" pitchFamily="50" charset="-128"/>
              <a:cs typeface="Microsoft JhengHei"/>
            </a:endParaRPr>
          </a:p>
          <a:p>
            <a:pPr marL="0" indent="-457200">
              <a:lnSpc>
                <a:spcPct val="80000"/>
              </a:lnSpc>
              <a:buNone/>
            </a:pPr>
            <a:r>
              <a:rPr lang="ja-JP" altLang="en-US" sz="1300" dirty="0">
                <a:latin typeface="+mj-lt"/>
                <a:ea typeface="HGSｺﾞｼｯｸM" pitchFamily="50" charset="-128"/>
              </a:rPr>
              <a:t>　</a:t>
            </a:r>
            <a:endParaRPr lang="ja-JP" altLang="en-US" sz="800" dirty="0">
              <a:latin typeface="+mj-lt"/>
              <a:ea typeface="HGSｺﾞｼｯｸM" pitchFamily="50" charset="-128"/>
            </a:endParaRPr>
          </a:p>
          <a:p>
            <a:pPr marL="0" indent="-457200">
              <a:lnSpc>
                <a:spcPct val="80000"/>
              </a:lnSpc>
              <a:buNone/>
            </a:pPr>
            <a:r>
              <a:rPr lang="en-US" altLang="ja-JP" sz="1300" dirty="0">
                <a:latin typeface="+mj-lt"/>
                <a:ea typeface="HGSｺﾞｼｯｸM" pitchFamily="50" charset="-128"/>
                <a:cs typeface="Microsoft JhengHei"/>
              </a:rPr>
              <a:t>14</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40</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15</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50</a:t>
            </a:r>
            <a:r>
              <a:rPr lang="ja-JP" altLang="en-US" sz="1300" dirty="0">
                <a:latin typeface="+mj-lt"/>
                <a:ea typeface="HGSｺﾞｼｯｸM" pitchFamily="50" charset="-128"/>
              </a:rPr>
              <a:t>　成果発表</a:t>
            </a:r>
            <a:r>
              <a:rPr lang="en-US" altLang="ja-JP" sz="1300" dirty="0">
                <a:latin typeface="+mj-lt"/>
                <a:ea typeface="HGSｺﾞｼｯｸM" pitchFamily="50" charset="-128"/>
              </a:rPr>
              <a:t>	〔</a:t>
            </a:r>
            <a:r>
              <a:rPr lang="en-US" altLang="ja-JP" sz="1300" dirty="0">
                <a:latin typeface="Calibri" panose="020F0502020204030204" pitchFamily="34" charset="0"/>
                <a:ea typeface="HGSｺﾞｼｯｸM" pitchFamily="50" charset="-128"/>
              </a:rPr>
              <a:t>SV:</a:t>
            </a:r>
            <a:r>
              <a:rPr lang="ja-JP" altLang="en-US" sz="1300" dirty="0">
                <a:latin typeface="Calibri" panose="020F0502020204030204" pitchFamily="34" charset="0"/>
                <a:ea typeface="HGSｺﾞｼｯｸM" pitchFamily="50" charset="-128"/>
              </a:rPr>
              <a:t>林　葉子</a:t>
            </a:r>
            <a:r>
              <a:rPr lang="en-US" altLang="ja-JP" sz="1300" dirty="0">
                <a:latin typeface="+mj-lt"/>
                <a:ea typeface="HGSｺﾞｼｯｸM" pitchFamily="50" charset="-128"/>
              </a:rPr>
              <a:t>〕</a:t>
            </a: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「認知症で糖尿病をもつ独居の高齢者が在宅療養生活を継続するための</a:t>
            </a:r>
          </a:p>
          <a:p>
            <a:pPr marL="0" indent="-457200">
              <a:lnSpc>
                <a:spcPct val="80000"/>
              </a:lnSpc>
              <a:buNone/>
            </a:pPr>
            <a:r>
              <a:rPr lang="ja-JP" altLang="en-US" sz="1300" dirty="0">
                <a:latin typeface="+mj-lt"/>
                <a:ea typeface="HGSｺﾞｼｯｸM" pitchFamily="50" charset="-128"/>
              </a:rPr>
              <a:t>　　　　　　　　　　熟練訪問看護師の支援の内容とプロセス」</a:t>
            </a:r>
          </a:p>
          <a:p>
            <a:pPr marL="0" indent="-457200">
              <a:lnSpc>
                <a:spcPct val="80000"/>
              </a:lnSpc>
              <a:buNone/>
            </a:pPr>
            <a:r>
              <a:rPr lang="ja-JP" altLang="en-US" sz="1300" dirty="0">
                <a:latin typeface="+mj-lt"/>
                <a:ea typeface="HGSｺﾞｼｯｸM" pitchFamily="50" charset="-128"/>
              </a:rPr>
              <a:t>　　篠原　実穂</a:t>
            </a:r>
            <a:r>
              <a:rPr lang="zh-CN" altLang="en-US" sz="1300" dirty="0">
                <a:latin typeface="+mj-lt"/>
                <a:ea typeface="HGSｺﾞｼｯｸM" pitchFamily="50" charset="-128"/>
              </a:rPr>
              <a:t>　</a:t>
            </a:r>
            <a:r>
              <a:rPr lang="en-US" altLang="ja-JP" sz="1300" dirty="0">
                <a:latin typeface="+mj-lt"/>
                <a:ea typeface="HGSｺﾞｼｯｸM" pitchFamily="50" charset="-128"/>
              </a:rPr>
              <a:t>(</a:t>
            </a:r>
            <a:r>
              <a:rPr lang="zh-CN" altLang="en-US" sz="1300" dirty="0">
                <a:latin typeface="+mj-lt"/>
                <a:ea typeface="HGSｺﾞｼｯｸM" pitchFamily="50" charset="-128"/>
              </a:rPr>
              <a:t>武蔵野大学大学院看護学研究科　地域看護学専攻</a:t>
            </a:r>
            <a:r>
              <a:rPr lang="en-US" altLang="zh-CN" sz="1300" dirty="0">
                <a:latin typeface="+mj-lt"/>
                <a:ea typeface="HGSｺﾞｼｯｸM" pitchFamily="50" charset="-128"/>
              </a:rPr>
              <a:t>2018</a:t>
            </a:r>
            <a:r>
              <a:rPr lang="zh-CN" altLang="en-US" sz="1300" dirty="0">
                <a:latin typeface="+mj-lt"/>
                <a:ea typeface="HGSｺﾞｼｯｸM" pitchFamily="50" charset="-128"/>
              </a:rPr>
              <a:t>年</a:t>
            </a:r>
            <a:r>
              <a:rPr lang="en-US" altLang="zh-CN" sz="1300" dirty="0">
                <a:latin typeface="+mj-lt"/>
                <a:ea typeface="HGSｺﾞｼｯｸM" pitchFamily="50" charset="-128"/>
              </a:rPr>
              <a:t>3</a:t>
            </a:r>
            <a:r>
              <a:rPr lang="zh-CN" altLang="en-US" sz="1300" dirty="0">
                <a:latin typeface="+mj-lt"/>
                <a:ea typeface="HGSｺﾞｼｯｸM" pitchFamily="50" charset="-128"/>
              </a:rPr>
              <a:t>月修了</a:t>
            </a:r>
            <a:r>
              <a:rPr lang="en-US" altLang="ja-JP" sz="1300" dirty="0">
                <a:latin typeface="+mj-lt"/>
                <a:ea typeface="HGSｺﾞｼｯｸM" pitchFamily="50" charset="-128"/>
              </a:rPr>
              <a:t>)</a:t>
            </a:r>
          </a:p>
          <a:p>
            <a:pPr marL="0" indent="-457200">
              <a:lnSpc>
                <a:spcPct val="80000"/>
              </a:lnSpc>
              <a:buNone/>
            </a:pPr>
            <a:endParaRPr lang="ja-JP" altLang="en-US" sz="1300" dirty="0">
              <a:latin typeface="+mj-lt"/>
              <a:ea typeface="HGSｺﾞｼｯｸM" pitchFamily="50" charset="-128"/>
            </a:endParaRPr>
          </a:p>
          <a:p>
            <a:pPr marL="0" indent="-457200">
              <a:lnSpc>
                <a:spcPct val="80000"/>
              </a:lnSpc>
              <a:buNone/>
            </a:pPr>
            <a:endParaRPr lang="ja-JP" altLang="en-US" sz="800" dirty="0">
              <a:latin typeface="+mj-lt"/>
              <a:ea typeface="HGSｺﾞｼｯｸM" pitchFamily="50" charset="-128"/>
            </a:endParaRPr>
          </a:p>
          <a:p>
            <a:pPr marL="0" indent="-457200">
              <a:lnSpc>
                <a:spcPct val="80000"/>
              </a:lnSpc>
              <a:buNone/>
            </a:pPr>
            <a:r>
              <a:rPr lang="en-US" altLang="ja-JP" sz="1300" dirty="0">
                <a:latin typeface="+mj-lt"/>
                <a:ea typeface="HGSｺﾞｼｯｸM" pitchFamily="50" charset="-128"/>
              </a:rPr>
              <a:t>16</a:t>
            </a:r>
            <a:r>
              <a:rPr lang="ja-JP" altLang="en-US" sz="1300" dirty="0">
                <a:latin typeface="+mj-lt"/>
                <a:ea typeface="HGSｺﾞｼｯｸM" pitchFamily="50" charset="-128"/>
              </a:rPr>
              <a:t>：</a:t>
            </a:r>
            <a:r>
              <a:rPr lang="en-US" altLang="ja-JP" sz="1300" dirty="0">
                <a:latin typeface="+mj-lt"/>
                <a:ea typeface="HGSｺﾞｼｯｸM" pitchFamily="50" charset="-128"/>
              </a:rPr>
              <a:t>05</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rPr>
              <a:t>17</a:t>
            </a:r>
            <a:r>
              <a:rPr lang="ja-JP" altLang="en-US" sz="1300" dirty="0">
                <a:latin typeface="+mj-lt"/>
                <a:ea typeface="HGSｺﾞｼｯｸM" pitchFamily="50" charset="-128"/>
              </a:rPr>
              <a:t>：</a:t>
            </a:r>
            <a:r>
              <a:rPr lang="en-US" altLang="ja-JP" sz="1300" dirty="0">
                <a:latin typeface="+mj-lt"/>
                <a:ea typeface="HGSｺﾞｼｯｸM" pitchFamily="50" charset="-128"/>
              </a:rPr>
              <a:t>15</a:t>
            </a:r>
            <a:r>
              <a:rPr lang="ja-JP" altLang="en-US" sz="1300" dirty="0">
                <a:latin typeface="+mj-lt"/>
                <a:ea typeface="HGSｺﾞｼｯｸM" pitchFamily="50" charset="-128"/>
              </a:rPr>
              <a:t>　成果発表</a:t>
            </a:r>
            <a:r>
              <a:rPr lang="en-US" altLang="ja-JP" sz="1300" dirty="0">
                <a:latin typeface="+mj-lt"/>
                <a:ea typeface="HGSｺﾞｼｯｸM" pitchFamily="50" charset="-128"/>
              </a:rPr>
              <a:t>	〔</a:t>
            </a:r>
            <a:r>
              <a:rPr lang="en-US" altLang="ja-JP" sz="1300" dirty="0">
                <a:ea typeface="HGSｺﾞｼｯｸM" pitchFamily="50" charset="-128"/>
              </a:rPr>
              <a:t>SV :</a:t>
            </a:r>
            <a:r>
              <a:rPr lang="ja-JP" altLang="en-US" sz="1300" dirty="0">
                <a:ea typeface="HGSｺﾞｼｯｸM" pitchFamily="50" charset="-128"/>
              </a:rPr>
              <a:t>佐川佳南枝</a:t>
            </a:r>
            <a:r>
              <a:rPr lang="en-US" altLang="ja-JP" sz="1300" dirty="0">
                <a:latin typeface="+mj-lt"/>
                <a:ea typeface="HGSｺﾞｼｯｸM" pitchFamily="50" charset="-128"/>
              </a:rPr>
              <a:t>〕</a:t>
            </a: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「医療リワーク利用者の就労継続に影響する認識と行動の変容プロセス」</a:t>
            </a:r>
          </a:p>
          <a:p>
            <a:pPr marL="0" indent="-457200">
              <a:lnSpc>
                <a:spcPct val="80000"/>
              </a:lnSpc>
              <a:buNone/>
            </a:pPr>
            <a:r>
              <a:rPr lang="ja-JP" altLang="en-US" sz="1300" dirty="0">
                <a:latin typeface="+mj-lt"/>
                <a:ea typeface="HGSｺﾞｼｯｸM" pitchFamily="50" charset="-128"/>
              </a:rPr>
              <a:t>　　池田江梨</a:t>
            </a:r>
            <a:r>
              <a:rPr lang="zh-CN" altLang="en-US" sz="1300" dirty="0">
                <a:latin typeface="+mj-lt"/>
                <a:ea typeface="HGSｺﾞｼｯｸM" pitchFamily="50" charset="-128"/>
              </a:rPr>
              <a:t>　　</a:t>
            </a:r>
            <a:r>
              <a:rPr lang="en-US" altLang="ja-JP" sz="1300" dirty="0">
                <a:latin typeface="+mj-lt"/>
                <a:ea typeface="HGSｺﾞｼｯｸM" pitchFamily="50" charset="-128"/>
              </a:rPr>
              <a:t>(</a:t>
            </a:r>
            <a:r>
              <a:rPr lang="zh-CN" altLang="en-US" sz="1300" dirty="0">
                <a:latin typeface="+mj-lt"/>
                <a:ea typeface="HGSｺﾞｼｯｸM" pitchFamily="50" charset="-128"/>
              </a:rPr>
              <a:t>大正大学大学院人間学研究科社会福祉専攻</a:t>
            </a:r>
            <a:r>
              <a:rPr lang="en-US" altLang="zh-CN" sz="1300" dirty="0">
                <a:latin typeface="+mj-lt"/>
                <a:ea typeface="HGSｺﾞｼｯｸM" pitchFamily="50" charset="-128"/>
              </a:rPr>
              <a:t>2018</a:t>
            </a:r>
            <a:r>
              <a:rPr lang="zh-CN" altLang="en-US" sz="1300" dirty="0">
                <a:latin typeface="+mj-lt"/>
                <a:ea typeface="HGSｺﾞｼｯｸM" pitchFamily="50" charset="-128"/>
              </a:rPr>
              <a:t>年</a:t>
            </a:r>
            <a:r>
              <a:rPr lang="en-US" altLang="zh-CN" sz="1300" dirty="0">
                <a:latin typeface="+mj-lt"/>
                <a:ea typeface="HGSｺﾞｼｯｸM" pitchFamily="50" charset="-128"/>
              </a:rPr>
              <a:t>3</a:t>
            </a:r>
            <a:r>
              <a:rPr lang="zh-CN" altLang="en-US" sz="1300" dirty="0">
                <a:latin typeface="+mj-lt"/>
                <a:ea typeface="HGSｺﾞｼｯｸM" pitchFamily="50" charset="-128"/>
              </a:rPr>
              <a:t>月修了</a:t>
            </a:r>
            <a:r>
              <a:rPr lang="ja-JP" altLang="en-US" sz="1300" dirty="0">
                <a:latin typeface="+mj-lt"/>
                <a:ea typeface="HGSｺﾞｼｯｸM" pitchFamily="50" charset="-128"/>
              </a:rPr>
              <a:t>　</a:t>
            </a:r>
            <a:r>
              <a:rPr lang="en-US" altLang="ja-JP" sz="1300" dirty="0">
                <a:latin typeface="+mj-lt"/>
                <a:ea typeface="HGSｺﾞｼｯｸM" pitchFamily="50" charset="-128"/>
              </a:rPr>
              <a:t>)</a:t>
            </a:r>
            <a:endParaRPr lang="ja-JP" altLang="en-US" sz="1300" dirty="0">
              <a:latin typeface="+mj-lt"/>
              <a:ea typeface="HGSｺﾞｼｯｸM" pitchFamily="50" charset="-128"/>
            </a:endParaRPr>
          </a:p>
          <a:p>
            <a:pPr marL="0" indent="-457200">
              <a:lnSpc>
                <a:spcPct val="80000"/>
              </a:lnSpc>
              <a:buNone/>
            </a:pPr>
            <a:r>
              <a:rPr lang="ja-JP" altLang="en-US" sz="1300" dirty="0">
                <a:latin typeface="+mj-lt"/>
                <a:ea typeface="HGSｺﾞｼｯｸM" pitchFamily="50" charset="-128"/>
              </a:rPr>
              <a:t>　　　</a:t>
            </a:r>
            <a:endParaRPr lang="ja-JP" altLang="en-US" sz="800" dirty="0">
              <a:latin typeface="+mj-lt"/>
              <a:ea typeface="HGSｺﾞｼｯｸM" pitchFamily="50" charset="-128"/>
            </a:endParaRPr>
          </a:p>
          <a:p>
            <a:pPr marL="0" indent="-457200">
              <a:lnSpc>
                <a:spcPct val="80000"/>
              </a:lnSpc>
              <a:buFont typeface="Wingdings 2" pitchFamily="18" charset="2"/>
              <a:buNone/>
            </a:pPr>
            <a:r>
              <a:rPr lang="en-US" altLang="ja-JP" sz="1300" dirty="0">
                <a:latin typeface="+mj-lt"/>
                <a:ea typeface="HGSｺﾞｼｯｸM" pitchFamily="50" charset="-128"/>
                <a:cs typeface="Microsoft JhengHei"/>
              </a:rPr>
              <a:t>17</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30</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17</a:t>
            </a:r>
            <a:r>
              <a:rPr lang="zh-TW" altLang="en-US" sz="1300" dirty="0">
                <a:latin typeface="+mj-lt"/>
                <a:ea typeface="HGSｺﾞｼｯｸM" pitchFamily="50" charset="-128"/>
                <a:cs typeface="Microsoft JhengHei"/>
              </a:rPr>
              <a:t>：</a:t>
            </a:r>
            <a:r>
              <a:rPr lang="en-US" altLang="ja-JP" sz="1300" dirty="0">
                <a:latin typeface="+mj-lt"/>
                <a:ea typeface="HGSｺﾞｼｯｸM" pitchFamily="50" charset="-128"/>
                <a:cs typeface="Microsoft JhengHei"/>
              </a:rPr>
              <a:t>50</a:t>
            </a:r>
            <a:r>
              <a:rPr lang="ja-JP" altLang="en-US" sz="1300" dirty="0">
                <a:latin typeface="+mj-lt"/>
                <a:ea typeface="HGSｺﾞｼｯｸM" pitchFamily="50" charset="-128"/>
              </a:rPr>
              <a:t>　総括コメント　木下康仁 </a:t>
            </a:r>
            <a:endParaRPr lang="en-US" altLang="ja-JP" sz="1300" dirty="0">
              <a:latin typeface="+mj-lt"/>
              <a:ea typeface="HGSｺﾞｼｯｸM" pitchFamily="50" charset="-128"/>
            </a:endParaRPr>
          </a:p>
          <a:p>
            <a:pPr marL="0" indent="-457200">
              <a:lnSpc>
                <a:spcPct val="80000"/>
              </a:lnSpc>
              <a:buFont typeface="Wingdings 2" pitchFamily="18" charset="2"/>
              <a:buNone/>
            </a:pPr>
            <a:endParaRPr lang="ja-JP" altLang="en-US" sz="600" dirty="0">
              <a:ea typeface="HGSｺﾞｼｯｸM" pitchFamily="50" charset="-128"/>
            </a:endParaRPr>
          </a:p>
          <a:p>
            <a:pPr marL="0" indent="-457200">
              <a:lnSpc>
                <a:spcPct val="80000"/>
              </a:lnSpc>
              <a:buFont typeface="Wingdings 2" pitchFamily="18" charset="2"/>
              <a:buNone/>
            </a:pPr>
            <a:r>
              <a:rPr lang="en-US" altLang="ja-JP" sz="1300" dirty="0">
                <a:latin typeface="+mj-lt"/>
                <a:ea typeface="HGSｺﾞｼｯｸM" pitchFamily="50" charset="-128"/>
                <a:cs typeface="Microsoft JhengHei"/>
              </a:rPr>
              <a:t>17</a:t>
            </a:r>
            <a:r>
              <a:rPr lang="zh-TW" altLang="en-US" sz="1300" dirty="0">
                <a:ea typeface="HGSｺﾞｼｯｸM" pitchFamily="50" charset="-128"/>
                <a:cs typeface="Microsoft JhengHei"/>
              </a:rPr>
              <a:t>：</a:t>
            </a:r>
            <a:r>
              <a:rPr lang="en-US" altLang="ja-JP" sz="1300" dirty="0">
                <a:latin typeface="+mj-lt"/>
                <a:ea typeface="HGSｺﾞｼｯｸM" pitchFamily="50" charset="-128"/>
                <a:cs typeface="Microsoft JhengHei"/>
              </a:rPr>
              <a:t>50</a:t>
            </a:r>
            <a:r>
              <a:rPr lang="zh-TW" altLang="en-US" sz="1300" dirty="0">
                <a:ea typeface="HGSｺﾞｼｯｸM" pitchFamily="50" charset="-128"/>
                <a:cs typeface="Microsoft JhengHei"/>
              </a:rPr>
              <a:t>～</a:t>
            </a:r>
            <a:r>
              <a:rPr lang="en-US" altLang="ja-JP" sz="1300" dirty="0">
                <a:latin typeface="+mj-lt"/>
                <a:ea typeface="HGSｺﾞｼｯｸM" pitchFamily="50" charset="-128"/>
                <a:cs typeface="Microsoft JhengHei"/>
              </a:rPr>
              <a:t>18</a:t>
            </a:r>
            <a:r>
              <a:rPr lang="zh-TW" altLang="en-US" sz="1300" dirty="0">
                <a:ea typeface="HGSｺﾞｼｯｸM" pitchFamily="50" charset="-128"/>
                <a:cs typeface="Microsoft JhengHei"/>
              </a:rPr>
              <a:t>：</a:t>
            </a:r>
            <a:r>
              <a:rPr lang="en-US" altLang="ja-JP" sz="1300" dirty="0">
                <a:latin typeface="+mj-lt"/>
                <a:ea typeface="HGSｺﾞｼｯｸM" pitchFamily="50" charset="-128"/>
                <a:cs typeface="Microsoft JhengHei"/>
              </a:rPr>
              <a:t>00</a:t>
            </a:r>
            <a:r>
              <a:rPr lang="ja-JP" altLang="en-US" sz="1300" dirty="0">
                <a:ea typeface="HGSｺﾞｼｯｸM" pitchFamily="50" charset="-128"/>
              </a:rPr>
              <a:t>　閉会の挨拶　阿部正子</a:t>
            </a:r>
            <a:endParaRPr lang="en-US" altLang="ja-JP" sz="1300" dirty="0">
              <a:ea typeface="HGSｺﾞｼｯｸM" pitchFamily="50" charset="-128"/>
            </a:endParaRPr>
          </a:p>
          <a:p>
            <a:pPr marL="0" indent="-457200" algn="just">
              <a:lnSpc>
                <a:spcPct val="120000"/>
              </a:lnSpc>
              <a:buNone/>
            </a:pPr>
            <a:endParaRPr lang="en-US" altLang="ja-JP" sz="1300" b="1" dirty="0">
              <a:solidFill>
                <a:srgbClr val="7030A0"/>
              </a:solidFill>
              <a:latin typeface="Microsoft JhengHei"/>
              <a:ea typeface="Microsoft JhengHei"/>
              <a:cs typeface="Microsoft JhengHei"/>
            </a:endParaRPr>
          </a:p>
          <a:p>
            <a:pPr marL="0" indent="-457200" algn="just">
              <a:lnSpc>
                <a:spcPct val="120000"/>
              </a:lnSpc>
              <a:buNone/>
            </a:pPr>
            <a:r>
              <a:rPr lang="ja-JP" altLang="en-US" sz="1300" b="1" dirty="0">
                <a:solidFill>
                  <a:srgbClr val="7030A0"/>
                </a:solidFill>
                <a:latin typeface="+mj-ea"/>
                <a:ea typeface="+mj-ea"/>
                <a:cs typeface="Microsoft JhengHei"/>
              </a:rPr>
              <a:t>申込：</a:t>
            </a:r>
            <a:r>
              <a:rPr lang="ja-JP" altLang="en-US" sz="1300" dirty="0">
                <a:latin typeface="HGSｺﾞｼｯｸM" pitchFamily="50" charset="-128"/>
                <a:ea typeface="HGSｺﾞｼｯｸM" pitchFamily="50" charset="-128"/>
              </a:rPr>
              <a:t>会員は研究会</a:t>
            </a:r>
            <a:r>
              <a:rPr lang="en-US" altLang="ja-JP" sz="1300" dirty="0">
                <a:latin typeface="HGSｺﾞｼｯｸM" pitchFamily="50" charset="-128"/>
                <a:ea typeface="HGSｺﾞｼｯｸM" pitchFamily="50" charset="-128"/>
              </a:rPr>
              <a:t>HP</a:t>
            </a:r>
            <a:r>
              <a:rPr lang="ja-JP" altLang="en-US" sz="1300" dirty="0">
                <a:latin typeface="HGSｺﾞｼｯｸM" pitchFamily="50" charset="-128"/>
                <a:ea typeface="HGSｺﾞｼｯｸM" pitchFamily="50" charset="-128"/>
              </a:rPr>
              <a:t>か</a:t>
            </a:r>
            <a:r>
              <a:rPr lang="en-US" altLang="ja-JP" sz="1300" dirty="0">
                <a:latin typeface="HGSｺﾞｼｯｸM" pitchFamily="50" charset="-128"/>
                <a:ea typeface="HGSｺﾞｼｯｸM" pitchFamily="50" charset="-128"/>
              </a:rPr>
              <a:t>ML</a:t>
            </a:r>
            <a:r>
              <a:rPr lang="ja-JP" altLang="en-US" sz="1300" dirty="0">
                <a:latin typeface="HGSｺﾞｼｯｸM" pitchFamily="50" charset="-128"/>
                <a:ea typeface="HGSｺﾞｼｯｸM" pitchFamily="50" charset="-128"/>
              </a:rPr>
              <a:t>から</a:t>
            </a:r>
            <a:r>
              <a:rPr lang="zh-TW" altLang="en-US" sz="1300" dirty="0">
                <a:solidFill>
                  <a:srgbClr val="FF0000"/>
                </a:solidFill>
                <a:latin typeface="HGSｺﾞｼｯｸM" pitchFamily="50" charset="-128"/>
                <a:ea typeface="HGSｺﾞｼｯｸM" pitchFamily="50" charset="-128"/>
              </a:rPr>
              <a:t>「</a:t>
            </a:r>
            <a:r>
              <a:rPr lang="en-US" altLang="zh-TW" sz="1300" dirty="0">
                <a:solidFill>
                  <a:srgbClr val="FF0000"/>
                </a:solidFill>
                <a:latin typeface="HGSｺﾞｼｯｸM" pitchFamily="50" charset="-128"/>
                <a:ea typeface="HGSｺﾞｼｯｸM" pitchFamily="50" charset="-128"/>
              </a:rPr>
              <a:t>7</a:t>
            </a:r>
            <a:r>
              <a:rPr lang="zh-TW" altLang="en-US" sz="1300" dirty="0">
                <a:solidFill>
                  <a:srgbClr val="FF0000"/>
                </a:solidFill>
                <a:latin typeface="HGSｺﾞｼｯｸM" pitchFamily="50" charset="-128"/>
                <a:ea typeface="HGSｺﾞｼｯｸM" pitchFamily="50" charset="-128"/>
              </a:rPr>
              <a:t>月</a:t>
            </a:r>
            <a:r>
              <a:rPr lang="en-US" altLang="zh-TW" sz="1300" dirty="0">
                <a:solidFill>
                  <a:srgbClr val="FF0000"/>
                </a:solidFill>
                <a:latin typeface="HGSｺﾞｼｯｸM" pitchFamily="50" charset="-128"/>
                <a:ea typeface="HGSｺﾞｼｯｸM" pitchFamily="50" charset="-128"/>
              </a:rPr>
              <a:t>12</a:t>
            </a:r>
            <a:r>
              <a:rPr lang="zh-TW" altLang="en-US" sz="1300" dirty="0">
                <a:solidFill>
                  <a:srgbClr val="FF0000"/>
                </a:solidFill>
                <a:latin typeface="HGSｺﾞｼｯｸM" pitchFamily="50" charset="-128"/>
                <a:ea typeface="HGSｺﾞｼｯｸM" pitchFamily="50" charset="-128"/>
              </a:rPr>
              <a:t>日</a:t>
            </a:r>
            <a:r>
              <a:rPr lang="en-US" altLang="zh-TW" sz="1300" dirty="0">
                <a:solidFill>
                  <a:srgbClr val="FF0000"/>
                </a:solidFill>
                <a:latin typeface="HGSｺﾞｼｯｸM" pitchFamily="50" charset="-128"/>
                <a:ea typeface="HGSｺﾞｼｯｸM" pitchFamily="50" charset="-128"/>
              </a:rPr>
              <a:t>(</a:t>
            </a:r>
            <a:r>
              <a:rPr lang="zh-TW" altLang="en-US" sz="1300" dirty="0">
                <a:solidFill>
                  <a:srgbClr val="FF0000"/>
                </a:solidFill>
                <a:latin typeface="HGSｺﾞｼｯｸM" pitchFamily="50" charset="-128"/>
                <a:ea typeface="HGSｺﾞｼｯｸM" pitchFamily="50" charset="-128"/>
              </a:rPr>
              <a:t>木</a:t>
            </a:r>
            <a:r>
              <a:rPr lang="en-US" altLang="zh-TW" sz="1300" dirty="0">
                <a:solidFill>
                  <a:srgbClr val="FF0000"/>
                </a:solidFill>
                <a:latin typeface="HGSｺﾞｼｯｸM" pitchFamily="50" charset="-128"/>
                <a:ea typeface="HGSｺﾞｼｯｸM" pitchFamily="50" charset="-128"/>
              </a:rPr>
              <a:t>)21</a:t>
            </a:r>
            <a:r>
              <a:rPr lang="zh-TW" altLang="en-US" sz="1300" dirty="0">
                <a:solidFill>
                  <a:srgbClr val="FF0000"/>
                </a:solidFill>
                <a:latin typeface="HGSｺﾞｼｯｸM" pitchFamily="50" charset="-128"/>
                <a:ea typeface="HGSｺﾞｼｯｸM" pitchFamily="50" charset="-128"/>
              </a:rPr>
              <a:t>時」</a:t>
            </a:r>
            <a:r>
              <a:rPr lang="ja-JP" altLang="en-US" sz="1300" dirty="0" err="1">
                <a:latin typeface="HGSｺﾞｼｯｸM" pitchFamily="50" charset="-128"/>
                <a:ea typeface="HGSｺﾞｼｯｸM" pitchFamily="50" charset="-128"/>
              </a:rPr>
              <a:t>までに</a:t>
            </a:r>
            <a:r>
              <a:rPr lang="ja-JP" altLang="en-US" sz="1300" dirty="0">
                <a:latin typeface="HGSｺﾞｼｯｸM" pitchFamily="50" charset="-128"/>
                <a:ea typeface="HGSｺﾞｼｯｸM" pitchFamily="50" charset="-128"/>
              </a:rPr>
              <a:t>お申し込みください。非会員は</a:t>
            </a:r>
            <a:r>
              <a:rPr lang="ja-JP" altLang="en-US" sz="1300" dirty="0">
                <a:solidFill>
                  <a:srgbClr val="FF0000"/>
                </a:solidFill>
                <a:latin typeface="HGSｺﾞｼｯｸM" pitchFamily="50" charset="-128"/>
                <a:ea typeface="HGSｺﾞｼｯｸM" pitchFamily="50" charset="-128"/>
              </a:rPr>
              <a:t>「</a:t>
            </a:r>
            <a:r>
              <a:rPr lang="en-US" altLang="ja-JP" sz="1300" dirty="0">
                <a:solidFill>
                  <a:srgbClr val="FF0000"/>
                </a:solidFill>
                <a:latin typeface="HGSｺﾞｼｯｸM" pitchFamily="50" charset="-128"/>
                <a:ea typeface="HGSｺﾞｼｯｸM" pitchFamily="50" charset="-128"/>
              </a:rPr>
              <a:t>7</a:t>
            </a:r>
            <a:r>
              <a:rPr lang="ja-JP" altLang="en-US" sz="1300" dirty="0">
                <a:solidFill>
                  <a:srgbClr val="FF0000"/>
                </a:solidFill>
                <a:latin typeface="HGSｺﾞｼｯｸM" pitchFamily="50" charset="-128"/>
                <a:ea typeface="HGSｺﾞｼｯｸM" pitchFamily="50" charset="-128"/>
              </a:rPr>
              <a:t>月</a:t>
            </a:r>
            <a:r>
              <a:rPr lang="en-US" altLang="ja-JP" sz="1300" dirty="0">
                <a:solidFill>
                  <a:srgbClr val="FF0000"/>
                </a:solidFill>
                <a:latin typeface="HGSｺﾞｼｯｸM" pitchFamily="50" charset="-128"/>
                <a:ea typeface="HGSｺﾞｼｯｸM" pitchFamily="50" charset="-128"/>
              </a:rPr>
              <a:t>6</a:t>
            </a:r>
            <a:r>
              <a:rPr lang="ja-JP" altLang="en-US" sz="1300" dirty="0">
                <a:solidFill>
                  <a:srgbClr val="FF0000"/>
                </a:solidFill>
                <a:latin typeface="HGSｺﾞｼｯｸM" pitchFamily="50" charset="-128"/>
                <a:ea typeface="HGSｺﾞｼｯｸM" pitchFamily="50" charset="-128"/>
              </a:rPr>
              <a:t>日</a:t>
            </a:r>
            <a:r>
              <a:rPr lang="en-US" altLang="ja-JP" sz="1300" dirty="0">
                <a:solidFill>
                  <a:srgbClr val="FF0000"/>
                </a:solidFill>
                <a:latin typeface="HGSｺﾞｼｯｸM" pitchFamily="50" charset="-128"/>
                <a:ea typeface="HGSｺﾞｼｯｸM" pitchFamily="50" charset="-128"/>
              </a:rPr>
              <a:t>(</a:t>
            </a:r>
            <a:r>
              <a:rPr lang="ja-JP" altLang="en-US" sz="1300" dirty="0">
                <a:solidFill>
                  <a:srgbClr val="FF0000"/>
                </a:solidFill>
                <a:latin typeface="HGSｺﾞｼｯｸM" pitchFamily="50" charset="-128"/>
                <a:ea typeface="HGSｺﾞｼｯｸM" pitchFamily="50" charset="-128"/>
              </a:rPr>
              <a:t>金</a:t>
            </a:r>
            <a:r>
              <a:rPr lang="en-US" altLang="ja-JP" sz="1300" dirty="0">
                <a:solidFill>
                  <a:srgbClr val="FF0000"/>
                </a:solidFill>
                <a:latin typeface="HGSｺﾞｼｯｸM" pitchFamily="50" charset="-128"/>
                <a:ea typeface="HGSｺﾞｼｯｸM" pitchFamily="50" charset="-128"/>
              </a:rPr>
              <a:t>)</a:t>
            </a:r>
            <a:r>
              <a:rPr lang="ja-JP" altLang="en-US" sz="1300" dirty="0">
                <a:solidFill>
                  <a:srgbClr val="FF0000"/>
                </a:solidFill>
                <a:latin typeface="HGSｺﾞｼｯｸM" pitchFamily="50" charset="-128"/>
                <a:ea typeface="HGSｺﾞｼｯｸM" pitchFamily="50" charset="-128"/>
              </a:rPr>
              <a:t>」</a:t>
            </a:r>
            <a:r>
              <a:rPr lang="ja-JP" altLang="en-US" sz="1300" u="sng" dirty="0">
                <a:solidFill>
                  <a:srgbClr val="FF0000"/>
                </a:solidFill>
                <a:latin typeface="HGSｺﾞｼｯｸM" pitchFamily="50" charset="-128"/>
                <a:ea typeface="HGSｺﾞｼｯｸM" pitchFamily="50" charset="-128"/>
              </a:rPr>
              <a:t>以降</a:t>
            </a:r>
            <a:r>
              <a:rPr lang="ja-JP" altLang="en-US" sz="1300" dirty="0">
                <a:latin typeface="HGSｺﾞｼｯｸM" pitchFamily="50" charset="-128"/>
                <a:ea typeface="HGSｺﾞｼｯｸM" pitchFamily="50" charset="-128"/>
              </a:rPr>
              <a:t>に研究会</a:t>
            </a:r>
            <a:r>
              <a:rPr lang="en-US" altLang="ja-JP" sz="1300" dirty="0">
                <a:latin typeface="HGSｺﾞｼｯｸM" pitchFamily="50" charset="-128"/>
                <a:ea typeface="HGSｺﾞｼｯｸM" pitchFamily="50" charset="-128"/>
              </a:rPr>
              <a:t>HP</a:t>
            </a:r>
            <a:r>
              <a:rPr lang="ja-JP" altLang="en-US" sz="1300" dirty="0">
                <a:latin typeface="HGSｺﾞｼｯｸM" pitchFamily="50" charset="-128"/>
                <a:ea typeface="HGSｺﾞｼｯｸM" pitchFamily="50" charset="-128"/>
              </a:rPr>
              <a:t>で公開される参加申込</a:t>
            </a:r>
            <a:r>
              <a:rPr lang="en-US" altLang="ja-JP" sz="1300" dirty="0">
                <a:latin typeface="HGSｺﾞｼｯｸM" pitchFamily="50" charset="-128"/>
                <a:ea typeface="HGSｺﾞｼｯｸM" pitchFamily="50" charset="-128"/>
              </a:rPr>
              <a:t>URL</a:t>
            </a:r>
            <a:r>
              <a:rPr lang="ja-JP" altLang="en-US" sz="1300" dirty="0">
                <a:latin typeface="HGSｺﾞｼｯｸM" pitchFamily="50" charset="-128"/>
                <a:ea typeface="HGSｺﾞｼｯｸM" pitchFamily="50" charset="-128"/>
              </a:rPr>
              <a:t>から、</a:t>
            </a:r>
            <a:r>
              <a:rPr lang="ja-JP" altLang="en-US" sz="1300" dirty="0">
                <a:solidFill>
                  <a:srgbClr val="FF0000"/>
                </a:solidFill>
                <a:latin typeface="HGSｺﾞｼｯｸM" pitchFamily="50" charset="-128"/>
                <a:ea typeface="HGSｺﾞｼｯｸM" pitchFamily="50" charset="-128"/>
              </a:rPr>
              <a:t>「</a:t>
            </a:r>
            <a:r>
              <a:rPr lang="en-US" altLang="ja-JP" sz="1300" dirty="0">
                <a:solidFill>
                  <a:srgbClr val="FF0000"/>
                </a:solidFill>
                <a:latin typeface="HGSｺﾞｼｯｸM" pitchFamily="50" charset="-128"/>
                <a:ea typeface="HGSｺﾞｼｯｸM" pitchFamily="50" charset="-128"/>
              </a:rPr>
              <a:t>7</a:t>
            </a:r>
            <a:r>
              <a:rPr lang="ja-JP" altLang="en-US" sz="1300" dirty="0">
                <a:solidFill>
                  <a:srgbClr val="FF0000"/>
                </a:solidFill>
                <a:latin typeface="HGSｺﾞｼｯｸM" pitchFamily="50" charset="-128"/>
                <a:ea typeface="HGSｺﾞｼｯｸM" pitchFamily="50" charset="-128"/>
              </a:rPr>
              <a:t>月</a:t>
            </a:r>
            <a:r>
              <a:rPr lang="en-US" altLang="ja-JP" sz="1300" dirty="0">
                <a:solidFill>
                  <a:srgbClr val="FF0000"/>
                </a:solidFill>
                <a:latin typeface="HGSｺﾞｼｯｸM" pitchFamily="50" charset="-128"/>
                <a:ea typeface="HGSｺﾞｼｯｸM" pitchFamily="50" charset="-128"/>
              </a:rPr>
              <a:t>12</a:t>
            </a:r>
            <a:r>
              <a:rPr lang="ja-JP" altLang="en-US" sz="1300" dirty="0">
                <a:solidFill>
                  <a:srgbClr val="FF0000"/>
                </a:solidFill>
                <a:latin typeface="HGSｺﾞｼｯｸM" pitchFamily="50" charset="-128"/>
                <a:ea typeface="HGSｺﾞｼｯｸM" pitchFamily="50" charset="-128"/>
              </a:rPr>
              <a:t>日</a:t>
            </a:r>
            <a:r>
              <a:rPr lang="en-US" altLang="ja-JP" sz="1300" dirty="0">
                <a:solidFill>
                  <a:srgbClr val="FF0000"/>
                </a:solidFill>
                <a:latin typeface="HGSｺﾞｼｯｸM" pitchFamily="50" charset="-128"/>
                <a:ea typeface="HGSｺﾞｼｯｸM" pitchFamily="50" charset="-128"/>
              </a:rPr>
              <a:t>(</a:t>
            </a:r>
            <a:r>
              <a:rPr lang="ja-JP" altLang="en-US" sz="1300" dirty="0">
                <a:solidFill>
                  <a:srgbClr val="FF0000"/>
                </a:solidFill>
                <a:latin typeface="HGSｺﾞｼｯｸM" pitchFamily="50" charset="-128"/>
                <a:ea typeface="HGSｺﾞｼｯｸM" pitchFamily="50" charset="-128"/>
              </a:rPr>
              <a:t>木</a:t>
            </a:r>
            <a:r>
              <a:rPr lang="en-US" altLang="ja-JP" sz="1300" dirty="0">
                <a:solidFill>
                  <a:srgbClr val="FF0000"/>
                </a:solidFill>
                <a:latin typeface="HGSｺﾞｼｯｸM" pitchFamily="50" charset="-128"/>
                <a:ea typeface="HGSｺﾞｼｯｸM" pitchFamily="50" charset="-128"/>
              </a:rPr>
              <a:t>)21</a:t>
            </a:r>
            <a:r>
              <a:rPr lang="ja-JP" altLang="en-US" sz="1300" dirty="0">
                <a:solidFill>
                  <a:srgbClr val="FF0000"/>
                </a:solidFill>
                <a:latin typeface="HGSｺﾞｼｯｸM" pitchFamily="50" charset="-128"/>
                <a:ea typeface="HGSｺﾞｼｯｸM" pitchFamily="50" charset="-128"/>
              </a:rPr>
              <a:t>時」</a:t>
            </a:r>
            <a:r>
              <a:rPr lang="ja-JP" altLang="en-US" sz="1300" dirty="0">
                <a:latin typeface="HGSｺﾞｼｯｸM" pitchFamily="50" charset="-128"/>
                <a:ea typeface="HGSｺﾞｼｯｸM" pitchFamily="50" charset="-128"/>
              </a:rPr>
              <a:t>までにお申し込みください。定員になり次第〆切ります。なお、非会員は資料代</a:t>
            </a:r>
            <a:r>
              <a:rPr lang="en-US" altLang="ja-JP" sz="1300" dirty="0">
                <a:solidFill>
                  <a:srgbClr val="FF0000"/>
                </a:solidFill>
                <a:latin typeface="HGSｺﾞｼｯｸM" pitchFamily="50" charset="-128"/>
                <a:ea typeface="HGSｺﾞｼｯｸM" pitchFamily="50" charset="-128"/>
              </a:rPr>
              <a:t>2,000</a:t>
            </a:r>
            <a:r>
              <a:rPr lang="ja-JP" altLang="en-US" sz="1300" dirty="0">
                <a:solidFill>
                  <a:srgbClr val="FF0000"/>
                </a:solidFill>
                <a:latin typeface="HGSｺﾞｼｯｸM" pitchFamily="50" charset="-128"/>
                <a:ea typeface="HGSｺﾞｼｯｸM" pitchFamily="50" charset="-128"/>
              </a:rPr>
              <a:t>円</a:t>
            </a:r>
            <a:r>
              <a:rPr lang="ja-JP" altLang="en-US" sz="1300" dirty="0">
                <a:latin typeface="HGSｺﾞｼｯｸM" pitchFamily="50" charset="-128"/>
                <a:ea typeface="HGSｺﾞｼｯｸM" pitchFamily="50" charset="-128"/>
              </a:rPr>
              <a:t>を申し受けます。</a:t>
            </a:r>
            <a:endParaRPr lang="en-US" altLang="ja-JP" sz="1300" dirty="0">
              <a:latin typeface="HGSｺﾞｼｯｸM" pitchFamily="50" charset="-128"/>
              <a:ea typeface="HGSｺﾞｼｯｸM" pitchFamily="50" charset="-128"/>
            </a:endParaRPr>
          </a:p>
          <a:p>
            <a:pPr marL="0" indent="-457200">
              <a:lnSpc>
                <a:spcPct val="80000"/>
              </a:lnSpc>
              <a:buFont typeface="Wingdings 2" pitchFamily="18" charset="2"/>
              <a:buNone/>
            </a:pPr>
            <a:endParaRPr lang="en-US" altLang="ja-JP" sz="1200" dirty="0"/>
          </a:p>
          <a:p>
            <a:pPr marL="0" indent="-457200">
              <a:lnSpc>
                <a:spcPct val="80000"/>
              </a:lnSpc>
              <a:buNone/>
            </a:pPr>
            <a:r>
              <a:rPr lang="ja-JP" altLang="en-US" sz="1300" b="1" dirty="0">
                <a:solidFill>
                  <a:srgbClr val="7030A0"/>
                </a:solidFill>
                <a:latin typeface="+mj-ea"/>
                <a:ea typeface="+mj-ea"/>
                <a:cs typeface="Microsoft JhengHei"/>
              </a:rPr>
              <a:t>問合せ：</a:t>
            </a:r>
            <a:r>
              <a:rPr lang="ja-JP" altLang="en-US" sz="1300" dirty="0"/>
              <a:t>　</a:t>
            </a:r>
            <a:r>
              <a:rPr lang="en-US" altLang="ja-JP" sz="1300" dirty="0"/>
              <a:t>'M-GTA</a:t>
            </a:r>
            <a:r>
              <a:rPr lang="ja-JP" altLang="en-US" sz="1300" dirty="0"/>
              <a:t>研究会事務局</a:t>
            </a:r>
            <a:r>
              <a:rPr lang="en-US" altLang="ja-JP" sz="1300" dirty="0"/>
              <a:t>' &lt;m-gta@accelight.co.jp&gt;</a:t>
            </a:r>
            <a:r>
              <a:rPr lang="ja-JP" altLang="en-US" sz="1300" dirty="0"/>
              <a:t>　　</a:t>
            </a:r>
            <a:endParaRPr lang="en-US" altLang="ja-JP" sz="1300" dirty="0"/>
          </a:p>
          <a:p>
            <a:pPr marL="0" indent="-457200">
              <a:lnSpc>
                <a:spcPct val="80000"/>
              </a:lnSpc>
              <a:buNone/>
            </a:pPr>
            <a:endParaRPr lang="en-US" altLang="ja-JP" sz="1300" b="1" dirty="0">
              <a:solidFill>
                <a:srgbClr val="7030A0"/>
              </a:solidFill>
              <a:latin typeface="+mj-ea"/>
              <a:ea typeface="+mj-ea"/>
            </a:endParaRPr>
          </a:p>
          <a:p>
            <a:pPr marL="0" indent="-457200">
              <a:lnSpc>
                <a:spcPct val="80000"/>
              </a:lnSpc>
              <a:buNone/>
            </a:pPr>
            <a:r>
              <a:rPr lang="ja-JP" altLang="en-US" sz="1300" b="1" dirty="0">
                <a:solidFill>
                  <a:srgbClr val="7030A0"/>
                </a:solidFill>
                <a:latin typeface="+mj-ea"/>
                <a:ea typeface="+mj-ea"/>
              </a:rPr>
              <a:t>担当：</a:t>
            </a:r>
            <a:r>
              <a:rPr lang="ja-JP" altLang="en-US" sz="1300" dirty="0">
                <a:latin typeface="HGSｺﾞｼｯｸM" pitchFamily="50" charset="-128"/>
                <a:ea typeface="HGSｺﾞｼｯｸM" pitchFamily="50" charset="-128"/>
              </a:rPr>
              <a:t>定例研究会委員会（竹下・坂本・阿部・都丸・宮崎・）</a:t>
            </a:r>
          </a:p>
        </p:txBody>
      </p:sp>
      <p:sp>
        <p:nvSpPr>
          <p:cNvPr id="13315" name="テキスト ボックス 4"/>
          <p:cNvSpPr txBox="1">
            <a:spLocks noChangeArrowheads="1"/>
          </p:cNvSpPr>
          <p:nvPr/>
        </p:nvSpPr>
        <p:spPr bwMode="auto">
          <a:xfrm>
            <a:off x="187524" y="179389"/>
            <a:ext cx="5185692" cy="523220"/>
          </a:xfrm>
          <a:prstGeom prst="rect">
            <a:avLst/>
          </a:prstGeom>
          <a:noFill/>
          <a:ln w="9525">
            <a:noFill/>
            <a:miter lim="800000"/>
            <a:headEnd/>
            <a:tailEnd/>
          </a:ln>
        </p:spPr>
        <p:txBody>
          <a:bodyPr wrap="square">
            <a:spAutoFit/>
          </a:bodyPr>
          <a:lstStyle/>
          <a:p>
            <a:pPr algn="ctr"/>
            <a:r>
              <a:rPr lang="en-US" altLang="ja-JP" sz="2800" dirty="0">
                <a:solidFill>
                  <a:srgbClr val="00B050"/>
                </a:solidFill>
                <a:latin typeface="Century Gothic" pitchFamily="34" charset="0"/>
                <a:ea typeface="ＭＳ ゴシック" pitchFamily="49" charset="-128"/>
              </a:rPr>
              <a:t>M-GTA</a:t>
            </a:r>
            <a:r>
              <a:rPr lang="ja-JP" altLang="en-US" sz="2800" dirty="0">
                <a:solidFill>
                  <a:srgbClr val="00B050"/>
                </a:solidFill>
                <a:latin typeface="Century Gothic" pitchFamily="34" charset="0"/>
                <a:ea typeface="ＭＳ ゴシック" pitchFamily="49" charset="-128"/>
              </a:rPr>
              <a:t>研究会：定例研究会</a:t>
            </a:r>
          </a:p>
        </p:txBody>
      </p:sp>
    </p:spTree>
  </p:cSld>
  <p:clrMapOvr>
    <a:masterClrMapping/>
  </p:clrMapOvr>
  <mc:AlternateContent xmlns:mc="http://schemas.openxmlformats.org/markup-compatibility/2006" xmlns:p14="http://schemas.microsoft.com/office/powerpoint/2010/main">
    <mc:Choice Requires="p14">
      <p:transition spd="slow" p14:dur="3400" advTm="11349">
        <p14:reveal/>
      </p:transition>
    </mc:Choice>
    <mc:Fallback xmlns="">
      <p:transition spd="slow" advTm="11349">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ナチュラル">
  <a:themeElements>
    <a:clrScheme name="ナチュラル">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ナチュラル">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958</TotalTime>
  <Words>98</Words>
  <Application>Microsoft Office PowerPoint</Application>
  <PresentationFormat>画面に合わせる (4:3)</PresentationFormat>
  <Paragraphs>36</Paragraphs>
  <Slides>1</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vt:i4>
      </vt:variant>
    </vt:vector>
  </HeadingPairs>
  <TitlesOfParts>
    <vt:vector size="13" baseType="lpstr">
      <vt:lpstr>HGSｺﾞｼｯｸM</vt:lpstr>
      <vt:lpstr>Microsoft JhengHei</vt:lpstr>
      <vt:lpstr>ＭＳ Ｐゴシック</vt:lpstr>
      <vt:lpstr>ＭＳ ゴシック</vt:lpstr>
      <vt:lpstr>ＭＳ 明朝</vt:lpstr>
      <vt:lpstr>新細明體</vt:lpstr>
      <vt:lpstr>Arial</vt:lpstr>
      <vt:lpstr>Calibri</vt:lpstr>
      <vt:lpstr>Cambria</vt:lpstr>
      <vt:lpstr>Century Gothic</vt:lpstr>
      <vt:lpstr>Wingdings 2</vt:lpstr>
      <vt:lpstr>ナチュラル</vt:lpstr>
      <vt:lpstr>第11回 修士論文発表会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第4回 修士論文発表会</dc:title>
  <dc:creator>Windows ユーザー</dc:creator>
  <cp:lastModifiedBy>坂本智代枝</cp:lastModifiedBy>
  <cp:revision>161</cp:revision>
  <cp:lastPrinted>2015-06-24T07:12:54Z</cp:lastPrinted>
  <dcterms:created xsi:type="dcterms:W3CDTF">2011-06-07T05:27:13Z</dcterms:created>
  <dcterms:modified xsi:type="dcterms:W3CDTF">2018-06-28T03:35:38Z</dcterms:modified>
</cp:coreProperties>
</file>