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4" r:id="rId4"/>
    <p:sldId id="294" r:id="rId5"/>
    <p:sldId id="308" r:id="rId6"/>
    <p:sldId id="307" r:id="rId7"/>
    <p:sldId id="309" r:id="rId8"/>
    <p:sldId id="310" r:id="rId9"/>
    <p:sldId id="313" r:id="rId10"/>
    <p:sldId id="279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0"/>
    <p:restoredTop sz="95741"/>
  </p:normalViewPr>
  <p:slideViewPr>
    <p:cSldViewPr snapToGrid="0" snapToObjects="1">
      <p:cViewPr varScale="1">
        <p:scale>
          <a:sx n="160" d="100"/>
          <a:sy n="16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A0A-3CD0-014A-A421-1E94158C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BBD9-8375-3D40-A454-39F04055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D739-D100-4143-A6B2-52242439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51C2-C897-4749-8872-D10EEBB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B8A-8E57-FA4A-A839-DB9319E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6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B01-C90B-D546-9020-6A20DA1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743F-2880-0748-9211-34AEC3FB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918-D50D-9543-BA87-51C9069A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6DA8-3497-0044-9C01-87E724D6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2B3C-3848-FD45-BF28-48EDFD9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73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F33A-4304-3E46-AEF5-9CF8975C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69D7-BF03-0944-9BDD-9F49595D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FB52-10F0-3F41-BED6-FC82C73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B57-2335-3346-B6EE-40978AD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5523-B57A-E54B-8E8D-0601D84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657-0724-FA4B-B633-9FD26A40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019D-C101-6D4E-834A-10D2BB65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369C-B81C-9042-ABC1-8199029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642D-3F99-F743-A091-1AD5513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CDD8-0615-3A4F-91DE-18C59C7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1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1AD-9026-3B40-B7B5-29F2B5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D367-EE47-D645-A9C1-02997445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F4F-92F6-264D-A487-B720062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4ED-DD7B-1E46-9883-AB47A18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5DA5-5920-1E49-843B-44467EE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6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B97-8451-074D-8F5B-F7574EC0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1CF-CA0C-844B-9A98-89C3A269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8DB3-2F47-E841-B4FB-2B269B0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A26A-A729-C04E-9077-527EC189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9746-2318-1C4D-86F9-18C3C4FB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CF5B-F7FC-3449-89E5-5979AD4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5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7EE-0066-DD43-B72D-16679AE6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93A2-4348-4C4E-BEAB-104C7371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C2CD-D9A7-A949-9279-8D2849C4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4D0F-09E4-2A4F-B0A9-8687C86F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4CB3-6D5A-284E-9F81-29577009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FA98-AE0A-794E-9F29-1A6C6444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BF158-EE7D-CB40-8519-BA179FD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65F4-6AA9-5041-A217-67077B1F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3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9D0-AE80-924A-ADB2-C2A603E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4776-BDE8-0440-9AB8-8409BE5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8FAFD-D79A-9F4C-9FB6-2C41BE2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40F0-4D0A-D948-AD2D-B7E428F8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3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E0985-6251-8B4E-84D8-DB782A76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A8D2-608E-0348-BA7F-52443E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248D-4DFC-3E42-94F7-4D3F801E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2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C054-347E-264D-92A2-8C265AF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2D4-3170-F44A-A799-0BA95B9A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701F-304A-5D40-B90E-0099EBA6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9E3A-2025-C741-87B4-B6495BE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CE221-35D9-0447-A9DE-7B81CF31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4FB5-5896-3F44-BD0E-BEF525D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8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818-084F-A042-B77A-0FC361B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76C7-8EA6-B449-8B74-05810942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652-87C1-AD48-9C71-8664B28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394A-1FF5-4045-A2AF-3B2BBD7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ACDC-CF67-9144-821C-98BE2502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503-8020-7D4C-BFEF-1CE3149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30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0758-0720-554C-902C-ADC375B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C42B-1A58-1A46-A824-16B69E1C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1D7-1DA6-C74C-B0E0-257379BF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CF7-CE78-7947-AD12-C1A6970E8B58}" type="datetimeFigureOut">
              <a:rPr lang="en-KR" smtClean="0"/>
              <a:t>10/20/21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4A24-B293-3D47-9113-D40AEEA9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4961-3B38-6A4A-B8AF-21F35AE2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1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9B0-FD9F-754E-98A6-1AD1FAD8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93152-9E2F-1340-91E0-247B20D2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KR"/>
              <a:t>Week </a:t>
            </a:r>
            <a:r>
              <a:rPr lang="en-US" dirty="0"/>
              <a:t>3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63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訓練データとテストデータの用意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232A12-3341-914F-9798-A2E87942C193}"/>
              </a:ext>
            </a:extLst>
          </p:cNvPr>
          <p:cNvSpPr txBox="1"/>
          <p:nvPr/>
        </p:nvSpPr>
        <p:spPr>
          <a:xfrm>
            <a:off x="838200" y="1296012"/>
            <a:ext cx="9725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訓練データとテストデータに分割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テストローダーを生成（バッチサイズを指定）</a:t>
            </a:r>
            <a:endParaRPr kumimoji="1" lang="en-US" altLang="ja-JP" sz="2400" dirty="0"/>
          </a:p>
          <a:p>
            <a:r>
              <a:rPr kumimoji="1" lang="ja-JP" altLang="en-US" sz="2400"/>
              <a:t>　バッチサイズ１：</a:t>
            </a:r>
            <a:r>
              <a:rPr kumimoji="1" lang="ja-JP" altLang="en-US" sz="2400" b="1"/>
              <a:t>オンライン学習</a:t>
            </a:r>
            <a:endParaRPr kumimoji="1" lang="en-US" altLang="ja-JP" sz="2400" b="1" dirty="0"/>
          </a:p>
          <a:p>
            <a:r>
              <a:rPr kumimoji="1" lang="ja-JP" altLang="en-US" sz="2400"/>
              <a:t>　　　　　　　全部：</a:t>
            </a:r>
            <a:r>
              <a:rPr kumimoji="1" lang="ja-JP" altLang="en-US" sz="2400" b="1"/>
              <a:t>バッチ学習</a:t>
            </a:r>
            <a:r>
              <a:rPr kumimoji="1" lang="ja-JP" altLang="en-US" sz="2400"/>
              <a:t>、複数のグループ：</a:t>
            </a:r>
            <a:r>
              <a:rPr kumimoji="1" lang="ja-JP" altLang="en-US" sz="2400" b="1"/>
              <a:t>ミニバッチ学習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F036C5-9B40-F54A-8113-E9269DAE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9887"/>
            <a:ext cx="5539099" cy="33200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AACDF2-9DD4-1247-B614-C7423E27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15" y="3099887"/>
            <a:ext cx="5539099" cy="335754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74ED4C-B48B-3B4E-9412-6AF2E59853D6}"/>
              </a:ext>
            </a:extLst>
          </p:cNvPr>
          <p:cNvSpPr/>
          <p:nvPr/>
        </p:nvSpPr>
        <p:spPr>
          <a:xfrm>
            <a:off x="958788" y="3690202"/>
            <a:ext cx="2530136" cy="159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DC93544-9912-3F46-B9FB-5A956955C281}"/>
              </a:ext>
            </a:extLst>
          </p:cNvPr>
          <p:cNvSpPr/>
          <p:nvPr/>
        </p:nvSpPr>
        <p:spPr>
          <a:xfrm>
            <a:off x="958788" y="4473777"/>
            <a:ext cx="2530136" cy="159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10D309-6E6F-594B-B4DF-B3DEF0B96F08}"/>
              </a:ext>
            </a:extLst>
          </p:cNvPr>
          <p:cNvSpPr txBox="1"/>
          <p:nvPr/>
        </p:nvSpPr>
        <p:spPr>
          <a:xfrm>
            <a:off x="7619054" y="64886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データローダーの中身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000923B-F533-9D4A-AD9E-4A285ED9A23B}"/>
              </a:ext>
            </a:extLst>
          </p:cNvPr>
          <p:cNvSpPr txBox="1"/>
          <p:nvPr/>
        </p:nvSpPr>
        <p:spPr>
          <a:xfrm>
            <a:off x="958788" y="6488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データローダーの生成（サンプルコード）</a:t>
            </a:r>
          </a:p>
        </p:txBody>
      </p:sp>
    </p:spTree>
    <p:extLst>
      <p:ext uri="{BB962C8B-B14F-4D97-AF65-F5344CB8AC3E}">
        <p14:creationId xmlns:p14="http://schemas.microsoft.com/office/powerpoint/2010/main" val="323600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BFA0752-7321-1A4A-9DA9-34C514B6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1" y="1903706"/>
            <a:ext cx="5720673" cy="2620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CE39776-2AD5-074E-A098-C2718CE8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41" y="2484835"/>
            <a:ext cx="4633898" cy="408555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7F43E6-7AD8-3449-8D03-DFAF199EB975}"/>
              </a:ext>
            </a:extLst>
          </p:cNvPr>
          <p:cNvSpPr txBox="1"/>
          <p:nvPr/>
        </p:nvSpPr>
        <p:spPr>
          <a:xfrm>
            <a:off x="6746415" y="1527484"/>
            <a:ext cx="5290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「</a:t>
            </a:r>
            <a:r>
              <a:rPr kumimoji="1" lang="en-US" altLang="ja-JP" dirty="0"/>
              <a:t>2.3.2</a:t>
            </a:r>
            <a:r>
              <a:rPr kumimoji="1" lang="ja-JP" altLang="en-US"/>
              <a:t>自作のクラスを使う方法（</a:t>
            </a:r>
            <a:r>
              <a:rPr kumimoji="1" lang="en-US" altLang="ja-JP" dirty="0"/>
              <a:t>p.36)</a:t>
            </a:r>
            <a:r>
              <a:rPr kumimoji="1" lang="ja-JP" altLang="en-US"/>
              <a:t>」を参照</a:t>
            </a:r>
            <a:endParaRPr kumimoji="1" lang="en-US" altLang="ja-JP" dirty="0"/>
          </a:p>
          <a:p>
            <a:r>
              <a:rPr kumimoji="1" lang="en-US" altLang="ja-JP" dirty="0" err="1"/>
              <a:t>nn.Module</a:t>
            </a:r>
            <a:r>
              <a:rPr kumimoji="1" lang="ja-JP" altLang="en-US"/>
              <a:t>を継承して自作クラスを定義している</a:t>
            </a:r>
            <a:endParaRPr kumimoji="1" lang="en-US" altLang="ja-JP" dirty="0"/>
          </a:p>
          <a:p>
            <a:r>
              <a:rPr kumimoji="1" lang="ja-JP" altLang="en-US"/>
              <a:t>下の図は</a:t>
            </a:r>
            <a:r>
              <a:rPr kumimoji="1" lang="en-US" altLang="ja-JP" dirty="0" err="1"/>
              <a:t>nn.Module</a:t>
            </a:r>
            <a:r>
              <a:rPr kumimoji="1" lang="ja-JP" altLang="en-US"/>
              <a:t>の</a:t>
            </a:r>
            <a:r>
              <a:rPr kumimoji="1" lang="en-US" altLang="ja-JP" dirty="0"/>
              <a:t>help()</a:t>
            </a:r>
            <a:r>
              <a:rPr kumimoji="1" lang="ja-JP" altLang="en-US"/>
              <a:t>の結果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F80B6B-1140-5242-AB1D-5C85313107BC}"/>
              </a:ext>
            </a:extLst>
          </p:cNvPr>
          <p:cNvSpPr/>
          <p:nvPr/>
        </p:nvSpPr>
        <p:spPr>
          <a:xfrm>
            <a:off x="7537142" y="4264286"/>
            <a:ext cx="2716567" cy="1754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EC56A7-6B80-D445-8CA8-F9C502072A25}"/>
              </a:ext>
            </a:extLst>
          </p:cNvPr>
          <p:cNvSpPr txBox="1"/>
          <p:nvPr/>
        </p:nvSpPr>
        <p:spPr>
          <a:xfrm>
            <a:off x="10341001" y="49611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23036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D583FA-FFE8-3F4C-A316-E3BF95F7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8" y="1104296"/>
            <a:ext cx="4744996" cy="4183848"/>
          </a:xfrm>
          <a:prstGeom prst="rect">
            <a:avLst/>
          </a:prstGeom>
        </p:spPr>
      </p:pic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803E91-BDB0-C84B-ADE8-83A64E8C48A6}"/>
              </a:ext>
            </a:extLst>
          </p:cNvPr>
          <p:cNvGrpSpPr/>
          <p:nvPr/>
        </p:nvGrpSpPr>
        <p:grpSpPr>
          <a:xfrm>
            <a:off x="6096000" y="2070308"/>
            <a:ext cx="4222927" cy="3572249"/>
            <a:chOff x="6096000" y="2070308"/>
            <a:chExt cx="4222927" cy="3572249"/>
          </a:xfrm>
        </p:grpSpPr>
        <p:sp>
          <p:nvSpPr>
            <p:cNvPr id="12" name="타원 5">
              <a:extLst>
                <a:ext uri="{FF2B5EF4-FFF2-40B4-BE49-F238E27FC236}">
                  <a16:creationId xmlns:a16="http://schemas.microsoft.com/office/drawing/2014/main" id="{CB00EECD-B0A4-3F43-B05D-3AC5F886AC58}"/>
                </a:ext>
              </a:extLst>
            </p:cNvPr>
            <p:cNvSpPr/>
            <p:nvPr/>
          </p:nvSpPr>
          <p:spPr>
            <a:xfrm>
              <a:off x="6096003" y="240946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4" name="타원 6">
              <a:extLst>
                <a:ext uri="{FF2B5EF4-FFF2-40B4-BE49-F238E27FC236}">
                  <a16:creationId xmlns:a16="http://schemas.microsoft.com/office/drawing/2014/main" id="{38E5A4A6-151C-BA49-A4DC-8025190122BB}"/>
                </a:ext>
              </a:extLst>
            </p:cNvPr>
            <p:cNvSpPr/>
            <p:nvPr/>
          </p:nvSpPr>
          <p:spPr>
            <a:xfrm>
              <a:off x="6096002" y="3165831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8">
              <a:extLst>
                <a:ext uri="{FF2B5EF4-FFF2-40B4-BE49-F238E27FC236}">
                  <a16:creationId xmlns:a16="http://schemas.microsoft.com/office/drawing/2014/main" id="{52613E2B-A367-7C44-85E3-1B19133F1067}"/>
                </a:ext>
              </a:extLst>
            </p:cNvPr>
            <p:cNvSpPr/>
            <p:nvPr/>
          </p:nvSpPr>
          <p:spPr>
            <a:xfrm>
              <a:off x="6096001" y="392219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8" name="타원 10">
              <a:extLst>
                <a:ext uri="{FF2B5EF4-FFF2-40B4-BE49-F238E27FC236}">
                  <a16:creationId xmlns:a16="http://schemas.microsoft.com/office/drawing/2014/main" id="{D048002A-174C-8A47-A8F3-677D53767D93}"/>
                </a:ext>
              </a:extLst>
            </p:cNvPr>
            <p:cNvSpPr/>
            <p:nvPr/>
          </p:nvSpPr>
          <p:spPr>
            <a:xfrm>
              <a:off x="7993100" y="20703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2">
              <a:extLst>
                <a:ext uri="{FF2B5EF4-FFF2-40B4-BE49-F238E27FC236}">
                  <a16:creationId xmlns:a16="http://schemas.microsoft.com/office/drawing/2014/main" id="{68C59A91-A194-134B-BDF9-54EEBDD0A92A}"/>
                </a:ext>
              </a:extLst>
            </p:cNvPr>
            <p:cNvSpPr/>
            <p:nvPr/>
          </p:nvSpPr>
          <p:spPr>
            <a:xfrm>
              <a:off x="7993099" y="290303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6" name="타원 24">
              <a:extLst>
                <a:ext uri="{FF2B5EF4-FFF2-40B4-BE49-F238E27FC236}">
                  <a16:creationId xmlns:a16="http://schemas.microsoft.com/office/drawing/2014/main" id="{A048F9F7-0310-2449-9B9D-65B140A8D793}"/>
                </a:ext>
              </a:extLst>
            </p:cNvPr>
            <p:cNvSpPr/>
            <p:nvPr/>
          </p:nvSpPr>
          <p:spPr>
            <a:xfrm>
              <a:off x="7993099" y="5029162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46" name="타원 8">
              <a:extLst>
                <a:ext uri="{FF2B5EF4-FFF2-40B4-BE49-F238E27FC236}">
                  <a16:creationId xmlns:a16="http://schemas.microsoft.com/office/drawing/2014/main" id="{03E6672D-FBDA-434B-B9D5-A3BE9B735ADC}"/>
                </a:ext>
              </a:extLst>
            </p:cNvPr>
            <p:cNvSpPr/>
            <p:nvPr/>
          </p:nvSpPr>
          <p:spPr>
            <a:xfrm>
              <a:off x="6096000" y="469543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9630F3D-583B-4D4A-9426-70C58BD0E0C3}"/>
                </a:ext>
              </a:extLst>
            </p:cNvPr>
            <p:cNvSpPr txBox="1"/>
            <p:nvPr/>
          </p:nvSpPr>
          <p:spPr>
            <a:xfrm rot="5400000">
              <a:off x="7861214" y="41920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・・・</a:t>
              </a:r>
            </a:p>
          </p:txBody>
        </p:sp>
        <p:sp>
          <p:nvSpPr>
            <p:cNvPr id="48" name="타원 5">
              <a:extLst>
                <a:ext uri="{FF2B5EF4-FFF2-40B4-BE49-F238E27FC236}">
                  <a16:creationId xmlns:a16="http://schemas.microsoft.com/office/drawing/2014/main" id="{1E9C7D5C-226E-6549-847D-92794317CBDB}"/>
                </a:ext>
              </a:extLst>
            </p:cNvPr>
            <p:cNvSpPr/>
            <p:nvPr/>
          </p:nvSpPr>
          <p:spPr>
            <a:xfrm>
              <a:off x="9705532" y="287600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49" name="타원 6">
              <a:extLst>
                <a:ext uri="{FF2B5EF4-FFF2-40B4-BE49-F238E27FC236}">
                  <a16:creationId xmlns:a16="http://schemas.microsoft.com/office/drawing/2014/main" id="{9D72EE00-BB57-9B47-A9AD-1FEAED3D80A8}"/>
                </a:ext>
              </a:extLst>
            </p:cNvPr>
            <p:cNvSpPr/>
            <p:nvPr/>
          </p:nvSpPr>
          <p:spPr>
            <a:xfrm>
              <a:off x="9705531" y="363237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50" name="타원 8">
              <a:extLst>
                <a:ext uri="{FF2B5EF4-FFF2-40B4-BE49-F238E27FC236}">
                  <a16:creationId xmlns:a16="http://schemas.microsoft.com/office/drawing/2014/main" id="{2B0C2E4A-5334-E14E-9C1E-D5A92C85BC43}"/>
                </a:ext>
              </a:extLst>
            </p:cNvPr>
            <p:cNvSpPr/>
            <p:nvPr/>
          </p:nvSpPr>
          <p:spPr>
            <a:xfrm>
              <a:off x="9705530" y="438873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EEE7BA8-5F95-4246-88BE-99786FCC01A1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6709398" y="2377006"/>
              <a:ext cx="1283702" cy="339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553F82F-5C4B-A14F-BAED-547C9C177E6A}"/>
                </a:ext>
              </a:extLst>
            </p:cNvPr>
            <p:cNvCxnSpPr>
              <a:stCxn id="12" idx="6"/>
              <a:endCxn id="25" idx="2"/>
            </p:cNvCxnSpPr>
            <p:nvPr/>
          </p:nvCxnSpPr>
          <p:spPr>
            <a:xfrm>
              <a:off x="6709398" y="2716164"/>
              <a:ext cx="1283701" cy="493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C5553D7-536F-2147-B571-DBDAC718E7E7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6709398" y="2716164"/>
              <a:ext cx="1283701" cy="261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D7A190D-514F-484D-AC6B-7214FC2C1BE7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 flipV="1">
              <a:off x="6709397" y="2377006"/>
              <a:ext cx="1283703" cy="109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E02466F4-F871-EB49-A93C-BB90B8B272AD}"/>
                </a:ext>
              </a:extLst>
            </p:cNvPr>
            <p:cNvCxnSpPr>
              <a:cxnSpLocks/>
              <a:stCxn id="14" idx="6"/>
              <a:endCxn id="25" idx="2"/>
            </p:cNvCxnSpPr>
            <p:nvPr/>
          </p:nvCxnSpPr>
          <p:spPr>
            <a:xfrm flipV="1">
              <a:off x="6709397" y="3209734"/>
              <a:ext cx="1283702" cy="26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D385415-B54B-F44F-8534-1763805059F1}"/>
                </a:ext>
              </a:extLst>
            </p:cNvPr>
            <p:cNvCxnSpPr>
              <a:stCxn id="14" idx="6"/>
              <a:endCxn id="26" idx="2"/>
            </p:cNvCxnSpPr>
            <p:nvPr/>
          </p:nvCxnSpPr>
          <p:spPr>
            <a:xfrm>
              <a:off x="6709397" y="3472529"/>
              <a:ext cx="1283702" cy="1863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0245F89-23F2-D34A-A272-5350FAFA9FC7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 flipV="1">
              <a:off x="6709396" y="2377006"/>
              <a:ext cx="1283704" cy="1851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2C727842-F4A4-E74D-9F05-0B9FD994B86A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 flipV="1">
              <a:off x="6709396" y="3209734"/>
              <a:ext cx="1283703" cy="10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0D72283C-FBB7-B944-A2B0-57C4E89FAF80}"/>
                </a:ext>
              </a:extLst>
            </p:cNvPr>
            <p:cNvCxnSpPr>
              <a:stCxn id="16" idx="6"/>
              <a:endCxn id="26" idx="2"/>
            </p:cNvCxnSpPr>
            <p:nvPr/>
          </p:nvCxnSpPr>
          <p:spPr>
            <a:xfrm>
              <a:off x="6709396" y="4228894"/>
              <a:ext cx="1283703" cy="1106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C00CE711-3E09-BA43-87D3-1F2BF2FE896C}"/>
                </a:ext>
              </a:extLst>
            </p:cNvPr>
            <p:cNvCxnSpPr>
              <a:stCxn id="46" idx="6"/>
              <a:endCxn id="25" idx="2"/>
            </p:cNvCxnSpPr>
            <p:nvPr/>
          </p:nvCxnSpPr>
          <p:spPr>
            <a:xfrm flipV="1">
              <a:off x="6709395" y="3209734"/>
              <a:ext cx="1283704" cy="1792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EC03F7F-C422-DF40-A5C7-C52FF7051AC6}"/>
                </a:ext>
              </a:extLst>
            </p:cNvPr>
            <p:cNvCxnSpPr>
              <a:stCxn id="46" idx="6"/>
              <a:endCxn id="18" idx="2"/>
            </p:cNvCxnSpPr>
            <p:nvPr/>
          </p:nvCxnSpPr>
          <p:spPr>
            <a:xfrm flipV="1">
              <a:off x="6709395" y="2377006"/>
              <a:ext cx="1283705" cy="2625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1923A9B-2645-E844-AD68-53B296DEB802}"/>
                </a:ext>
              </a:extLst>
            </p:cNvPr>
            <p:cNvCxnSpPr>
              <a:stCxn id="46" idx="6"/>
              <a:endCxn id="26" idx="2"/>
            </p:cNvCxnSpPr>
            <p:nvPr/>
          </p:nvCxnSpPr>
          <p:spPr>
            <a:xfrm>
              <a:off x="6709395" y="5002135"/>
              <a:ext cx="1283704" cy="333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0B7EF8E5-81A4-0B41-9E07-FD67D29BBCEA}"/>
                </a:ext>
              </a:extLst>
            </p:cNvPr>
            <p:cNvCxnSpPr>
              <a:stCxn id="18" idx="6"/>
              <a:endCxn id="48" idx="2"/>
            </p:cNvCxnSpPr>
            <p:nvPr/>
          </p:nvCxnSpPr>
          <p:spPr>
            <a:xfrm>
              <a:off x="8606495" y="2377006"/>
              <a:ext cx="1099037" cy="805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5FC8804A-9671-7341-82A6-88AABFE2668F}"/>
                </a:ext>
              </a:extLst>
            </p:cNvPr>
            <p:cNvCxnSpPr>
              <a:stCxn id="18" idx="6"/>
              <a:endCxn id="49" idx="2"/>
            </p:cNvCxnSpPr>
            <p:nvPr/>
          </p:nvCxnSpPr>
          <p:spPr>
            <a:xfrm>
              <a:off x="8606495" y="2377006"/>
              <a:ext cx="1099036" cy="1562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E82285E2-C989-7245-8300-DA79125540BE}"/>
                </a:ext>
              </a:extLst>
            </p:cNvPr>
            <p:cNvCxnSpPr>
              <a:stCxn id="18" idx="6"/>
              <a:endCxn id="50" idx="2"/>
            </p:cNvCxnSpPr>
            <p:nvPr/>
          </p:nvCxnSpPr>
          <p:spPr>
            <a:xfrm>
              <a:off x="8606495" y="2377006"/>
              <a:ext cx="1099035" cy="2318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3166C6FA-E8B6-A14D-B06B-92F972F72973}"/>
                </a:ext>
              </a:extLst>
            </p:cNvPr>
            <p:cNvCxnSpPr>
              <a:stCxn id="25" idx="6"/>
              <a:endCxn id="48" idx="2"/>
            </p:cNvCxnSpPr>
            <p:nvPr/>
          </p:nvCxnSpPr>
          <p:spPr>
            <a:xfrm flipV="1">
              <a:off x="8606494" y="3182707"/>
              <a:ext cx="1099038" cy="27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1431BFFF-29E7-2640-997B-72FAC77549BA}"/>
                </a:ext>
              </a:extLst>
            </p:cNvPr>
            <p:cNvCxnSpPr>
              <a:stCxn id="25" idx="6"/>
              <a:endCxn id="49" idx="2"/>
            </p:cNvCxnSpPr>
            <p:nvPr/>
          </p:nvCxnSpPr>
          <p:spPr>
            <a:xfrm>
              <a:off x="8606494" y="3209734"/>
              <a:ext cx="1099037" cy="72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AD3B5898-5AA8-334B-BDED-C0A66C947ED7}"/>
                </a:ext>
              </a:extLst>
            </p:cNvPr>
            <p:cNvCxnSpPr>
              <a:stCxn id="25" idx="6"/>
              <a:endCxn id="50" idx="2"/>
            </p:cNvCxnSpPr>
            <p:nvPr/>
          </p:nvCxnSpPr>
          <p:spPr>
            <a:xfrm>
              <a:off x="8606494" y="3209734"/>
              <a:ext cx="1099036" cy="1485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A0D3C5A9-EEFA-8B4D-AD45-012ED7870CE3}"/>
                </a:ext>
              </a:extLst>
            </p:cNvPr>
            <p:cNvCxnSpPr>
              <a:stCxn id="26" idx="6"/>
              <a:endCxn id="48" idx="2"/>
            </p:cNvCxnSpPr>
            <p:nvPr/>
          </p:nvCxnSpPr>
          <p:spPr>
            <a:xfrm flipV="1">
              <a:off x="8606494" y="3182707"/>
              <a:ext cx="1099038" cy="215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8E6471C-31FE-344F-B0C4-F9921688F25F}"/>
                </a:ext>
              </a:extLst>
            </p:cNvPr>
            <p:cNvCxnSpPr>
              <a:stCxn id="26" idx="6"/>
              <a:endCxn id="49" idx="2"/>
            </p:cNvCxnSpPr>
            <p:nvPr/>
          </p:nvCxnSpPr>
          <p:spPr>
            <a:xfrm flipV="1">
              <a:off x="8606494" y="3939072"/>
              <a:ext cx="1099037" cy="139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D2C09BB9-FB3D-2C40-AE55-CC9A1295F64B}"/>
                </a:ext>
              </a:extLst>
            </p:cNvPr>
            <p:cNvCxnSpPr>
              <a:stCxn id="26" idx="6"/>
              <a:endCxn id="50" idx="2"/>
            </p:cNvCxnSpPr>
            <p:nvPr/>
          </p:nvCxnSpPr>
          <p:spPr>
            <a:xfrm flipV="1">
              <a:off x="8606494" y="4695437"/>
              <a:ext cx="1099036" cy="64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28F5B46-3E9E-9347-A3E6-F1E248AA800F}"/>
              </a:ext>
            </a:extLst>
          </p:cNvPr>
          <p:cNvSpPr txBox="1"/>
          <p:nvPr/>
        </p:nvSpPr>
        <p:spPr>
          <a:xfrm>
            <a:off x="6442019" y="112328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生成されるネットワーク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AD22781-17AD-4743-8389-48320CCC81DB}"/>
              </a:ext>
            </a:extLst>
          </p:cNvPr>
          <p:cNvSpPr txBox="1"/>
          <p:nvPr/>
        </p:nvSpPr>
        <p:spPr>
          <a:xfrm>
            <a:off x="5047687" y="1926933"/>
            <a:ext cx="10716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Input = 4</a:t>
            </a:r>
          </a:p>
          <a:p>
            <a:r>
              <a:rPr lang="en-US" altLang="ja-JP" sz="1400" dirty="0"/>
              <a:t>sepal length</a:t>
            </a:r>
          </a:p>
          <a:p>
            <a:r>
              <a:rPr lang="en-US" altLang="ja-JP" sz="1400" dirty="0"/>
              <a:t>sepal width </a:t>
            </a:r>
          </a:p>
          <a:p>
            <a:r>
              <a:rPr lang="en-US" altLang="ja-JP" sz="1400" dirty="0"/>
              <a:t>petal length</a:t>
            </a:r>
          </a:p>
          <a:p>
            <a:r>
              <a:rPr lang="en-US" altLang="ja-JP" sz="1400" dirty="0"/>
              <a:t>petal width</a:t>
            </a:r>
            <a:endParaRPr kumimoji="1" lang="ja-JP" altLang="en-US" sz="14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F7DB479-502B-724A-8489-36DEC4E78AB8}"/>
              </a:ext>
            </a:extLst>
          </p:cNvPr>
          <p:cNvSpPr txBox="1"/>
          <p:nvPr/>
        </p:nvSpPr>
        <p:spPr>
          <a:xfrm>
            <a:off x="7049454" y="171606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Hidden = 100</a:t>
            </a:r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7C16A88-2817-7842-A5F7-E8D54DF3AEC1}"/>
              </a:ext>
            </a:extLst>
          </p:cNvPr>
          <p:cNvSpPr txBox="1"/>
          <p:nvPr/>
        </p:nvSpPr>
        <p:spPr>
          <a:xfrm>
            <a:off x="10012227" y="1698307"/>
            <a:ext cx="108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Output=3</a:t>
            </a:r>
          </a:p>
          <a:p>
            <a:r>
              <a:rPr lang="en-US" altLang="ja-JP" sz="1400" dirty="0" err="1"/>
              <a:t>setosa</a:t>
            </a:r>
            <a:endParaRPr lang="en-US" altLang="ja-JP" sz="1400" dirty="0"/>
          </a:p>
          <a:p>
            <a:r>
              <a:rPr lang="en-US" altLang="ja-JP" sz="1400" dirty="0"/>
              <a:t>versicolor</a:t>
            </a:r>
          </a:p>
          <a:p>
            <a:r>
              <a:rPr lang="en-US" altLang="ja-JP" sz="1400" dirty="0"/>
              <a:t>virginica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D698A63C-F9EC-A446-8895-36A98BC939BE}"/>
                  </a:ext>
                </a:extLst>
              </p:cNvPr>
              <p:cNvSpPr txBox="1"/>
              <p:nvPr/>
            </p:nvSpPr>
            <p:spPr>
              <a:xfrm>
                <a:off x="5679960" y="5647989"/>
                <a:ext cx="291291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ReLu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D698A63C-F9EC-A446-8895-36A98BC9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60" y="5647989"/>
                <a:ext cx="2912912" cy="891719"/>
              </a:xfrm>
              <a:prstGeom prst="rect">
                <a:avLst/>
              </a:prstGeom>
              <a:blipFill>
                <a:blip r:embed="rId3"/>
                <a:stretch>
                  <a:fillRect t="-91667" b="-140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A9F4A705-DD55-494D-98FB-8551E3A343C3}"/>
                  </a:ext>
                </a:extLst>
              </p:cNvPr>
              <p:cNvSpPr txBox="1"/>
              <p:nvPr/>
            </p:nvSpPr>
            <p:spPr>
              <a:xfrm>
                <a:off x="8667901" y="5700086"/>
                <a:ext cx="1952779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A9F4A705-DD55-494D-98FB-8551E3A34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01" y="5700086"/>
                <a:ext cx="1952779" cy="810094"/>
              </a:xfrm>
              <a:prstGeom prst="rect">
                <a:avLst/>
              </a:prstGeom>
              <a:blipFill>
                <a:blip r:embed="rId4"/>
                <a:stretch>
                  <a:fillRect l="-16774" t="-106154" r="-1290" b="-16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図 109">
            <a:extLst>
              <a:ext uri="{FF2B5EF4-FFF2-40B4-BE49-F238E27FC236}">
                <a16:creationId xmlns:a16="http://schemas.microsoft.com/office/drawing/2014/main" id="{291D3E72-A874-9C47-8D95-95E940E42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778" y="4983896"/>
            <a:ext cx="2251966" cy="174015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0096CC1-835E-8544-B743-1E28177C84FE}"/>
              </a:ext>
            </a:extLst>
          </p:cNvPr>
          <p:cNvSpPr txBox="1"/>
          <p:nvPr/>
        </p:nvSpPr>
        <p:spPr>
          <a:xfrm>
            <a:off x="1213085" y="5821431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ReLu</a:t>
            </a:r>
            <a:r>
              <a:rPr kumimoji="1" lang="ja-JP" altLang="en-US"/>
              <a:t>関数（青）</a:t>
            </a:r>
          </a:p>
        </p:txBody>
      </p:sp>
    </p:spTree>
    <p:extLst>
      <p:ext uri="{BB962C8B-B14F-4D97-AF65-F5344CB8AC3E}">
        <p14:creationId xmlns:p14="http://schemas.microsoft.com/office/powerpoint/2010/main" val="61502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損失関数と最適化関数の定義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1193BA-1018-2C41-9BA4-060EDC5C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3" y="1993900"/>
            <a:ext cx="4978400" cy="14351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565234-653E-524A-9F1A-EE6A96F73DB7}"/>
              </a:ext>
            </a:extLst>
          </p:cNvPr>
          <p:cNvSpPr txBox="1"/>
          <p:nvPr/>
        </p:nvSpPr>
        <p:spPr>
          <a:xfrm>
            <a:off x="6010183" y="227893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多クラス分類だから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AA48EF1-F24F-8E45-B63F-023319C2E33C}"/>
                  </a:ext>
                </a:extLst>
              </p:cNvPr>
              <p:cNvSpPr txBox="1"/>
              <p:nvPr/>
            </p:nvSpPr>
            <p:spPr>
              <a:xfrm>
                <a:off x="2008190" y="4394395"/>
                <a:ext cx="6523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" altLang="ja-JP" sz="2000" dirty="0" err="1"/>
                  <a:t>torch.CrossEntropyLoss</a:t>
                </a:r>
                <a:r>
                  <a:rPr lang="ja-JP" altLang="en-US" sz="2000"/>
                  <a:t>　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多クラス分類　</a:t>
                </a:r>
                <a:r>
                  <a:rPr kumimoji="1" lang="en-US" altLang="ja-JP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AA48EF1-F24F-8E45-B63F-023319C2E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0" y="4394395"/>
                <a:ext cx="6523389" cy="400110"/>
              </a:xfrm>
              <a:prstGeom prst="rect">
                <a:avLst/>
              </a:prstGeom>
              <a:blipFill>
                <a:blip r:embed="rId3"/>
                <a:stretch>
                  <a:fillRect l="-777" t="-937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0542027-3C1E-7044-ABCC-56D8A3AB3988}"/>
                  </a:ext>
                </a:extLst>
              </p:cNvPr>
              <p:cNvSpPr txBox="1"/>
              <p:nvPr/>
            </p:nvSpPr>
            <p:spPr>
              <a:xfrm>
                <a:off x="3698781" y="4960500"/>
                <a:ext cx="4101764" cy="1604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e>
                                      </m:nary>
                                      <m:d>
                                        <m:d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0542027-3C1E-7044-ABCC-56D8A3AB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81" y="4960500"/>
                <a:ext cx="4101764" cy="1604798"/>
              </a:xfrm>
              <a:prstGeom prst="rect">
                <a:avLst/>
              </a:prstGeom>
              <a:blipFill>
                <a:blip r:embed="rId4"/>
                <a:stretch>
                  <a:fillRect t="-52756" b="-818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B61747C4-4763-D945-9E34-2290CD911E9E}"/>
                  </a:ext>
                </a:extLst>
              </p:cNvPr>
              <p:cNvSpPr txBox="1"/>
              <p:nvPr/>
            </p:nvSpPr>
            <p:spPr>
              <a:xfrm>
                <a:off x="8773631" y="4409784"/>
                <a:ext cx="1292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B61747C4-4763-D945-9E34-2290CD91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631" y="4409784"/>
                <a:ext cx="129234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4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学習：変数の設定（初期化）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7156FB7-1801-2F41-8104-1A54D2C0B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3" y="2054137"/>
            <a:ext cx="5249404" cy="36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学習：学習パート部分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9DF829-EBC3-8F40-8F86-8EA3F330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6" y="1209420"/>
            <a:ext cx="5639204" cy="553110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B59E3D-BAE4-384D-9A2A-47B826A3AA49}"/>
              </a:ext>
            </a:extLst>
          </p:cNvPr>
          <p:cNvSpPr txBox="1"/>
          <p:nvPr/>
        </p:nvSpPr>
        <p:spPr>
          <a:xfrm>
            <a:off x="6525087" y="1420427"/>
            <a:ext cx="52950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順伝播</a:t>
            </a:r>
            <a:endParaRPr kumimoji="1"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パラメータに基づいて予測する</a:t>
            </a:r>
            <a:endParaRPr kumimoji="1"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予測を用いて誤差を計算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逆伝播</a:t>
            </a:r>
            <a:endParaRPr kumimoji="1"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微分を計算</a:t>
            </a:r>
            <a:endParaRPr kumimoji="1"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最適化関数に基づいてパラメータ更新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91F016-9EA4-0F46-BAFA-E7C43BC9C7A9}"/>
              </a:ext>
            </a:extLst>
          </p:cNvPr>
          <p:cNvSpPr/>
          <p:nvPr/>
        </p:nvSpPr>
        <p:spPr>
          <a:xfrm>
            <a:off x="1251751" y="2982897"/>
            <a:ext cx="2760956" cy="13849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学習：評価パート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84161E-EC11-F449-B33F-47D3590A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0" y="969322"/>
            <a:ext cx="5314026" cy="579560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F017DD-058F-9440-AD35-93B42F5AE27A}"/>
              </a:ext>
            </a:extLst>
          </p:cNvPr>
          <p:cNvSpPr txBox="1"/>
          <p:nvPr/>
        </p:nvSpPr>
        <p:spPr>
          <a:xfrm>
            <a:off x="6525087" y="1420427"/>
            <a:ext cx="52950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順伝播</a:t>
            </a:r>
            <a:endParaRPr kumimoji="1"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パラメータに基づいて予測する</a:t>
            </a:r>
            <a:endParaRPr kumimoji="1"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予測を用いて誤差を計算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strike="sngStrike"/>
              <a:t>逆伝播</a:t>
            </a:r>
            <a:endParaRPr kumimoji="1" lang="en-US" altLang="ja-JP" sz="2000" strike="sngStrik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 strike="sngStrike"/>
              <a:t>微分を計算</a:t>
            </a:r>
            <a:endParaRPr kumimoji="1" lang="en-US" altLang="ja-JP" sz="2000" strike="sngStrik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 strike="sngStrike"/>
              <a:t>最適化関数に基づいてパラメータ更新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904AB8-191C-CD47-83FE-6AC7D65AA3EB}"/>
              </a:ext>
            </a:extLst>
          </p:cNvPr>
          <p:cNvSpPr/>
          <p:nvPr/>
        </p:nvSpPr>
        <p:spPr>
          <a:xfrm>
            <a:off x="1535836" y="2370338"/>
            <a:ext cx="2760956" cy="674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73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学習：気になるところ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84161E-EC11-F449-B33F-47D3590A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0" y="969322"/>
            <a:ext cx="5314026" cy="579560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904AB8-191C-CD47-83FE-6AC7D65AA3EB}"/>
              </a:ext>
            </a:extLst>
          </p:cNvPr>
          <p:cNvSpPr/>
          <p:nvPr/>
        </p:nvSpPr>
        <p:spPr>
          <a:xfrm>
            <a:off x="1704511" y="3666479"/>
            <a:ext cx="2760956" cy="139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836848-10E1-5247-B948-640C9286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37" y="3367258"/>
            <a:ext cx="5680390" cy="23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結果の可視化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B488AE1-876E-FA44-B1D0-70570725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9" y="1333462"/>
            <a:ext cx="5483815" cy="50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結果の可視化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03CA04-B857-454A-A66C-FE6D2F00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2" y="1663700"/>
            <a:ext cx="4902200" cy="3530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A1733D-FB7E-DC4F-B8FE-44E6AE96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38" y="1663700"/>
            <a:ext cx="4902200" cy="3530600"/>
          </a:xfrm>
          <a:prstGeom prst="rect">
            <a:avLst/>
          </a:prstGeom>
        </p:spPr>
      </p:pic>
      <p:sp>
        <p:nvSpPr>
          <p:cNvPr id="2" name="円/楕円 1">
            <a:extLst>
              <a:ext uri="{FF2B5EF4-FFF2-40B4-BE49-F238E27FC236}">
                <a16:creationId xmlns:a16="http://schemas.microsoft.com/office/drawing/2014/main" id="{1C9159FB-E81B-2D40-9E7F-B5D6B3E133CE}"/>
              </a:ext>
            </a:extLst>
          </p:cNvPr>
          <p:cNvSpPr/>
          <p:nvPr/>
        </p:nvSpPr>
        <p:spPr>
          <a:xfrm>
            <a:off x="3781887" y="4110361"/>
            <a:ext cx="1329554" cy="710214"/>
          </a:xfrm>
          <a:prstGeom prst="ellipse">
            <a:avLst/>
          </a:prstGeom>
          <a:solidFill>
            <a:srgbClr val="FF0000">
              <a:alpha val="32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C06C09-2789-7D47-AE8F-B38771D1EB56}"/>
              </a:ext>
            </a:extLst>
          </p:cNvPr>
          <p:cNvSpPr txBox="1"/>
          <p:nvPr/>
        </p:nvSpPr>
        <p:spPr>
          <a:xfrm>
            <a:off x="958493" y="5397598"/>
            <a:ext cx="428835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Epoch 80</a:t>
            </a:r>
            <a:r>
              <a:rPr kumimoji="1" lang="ja-JP" altLang="en-US" sz="2000" b="1"/>
              <a:t>以降で安定：</a:t>
            </a:r>
            <a:endParaRPr kumimoji="1" lang="en-US" altLang="ja-JP" sz="2000" b="1" dirty="0"/>
          </a:p>
          <a:p>
            <a:r>
              <a:rPr kumimoji="1" lang="ja-JP" altLang="en-US" sz="2000"/>
              <a:t>十分学習した、</a:t>
            </a:r>
            <a:endParaRPr kumimoji="1" lang="en-US" altLang="ja-JP" sz="2000" dirty="0"/>
          </a:p>
          <a:p>
            <a:r>
              <a:rPr kumimoji="1" lang="ja-JP" altLang="en-US" sz="2000"/>
              <a:t>これ以上ネットワークの改善はない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9B1CDF5-7B2E-E742-AB56-F5DEBE0E5479}"/>
              </a:ext>
            </a:extLst>
          </p:cNvPr>
          <p:cNvCxnSpPr>
            <a:cxnSpLocks/>
          </p:cNvCxnSpPr>
          <p:nvPr/>
        </p:nvCxnSpPr>
        <p:spPr>
          <a:xfrm flipH="1" flipV="1">
            <a:off x="7182035" y="2086252"/>
            <a:ext cx="559293" cy="1158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05ACBD-BDE1-8843-8961-AB1EDB657115}"/>
              </a:ext>
            </a:extLst>
          </p:cNvPr>
          <p:cNvSpPr txBox="1"/>
          <p:nvPr/>
        </p:nvSpPr>
        <p:spPr>
          <a:xfrm>
            <a:off x="6913510" y="3266776"/>
            <a:ext cx="505779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/>
              <a:t>全問正解：</a:t>
            </a:r>
            <a:r>
              <a:rPr kumimoji="1" lang="ja-JP" altLang="en-US" sz="2000"/>
              <a:t>ネットワークの予測精度は十分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EAC66EA-819B-9D42-8269-E837DF83113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102670" y="4652332"/>
            <a:ext cx="1343994" cy="745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11E-DF51-AB41-8925-BEAA86C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今日の内容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FB914A-8988-AA4F-A5E4-7C0ED95666C1}"/>
              </a:ext>
            </a:extLst>
          </p:cNvPr>
          <p:cNvSpPr txBox="1"/>
          <p:nvPr/>
        </p:nvSpPr>
        <p:spPr>
          <a:xfrm>
            <a:off x="688109" y="1690688"/>
            <a:ext cx="1081578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第三章前半　アヤメの分類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2.1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データの準備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2.2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パッケージのインポート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2.3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訓練データとテストデータの用意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2.4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ニューラルネットワークの定義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2.5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損失関数と最適化関数の定義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2.6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学習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2.7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結果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2.8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新たにテスト用のデータセットを用意して推定したい場合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2AFBCB-42E5-5F42-9B95-E6E3378BCDB6}"/>
              </a:ext>
            </a:extLst>
          </p:cNvPr>
          <p:cNvSpPr txBox="1"/>
          <p:nvPr/>
        </p:nvSpPr>
        <p:spPr>
          <a:xfrm>
            <a:off x="6702576" y="1077259"/>
            <a:ext cx="480131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rgbClr val="FF0000"/>
                </a:solidFill>
              </a:rPr>
              <a:t>説明の流れ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kumimoji="1" lang="ja-JP" altLang="en-US" sz="2000" b="1">
                <a:solidFill>
                  <a:srgbClr val="FF0000"/>
                </a:solidFill>
              </a:rPr>
              <a:t>☆サンプルコードを見ながら要点を説明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kumimoji="1" lang="ja-JP" altLang="en-US" sz="2000" b="1">
                <a:solidFill>
                  <a:srgbClr val="FF0000"/>
                </a:solidFill>
              </a:rPr>
              <a:t>目標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b="1">
                <a:solidFill>
                  <a:srgbClr val="FF0000"/>
                </a:solidFill>
              </a:rPr>
              <a:t>書いてあるコードの理解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b="1" dirty="0">
                <a:solidFill>
                  <a:srgbClr val="FF0000"/>
                </a:solidFill>
              </a:rPr>
              <a:t>NN</a:t>
            </a:r>
            <a:r>
              <a:rPr kumimoji="1" lang="ja-JP" altLang="en-US" sz="2000" b="1">
                <a:solidFill>
                  <a:srgbClr val="FF0000"/>
                </a:solidFill>
              </a:rPr>
              <a:t>の結果の検討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3F7CAB-2817-2042-834A-333F520A758D}"/>
              </a:ext>
            </a:extLst>
          </p:cNvPr>
          <p:cNvSpPr txBox="1"/>
          <p:nvPr/>
        </p:nvSpPr>
        <p:spPr>
          <a:xfrm>
            <a:off x="1859941" y="6228696"/>
            <a:ext cx="847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Github</a:t>
            </a:r>
            <a:r>
              <a:rPr kumimoji="1" lang="ja-JP" altLang="en-US" b="1"/>
              <a:t>にサンプルコード：</a:t>
            </a:r>
            <a:r>
              <a:rPr kumimoji="1" lang="en-US" altLang="ja-JP" b="1" dirty="0"/>
              <a:t>Section3-2.ipynb</a:t>
            </a:r>
            <a:r>
              <a:rPr kumimoji="1" lang="ja-JP" altLang="en-US" b="1"/>
              <a:t>、このスライド：</a:t>
            </a:r>
            <a:r>
              <a:rPr kumimoji="1" lang="en-US" altLang="ja-JP" b="1" dirty="0"/>
              <a:t>pytorch_week_3.pptx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81418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0"/>
            <a:ext cx="11353800" cy="222927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8</a:t>
            </a:r>
            <a:r>
              <a:rPr lang="en-KR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sz="28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新たにテスト用のデータセットを用意して推定したい場合</a:t>
            </a: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（？）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→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要するに「ネットワークの保存方法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」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917030E-0C1F-6144-9A19-D6D6A233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0" y="2911998"/>
            <a:ext cx="8952440" cy="140254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160FD72-EABB-4340-B48A-986A2A2399CC}"/>
              </a:ext>
            </a:extLst>
          </p:cNvPr>
          <p:cNvSpPr/>
          <p:nvPr/>
        </p:nvSpPr>
        <p:spPr>
          <a:xfrm>
            <a:off x="2219415" y="3923932"/>
            <a:ext cx="6205493" cy="266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8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隠れ層の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次元の影響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33930A3-8342-C44E-8119-4D8AE81A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203"/>
            <a:ext cx="3498993" cy="252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456DB58-5CA8-D245-872C-7DA9BD82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1975"/>
            <a:ext cx="3498993" cy="252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4A77F4-A18E-5044-AB94-C9F511F6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193" y="1509203"/>
            <a:ext cx="3498994" cy="252000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3D403C0-756F-CF47-A9B5-722FCE3DE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193" y="4091975"/>
            <a:ext cx="3498993" cy="252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E7F8AAB-2180-094F-8C2B-809DCC00C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185" y="1509203"/>
            <a:ext cx="3498993" cy="2520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A3CA0B3-4F97-6C41-AE2E-6D953277E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186" y="4121556"/>
            <a:ext cx="3498993" cy="25200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73FCA3-6049-DB4D-84EF-6B9F1BE9F14C}"/>
              </a:ext>
            </a:extLst>
          </p:cNvPr>
          <p:cNvSpPr txBox="1"/>
          <p:nvPr/>
        </p:nvSpPr>
        <p:spPr>
          <a:xfrm>
            <a:off x="2370337" y="118843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 = 25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F04345-EB6F-E443-95DB-FA876FED3B13}"/>
              </a:ext>
            </a:extLst>
          </p:cNvPr>
          <p:cNvSpPr txBox="1"/>
          <p:nvPr/>
        </p:nvSpPr>
        <p:spPr>
          <a:xfrm>
            <a:off x="5965794" y="11493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 = 50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9E0AA3-B7B9-AD47-A211-A39AFEDAD565}"/>
              </a:ext>
            </a:extLst>
          </p:cNvPr>
          <p:cNvSpPr txBox="1"/>
          <p:nvPr/>
        </p:nvSpPr>
        <p:spPr>
          <a:xfrm>
            <a:off x="9464787" y="11493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 = 75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11E-DF51-AB41-8925-BEAA86C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2.1データの準備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35D7899-DA29-B64E-8583-A5389EA20403}"/>
              </a:ext>
            </a:extLst>
          </p:cNvPr>
          <p:cNvGrpSpPr/>
          <p:nvPr/>
        </p:nvGrpSpPr>
        <p:grpSpPr>
          <a:xfrm>
            <a:off x="5936388" y="3307448"/>
            <a:ext cx="5843541" cy="3103978"/>
            <a:chOff x="6007409" y="1647324"/>
            <a:chExt cx="5843541" cy="310397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5F6A4E1-F2D7-A94E-8CAE-05005259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7409" y="1683235"/>
              <a:ext cx="5843541" cy="30680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98FEC7C-C6C8-4A47-BC1D-940905E101D1}"/>
                </a:ext>
              </a:extLst>
            </p:cNvPr>
            <p:cNvSpPr/>
            <p:nvPr/>
          </p:nvSpPr>
          <p:spPr>
            <a:xfrm>
              <a:off x="7066625" y="1953087"/>
              <a:ext cx="559293" cy="4793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8B644E6-23B1-8A46-81DD-739572ADB2DE}"/>
                </a:ext>
              </a:extLst>
            </p:cNvPr>
            <p:cNvSpPr/>
            <p:nvPr/>
          </p:nvSpPr>
          <p:spPr>
            <a:xfrm>
              <a:off x="7529744" y="3570302"/>
              <a:ext cx="559293" cy="4793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FA3CF00-AA89-CD4B-9BEF-75DA53F1B6EF}"/>
                </a:ext>
              </a:extLst>
            </p:cNvPr>
            <p:cNvSpPr txBox="1"/>
            <p:nvPr/>
          </p:nvSpPr>
          <p:spPr>
            <a:xfrm>
              <a:off x="7418169" y="324433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>
                  <a:solidFill>
                    <a:srgbClr val="FF0000"/>
                  </a:solidFill>
                </a:rPr>
                <a:t>萼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276D2A9-AF79-0448-942C-FC0E3C5162A0}"/>
                </a:ext>
              </a:extLst>
            </p:cNvPr>
            <p:cNvSpPr txBox="1"/>
            <p:nvPr/>
          </p:nvSpPr>
          <p:spPr>
            <a:xfrm>
              <a:off x="7023105" y="164732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>
                  <a:solidFill>
                    <a:srgbClr val="FF0000"/>
                  </a:solidFill>
                </a:rPr>
                <a:t>花弁</a:t>
              </a: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A5758E76-D3F2-4F4C-9DD6-4B0B107E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5097"/>
            <a:ext cx="5157926" cy="194291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6615D6F-D12A-DA45-B47F-C50DEE03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99" y="2482531"/>
            <a:ext cx="5253664" cy="180538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D92482-E1D9-D14B-9716-5A90F2F2949B}"/>
              </a:ext>
            </a:extLst>
          </p:cNvPr>
          <p:cNvSpPr txBox="1"/>
          <p:nvPr/>
        </p:nvSpPr>
        <p:spPr>
          <a:xfrm>
            <a:off x="412071" y="4571925"/>
            <a:ext cx="5106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これに加えてそれぞれのデータに対して</a:t>
            </a:r>
            <a:endParaRPr kumimoji="1" lang="en-US" altLang="ja-JP" sz="2000" dirty="0"/>
          </a:p>
          <a:p>
            <a:r>
              <a:rPr kumimoji="1" lang="en-US" altLang="ja-JP" sz="2000" dirty="0" err="1"/>
              <a:t>Setosa</a:t>
            </a:r>
            <a:r>
              <a:rPr kumimoji="1" lang="en-US" altLang="ja-JP" sz="2000" dirty="0"/>
              <a:t>, Versicolor, Virginica</a:t>
            </a:r>
            <a:r>
              <a:rPr kumimoji="1" lang="ja-JP" altLang="en-US" sz="2000"/>
              <a:t>の</a:t>
            </a:r>
            <a:endParaRPr kumimoji="1" lang="en-US" altLang="ja-JP" sz="2000" dirty="0"/>
          </a:p>
          <a:p>
            <a:r>
              <a:rPr kumimoji="1" lang="ja-JP" altLang="en-US" sz="2000"/>
              <a:t>ラベルが与えられている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BEBE37-61EE-384F-903B-CB97AFF2AE18}"/>
              </a:ext>
            </a:extLst>
          </p:cNvPr>
          <p:cNvSpPr txBox="1"/>
          <p:nvPr/>
        </p:nvSpPr>
        <p:spPr>
          <a:xfrm>
            <a:off x="262969" y="1613699"/>
            <a:ext cx="50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アヤメの花弁（かべん）や萼（がく）に</a:t>
            </a:r>
            <a:br>
              <a:rPr kumimoji="1" lang="en-US" altLang="ja-JP" sz="2000" dirty="0"/>
            </a:br>
            <a:r>
              <a:rPr kumimoji="1" lang="ja-JP" altLang="en-US" sz="2000"/>
              <a:t>関するデータ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289DEE-DF4B-0649-94CA-CC48FE5DBF72}"/>
              </a:ext>
            </a:extLst>
          </p:cNvPr>
          <p:cNvCxnSpPr/>
          <p:nvPr/>
        </p:nvCxnSpPr>
        <p:spPr>
          <a:xfrm>
            <a:off x="603682" y="3492114"/>
            <a:ext cx="0" cy="795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FC5B8B-3613-1D45-84CB-107C2048AD7E}"/>
              </a:ext>
            </a:extLst>
          </p:cNvPr>
          <p:cNvSpPr txBox="1"/>
          <p:nvPr/>
        </p:nvSpPr>
        <p:spPr>
          <a:xfrm rot="16200000">
            <a:off x="94870" y="362761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150</a:t>
            </a:r>
            <a:r>
              <a:rPr kumimoji="1" lang="ja-JP" altLang="en-US">
                <a:solidFill>
                  <a:srgbClr val="FF0000"/>
                </a:solidFill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6767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Pandas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269CD5-63CC-0F4F-AD73-B217503A7579}"/>
              </a:ext>
            </a:extLst>
          </p:cNvPr>
          <p:cNvSpPr txBox="1"/>
          <p:nvPr/>
        </p:nvSpPr>
        <p:spPr>
          <a:xfrm>
            <a:off x="1017767" y="1407380"/>
            <a:ext cx="9052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Pandas</a:t>
            </a:r>
            <a:r>
              <a:rPr kumimoji="1" lang="ja-JP" altLang="en-US" sz="2400" b="1"/>
              <a:t>とは</a:t>
            </a:r>
            <a:endParaRPr kumimoji="1"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2</a:t>
            </a:r>
            <a:r>
              <a:rPr kumimoji="1" lang="ja-JP" altLang="en-US" sz="2400"/>
              <a:t>次元配列データを扱うのに便利な</a:t>
            </a:r>
            <a:r>
              <a:rPr kumimoji="1" lang="en-US" altLang="ja-JP" sz="2400" dirty="0"/>
              <a:t>python</a:t>
            </a:r>
            <a:r>
              <a:rPr kumimoji="1" lang="ja-JP" altLang="en-US" sz="2400"/>
              <a:t>のライブラリ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DataFrame</a:t>
            </a:r>
            <a:r>
              <a:rPr kumimoji="1" lang="ja-JP" altLang="en-US" sz="2400"/>
              <a:t>型では配列として格納されるデータ</a:t>
            </a:r>
            <a:r>
              <a:rPr kumimoji="1" lang="en-US" altLang="ja-JP" sz="2400" dirty="0"/>
              <a:t>(Values)</a:t>
            </a:r>
            <a:r>
              <a:rPr kumimoji="1" lang="ja-JP" altLang="en-US" sz="2400"/>
              <a:t>に加えて</a:t>
            </a:r>
            <a:br>
              <a:rPr kumimoji="1" lang="en-US" altLang="ja-JP" sz="2400" dirty="0"/>
            </a:br>
            <a:r>
              <a:rPr kumimoji="1" lang="en-US" altLang="ja-JP" sz="2400" dirty="0"/>
              <a:t>Index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Column</a:t>
            </a:r>
            <a:r>
              <a:rPr kumimoji="1" lang="ja-JP" altLang="en-US" sz="2400"/>
              <a:t>を指定できるのが特徴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EBF6441-97E3-D641-978B-C08C8F29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48" y="4272791"/>
            <a:ext cx="6988303" cy="18771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2BA4DD-91CB-C848-BA79-D292AC0A805C}"/>
              </a:ext>
            </a:extLst>
          </p:cNvPr>
          <p:cNvSpPr txBox="1"/>
          <p:nvPr/>
        </p:nvSpPr>
        <p:spPr>
          <a:xfrm>
            <a:off x="1598798" y="4597767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Index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A798A57-ECCD-3B48-A081-D9673C140F40}"/>
              </a:ext>
            </a:extLst>
          </p:cNvPr>
          <p:cNvSpPr txBox="1"/>
          <p:nvPr/>
        </p:nvSpPr>
        <p:spPr>
          <a:xfrm>
            <a:off x="7284960" y="390345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Column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5E0E529-0209-0F48-8122-B4E06D6CFD95}"/>
              </a:ext>
            </a:extLst>
          </p:cNvPr>
          <p:cNvSpPr txBox="1"/>
          <p:nvPr/>
        </p:nvSpPr>
        <p:spPr>
          <a:xfrm>
            <a:off x="5699096" y="515553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Values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DE2142-43E4-8E4E-BEB6-59D733EEF495}"/>
              </a:ext>
            </a:extLst>
          </p:cNvPr>
          <p:cNvSpPr/>
          <p:nvPr/>
        </p:nvSpPr>
        <p:spPr>
          <a:xfrm>
            <a:off x="2483981" y="4492983"/>
            <a:ext cx="1617501" cy="18771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FA27DF5-373B-5047-8152-EC9CA18FA713}"/>
              </a:ext>
            </a:extLst>
          </p:cNvPr>
          <p:cNvSpPr/>
          <p:nvPr/>
        </p:nvSpPr>
        <p:spPr>
          <a:xfrm>
            <a:off x="3910578" y="4272791"/>
            <a:ext cx="5881491" cy="4403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alt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Pandasの基本的な使い方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C1A4B79-2B31-A84B-9C60-00F21306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39" y="4697497"/>
            <a:ext cx="5197261" cy="179825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DF2924-0F25-7A48-85CB-57B36724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39" y="2479891"/>
            <a:ext cx="5197261" cy="204772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0DDF033-0B24-CF47-82FF-02070601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39" y="1503347"/>
            <a:ext cx="6350000" cy="4572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2225E6-B7B8-3A4F-8991-17427B8288FD}"/>
              </a:ext>
            </a:extLst>
          </p:cNvPr>
          <p:cNvSpPr txBox="1"/>
          <p:nvPr/>
        </p:nvSpPr>
        <p:spPr>
          <a:xfrm>
            <a:off x="514905" y="1133758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Import </a:t>
            </a:r>
            <a:r>
              <a:rPr kumimoji="1" lang="ja-JP" altLang="en-US"/>
              <a:t>して使う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95C16E-DB6A-5447-B932-6E878E5E9035}"/>
              </a:ext>
            </a:extLst>
          </p:cNvPr>
          <p:cNvSpPr txBox="1"/>
          <p:nvPr/>
        </p:nvSpPr>
        <p:spPr>
          <a:xfrm>
            <a:off x="514904" y="2035553"/>
            <a:ext cx="391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Pandas</a:t>
            </a:r>
            <a:r>
              <a:rPr kumimoji="1" lang="ja-JP" altLang="en-US"/>
              <a:t>による二次元配列の生成例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A0EDBC4-6B35-0541-9C3C-E2053660F292}"/>
              </a:ext>
            </a:extLst>
          </p:cNvPr>
          <p:cNvCxnSpPr>
            <a:cxnSpLocks/>
          </p:cNvCxnSpPr>
          <p:nvPr/>
        </p:nvCxnSpPr>
        <p:spPr>
          <a:xfrm flipH="1">
            <a:off x="3453414" y="3293616"/>
            <a:ext cx="33291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E226CD-A187-0A47-802C-AA54C9D32D4D}"/>
              </a:ext>
            </a:extLst>
          </p:cNvPr>
          <p:cNvSpPr txBox="1"/>
          <p:nvPr/>
        </p:nvSpPr>
        <p:spPr>
          <a:xfrm>
            <a:off x="6782540" y="3059668"/>
            <a:ext cx="28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DataFrame</a:t>
            </a:r>
            <a:r>
              <a:rPr kumimoji="1" lang="ja-JP" altLang="en-US"/>
              <a:t>型として定義！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0DFF49-EF3E-5B4D-A02F-AC5FE0C17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518" y="4697497"/>
            <a:ext cx="5197261" cy="166312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968A67-D35F-5C4C-8B71-A8B55D03BCEF}"/>
              </a:ext>
            </a:extLst>
          </p:cNvPr>
          <p:cNvSpPr txBox="1"/>
          <p:nvPr/>
        </p:nvSpPr>
        <p:spPr>
          <a:xfrm>
            <a:off x="6241003" y="4242725"/>
            <a:ext cx="318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Index</a:t>
            </a:r>
            <a:r>
              <a:rPr kumimoji="1" lang="ja-JP" altLang="en-US"/>
              <a:t>と</a:t>
            </a:r>
            <a:r>
              <a:rPr kumimoji="1" lang="en-US" altLang="ja-JP" dirty="0"/>
              <a:t>Columns</a:t>
            </a:r>
            <a:r>
              <a:rPr kumimoji="1" lang="ja-JP" altLang="en-US"/>
              <a:t>の値の変更</a:t>
            </a:r>
          </a:p>
        </p:txBody>
      </p:sp>
    </p:spTree>
    <p:extLst>
      <p:ext uri="{BB962C8B-B14F-4D97-AF65-F5344CB8AC3E}">
        <p14:creationId xmlns:p14="http://schemas.microsoft.com/office/powerpoint/2010/main" val="356875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alt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Pandasの基本的な使い方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B71D14-4F29-3A47-9BBE-E40ADBF700B6}"/>
              </a:ext>
            </a:extLst>
          </p:cNvPr>
          <p:cNvSpPr txBox="1"/>
          <p:nvPr/>
        </p:nvSpPr>
        <p:spPr>
          <a:xfrm>
            <a:off x="665827" y="108307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列の抽出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ABA393A-CA4A-C445-8446-90C668BA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" y="1550594"/>
            <a:ext cx="5070593" cy="173414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0C56C1D-DD44-A547-A8C8-62F90844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6" y="3937701"/>
            <a:ext cx="5082179" cy="1788926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54FEA7-687E-0744-AA90-929DC3A6F0A2}"/>
              </a:ext>
            </a:extLst>
          </p:cNvPr>
          <p:cNvCxnSpPr>
            <a:cxnSpLocks/>
          </p:cNvCxnSpPr>
          <p:nvPr/>
        </p:nvCxnSpPr>
        <p:spPr>
          <a:xfrm flipH="1">
            <a:off x="3484377" y="2842163"/>
            <a:ext cx="594804" cy="260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B2644E5-3DEC-D946-8285-CFB75E2591AD}"/>
              </a:ext>
            </a:extLst>
          </p:cNvPr>
          <p:cNvSpPr txBox="1"/>
          <p:nvPr/>
        </p:nvSpPr>
        <p:spPr>
          <a:xfrm>
            <a:off x="3693112" y="2434023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Series</a:t>
            </a:r>
            <a:r>
              <a:rPr kumimoji="1" lang="ja-JP" altLang="en-US">
                <a:solidFill>
                  <a:srgbClr val="FF0000"/>
                </a:solidFill>
              </a:rPr>
              <a:t>型になる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60640F-4022-D24B-984B-0415D9AB26AF}"/>
              </a:ext>
            </a:extLst>
          </p:cNvPr>
          <p:cNvSpPr txBox="1"/>
          <p:nvPr/>
        </p:nvSpPr>
        <p:spPr>
          <a:xfrm>
            <a:off x="6268374" y="1083076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Series</a:t>
            </a:r>
            <a:r>
              <a:rPr kumimoji="1" lang="ja-JP" altLang="en-US"/>
              <a:t>型とは→</a:t>
            </a:r>
            <a:r>
              <a:rPr kumimoji="1" lang="en-US" altLang="ja-JP" dirty="0"/>
              <a:t>pandas</a:t>
            </a:r>
            <a:r>
              <a:rPr kumimoji="1" lang="ja-JP" altLang="en-US"/>
              <a:t>の一次元配列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Index</a:t>
            </a:r>
            <a:r>
              <a:rPr kumimoji="1" lang="ja-JP" altLang="en-US"/>
              <a:t>のみ指定可能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F382238-63C5-7B49-A477-D88234C4BC11}"/>
              </a:ext>
            </a:extLst>
          </p:cNvPr>
          <p:cNvCxnSpPr>
            <a:cxnSpLocks/>
          </p:cNvCxnSpPr>
          <p:nvPr/>
        </p:nvCxnSpPr>
        <p:spPr>
          <a:xfrm>
            <a:off x="6096000" y="1237858"/>
            <a:ext cx="0" cy="510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11664102-F6AF-624F-9117-71344815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94" y="2028085"/>
            <a:ext cx="5077288" cy="108654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5DBAC07-D613-9F40-AA5A-15A3AA3B668A}"/>
              </a:ext>
            </a:extLst>
          </p:cNvPr>
          <p:cNvSpPr txBox="1"/>
          <p:nvPr/>
        </p:nvSpPr>
        <p:spPr>
          <a:xfrm>
            <a:off x="665826" y="34663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行の抽出</a:t>
            </a:r>
          </a:p>
        </p:txBody>
      </p:sp>
    </p:spTree>
    <p:extLst>
      <p:ext uri="{BB962C8B-B14F-4D97-AF65-F5344CB8AC3E}">
        <p14:creationId xmlns:p14="http://schemas.microsoft.com/office/powerpoint/2010/main" val="295197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配列型のまとめ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FEF5E5-DEA5-214B-88FD-AE3F1E035FC7}"/>
              </a:ext>
            </a:extLst>
          </p:cNvPr>
          <p:cNvSpPr txBox="1"/>
          <p:nvPr/>
        </p:nvSpPr>
        <p:spPr>
          <a:xfrm>
            <a:off x="466624" y="1333462"/>
            <a:ext cx="37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list …</a:t>
            </a:r>
            <a:r>
              <a:rPr kumimoji="1" lang="ja-JP" altLang="en-US"/>
              <a:t>　いろいろなものが入る箱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E8E6CF-F1A9-534C-B2FE-8853E5E5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6375"/>
            <a:ext cx="4465221" cy="4911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56E3E5-E5FD-EC41-995A-003B348CF88B}"/>
              </a:ext>
            </a:extLst>
          </p:cNvPr>
          <p:cNvSpPr txBox="1"/>
          <p:nvPr/>
        </p:nvSpPr>
        <p:spPr>
          <a:xfrm>
            <a:off x="466624" y="2659025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Numpy</a:t>
            </a:r>
            <a:r>
              <a:rPr kumimoji="1" lang="en-US" altLang="ja-JP" dirty="0"/>
              <a:t> array … </a:t>
            </a:r>
            <a:r>
              <a:rPr kumimoji="1" lang="ja-JP" altLang="en-US"/>
              <a:t>多次元配列</a:t>
            </a:r>
            <a:endParaRPr kumimoji="1" lang="en-US" altLang="ja-JP" dirty="0"/>
          </a:p>
          <a:p>
            <a:pPr lvl="1"/>
            <a:r>
              <a:rPr kumimoji="1" lang="ja-JP" altLang="en-US"/>
              <a:t>ベクトル、行列計算に強い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44618F1-A7F3-5C40-8DDF-C9C510F4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4465221" cy="3179237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59841F1-C2EE-6247-A421-FBD844764276}"/>
              </a:ext>
            </a:extLst>
          </p:cNvPr>
          <p:cNvCxnSpPr>
            <a:cxnSpLocks/>
          </p:cNvCxnSpPr>
          <p:nvPr/>
        </p:nvCxnSpPr>
        <p:spPr>
          <a:xfrm flipH="1">
            <a:off x="6096000" y="1662731"/>
            <a:ext cx="2" cy="4945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CCBD6AD8-32E5-854E-8008-71C906BE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581" y="4765025"/>
            <a:ext cx="4465210" cy="148244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CC11CC-31B3-C741-837F-1391D633ECFF}"/>
              </a:ext>
            </a:extLst>
          </p:cNvPr>
          <p:cNvSpPr txBox="1"/>
          <p:nvPr/>
        </p:nvSpPr>
        <p:spPr>
          <a:xfrm>
            <a:off x="6567064" y="3673819"/>
            <a:ext cx="4159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Pandas</a:t>
            </a:r>
          </a:p>
          <a:p>
            <a:pPr lvl="1"/>
            <a:r>
              <a:rPr kumimoji="1" lang="en-US" altLang="ja-JP" dirty="0"/>
              <a:t>Index</a:t>
            </a:r>
            <a:r>
              <a:rPr kumimoji="1" lang="ja-JP" altLang="en-US"/>
              <a:t>付きの表データに適している</a:t>
            </a:r>
            <a:endParaRPr kumimoji="1" lang="en-US" altLang="ja-JP" dirty="0"/>
          </a:p>
          <a:p>
            <a:pPr lvl="1"/>
            <a:r>
              <a:rPr kumimoji="1" lang="ja-JP" altLang="en-US"/>
              <a:t>計算は弱い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B52DE1F-DCDF-3740-A4B4-4CCE87D05C9D}"/>
              </a:ext>
            </a:extLst>
          </p:cNvPr>
          <p:cNvSpPr txBox="1"/>
          <p:nvPr/>
        </p:nvSpPr>
        <p:spPr>
          <a:xfrm>
            <a:off x="6567064" y="1333462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torch.Tensor</a:t>
            </a:r>
            <a:r>
              <a:rPr kumimoji="1" lang="en-US" altLang="ja-JP" dirty="0"/>
              <a:t> … </a:t>
            </a:r>
            <a:r>
              <a:rPr kumimoji="1" lang="ja-JP" altLang="en-US"/>
              <a:t>多次元配列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NN</a:t>
            </a:r>
            <a:r>
              <a:rPr kumimoji="1" lang="ja-JP" altLang="en-US"/>
              <a:t>の構築に適している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GPU</a:t>
            </a:r>
            <a:r>
              <a:rPr kumimoji="1" lang="ja-JP" altLang="en-US"/>
              <a:t>による計算にも対応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976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Matplotlib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269CD5-63CC-0F4F-AD73-B217503A7579}"/>
              </a:ext>
            </a:extLst>
          </p:cNvPr>
          <p:cNvSpPr txBox="1"/>
          <p:nvPr/>
        </p:nvSpPr>
        <p:spPr>
          <a:xfrm>
            <a:off x="698743" y="1215531"/>
            <a:ext cx="510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Matplotlib</a:t>
            </a:r>
            <a:r>
              <a:rPr kumimoji="1" lang="en-US" altLang="ja-JP" sz="2400" dirty="0"/>
              <a:t>…Python</a:t>
            </a:r>
            <a:r>
              <a:rPr kumimoji="1" lang="ja-JP" altLang="en-US" sz="2400"/>
              <a:t>の描画ライブラリ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22D121-9DFC-D64F-A98C-FB436459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494"/>
            <a:ext cx="4825754" cy="36096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602C8D-F18D-2F47-8382-2D3BDB8D9546}"/>
              </a:ext>
            </a:extLst>
          </p:cNvPr>
          <p:cNvSpPr txBox="1"/>
          <p:nvPr/>
        </p:nvSpPr>
        <p:spPr>
          <a:xfrm>
            <a:off x="461639" y="1890944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Import</a:t>
            </a:r>
            <a:r>
              <a:rPr kumimoji="1" lang="ja-JP" altLang="en-US"/>
              <a:t>して使う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24E625F-90F9-4045-9A98-07ECE4AC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0479"/>
            <a:ext cx="5021495" cy="37233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3E67D1-CB48-D94A-BDAB-657B717B5F5C}"/>
              </a:ext>
            </a:extLst>
          </p:cNvPr>
          <p:cNvSpPr txBox="1"/>
          <p:nvPr/>
        </p:nvSpPr>
        <p:spPr>
          <a:xfrm>
            <a:off x="461638" y="2750162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 </a:t>
            </a:r>
            <a:r>
              <a:rPr kumimoji="1" lang="ja-JP" altLang="en-US"/>
              <a:t>グラフの描画例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AD2036-85ED-3042-A236-7397B33A1722}"/>
              </a:ext>
            </a:extLst>
          </p:cNvPr>
          <p:cNvSpPr txBox="1"/>
          <p:nvPr/>
        </p:nvSpPr>
        <p:spPr>
          <a:xfrm>
            <a:off x="3420432" y="32383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データ生成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B33B04-53EF-D047-9FFD-139BFF898992}"/>
              </a:ext>
            </a:extLst>
          </p:cNvPr>
          <p:cNvSpPr txBox="1"/>
          <p:nvPr/>
        </p:nvSpPr>
        <p:spPr>
          <a:xfrm>
            <a:off x="3306144" y="351118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描画領域生成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2B19E5-F6EF-7B4F-B8E5-F6D54A88C950}"/>
              </a:ext>
            </a:extLst>
          </p:cNvPr>
          <p:cNvCxnSpPr/>
          <p:nvPr/>
        </p:nvCxnSpPr>
        <p:spPr>
          <a:xfrm flipH="1">
            <a:off x="2396971" y="3665077"/>
            <a:ext cx="8541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04F6515-BA3E-3D41-8C08-A9E3506A6085}"/>
              </a:ext>
            </a:extLst>
          </p:cNvPr>
          <p:cNvCxnSpPr/>
          <p:nvPr/>
        </p:nvCxnSpPr>
        <p:spPr>
          <a:xfrm flipH="1">
            <a:off x="2490546" y="3881188"/>
            <a:ext cx="8541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0BDC2-1CD2-3D46-988B-3DCE3396BE34}"/>
              </a:ext>
            </a:extLst>
          </p:cNvPr>
          <p:cNvSpPr txBox="1"/>
          <p:nvPr/>
        </p:nvSpPr>
        <p:spPr>
          <a:xfrm>
            <a:off x="3307887" y="37272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プロット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7FD385-60BA-C642-B4D0-A4D5FBB2D2E1}"/>
              </a:ext>
            </a:extLst>
          </p:cNvPr>
          <p:cNvSpPr txBox="1"/>
          <p:nvPr/>
        </p:nvSpPr>
        <p:spPr>
          <a:xfrm>
            <a:off x="3304510" y="39405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表示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830C26-3093-9D43-8B42-69890CD2F8F4}"/>
              </a:ext>
            </a:extLst>
          </p:cNvPr>
          <p:cNvCxnSpPr/>
          <p:nvPr/>
        </p:nvCxnSpPr>
        <p:spPr>
          <a:xfrm flipH="1">
            <a:off x="2396971" y="4094399"/>
            <a:ext cx="8541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38CEA736-9612-4F4F-8508-8CE54F609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30" y="3119494"/>
            <a:ext cx="5013422" cy="360966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D3A2B3A-D3F7-DC49-80C7-F32CE26BE5B2}"/>
              </a:ext>
            </a:extLst>
          </p:cNvPr>
          <p:cNvSpPr txBox="1"/>
          <p:nvPr/>
        </p:nvSpPr>
        <p:spPr>
          <a:xfrm>
            <a:off x="6484061" y="275016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配列データの描画例</a:t>
            </a:r>
          </a:p>
        </p:txBody>
      </p:sp>
    </p:spTree>
    <p:extLst>
      <p:ext uri="{BB962C8B-B14F-4D97-AF65-F5344CB8AC3E}">
        <p14:creationId xmlns:p14="http://schemas.microsoft.com/office/powerpoint/2010/main" val="7026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Seaborn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269CD5-63CC-0F4F-AD73-B217503A7579}"/>
              </a:ext>
            </a:extLst>
          </p:cNvPr>
          <p:cNvSpPr txBox="1"/>
          <p:nvPr/>
        </p:nvSpPr>
        <p:spPr>
          <a:xfrm>
            <a:off x="698743" y="1215531"/>
            <a:ext cx="9503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Seaborn</a:t>
            </a:r>
            <a:r>
              <a:rPr kumimoji="1" lang="en-US" altLang="ja-JP" sz="2400" dirty="0"/>
              <a:t>…Python</a:t>
            </a:r>
            <a:r>
              <a:rPr kumimoji="1" lang="ja-JP" altLang="en-US" sz="2400"/>
              <a:t>の描画ライブラリ、内部で</a:t>
            </a:r>
            <a:r>
              <a:rPr kumimoji="1" lang="en-US" altLang="ja-JP" sz="2400" dirty="0"/>
              <a:t>Matplotlib</a:t>
            </a:r>
            <a:r>
              <a:rPr kumimoji="1" lang="ja-JP" altLang="en-US" sz="2400"/>
              <a:t>が稼働しており</a:t>
            </a:r>
            <a:br>
              <a:rPr kumimoji="1" lang="en-US" altLang="ja-JP" sz="2400" dirty="0"/>
            </a:br>
            <a:r>
              <a:rPr kumimoji="1" lang="ja-JP" altLang="en-US" sz="2400"/>
              <a:t>　　　　少ない行数で洗練した図を描画できる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602C8D-F18D-2F47-8382-2D3BDB8D9546}"/>
              </a:ext>
            </a:extLst>
          </p:cNvPr>
          <p:cNvSpPr txBox="1"/>
          <p:nvPr/>
        </p:nvSpPr>
        <p:spPr>
          <a:xfrm>
            <a:off x="461638" y="208810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Import</a:t>
            </a:r>
            <a:r>
              <a:rPr kumimoji="1" lang="ja-JP" altLang="en-US"/>
              <a:t>して使う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3E67D1-CB48-D94A-BDAB-657B717B5F5C}"/>
              </a:ext>
            </a:extLst>
          </p:cNvPr>
          <p:cNvSpPr txBox="1"/>
          <p:nvPr/>
        </p:nvSpPr>
        <p:spPr>
          <a:xfrm>
            <a:off x="461638" y="3193530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 </a:t>
            </a:r>
            <a:r>
              <a:rPr kumimoji="1" lang="ja-JP" altLang="en-US"/>
              <a:t>グラフの描画例（サンプルデータから参照）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48B8540-C4C4-BC45-AE64-C175ADC6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9" y="2457441"/>
            <a:ext cx="4825754" cy="3667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0AB1E7E-78D6-3E40-9CDB-CDA9AD77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21" y="2088109"/>
            <a:ext cx="4917126" cy="461196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D248579-BAB9-694E-A8F2-35E612DC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2475"/>
            <a:ext cx="4991099" cy="237077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8F72EF2-DDDE-6D44-A32F-1B8763ECD315}"/>
              </a:ext>
            </a:extLst>
          </p:cNvPr>
          <p:cNvCxnSpPr/>
          <p:nvPr/>
        </p:nvCxnSpPr>
        <p:spPr>
          <a:xfrm flipV="1">
            <a:off x="5610687" y="4749553"/>
            <a:ext cx="1393795" cy="630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1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21095</TotalTime>
  <Words>681</Words>
  <Application>Microsoft Macintosh PowerPoint</Application>
  <PresentationFormat>ワイド画面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Hiragino Kaku Gothic Pro W3</vt:lpstr>
      <vt:lpstr>Arial</vt:lpstr>
      <vt:lpstr>Calibri</vt:lpstr>
      <vt:lpstr>Calibri Light</vt:lpstr>
      <vt:lpstr>Cambria Math</vt:lpstr>
      <vt:lpstr>Office Theme</vt:lpstr>
      <vt:lpstr>Pytorch 勉強会</vt:lpstr>
      <vt:lpstr>今日の内容</vt:lpstr>
      <vt:lpstr>2.1データの準備</vt:lpstr>
      <vt:lpstr>Pandas</vt:lpstr>
      <vt:lpstr>Pandasの基本的な使い方</vt:lpstr>
      <vt:lpstr>Pandasの基本的な使い方</vt:lpstr>
      <vt:lpstr>配列型のまとめ</vt:lpstr>
      <vt:lpstr>Matplotlib</vt:lpstr>
      <vt:lpstr>Seaborn</vt:lpstr>
      <vt:lpstr>2.3. 訓練データとテストデータの用意</vt:lpstr>
      <vt:lpstr>2.4. ニューラルネットワークの定義</vt:lpstr>
      <vt:lpstr>2.4. ニューラルネットワークの定義</vt:lpstr>
      <vt:lpstr>2.5. 損失関数と最適化関数の定義</vt:lpstr>
      <vt:lpstr>2.6. 学習：変数の設定（初期化）</vt:lpstr>
      <vt:lpstr>2.6. 学習：学習パート部分</vt:lpstr>
      <vt:lpstr>2.6. 学習：評価パート</vt:lpstr>
      <vt:lpstr>2.6. 学習：気になるところ</vt:lpstr>
      <vt:lpstr>2.7. 結果の可視化</vt:lpstr>
      <vt:lpstr>2.7. 結果の可視化</vt:lpstr>
      <vt:lpstr>2.8. 新たにテスト用のデータセットを用意して推定したい場合（？） →要するに「ネットワークの保存方法」</vt:lpstr>
      <vt:lpstr>2.7. 隠れ層の次元の影響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HOHEOK</dc:creator>
  <cp:lastModifiedBy>堀　旭伸</cp:lastModifiedBy>
  <cp:revision>290</cp:revision>
  <cp:lastPrinted>2021-10-19T09:07:26Z</cp:lastPrinted>
  <dcterms:created xsi:type="dcterms:W3CDTF">2021-04-20T06:59:00Z</dcterms:created>
  <dcterms:modified xsi:type="dcterms:W3CDTF">2021-10-20T05:40:53Z</dcterms:modified>
</cp:coreProperties>
</file>