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8" r:id="rId7"/>
    <p:sldId id="269" r:id="rId8"/>
    <p:sldId id="273" r:id="rId9"/>
    <p:sldId id="274" r:id="rId10"/>
    <p:sldId id="275" r:id="rId11"/>
    <p:sldId id="276" r:id="rId12"/>
    <p:sldId id="278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7B0FE-819E-0A45-8939-35F911FF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50992F-B78F-A14F-8E03-E5F5121F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9F639-44A1-3943-8BF6-D6E0D086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E4976-C579-C44D-BA23-2308E576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78FFA-1EC0-E94A-977E-99FE742B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70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DA406-A395-884F-A4AD-DBE90419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C74928-BD01-F34A-B1D1-C39B1174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F7AF-F45E-5E4C-B63A-F0BF632A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73B2EB-8343-5A47-A751-726D2D32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A3B2E-5939-F14B-A503-FF21E27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2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A9A2FA-ABA4-F54A-B635-80575B3A1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92DED4-9E74-804F-88FB-A0CE8DB6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C82CA-DA7E-DC44-9C58-1D03F42A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4CE9-CE3C-DA43-9C65-283EF1ED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B898C-B9B1-5347-BCB8-80862BE1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46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4A3A3-4F70-784B-B319-11FA0569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F5D90-82D5-7C4B-A0FA-6352DFE7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E846F1-65D7-194E-A23D-0F551BC0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61E14-C914-0B42-86A3-284B9BA1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8D0C36-6007-A041-8823-4D94ABC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793F5-634D-C24F-98B2-391C0B3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3D1E93-4B86-024D-9347-1D31FAF77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4A2685-91BC-C44E-B2CA-F956536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9E656-0FF9-DD44-9021-6106589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F89EF-F83E-794F-B858-8D373442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A12E3-7B42-BC43-B3D4-B5E7CB4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AA79D6-9805-C84D-9305-55ADC1830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C78CE4-19CE-C943-B27D-960BD0964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B2D284-E92A-FF44-AB0F-1F1C165C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AC0517-47D3-6E46-ADA7-7D7917C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A56C50-62C0-2E41-ADEC-C41149A3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2CC09-D1D1-DF43-B43E-AEFC3BD2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8671DF-116B-1042-9F5E-8AC8F421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82584C-728D-0B4D-B40E-4A3F3653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02EFD-BBBB-5F4B-9F49-BAD98ED35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7133E3-3952-4740-A87C-EC77388A2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56C104-FCF6-E04D-B5DF-7DA7F1ED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C3CC50-88B9-B24E-BDF9-D665377E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3E69F2-BE16-9F4D-AE25-D01BFF79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11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221D4-9DCC-214A-8377-D369A84B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7C9943-9B68-3B47-8C52-1A42D00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740457-7344-D248-8768-426615F7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9D638-FDAF-8447-BE85-E4BC075D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9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EE3A-517C-7448-94C8-D8C63AF2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F1AEEB-86FC-6849-94FF-58688F4D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9368D-37F7-C740-B814-E55D6E7A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3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1FCA30-E6E2-944B-80CA-093B3563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519DF-77D7-2C40-876E-07F675F7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43567E-44DF-2047-9FC3-EC9BAFEC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AC4D34-F17E-C045-9979-34A21BA4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F21FB-784E-DB4B-9280-8384CA34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DE6D0C-DFE2-B34E-A533-628948E5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04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C43E3-2A94-914C-B244-7D474B80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D0D5F-C81F-2C4C-86E9-D0F6BF6EB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C93663-76D6-A94F-B3A7-EAFEBD2A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81F66B-88B8-164D-9236-DF129901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6BFF8B-8856-6148-B2F2-8DF97BE0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C3470-4BA0-A045-8EC7-BD60964B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6940C8-8E7F-0746-AB04-49EEFAF2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FDE37-2AB8-594A-969B-2D302C4EA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8FDB2-65A2-3740-A02D-5D3C8FF1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5DB7-BD37-F940-8205-0CE464770CE6}" type="datetimeFigureOut">
              <a:rPr kumimoji="1" lang="ja-JP" altLang="en-US" smtClean="0"/>
              <a:t>2021/5/31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7216C6-8203-6C4B-B21C-B1F48D627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A70977-8D9B-4A48-B4ED-9B6F8414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C725-4726-5C4B-A063-E7A1B8C7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10.png"/><Relationship Id="rId7" Type="http://schemas.openxmlformats.org/officeDocument/2006/relationships/image" Target="../media/image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10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5AE87-BFA0-E44F-9A83-8780A7DEA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リザバーコンピューティング</a:t>
            </a:r>
            <a:br>
              <a:rPr lang="en-US" altLang="ja-JP" dirty="0"/>
            </a:br>
            <a:r>
              <a:rPr lang="ja-JP" altLang="en-US"/>
              <a:t>勉強会</a:t>
            </a:r>
            <a:r>
              <a:rPr lang="en-US" altLang="ja-JP" dirty="0"/>
              <a:t> #5  @6/3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32C57-0055-A841-9421-8EAAD5C2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3.1~3.3  </a:t>
            </a:r>
            <a:r>
              <a:rPr lang="ja-JP" altLang="en-US"/>
              <a:t>エコーステートネットワークのモデル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担当　</a:t>
            </a:r>
            <a:endParaRPr kumimoji="1" lang="en-US" altLang="ja-JP" dirty="0"/>
          </a:p>
          <a:p>
            <a:r>
              <a:rPr kumimoji="1" lang="ja-JP" altLang="en-US"/>
              <a:t>井上研　堀</a:t>
            </a:r>
          </a:p>
        </p:txBody>
      </p:sp>
    </p:spTree>
    <p:extLst>
      <p:ext uri="{BB962C8B-B14F-4D97-AF65-F5344CB8AC3E}">
        <p14:creationId xmlns:p14="http://schemas.microsoft.com/office/powerpoint/2010/main" val="133109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70379" y="101395"/>
            <a:ext cx="10748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3.2.2(d) ESN</a:t>
            </a:r>
            <a:r>
              <a:rPr lang="ja-JP" altLang="en-US" sz="4000"/>
              <a:t>派生モデル：入力層なし</a:t>
            </a:r>
            <a:r>
              <a:rPr lang="en-US" altLang="ja-JP" sz="4000" dirty="0"/>
              <a:t>(</a:t>
            </a:r>
            <a:r>
              <a:rPr lang="ja-JP" altLang="en-US" sz="4000"/>
              <a:t>自律系</a:t>
            </a:r>
            <a:r>
              <a:rPr lang="en-US" altLang="ja-JP" sz="4000" dirty="0"/>
              <a:t>)</a:t>
            </a:r>
          </a:p>
          <a:p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277443" y="802255"/>
                <a:ext cx="9370129" cy="3615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40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fb</m:t>
                              </m:r>
                            </m:sup>
                          </m:s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fb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p>
                          </m:sSup>
                        </m:e>
                      </m:d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ja-JP" altLang="en-US" sz="2400"/>
                  <a:t>は活性化関数を括弧内の各要素に施す操作</a:t>
                </a:r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fb</m:t>
                        </m:r>
                      </m:sup>
                    </m:sSup>
                  </m:oMath>
                </a14:m>
                <a:r>
                  <a:rPr lang="ja-JP" altLang="en-US" sz="2400"/>
                  <a:t>は出力層からのフィードバック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出力ベクトルの時間発展式</a:t>
                </a:r>
                <a:endParaRPr lang="en-US" altLang="ja-JP" sz="24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ja-JP" sz="2400" b="1" dirty="0"/>
                  <a:t>              </a:t>
                </a:r>
                <a:endParaRPr lang="en-US" altLang="ja-JP" sz="2400" dirty="0"/>
              </a:p>
              <a:p>
                <a:pPr lvl="1"/>
                <a:endParaRPr lang="en-US" altLang="ja-JP" sz="24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3" y="802255"/>
                <a:ext cx="9370129" cy="3615733"/>
              </a:xfrm>
              <a:prstGeom prst="rect">
                <a:avLst/>
              </a:prstGeom>
              <a:blipFill>
                <a:blip r:embed="rId2"/>
                <a:stretch>
                  <a:fillRect l="-949" t="-1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12CAED-6A0F-0F4E-9139-F3C5B75E8E8A}"/>
              </a:ext>
            </a:extLst>
          </p:cNvPr>
          <p:cNvGrpSpPr/>
          <p:nvPr/>
        </p:nvGrpSpPr>
        <p:grpSpPr>
          <a:xfrm>
            <a:off x="2981143" y="3809136"/>
            <a:ext cx="4881552" cy="2818001"/>
            <a:chOff x="4538094" y="3870920"/>
            <a:chExt cx="4881552" cy="2818001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F6197A32-2DC7-6F42-A520-DCDB8BD7E5A2}"/>
                </a:ext>
              </a:extLst>
            </p:cNvPr>
            <p:cNvGrpSpPr/>
            <p:nvPr/>
          </p:nvGrpSpPr>
          <p:grpSpPr>
            <a:xfrm>
              <a:off x="4538094" y="4170965"/>
              <a:ext cx="2378488" cy="2045658"/>
              <a:chOff x="4494088" y="3749964"/>
              <a:chExt cx="2950421" cy="2660072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AD9CF6A-8FA0-1B4D-A03D-A69D29732B42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161" name="円/楕円 160">
                  <a:extLst>
                    <a:ext uri="{FF2B5EF4-FFF2-40B4-BE49-F238E27FC236}">
                      <a16:creationId xmlns:a16="http://schemas.microsoft.com/office/drawing/2014/main" id="{B6A29674-3E0B-214A-91DD-EF7F820F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円/楕円 161">
                  <a:extLst>
                    <a:ext uri="{FF2B5EF4-FFF2-40B4-BE49-F238E27FC236}">
                      <a16:creationId xmlns:a16="http://schemas.microsoft.com/office/drawing/2014/main" id="{98BCD3E2-ACCB-814B-AFB2-F51E1D7A5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9E0BF25-C2D3-A443-ACF9-78C2C6EAA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F0261557-FFF3-9F4A-911B-B542CD97A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>
                  <a:extLst>
                    <a:ext uri="{FF2B5EF4-FFF2-40B4-BE49-F238E27FC236}">
                      <a16:creationId xmlns:a16="http://schemas.microsoft.com/office/drawing/2014/main" id="{1234D423-F7FC-A842-AE1C-B3136D069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円/楕円 165">
                  <a:extLst>
                    <a:ext uri="{FF2B5EF4-FFF2-40B4-BE49-F238E27FC236}">
                      <a16:creationId xmlns:a16="http://schemas.microsoft.com/office/drawing/2014/main" id="{975CED0E-A694-F641-BDF9-FCCDEF6201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円/楕円 166">
                  <a:extLst>
                    <a:ext uri="{FF2B5EF4-FFF2-40B4-BE49-F238E27FC236}">
                      <a16:creationId xmlns:a16="http://schemas.microsoft.com/office/drawing/2014/main" id="{F7C5A095-17E4-2E48-B8B3-E140D5680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角丸四角形 167">
                  <a:extLst>
                    <a:ext uri="{FF2B5EF4-FFF2-40B4-BE49-F238E27FC236}">
                      <a16:creationId xmlns:a16="http://schemas.microsoft.com/office/drawing/2014/main" id="{A729CE60-0EF6-264C-AFB6-A181AC57645C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7" name="直線矢印コネクタ 146">
                <a:extLst>
                  <a:ext uri="{FF2B5EF4-FFF2-40B4-BE49-F238E27FC236}">
                    <a16:creationId xmlns:a16="http://schemas.microsoft.com/office/drawing/2014/main" id="{82D290A3-4289-E345-863C-949C18F0277E}"/>
                  </a:ext>
                </a:extLst>
              </p:cNvPr>
              <p:cNvCxnSpPr>
                <a:cxnSpLocks/>
                <a:stCxn id="161" idx="6"/>
                <a:endCxn id="162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3616AE26-CCC1-F44B-8FE7-1629C3BCE115}"/>
                  </a:ext>
                </a:extLst>
              </p:cNvPr>
              <p:cNvCxnSpPr>
                <a:cxnSpLocks/>
                <a:stCxn id="162" idx="4"/>
                <a:endCxn id="164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4631268F-C4C6-524E-9AC4-A2921D7CA934}"/>
                  </a:ext>
                </a:extLst>
              </p:cNvPr>
              <p:cNvCxnSpPr>
                <a:cxnSpLocks/>
                <a:stCxn id="162" idx="5"/>
                <a:endCxn id="165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5CB2EBC-4144-214F-A6F2-263190629DA1}"/>
                  </a:ext>
                </a:extLst>
              </p:cNvPr>
              <p:cNvCxnSpPr>
                <a:cxnSpLocks/>
                <a:stCxn id="164" idx="5"/>
                <a:endCxn id="166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008D3CEB-AE5C-5341-B615-82B3F860B5DA}"/>
                  </a:ext>
                </a:extLst>
              </p:cNvPr>
              <p:cNvCxnSpPr>
                <a:cxnSpLocks/>
                <a:stCxn id="165" idx="4"/>
                <a:endCxn id="166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C0C8BD14-A76C-0144-85F3-7304E4692BAF}"/>
                  </a:ext>
                </a:extLst>
              </p:cNvPr>
              <p:cNvCxnSpPr>
                <a:cxnSpLocks/>
                <a:stCxn id="166" idx="2"/>
                <a:endCxn id="167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0949577E-711C-1445-A02B-77DB3E9E50EC}"/>
                  </a:ext>
                </a:extLst>
              </p:cNvPr>
              <p:cNvCxnSpPr>
                <a:cxnSpLocks/>
                <a:stCxn id="163" idx="4"/>
                <a:endCxn id="167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656510E5-0BE5-1545-A5FE-8DB9EC7C1CF5}"/>
                  </a:ext>
                </a:extLst>
              </p:cNvPr>
              <p:cNvCxnSpPr>
                <a:cxnSpLocks/>
                <a:stCxn id="163" idx="7"/>
                <a:endCxn id="161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154">
                <a:extLst>
                  <a:ext uri="{FF2B5EF4-FFF2-40B4-BE49-F238E27FC236}">
                    <a16:creationId xmlns:a16="http://schemas.microsoft.com/office/drawing/2014/main" id="{9DC4ACFF-6D3B-DB42-AC4B-4D5E84A3C987}"/>
                  </a:ext>
                </a:extLst>
              </p:cNvPr>
              <p:cNvCxnSpPr>
                <a:cxnSpLocks/>
                <a:stCxn id="164" idx="1"/>
                <a:endCxn id="161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円/楕円 155">
                <a:extLst>
                  <a:ext uri="{FF2B5EF4-FFF2-40B4-BE49-F238E27FC236}">
                    <a16:creationId xmlns:a16="http://schemas.microsoft.com/office/drawing/2014/main" id="{6A679F85-5490-0B43-B4E1-FD1DE46BC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99B27875-FAD2-784E-86B1-C51046A5FCF9}"/>
                  </a:ext>
                </a:extLst>
              </p:cNvPr>
              <p:cNvCxnSpPr>
                <a:cxnSpLocks/>
                <a:stCxn id="164" idx="2"/>
                <a:endCxn id="156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3538EC48-59D8-CB4D-A6BA-2C04C014EBDC}"/>
                  </a:ext>
                </a:extLst>
              </p:cNvPr>
              <p:cNvCxnSpPr>
                <a:cxnSpLocks/>
                <a:stCxn id="156" idx="2"/>
                <a:endCxn id="163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フリーフォーム 158">
                <a:extLst>
                  <a:ext uri="{FF2B5EF4-FFF2-40B4-BE49-F238E27FC236}">
                    <a16:creationId xmlns:a16="http://schemas.microsoft.com/office/drawing/2014/main" id="{DE3CA60D-13C8-4A4B-B5A6-14D67BFAB673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>
                <a:extLst>
                  <a:ext uri="{FF2B5EF4-FFF2-40B4-BE49-F238E27FC236}">
                    <a16:creationId xmlns:a16="http://schemas.microsoft.com/office/drawing/2014/main" id="{2E5662D0-10F2-5942-A7C1-0F51DA9A0ADB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D01535D-3AA2-D143-8AB3-58CA84148F60}"/>
                </a:ext>
              </a:extLst>
            </p:cNvPr>
            <p:cNvGrpSpPr/>
            <p:nvPr/>
          </p:nvGrpSpPr>
          <p:grpSpPr>
            <a:xfrm>
              <a:off x="6911890" y="4170965"/>
              <a:ext cx="1776821" cy="2045658"/>
              <a:chOff x="7438689" y="3749964"/>
              <a:chExt cx="2204077" cy="2660072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EF94D017-13B8-B64D-B83D-C0A9112B1635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367EB28A-65A2-6244-9429-75374910E1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39EEF7CB-174D-4A49-88ED-68D7DBAC2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B0BDFF91-D6D4-3C42-828C-A8BC415F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角丸四角形 143">
                  <a:extLst>
                    <a:ext uri="{FF2B5EF4-FFF2-40B4-BE49-F238E27FC236}">
                      <a16:creationId xmlns:a16="http://schemas.microsoft.com/office/drawing/2014/main" id="{B8C24125-90AC-FF4F-BFB0-00B694EAB679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正方形/長方形 144">
                      <a:extLst>
                        <a:ext uri="{FF2B5EF4-FFF2-40B4-BE49-F238E27FC236}">
                          <a16:creationId xmlns:a16="http://schemas.microsoft.com/office/drawing/2014/main" id="{38CEBFA7-3ACB-764A-AA6B-AFEC7FA5C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DDF0D611-0013-6848-AF61-37FDB4F2BC5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CA1DCF79-5754-4248-9FAA-A15CF3061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4981A2A-3728-764D-9308-9A56994B2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27F1671A-80DB-2A4B-B946-5C101EE83878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FD166CDB-B707-D94D-94FD-7AA95B206B89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10E30A00-BD8B-D546-86D6-E6818D1734F8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C426C5A0-B3C6-FC4B-8BAF-4CED2B5D44E1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6D72578E-1F4D-AC45-8D9F-450D5323C4D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矢印コネクタ 122">
                <a:extLst>
                  <a:ext uri="{FF2B5EF4-FFF2-40B4-BE49-F238E27FC236}">
                    <a16:creationId xmlns:a16="http://schemas.microsoft.com/office/drawing/2014/main" id="{8E08E2F5-2084-154E-B8F3-11784FD89046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3984B5EA-0EBB-8B47-BF76-5A1592B85F06}"/>
                  </a:ext>
                </a:extLst>
              </p:cNvPr>
              <p:cNvCxnSpPr>
                <a:cxnSpLocks/>
                <a:stCxn id="141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25EF59B-4F8D-F74B-BC2F-5A3CFCA3A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3B98B726-8CED-1744-801D-47B427CC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7D802EBD-27F2-F648-969C-2AE4086D67E9}"/>
                </a:ext>
              </a:extLst>
            </p:cNvPr>
            <p:cNvSpPr txBox="1"/>
            <p:nvPr/>
          </p:nvSpPr>
          <p:spPr>
            <a:xfrm>
              <a:off x="5011920" y="3870920"/>
              <a:ext cx="1389442" cy="307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1A6AE35-0702-3D4E-8BDC-3F71D0E5F22C}"/>
                </a:ext>
              </a:extLst>
            </p:cNvPr>
            <p:cNvSpPr txBox="1"/>
            <p:nvPr/>
          </p:nvSpPr>
          <p:spPr>
            <a:xfrm>
              <a:off x="7484680" y="3874594"/>
              <a:ext cx="769155" cy="307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ABAC0D81-B9F7-BF47-B2E9-7464989F1D47}"/>
                </a:ext>
              </a:extLst>
            </p:cNvPr>
            <p:cNvSpPr txBox="1"/>
            <p:nvPr/>
          </p:nvSpPr>
          <p:spPr>
            <a:xfrm>
              <a:off x="8806182" y="4630229"/>
              <a:ext cx="521041" cy="284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/>
                <p:nvPr/>
              </p:nvSpPr>
              <p:spPr>
                <a:xfrm>
                  <a:off x="8806182" y="4873861"/>
                  <a:ext cx="613464" cy="307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182" y="4873861"/>
                  <a:ext cx="613464" cy="307694"/>
                </a:xfrm>
                <a:prstGeom prst="rect">
                  <a:avLst/>
                </a:prstGeom>
                <a:blipFill>
                  <a:blip r:embed="rId5"/>
                  <a:stretch>
                    <a:fillRect b="-346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/>
                <p:nvPr/>
              </p:nvSpPr>
              <p:spPr>
                <a:xfrm>
                  <a:off x="6525710" y="5894212"/>
                  <a:ext cx="412801" cy="307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710" y="5894212"/>
                  <a:ext cx="412801" cy="307694"/>
                </a:xfrm>
                <a:prstGeom prst="rect">
                  <a:avLst/>
                </a:prstGeom>
                <a:blipFill>
                  <a:blip r:embed="rId6"/>
                  <a:stretch>
                    <a:fillRect r="-3030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/>
                <p:nvPr/>
              </p:nvSpPr>
              <p:spPr>
                <a:xfrm>
                  <a:off x="5500626" y="5638644"/>
                  <a:ext cx="610879" cy="307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626" y="5638644"/>
                  <a:ext cx="610879" cy="307694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/>
                <p:nvPr/>
              </p:nvSpPr>
              <p:spPr>
                <a:xfrm>
                  <a:off x="6992568" y="5518811"/>
                  <a:ext cx="670479" cy="307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568" y="5518811"/>
                  <a:ext cx="670479" cy="307694"/>
                </a:xfrm>
                <a:prstGeom prst="rect">
                  <a:avLst/>
                </a:prstGeom>
                <a:blipFill>
                  <a:blip r:embed="rId8"/>
                  <a:stretch>
                    <a:fillRect r="-5660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AB8F5F6-DD6B-4440-A61A-730B21C193BC}"/>
                </a:ext>
              </a:extLst>
            </p:cNvPr>
            <p:cNvGrpSpPr/>
            <p:nvPr/>
          </p:nvGrpSpPr>
          <p:grpSpPr>
            <a:xfrm>
              <a:off x="5706642" y="6216623"/>
              <a:ext cx="2201682" cy="421316"/>
              <a:chOff x="5706642" y="6216623"/>
              <a:chExt cx="2201682" cy="421316"/>
            </a:xfrm>
          </p:grpSpPr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A0AAA07C-5D3A-844E-AB07-8CADD0D758EA}"/>
                  </a:ext>
                </a:extLst>
              </p:cNvPr>
              <p:cNvCxnSpPr/>
              <p:nvPr/>
            </p:nvCxnSpPr>
            <p:spPr>
              <a:xfrm flipH="1">
                <a:off x="5706642" y="6635578"/>
                <a:ext cx="22016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2E0F0EA-3BEF-E647-9E8B-4CFF4D2BB065}"/>
                  </a:ext>
                </a:extLst>
              </p:cNvPr>
              <p:cNvCxnSpPr/>
              <p:nvPr/>
            </p:nvCxnSpPr>
            <p:spPr>
              <a:xfrm flipV="1">
                <a:off x="7908324" y="6216623"/>
                <a:ext cx="0" cy="4213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EFE84EF0-F28C-DF49-8CC1-D8ED0F638656}"/>
                    </a:ext>
                  </a:extLst>
                </p:cNvPr>
                <p:cNvSpPr/>
                <p:nvPr/>
              </p:nvSpPr>
              <p:spPr>
                <a:xfrm>
                  <a:off x="6517183" y="6307598"/>
                  <a:ext cx="649473" cy="3813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fb</m:t>
                            </m:r>
                          </m:sup>
                        </m:sSup>
                      </m:oMath>
                    </m:oMathPara>
                  </a14:m>
                  <a:endParaRPr lang="ja-JP" altLang="en-US"/>
                </a:p>
              </p:txBody>
            </p:sp>
          </mc:Choice>
          <mc:Fallback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EFE84EF0-F28C-DF49-8CC1-D8ED0F638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183" y="6307598"/>
                  <a:ext cx="649473" cy="3813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951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70379" y="101395"/>
            <a:ext cx="834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3.2.3 Leaky Integrator</a:t>
            </a:r>
            <a:r>
              <a:rPr lang="ja-JP" altLang="en-US" sz="4000"/>
              <a:t>（</a:t>
            </a:r>
            <a:r>
              <a:rPr lang="en-US" altLang="ja-JP" sz="4000" dirty="0"/>
              <a:t>LI</a:t>
            </a:r>
            <a:r>
              <a:rPr lang="ja-JP" altLang="en-US" sz="4000"/>
              <a:t>）モデル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697573" y="1247098"/>
                <a:ext cx="8790035" cy="3969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40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</m:d>
                      <m:r>
                        <a:rPr lang="en-US" altLang="ja-JP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en-US" altLang="ja-JP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4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ja-JP" altLang="en-US" sz="2400"/>
                  <a:t>は活性化関数を括弧内の各要素に施す操作</a:t>
                </a:r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∝∈(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/>
                  <a:t>はリーク率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出力ベクトルの時間発展式</a:t>
                </a:r>
                <a:endParaRPr lang="en-US" altLang="ja-JP" sz="24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ja-JP" sz="2400" b="1" dirty="0"/>
                  <a:t>              </a:t>
                </a:r>
                <a:endParaRPr lang="en-US" altLang="ja-JP" sz="2400" dirty="0"/>
              </a:p>
              <a:p>
                <a:pPr lvl="1"/>
                <a:r>
                  <a:rPr lang="ja-JP" altLang="en-US" sz="2400"/>
                  <a:t>＊時間変化の速さを制御する</a:t>
                </a:r>
                <a:endParaRPr lang="en-US" altLang="ja-JP" sz="2400" dirty="0"/>
              </a:p>
              <a:p>
                <a:pPr lvl="1"/>
                <a:r>
                  <a:rPr lang="ja-JP" altLang="en-US" sz="2400"/>
                  <a:t>＊</a:t>
                </a:r>
                <a:r>
                  <a:rPr lang="en-US" altLang="ja-JP" sz="2400" dirty="0"/>
                  <a:t>3.2</a:t>
                </a:r>
                <a:r>
                  <a:rPr lang="ja-JP" altLang="en-US" sz="2400"/>
                  <a:t>の各モデルに適用する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3" y="1247098"/>
                <a:ext cx="8790035" cy="3969035"/>
              </a:xfrm>
              <a:prstGeom prst="rect">
                <a:avLst/>
              </a:prstGeom>
              <a:blipFill>
                <a:blip r:embed="rId2"/>
                <a:stretch>
                  <a:fillRect l="-866" t="-1278" b="-28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64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4A819154-E767-404B-89A9-8DA78D2290F1}"/>
              </a:ext>
            </a:extLst>
          </p:cNvPr>
          <p:cNvSpPr txBox="1"/>
          <p:nvPr/>
        </p:nvSpPr>
        <p:spPr>
          <a:xfrm>
            <a:off x="266489" y="370178"/>
            <a:ext cx="3334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まとめ</a:t>
            </a:r>
            <a:r>
              <a:rPr lang="en-US" altLang="ja-JP" sz="4000" dirty="0"/>
              <a:t> (~3.3)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F40988-EF51-8943-8FBD-B37FD5B88550}"/>
              </a:ext>
            </a:extLst>
          </p:cNvPr>
          <p:cNvSpPr txBox="1"/>
          <p:nvPr/>
        </p:nvSpPr>
        <p:spPr>
          <a:xfrm>
            <a:off x="1989747" y="1720840"/>
            <a:ext cx="95830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基本的なリカレントニューラルネットワーク</a:t>
            </a:r>
            <a:r>
              <a:rPr lang="en-US" altLang="ja-JP" sz="2400" dirty="0"/>
              <a:t>(RNN)</a:t>
            </a:r>
            <a:r>
              <a:rPr lang="ja-JP" altLang="en-US" sz="2400"/>
              <a:t>の知識</a:t>
            </a:r>
            <a:r>
              <a:rPr lang="en-US" altLang="ja-JP" sz="2400" dirty="0"/>
              <a:t>(~2.7)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エコーステートネットワーク</a:t>
            </a:r>
            <a:r>
              <a:rPr lang="en-US" altLang="ja-JP" sz="2400" dirty="0"/>
              <a:t>:</a:t>
            </a:r>
            <a:r>
              <a:rPr lang="ja-JP" altLang="en-US" sz="2400" b="1"/>
              <a:t>固定な結合重み</a:t>
            </a:r>
            <a:r>
              <a:rPr lang="ja-JP" altLang="en-US" sz="2400"/>
              <a:t>を設計した</a:t>
            </a:r>
            <a:r>
              <a:rPr lang="en-US" altLang="ja-JP" sz="2400" dirty="0"/>
              <a:t>RNN</a:t>
            </a:r>
            <a:r>
              <a:rPr kumimoji="1" lang="en-US" altLang="ja-JP" sz="2400" dirty="0"/>
              <a:t>(3.1)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リザバー→入力に対するフィルター近似</a:t>
            </a:r>
            <a:r>
              <a:rPr lang="en-US" altLang="ja-JP" sz="2400" dirty="0"/>
              <a:t>(</a:t>
            </a:r>
            <a:r>
              <a:rPr lang="ja-JP" altLang="en-US" sz="2400"/>
              <a:t>設計が困難</a:t>
            </a:r>
            <a:r>
              <a:rPr lang="en-US" altLang="ja-JP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出力層結合重みを</a:t>
            </a:r>
            <a:r>
              <a:rPr lang="ja-JP" altLang="en-US" sz="2400" b="1"/>
              <a:t>線形学習器</a:t>
            </a:r>
            <a:r>
              <a:rPr lang="ja-JP" altLang="en-US" sz="2400"/>
              <a:t>で学習</a:t>
            </a:r>
            <a:endParaRPr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/>
              <a:t>学習量が少ない→高速</a:t>
            </a:r>
            <a:endParaRPr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エコーステートネットワークの各種モデル</a:t>
            </a:r>
            <a:r>
              <a:rPr lang="en-US" altLang="ja-JP" sz="2400" dirty="0"/>
              <a:t>(3.3)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フィードバック、入力の直接結合、</a:t>
            </a:r>
            <a:r>
              <a:rPr lang="en-US" altLang="ja-JP" sz="2400" dirty="0"/>
              <a:t>LI</a:t>
            </a:r>
            <a:r>
              <a:rPr lang="ja-JP" altLang="en-US" sz="2400"/>
              <a:t>モデル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リザバーの役割</a:t>
            </a:r>
            <a:endParaRPr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/>
              <a:t>時系列のデータを</a:t>
            </a:r>
            <a:r>
              <a:rPr lang="ja-JP" altLang="en-US" sz="2400" b="1"/>
              <a:t>線形学習可能</a:t>
            </a:r>
            <a:r>
              <a:rPr lang="ja-JP" altLang="en-US" sz="2400"/>
              <a:t>にする</a:t>
            </a:r>
            <a:endParaRPr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400"/>
              <a:t>時系列において過去の「記憶」を持つ（フィードバック）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2823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8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266489" y="370178"/>
            <a:ext cx="6255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（復習）一般</a:t>
            </a:r>
            <a:r>
              <a:rPr lang="en-US" altLang="ja-JP" sz="4000" dirty="0"/>
              <a:t>RNN</a:t>
            </a:r>
            <a:r>
              <a:rPr lang="ja-JP" altLang="en-US" sz="4000"/>
              <a:t>モデル</a:t>
            </a:r>
            <a:r>
              <a:rPr lang="en-US" altLang="ja-JP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FAE542-0A57-114D-93D2-2E35AA7081A8}"/>
                  </a:ext>
                </a:extLst>
              </p:cNvPr>
              <p:cNvSpPr txBox="1"/>
              <p:nvPr/>
            </p:nvSpPr>
            <p:spPr>
              <a:xfrm>
                <a:off x="310279" y="1029836"/>
                <a:ext cx="11477950" cy="2347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2400"/>
                  <a:t>時刻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/>
                  <a:t>において</a:t>
                </a:r>
                <a:endParaRPr lang="en-US" altLang="ja-JP" sz="2400" dirty="0"/>
              </a:p>
              <a:p>
                <a:pPr lvl="1"/>
                <a:r>
                  <a:rPr kumimoji="1" lang="ja-JP" altLang="en-US" sz="2400"/>
                  <a:t>入力ベクトル　</a:t>
                </a:r>
                <a14:m>
                  <m:oMath xmlns:m="http://schemas.openxmlformats.org/officeDocument/2006/math"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2400" b="0" i="1" dirty="0">
                    <a:latin typeface="Cambria Math" panose="02040503050406030204" pitchFamily="18" charset="0"/>
                  </a:rPr>
                  <a:t>　　　　　　　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in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ja-JP" altLang="en-US" sz="2400"/>
                  <a:t>状態ベクトル　</a:t>
                </a:r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ja-JP" altLang="en-US" sz="2400" dirty="0"/>
                  <a:t>　　　　　　　　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2400" dirty="0"/>
              </a:p>
              <a:p>
                <a:pPr lvl="1"/>
                <a:r>
                  <a:rPr lang="ja-JP" altLang="en-US" sz="2400"/>
                  <a:t>出力ベクトル　</a:t>
                </a:r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ja-JP" altLang="en-US" sz="2400"/>
                  <a:t>　　　　　　　　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out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bSup>
                      </m:e>
                    </m:d>
                  </m:oMath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FAE542-0A57-114D-93D2-2E35AA70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9" y="1029836"/>
                <a:ext cx="11477950" cy="2347374"/>
              </a:xfrm>
              <a:prstGeom prst="rect">
                <a:avLst/>
              </a:prstGeom>
              <a:blipFill>
                <a:blip r:embed="rId2"/>
                <a:stretch>
                  <a:fillRect l="-1657" t="-4324" b="-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336E79C-D0E1-3548-98B3-A4007D565C5F}"/>
              </a:ext>
            </a:extLst>
          </p:cNvPr>
          <p:cNvGrpSpPr/>
          <p:nvPr/>
        </p:nvGrpSpPr>
        <p:grpSpPr>
          <a:xfrm>
            <a:off x="266489" y="3573732"/>
            <a:ext cx="8748361" cy="3054468"/>
            <a:chOff x="266489" y="3573732"/>
            <a:chExt cx="8748361" cy="3054468"/>
          </a:xfrm>
        </p:grpSpPr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F34CAFC9-13A9-1A42-B70F-D1CE7327E7A1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8EC265E6-EE2B-9C46-9D51-C3AE9FEB3A41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F63F4DE-B635-0C4C-A5EE-2A0AA6405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3ECC0560-CB9E-554C-8EB5-3C093D3E77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2C71CF82-6A67-B04D-931E-33176D021C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1" name="直線矢印コネクタ 20">
                  <a:extLst>
                    <a:ext uri="{FF2B5EF4-FFF2-40B4-BE49-F238E27FC236}">
                      <a16:creationId xmlns:a16="http://schemas.microsoft.com/office/drawing/2014/main" id="{AB1BB9EF-C75A-EE49-865A-EFAF7C55F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角丸四角形 21">
                  <a:extLst>
                    <a:ext uri="{FF2B5EF4-FFF2-40B4-BE49-F238E27FC236}">
                      <a16:creationId xmlns:a16="http://schemas.microsoft.com/office/drawing/2014/main" id="{ED9407E1-39BC-9A48-BCE2-957C1E842F03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BD3EE7F1-15F9-6747-AE89-C2523D55D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CD05F06F-3576-8E48-8343-875B22B1A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7ECC3D54-952E-BC4C-A14A-3908A4959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95B41F4F-5FFE-7F44-9857-DB7524EA1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9E43D377-C4DC-EC4D-924E-7D2561A99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7B824C64-E4D0-FB4C-8E32-92C0F4A57267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56D2B655-073C-204B-A343-6B16B28ADCBD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CBD3C0A4-07EC-AB47-A77D-55376326EF22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BC77740E-97C6-6F4C-8FDD-DB2B87400ADD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39E0701A-CC99-1E42-8768-F1BDC316F17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82FA9BD9-4257-564A-8D99-AD821B8A73CE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085FE81A-EC4D-0A42-BACA-04900BF388BE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34" name="グループ化 33">
                <a:extLst>
                  <a:ext uri="{FF2B5EF4-FFF2-40B4-BE49-F238E27FC236}">
                    <a16:creationId xmlns:a16="http://schemas.microsoft.com/office/drawing/2014/main" id="{E86F6B87-9616-064F-AF43-CE8F02A204FE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E3A92C12-C58B-B047-A3D2-9C5D607AE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A5967511-6B6B-5B45-B5CF-4181BE44A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8A54CAB8-FEA7-7F43-BECD-6B8A933039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296E4346-3805-4D43-9E9E-12414D71C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3C61B613-19F6-0C40-933C-F95E05EBDD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2FE253EA-EE59-6843-B5E5-6EB2FA2EB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3741210B-8C62-1E42-B22B-78E4306A28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角丸四角形 23">
                  <a:extLst>
                    <a:ext uri="{FF2B5EF4-FFF2-40B4-BE49-F238E27FC236}">
                      <a16:creationId xmlns:a16="http://schemas.microsoft.com/office/drawing/2014/main" id="{49616673-0AC5-7F4A-A972-DD4FBBB08D22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7541F063-250E-2D40-ABE9-0B27967E412A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7288D492-6761-1548-8310-E515D6017CB7}"/>
                  </a:ext>
                </a:extLst>
              </p:cNvPr>
              <p:cNvCxnSpPr>
                <a:cxnSpLocks/>
                <a:stCxn id="12" idx="4"/>
                <a:endCxn id="14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3BBA7540-C926-6E47-8F00-4BD310D34300}"/>
                  </a:ext>
                </a:extLst>
              </p:cNvPr>
              <p:cNvCxnSpPr>
                <a:cxnSpLocks/>
                <a:stCxn id="12" idx="5"/>
                <a:endCxn id="15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88C109F7-2E93-664E-8BC2-C4261DB19826}"/>
                  </a:ext>
                </a:extLst>
              </p:cNvPr>
              <p:cNvCxnSpPr>
                <a:cxnSpLocks/>
                <a:stCxn id="14" idx="5"/>
                <a:endCxn id="16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B06AC6A1-37BE-0C49-A3FB-F1C22ED0A795}"/>
                  </a:ext>
                </a:extLst>
              </p:cNvPr>
              <p:cNvCxnSpPr>
                <a:cxnSpLocks/>
                <a:stCxn id="15" idx="4"/>
                <a:endCxn id="16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矢印コネクタ 76">
                <a:extLst>
                  <a:ext uri="{FF2B5EF4-FFF2-40B4-BE49-F238E27FC236}">
                    <a16:creationId xmlns:a16="http://schemas.microsoft.com/office/drawing/2014/main" id="{E924E871-D81D-2049-89B1-8F38E1931D40}"/>
                  </a:ext>
                </a:extLst>
              </p:cNvPr>
              <p:cNvCxnSpPr>
                <a:cxnSpLocks/>
                <a:stCxn id="16" idx="2"/>
                <a:endCxn id="17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矢印コネクタ 79">
                <a:extLst>
                  <a:ext uri="{FF2B5EF4-FFF2-40B4-BE49-F238E27FC236}">
                    <a16:creationId xmlns:a16="http://schemas.microsoft.com/office/drawing/2014/main" id="{9055393B-1218-3244-B7BA-26E6F6C74102}"/>
                  </a:ext>
                </a:extLst>
              </p:cNvPr>
              <p:cNvCxnSpPr>
                <a:cxnSpLocks/>
                <a:stCxn id="13" idx="4"/>
                <a:endCxn id="17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B358BA74-524C-7A46-A9D2-CC7B2EDD195A}"/>
                  </a:ext>
                </a:extLst>
              </p:cNvPr>
              <p:cNvCxnSpPr>
                <a:cxnSpLocks/>
                <a:stCxn id="13" idx="7"/>
                <a:endCxn id="11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矢印コネクタ 85">
                <a:extLst>
                  <a:ext uri="{FF2B5EF4-FFF2-40B4-BE49-F238E27FC236}">
                    <a16:creationId xmlns:a16="http://schemas.microsoft.com/office/drawing/2014/main" id="{EE60225B-0CD8-C842-B4CE-A80D7525DFB5}"/>
                  </a:ext>
                </a:extLst>
              </p:cNvPr>
              <p:cNvCxnSpPr>
                <a:cxnSpLocks/>
                <a:stCxn id="14" idx="1"/>
                <a:endCxn id="11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円/楕円 88">
                <a:extLst>
                  <a:ext uri="{FF2B5EF4-FFF2-40B4-BE49-F238E27FC236}">
                    <a16:creationId xmlns:a16="http://schemas.microsoft.com/office/drawing/2014/main" id="{333B3F1D-271B-0D45-9F6D-AB0BD72DE8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0" name="直線矢印コネクタ 89">
                <a:extLst>
                  <a:ext uri="{FF2B5EF4-FFF2-40B4-BE49-F238E27FC236}">
                    <a16:creationId xmlns:a16="http://schemas.microsoft.com/office/drawing/2014/main" id="{1BF50FEF-D45E-E047-948A-D7E00B5859DB}"/>
                  </a:ext>
                </a:extLst>
              </p:cNvPr>
              <p:cNvCxnSpPr>
                <a:cxnSpLocks/>
                <a:stCxn id="14" idx="2"/>
                <a:endCxn id="89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矢印コネクタ 92">
                <a:extLst>
                  <a:ext uri="{FF2B5EF4-FFF2-40B4-BE49-F238E27FC236}">
                    <a16:creationId xmlns:a16="http://schemas.microsoft.com/office/drawing/2014/main" id="{57DE4C77-C091-4145-A0B2-F8C1D3CDEC19}"/>
                  </a:ext>
                </a:extLst>
              </p:cNvPr>
              <p:cNvCxnSpPr>
                <a:cxnSpLocks/>
                <a:stCxn id="89" idx="2"/>
                <a:endCxn id="13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フリーフォーム 101">
                <a:extLst>
                  <a:ext uri="{FF2B5EF4-FFF2-40B4-BE49-F238E27FC236}">
                    <a16:creationId xmlns:a16="http://schemas.microsoft.com/office/drawing/2014/main" id="{554D6A9F-F541-624A-9A9D-A5DFFE93F309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フリーフォーム 102">
                <a:extLst>
                  <a:ext uri="{FF2B5EF4-FFF2-40B4-BE49-F238E27FC236}">
                    <a16:creationId xmlns:a16="http://schemas.microsoft.com/office/drawing/2014/main" id="{5532DDFD-0393-684B-9E5B-ACB396198CFA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0ABB8AA-4574-2B45-AFA5-D3B1EF76BE6B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22492475-9794-9344-8D98-3BA7E3787DBB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1BF6501A-58D3-F141-BC46-513BA633D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F2133F68-9616-FF43-BC6D-AD24035F2D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53F47B1-DBC7-D443-BEDA-318E920B4D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角丸四角形 25">
                  <a:extLst>
                    <a:ext uri="{FF2B5EF4-FFF2-40B4-BE49-F238E27FC236}">
                      <a16:creationId xmlns:a16="http://schemas.microsoft.com/office/drawing/2014/main" id="{141DA632-6240-C547-BC6D-A9D694346EDB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直線矢印コネクタ 103">
                <a:extLst>
                  <a:ext uri="{FF2B5EF4-FFF2-40B4-BE49-F238E27FC236}">
                    <a16:creationId xmlns:a16="http://schemas.microsoft.com/office/drawing/2014/main" id="{763518AE-75B0-324F-8199-0DE82287DA68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03D1A9AB-1371-A144-BC5B-52F7FECD3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矢印コネクタ 107">
                <a:extLst>
                  <a:ext uri="{FF2B5EF4-FFF2-40B4-BE49-F238E27FC236}">
                    <a16:creationId xmlns:a16="http://schemas.microsoft.com/office/drawing/2014/main" id="{6EE1AFAC-4987-1B43-8B2B-8C4DAF86A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矢印コネクタ 108">
                <a:extLst>
                  <a:ext uri="{FF2B5EF4-FFF2-40B4-BE49-F238E27FC236}">
                    <a16:creationId xmlns:a16="http://schemas.microsoft.com/office/drawing/2014/main" id="{A97A544C-3253-BC42-A7D5-69FFF7B04658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矢印コネクタ 111">
                <a:extLst>
                  <a:ext uri="{FF2B5EF4-FFF2-40B4-BE49-F238E27FC236}">
                    <a16:creationId xmlns:a16="http://schemas.microsoft.com/office/drawing/2014/main" id="{3E43AD29-7B32-0440-A3BF-669E10E8EB8D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60708F75-48A2-444F-B277-8524DC68726C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矢印コネクタ 117">
                <a:extLst>
                  <a:ext uri="{FF2B5EF4-FFF2-40B4-BE49-F238E27FC236}">
                    <a16:creationId xmlns:a16="http://schemas.microsoft.com/office/drawing/2014/main" id="{C7B5EA76-BC8D-1C43-95C2-654A4B5F5356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矢印コネクタ 120">
                <a:extLst>
                  <a:ext uri="{FF2B5EF4-FFF2-40B4-BE49-F238E27FC236}">
                    <a16:creationId xmlns:a16="http://schemas.microsoft.com/office/drawing/2014/main" id="{4AE4AF2A-CC75-5846-8C74-1EF3B16FF22C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矢印コネクタ 123">
                <a:extLst>
                  <a:ext uri="{FF2B5EF4-FFF2-40B4-BE49-F238E27FC236}">
                    <a16:creationId xmlns:a16="http://schemas.microsoft.com/office/drawing/2014/main" id="{DE9A68B6-84A2-3A4B-819E-D561EF1A3209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>
                <a:extLst>
                  <a:ext uri="{FF2B5EF4-FFF2-40B4-BE49-F238E27FC236}">
                    <a16:creationId xmlns:a16="http://schemas.microsoft.com/office/drawing/2014/main" id="{D9BCFDCF-E66E-D648-9FF7-2CB5E46C7D88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69B06798-828E-694F-82DB-7CD4C614C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矢印コネクタ 129">
                <a:extLst>
                  <a:ext uri="{FF2B5EF4-FFF2-40B4-BE49-F238E27FC236}">
                    <a16:creationId xmlns:a16="http://schemas.microsoft.com/office/drawing/2014/main" id="{90A33FF0-3BE2-5C42-B3B6-A52A09C745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9B927804-8FD0-F943-A299-42539B4D96DF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82F8F785-5294-E549-BCA4-9B85188BEA89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407E514B-1D45-274B-9F4E-A008BE3F3AD5}"/>
                </a:ext>
              </a:extLst>
            </p:cNvPr>
            <p:cNvSpPr txBox="1"/>
            <p:nvPr/>
          </p:nvSpPr>
          <p:spPr>
            <a:xfrm>
              <a:off x="6614600" y="358274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B671FC78-B2B4-D542-A0CD-4803207841AE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正方形/長方形 137">
                  <a:extLst>
                    <a:ext uri="{FF2B5EF4-FFF2-40B4-BE49-F238E27FC236}">
                      <a16:creationId xmlns:a16="http://schemas.microsoft.com/office/drawing/2014/main" id="{CBB27506-B209-7243-B2DF-9B924B82F523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38" name="正方形/長方形 137">
                  <a:extLst>
                    <a:ext uri="{FF2B5EF4-FFF2-40B4-BE49-F238E27FC236}">
                      <a16:creationId xmlns:a16="http://schemas.microsoft.com/office/drawing/2014/main" id="{CBB27506-B209-7243-B2DF-9B924B82F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41D385E1-512C-5D4B-AD0D-200A92362ACE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060BAE64-1FAE-5944-B092-8A3A67E865A6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40" name="正方形/長方形 139">
                  <a:extLst>
                    <a:ext uri="{FF2B5EF4-FFF2-40B4-BE49-F238E27FC236}">
                      <a16:creationId xmlns:a16="http://schemas.microsoft.com/office/drawing/2014/main" id="{060BAE64-1FAE-5944-B092-8A3A67E86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095A1D6-22F4-E840-AE4B-B9174DD8E207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3" name="正方形/長方形 2">
                  <a:extLst>
                    <a:ext uri="{FF2B5EF4-FFF2-40B4-BE49-F238E27FC236}">
                      <a16:creationId xmlns:a16="http://schemas.microsoft.com/office/drawing/2014/main" id="{0095A1D6-22F4-E840-AE4B-B9174DD8E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B066A6E-18B6-3D4F-A073-4423E9D403D5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FB066A6E-18B6-3D4F-A073-4423E9D40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81518A7-B5D5-2B41-8135-FCB3D0938AAF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681518A7-B5D5-2B41-8135-FCB3D0938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DE521884-1CDA-B141-8436-D5B3BD970DCD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DE521884-1CDA-B141-8436-D5B3BD970D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0425F0-8A4A-704E-B741-1151F743CEAC}"/>
              </a:ext>
            </a:extLst>
          </p:cNvPr>
          <p:cNvSpPr txBox="1"/>
          <p:nvPr/>
        </p:nvSpPr>
        <p:spPr>
          <a:xfrm>
            <a:off x="7988347" y="102983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各層の重み行列</a:t>
            </a:r>
          </a:p>
        </p:txBody>
      </p:sp>
    </p:spTree>
    <p:extLst>
      <p:ext uri="{BB962C8B-B14F-4D97-AF65-F5344CB8AC3E}">
        <p14:creationId xmlns:p14="http://schemas.microsoft.com/office/powerpoint/2010/main" val="30724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8F47C7B-82EA-0C4A-82DE-251CC8DB417A}"/>
                  </a:ext>
                </a:extLst>
              </p:cNvPr>
              <p:cNvSpPr/>
              <p:nvPr/>
            </p:nvSpPr>
            <p:spPr>
              <a:xfrm>
                <a:off x="428366" y="1930905"/>
                <a:ext cx="1119934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400" dirty="0"/>
                  <a:t>Backpropagation Thorough Time</a:t>
                </a:r>
                <a:r>
                  <a:rPr lang="ja-JP" altLang="en-US" sz="2400"/>
                  <a:t> </a:t>
                </a:r>
                <a:r>
                  <a:rPr lang="en-US" altLang="ja-JP" sz="2400" dirty="0"/>
                  <a:t>…</a:t>
                </a:r>
                <a:r>
                  <a:rPr lang="ja-JP" altLang="en-US" sz="2400"/>
                  <a:t>バッチ学習</a:t>
                </a:r>
                <a:endParaRPr lang="en-US" altLang="ja-JP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時間方向に展開することにより誤差逆伝播法を適用</a:t>
                </a:r>
                <a:endParaRPr lang="en-US" altLang="ja-JP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１エポックの時間計算量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ja-JP" sz="2400" dirty="0"/>
                  <a:t>, </a:t>
                </a:r>
                <a:r>
                  <a:rPr lang="ja-JP" altLang="en-US" sz="2400"/>
                  <a:t>空間計算量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2400" dirty="0"/>
              </a:p>
              <a:p>
                <a:pPr lvl="1"/>
                <a:endParaRPr lang="en-US" altLang="ja-JP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400" dirty="0"/>
                  <a:t>Real-Time Recurrent Learning…</a:t>
                </a:r>
                <a:r>
                  <a:rPr lang="ja-JP" altLang="en-US" sz="2400"/>
                  <a:t>オンライン学習</a:t>
                </a:r>
                <a:endParaRPr lang="en-US" altLang="ja-JP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時間ステップごとに出力誤差を最小化するように重みを更新</a:t>
                </a:r>
                <a:endParaRPr lang="en-US" altLang="ja-JP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１エポックの時間計算量　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e>
                    </m:d>
                    <m:r>
                      <a:rPr lang="ja-JP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400" dirty="0"/>
                  <a:t>, </a:t>
                </a:r>
                <a:r>
                  <a:rPr lang="ja-JP" altLang="en-US" sz="2400"/>
                  <a:t>空間計算量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endParaRPr lang="ja-JP" altLang="en-US" sz="2400"/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8F47C7B-82EA-0C4A-82DE-251CC8DB4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6" y="1930905"/>
                <a:ext cx="11199341" cy="2677656"/>
              </a:xfrm>
              <a:prstGeom prst="rect">
                <a:avLst/>
              </a:prstGeom>
              <a:blipFill>
                <a:blip r:embed="rId2"/>
                <a:stretch>
                  <a:fillRect l="-680" t="-1896" b="-4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FCEB10-B95C-9641-8282-E18EE7B189CD}"/>
              </a:ext>
            </a:extLst>
          </p:cNvPr>
          <p:cNvSpPr txBox="1"/>
          <p:nvPr/>
        </p:nvSpPr>
        <p:spPr>
          <a:xfrm>
            <a:off x="266489" y="370178"/>
            <a:ext cx="7595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（復習）一般</a:t>
            </a:r>
            <a:r>
              <a:rPr lang="en-US" altLang="ja-JP" sz="4000" dirty="0"/>
              <a:t>RNN</a:t>
            </a:r>
            <a:r>
              <a:rPr lang="ja-JP" altLang="en-US" sz="4000"/>
              <a:t>モデルの学習</a:t>
            </a:r>
            <a:r>
              <a:rPr lang="en-US" altLang="ja-JP" sz="4000" dirty="0"/>
              <a:t>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6F4754-82FD-E24D-9C07-001DB9BCE840}"/>
              </a:ext>
            </a:extLst>
          </p:cNvPr>
          <p:cNvSpPr txBox="1"/>
          <p:nvPr/>
        </p:nvSpPr>
        <p:spPr>
          <a:xfrm>
            <a:off x="3935155" y="602615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系の増大によってコスト増大</a:t>
            </a:r>
            <a:endParaRPr kumimoji="1" lang="en-US" altLang="ja-JP" sz="2400" b="1" dirty="0"/>
          </a:p>
        </p:txBody>
      </p:sp>
      <p:sp>
        <p:nvSpPr>
          <p:cNvPr id="6" name="下矢印 5">
            <a:extLst>
              <a:ext uri="{FF2B5EF4-FFF2-40B4-BE49-F238E27FC236}">
                <a16:creationId xmlns:a16="http://schemas.microsoft.com/office/drawing/2014/main" id="{207B5832-02E5-1C48-A797-44102E68EFEF}"/>
              </a:ext>
            </a:extLst>
          </p:cNvPr>
          <p:cNvSpPr/>
          <p:nvPr/>
        </p:nvSpPr>
        <p:spPr>
          <a:xfrm>
            <a:off x="5894173" y="4806778"/>
            <a:ext cx="201827" cy="80319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96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70379" y="101395"/>
            <a:ext cx="485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3.1 ESN:</a:t>
            </a:r>
            <a:r>
              <a:rPr lang="ja-JP" altLang="en-US" sz="4000"/>
              <a:t>特殊な</a:t>
            </a:r>
            <a:r>
              <a:rPr lang="en-US" altLang="ja-JP" sz="4000" dirty="0"/>
              <a:t>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FAE542-0A57-114D-93D2-2E35AA7081A8}"/>
                  </a:ext>
                </a:extLst>
              </p:cNvPr>
              <p:cNvSpPr txBox="1"/>
              <p:nvPr/>
            </p:nvSpPr>
            <p:spPr>
              <a:xfrm>
                <a:off x="357025" y="781326"/>
                <a:ext cx="11477950" cy="2347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2400"/>
                  <a:t>時刻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/>
                  <a:t>において</a:t>
                </a:r>
                <a:endParaRPr lang="en-US" altLang="ja-JP" sz="2400" dirty="0"/>
              </a:p>
              <a:p>
                <a:pPr lvl="1"/>
                <a:r>
                  <a:rPr kumimoji="1" lang="ja-JP" altLang="en-US" sz="2400"/>
                  <a:t>入力ベクトル　</a:t>
                </a:r>
                <a14:m>
                  <m:oMath xmlns:m="http://schemas.openxmlformats.org/officeDocument/2006/math"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2400" b="0" i="1" dirty="0">
                    <a:latin typeface="Cambria Math" panose="02040503050406030204" pitchFamily="18" charset="0"/>
                  </a:rPr>
                  <a:t>　　　　　</a:t>
                </a:r>
                <a:r>
                  <a:rPr lang="ja-JP" altLang="en-US" sz="2400" dirty="0">
                    <a:latin typeface="Cambria Math" panose="02040503050406030204" pitchFamily="18" charset="0"/>
                  </a:rPr>
                  <a:t>固定：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in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ja-JP" altLang="en-US" sz="2400"/>
                  <a:t>状態ベクトル　</a:t>
                </a:r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ja-JP" altLang="en-US" sz="2400" dirty="0"/>
                  <a:t>　　　　　</a:t>
                </a:r>
                <a:r>
                  <a:rPr lang="en-US" altLang="ja-JP" sz="2400" dirty="0"/>
                  <a:t> </a:t>
                </a:r>
                <a:r>
                  <a:rPr lang="ja-JP" altLang="en-US" sz="2400" dirty="0"/>
                  <a:t>固定：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2400" dirty="0"/>
              </a:p>
              <a:p>
                <a:pPr lvl="1"/>
                <a:r>
                  <a:rPr lang="ja-JP" altLang="en-US" sz="2400"/>
                  <a:t>出力ベクトル　</a:t>
                </a:r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ja-JP" altLang="en-US" sz="2400"/>
                  <a:t>　　　</a:t>
                </a:r>
                <a:r>
                  <a:rPr lang="en-US" altLang="ja-JP" sz="2400" dirty="0"/>
                  <a:t> </a:t>
                </a:r>
                <a:r>
                  <a:rPr lang="ja-JP" altLang="en-US" sz="2400" b="1"/>
                  <a:t>学習対象</a:t>
                </a:r>
                <a:r>
                  <a:rPr lang="ja-JP" altLang="en-US" sz="240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out</m:t>
                        </m:r>
                      </m:sup>
                    </m:s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bSup>
                      </m:e>
                    </m:d>
                  </m:oMath>
                </a14:m>
                <a:endParaRPr lang="ja-JP" altLang="en-US" sz="2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4FAE542-0A57-114D-93D2-2E35AA70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5" y="781326"/>
                <a:ext cx="11477950" cy="2347374"/>
              </a:xfrm>
              <a:prstGeom prst="rect">
                <a:avLst/>
              </a:prstGeom>
              <a:blipFill>
                <a:blip r:embed="rId2"/>
                <a:stretch>
                  <a:fillRect l="-1659" t="-3763" b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F34CAFC9-13A9-1A42-B70F-D1CE7327E7A1}"/>
              </a:ext>
            </a:extLst>
          </p:cNvPr>
          <p:cNvGrpSpPr/>
          <p:nvPr/>
        </p:nvGrpSpPr>
        <p:grpSpPr>
          <a:xfrm>
            <a:off x="1084329" y="3968128"/>
            <a:ext cx="1895204" cy="2660072"/>
            <a:chOff x="2618942" y="3749964"/>
            <a:chExt cx="1895204" cy="2660072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EC265E6-EE2B-9C46-9D51-C3AE9FEB3A41}"/>
                </a:ext>
              </a:extLst>
            </p:cNvPr>
            <p:cNvGrpSpPr/>
            <p:nvPr/>
          </p:nvGrpSpPr>
          <p:grpSpPr>
            <a:xfrm>
              <a:off x="2618942" y="3749964"/>
              <a:ext cx="964156" cy="2660072"/>
              <a:chOff x="2618942" y="3749964"/>
              <a:chExt cx="964156" cy="2660072"/>
            </a:xfrm>
          </p:grpSpPr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F63F4DE-B635-0C4C-A5EE-2A0AA64057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9081" y="4045527"/>
                <a:ext cx="360000" cy="3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3ECC0560-CB9E-554C-8EB5-3C093D3E77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9081" y="4659745"/>
                <a:ext cx="360000" cy="3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2C71CF82-6A67-B04D-931E-33176D021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9081" y="5763491"/>
                <a:ext cx="360000" cy="36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AB1BB9EF-C75A-EE49-865A-EFAF7C55F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541" y="4225527"/>
                <a:ext cx="4955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ED9407E1-39BC-9A48-BCE2-957C1E842F03}"/>
                  </a:ext>
                </a:extLst>
              </p:cNvPr>
              <p:cNvSpPr/>
              <p:nvPr/>
            </p:nvSpPr>
            <p:spPr>
              <a:xfrm>
                <a:off x="3036007" y="3749964"/>
                <a:ext cx="547091" cy="2660072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BD3EE7F1-15F9-6747-AE89-C2523D55D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8942" y="4839745"/>
                <a:ext cx="4955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CD05F06F-3576-8E48-8343-875B22B1A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8942" y="5953564"/>
                <a:ext cx="4955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26FCF23D-9A08-564F-8896-FB39045692E8}"/>
                      </a:ext>
                    </a:extLst>
                  </p:cNvPr>
                  <p:cNvSpPr/>
                  <p:nvPr/>
                </p:nvSpPr>
                <p:spPr>
                  <a:xfrm>
                    <a:off x="3148290" y="5182871"/>
                    <a:ext cx="322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ja-JP" altLang="en-US"/>
                  </a:p>
                </p:txBody>
              </p:sp>
            </mc:Choice>
            <mc:Fallback xmlns=""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26FCF23D-9A08-564F-8896-FB39045692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8290" y="5182871"/>
                    <a:ext cx="32252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7ECC3D54-952E-BC4C-A14A-3908A4959DED}"/>
                </a:ext>
              </a:extLst>
            </p:cNvPr>
            <p:cNvCxnSpPr>
              <a:cxnSpLocks/>
            </p:cNvCxnSpPr>
            <p:nvPr/>
          </p:nvCxnSpPr>
          <p:spPr>
            <a:xfrm>
              <a:off x="3479081" y="4225418"/>
              <a:ext cx="1015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95B41F4F-5FFE-7F44-9857-DB7524EA1071}"/>
                </a:ext>
              </a:extLst>
            </p:cNvPr>
            <p:cNvCxnSpPr>
              <a:cxnSpLocks/>
            </p:cNvCxnSpPr>
            <p:nvPr/>
          </p:nvCxnSpPr>
          <p:spPr>
            <a:xfrm>
              <a:off x="3479081" y="4839745"/>
              <a:ext cx="1015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E43D377-C4DC-EC4D-924E-7D2561A994E3}"/>
                </a:ext>
              </a:extLst>
            </p:cNvPr>
            <p:cNvCxnSpPr>
              <a:cxnSpLocks/>
            </p:cNvCxnSpPr>
            <p:nvPr/>
          </p:nvCxnSpPr>
          <p:spPr>
            <a:xfrm>
              <a:off x="3470814" y="5953564"/>
              <a:ext cx="1015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7B824C64-E4D0-FB4C-8E32-92C0F4A57267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3479081" y="4225527"/>
              <a:ext cx="1006740" cy="62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56D2B655-073C-204B-A343-6B16B28ADCB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3479081" y="4225527"/>
              <a:ext cx="1006740" cy="1738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CBD3C0A4-07EC-AB47-A77D-55376326EF22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3479081" y="4839745"/>
              <a:ext cx="1035065" cy="11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BC77740E-97C6-6F4C-8FDD-DB2B87400ADD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3479081" y="4225311"/>
              <a:ext cx="1035065" cy="614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9E0701A-CC99-1E42-8768-F1BDC316F17F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479081" y="4223924"/>
              <a:ext cx="1015007" cy="1719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82FA9BD9-4257-564A-8D99-AD821B8A73CE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3479081" y="4820386"/>
              <a:ext cx="989886" cy="112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085FE81A-EC4D-0A42-BACA-04900BF388BE}"/>
              </a:ext>
            </a:extLst>
          </p:cNvPr>
          <p:cNvGrpSpPr/>
          <p:nvPr/>
        </p:nvGrpSpPr>
        <p:grpSpPr>
          <a:xfrm>
            <a:off x="2959475" y="3968128"/>
            <a:ext cx="2950421" cy="2660072"/>
            <a:chOff x="4494088" y="3749964"/>
            <a:chExt cx="2950421" cy="266007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E86F6B87-9616-064F-AF43-CE8F02A204FE}"/>
                </a:ext>
              </a:extLst>
            </p:cNvPr>
            <p:cNvGrpSpPr/>
            <p:nvPr/>
          </p:nvGrpSpPr>
          <p:grpSpPr>
            <a:xfrm>
              <a:off x="4494088" y="3749964"/>
              <a:ext cx="2950421" cy="2660072"/>
              <a:chOff x="4494088" y="3749964"/>
              <a:chExt cx="2950421" cy="2660072"/>
            </a:xfrm>
          </p:grpSpPr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E3A92C12-C58B-B047-A3D2-9C5D607AE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3926" y="4185439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A5967511-6B6B-5B45-B5CF-4181BE44A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225527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8A54CAB8-FEA7-7F43-BECD-6B8A933039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47599" y="4786429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296E4346-3805-4D43-9E9E-12414D71C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43626" y="5052040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3C61B613-19F6-0C40-933C-F95E05EBDD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9444" y="5146429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2FE253EA-EE59-6843-B5E5-6EB2FA2EBF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76000" y="581545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id="{3741210B-8C62-1E42-B22B-78E4306A28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8217" y="5759819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角丸四角形 23">
                <a:extLst>
                  <a:ext uri="{FF2B5EF4-FFF2-40B4-BE49-F238E27FC236}">
                    <a16:creationId xmlns:a16="http://schemas.microsoft.com/office/drawing/2014/main" id="{49616673-0AC5-7F4A-A972-DD4FBBB08D22}"/>
                  </a:ext>
                </a:extLst>
              </p:cNvPr>
              <p:cNvSpPr/>
              <p:nvPr/>
            </p:nvSpPr>
            <p:spPr>
              <a:xfrm>
                <a:off x="4494088" y="3749964"/>
                <a:ext cx="2950421" cy="2660072"/>
              </a:xfrm>
              <a:prstGeom prst="roundRect">
                <a:avLst>
                  <a:gd name="adj" fmla="val 4862"/>
                </a:avLst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7541F063-250E-2D40-ABE9-0B27967E412A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5573926" y="4365439"/>
              <a:ext cx="522074" cy="400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7288D492-6761-1548-8310-E515D6017CB7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 flipH="1">
              <a:off x="6123626" y="4585527"/>
              <a:ext cx="152374" cy="46651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3BBA7540-C926-6E47-8F00-4BD310D34300}"/>
                </a:ext>
              </a:extLst>
            </p:cNvPr>
            <p:cNvCxnSpPr>
              <a:cxnSpLocks/>
              <a:stCxn id="12" idx="5"/>
              <a:endCxn id="15" idx="0"/>
            </p:cNvCxnSpPr>
            <p:nvPr/>
          </p:nvCxnSpPr>
          <p:spPr>
            <a:xfrm>
              <a:off x="6403279" y="4532806"/>
              <a:ext cx="436165" cy="6136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88C109F7-2E93-664E-8BC2-C4261DB19826}"/>
                </a:ext>
              </a:extLst>
            </p:cNvPr>
            <p:cNvCxnSpPr>
              <a:cxnSpLocks/>
              <a:stCxn id="14" idx="5"/>
              <a:endCxn id="16" idx="0"/>
            </p:cNvCxnSpPr>
            <p:nvPr/>
          </p:nvCxnSpPr>
          <p:spPr>
            <a:xfrm>
              <a:off x="6250905" y="5359319"/>
              <a:ext cx="205095" cy="456136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B06AC6A1-37BE-0C49-A3FB-F1C22ED0A795}"/>
                </a:ext>
              </a:extLst>
            </p:cNvPr>
            <p:cNvCxnSpPr>
              <a:cxnSpLocks/>
              <a:stCxn id="15" idx="4"/>
              <a:endCxn id="16" idx="7"/>
            </p:cNvCxnSpPr>
            <p:nvPr/>
          </p:nvCxnSpPr>
          <p:spPr>
            <a:xfrm flipH="1">
              <a:off x="6583279" y="5506429"/>
              <a:ext cx="256165" cy="36174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E924E871-D81D-2049-89B1-8F38E1931D40}"/>
                </a:ext>
              </a:extLst>
            </p:cNvPr>
            <p:cNvCxnSpPr>
              <a:cxnSpLocks/>
              <a:stCxn id="16" idx="2"/>
              <a:endCxn id="17" idx="6"/>
            </p:cNvCxnSpPr>
            <p:nvPr/>
          </p:nvCxnSpPr>
          <p:spPr>
            <a:xfrm flipH="1" flipV="1">
              <a:off x="5578217" y="5939819"/>
              <a:ext cx="697783" cy="5563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9055393B-1218-3244-B7BA-26E6F6C74102}"/>
                </a:ext>
              </a:extLst>
            </p:cNvPr>
            <p:cNvCxnSpPr>
              <a:cxnSpLocks/>
              <a:stCxn id="13" idx="4"/>
              <a:endCxn id="17" idx="1"/>
            </p:cNvCxnSpPr>
            <p:nvPr/>
          </p:nvCxnSpPr>
          <p:spPr>
            <a:xfrm>
              <a:off x="4927599" y="5146429"/>
              <a:ext cx="343339" cy="66611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358BA74-524C-7A46-A9D2-CC7B2EDD195A}"/>
                </a:ext>
              </a:extLst>
            </p:cNvPr>
            <p:cNvCxnSpPr>
              <a:cxnSpLocks/>
              <a:stCxn id="13" idx="7"/>
              <a:endCxn id="11" idx="3"/>
            </p:cNvCxnSpPr>
            <p:nvPr/>
          </p:nvCxnSpPr>
          <p:spPr>
            <a:xfrm flipV="1">
              <a:off x="5054878" y="4492718"/>
              <a:ext cx="211769" cy="34643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E60225B-0CD8-C842-B4CE-A80D7525DFB5}"/>
                </a:ext>
              </a:extLst>
            </p:cNvPr>
            <p:cNvCxnSpPr>
              <a:cxnSpLocks/>
              <a:stCxn id="14" idx="1"/>
              <a:endCxn id="11" idx="5"/>
            </p:cNvCxnSpPr>
            <p:nvPr/>
          </p:nvCxnSpPr>
          <p:spPr>
            <a:xfrm flipH="1" flipV="1">
              <a:off x="5521205" y="4492718"/>
              <a:ext cx="475142" cy="61204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333B3F1D-271B-0D45-9F6D-AB0BD72DE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8561" y="5119485"/>
              <a:ext cx="360000" cy="36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1BF50FEF-D45E-E047-948A-D7E00B5859DB}"/>
                </a:ext>
              </a:extLst>
            </p:cNvPr>
            <p:cNvCxnSpPr>
              <a:cxnSpLocks/>
              <a:stCxn id="14" idx="2"/>
              <a:endCxn id="89" idx="6"/>
            </p:cNvCxnSpPr>
            <p:nvPr/>
          </p:nvCxnSpPr>
          <p:spPr>
            <a:xfrm flipH="1">
              <a:off x="5698561" y="5232040"/>
              <a:ext cx="245065" cy="6744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57DE4C77-C091-4145-A0B2-F8C1D3CDEC19}"/>
                </a:ext>
              </a:extLst>
            </p:cNvPr>
            <p:cNvCxnSpPr>
              <a:cxnSpLocks/>
              <a:stCxn id="89" idx="2"/>
              <a:endCxn id="13" idx="5"/>
            </p:cNvCxnSpPr>
            <p:nvPr/>
          </p:nvCxnSpPr>
          <p:spPr>
            <a:xfrm flipH="1" flipV="1">
              <a:off x="5054878" y="5093708"/>
              <a:ext cx="283683" cy="205777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フリーフォーム 101">
              <a:extLst>
                <a:ext uri="{FF2B5EF4-FFF2-40B4-BE49-F238E27FC236}">
                  <a16:creationId xmlns:a16="http://schemas.microsoft.com/office/drawing/2014/main" id="{554D6A9F-F541-624A-9A9D-A5DFFE93F309}"/>
                </a:ext>
              </a:extLst>
            </p:cNvPr>
            <p:cNvSpPr/>
            <p:nvPr/>
          </p:nvSpPr>
          <p:spPr>
            <a:xfrm rot="17495603">
              <a:off x="6211114" y="3960206"/>
              <a:ext cx="249662" cy="221614"/>
            </a:xfrm>
            <a:custGeom>
              <a:avLst/>
              <a:gdLst>
                <a:gd name="connsiteX0" fmla="*/ 0 w 583087"/>
                <a:gd name="connsiteY0" fmla="*/ 286375 h 647249"/>
                <a:gd name="connsiteX1" fmla="*/ 406400 w 583087"/>
                <a:gd name="connsiteY1" fmla="*/ 48 h 647249"/>
                <a:gd name="connsiteX2" fmla="*/ 581891 w 583087"/>
                <a:gd name="connsiteY2" fmla="*/ 304848 h 647249"/>
                <a:gd name="connsiteX3" fmla="*/ 461818 w 583087"/>
                <a:gd name="connsiteY3" fmla="*/ 628120 h 647249"/>
                <a:gd name="connsiteX4" fmla="*/ 73891 w 583087"/>
                <a:gd name="connsiteY4" fmla="*/ 581938 h 64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087" h="647249">
                  <a:moveTo>
                    <a:pt x="0" y="286375"/>
                  </a:moveTo>
                  <a:cubicBezTo>
                    <a:pt x="154709" y="141672"/>
                    <a:pt x="309418" y="-3031"/>
                    <a:pt x="406400" y="48"/>
                  </a:cubicBezTo>
                  <a:cubicBezTo>
                    <a:pt x="503382" y="3127"/>
                    <a:pt x="572655" y="200169"/>
                    <a:pt x="581891" y="304848"/>
                  </a:cubicBezTo>
                  <a:cubicBezTo>
                    <a:pt x="591127" y="409527"/>
                    <a:pt x="546485" y="581938"/>
                    <a:pt x="461818" y="628120"/>
                  </a:cubicBezTo>
                  <a:cubicBezTo>
                    <a:pt x="377151" y="674302"/>
                    <a:pt x="225521" y="628120"/>
                    <a:pt x="73891" y="581938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フリーフォーム 102">
              <a:extLst>
                <a:ext uri="{FF2B5EF4-FFF2-40B4-BE49-F238E27FC236}">
                  <a16:creationId xmlns:a16="http://schemas.microsoft.com/office/drawing/2014/main" id="{5532DDFD-0393-684B-9E5B-ACB396198CFA}"/>
                </a:ext>
              </a:extLst>
            </p:cNvPr>
            <p:cNvSpPr/>
            <p:nvPr/>
          </p:nvSpPr>
          <p:spPr>
            <a:xfrm rot="10579920">
              <a:off x="5004497" y="6035553"/>
              <a:ext cx="249662" cy="221614"/>
            </a:xfrm>
            <a:custGeom>
              <a:avLst/>
              <a:gdLst>
                <a:gd name="connsiteX0" fmla="*/ 0 w 583087"/>
                <a:gd name="connsiteY0" fmla="*/ 286375 h 647249"/>
                <a:gd name="connsiteX1" fmla="*/ 406400 w 583087"/>
                <a:gd name="connsiteY1" fmla="*/ 48 h 647249"/>
                <a:gd name="connsiteX2" fmla="*/ 581891 w 583087"/>
                <a:gd name="connsiteY2" fmla="*/ 304848 h 647249"/>
                <a:gd name="connsiteX3" fmla="*/ 461818 w 583087"/>
                <a:gd name="connsiteY3" fmla="*/ 628120 h 647249"/>
                <a:gd name="connsiteX4" fmla="*/ 73891 w 583087"/>
                <a:gd name="connsiteY4" fmla="*/ 581938 h 64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087" h="647249">
                  <a:moveTo>
                    <a:pt x="0" y="286375"/>
                  </a:moveTo>
                  <a:cubicBezTo>
                    <a:pt x="154709" y="141672"/>
                    <a:pt x="309418" y="-3031"/>
                    <a:pt x="406400" y="48"/>
                  </a:cubicBezTo>
                  <a:cubicBezTo>
                    <a:pt x="503382" y="3127"/>
                    <a:pt x="572655" y="200169"/>
                    <a:pt x="581891" y="304848"/>
                  </a:cubicBezTo>
                  <a:cubicBezTo>
                    <a:pt x="591127" y="409527"/>
                    <a:pt x="546485" y="581938"/>
                    <a:pt x="461818" y="628120"/>
                  </a:cubicBezTo>
                  <a:cubicBezTo>
                    <a:pt x="377151" y="674302"/>
                    <a:pt x="225521" y="628120"/>
                    <a:pt x="73891" y="581938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60ABB8AA-4574-2B45-AFA5-D3B1EF76BE6B}"/>
              </a:ext>
            </a:extLst>
          </p:cNvPr>
          <p:cNvGrpSpPr/>
          <p:nvPr/>
        </p:nvGrpSpPr>
        <p:grpSpPr>
          <a:xfrm>
            <a:off x="5904076" y="3968128"/>
            <a:ext cx="2204077" cy="2660072"/>
            <a:chOff x="7438689" y="3749964"/>
            <a:chExt cx="2204077" cy="2660072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22492475-9794-9344-8D98-3BA7E3787DBB}"/>
                </a:ext>
              </a:extLst>
            </p:cNvPr>
            <p:cNvGrpSpPr/>
            <p:nvPr/>
          </p:nvGrpSpPr>
          <p:grpSpPr>
            <a:xfrm>
              <a:off x="8355499" y="3749964"/>
              <a:ext cx="547091" cy="2660072"/>
              <a:chOff x="8355499" y="3749964"/>
              <a:chExt cx="547091" cy="2660072"/>
            </a:xfrm>
          </p:grpSpPr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1BF6501A-58D3-F141-BC46-513BA633D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5223" y="4045527"/>
                <a:ext cx="360000" cy="36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F2133F68-9616-FF43-BC6D-AD24035F2D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5223" y="4659745"/>
                <a:ext cx="360000" cy="36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E53F47B1-DBC7-D443-BEDA-318E920B4D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9185" y="5759819"/>
                <a:ext cx="360000" cy="36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角丸四角形 25">
                <a:extLst>
                  <a:ext uri="{FF2B5EF4-FFF2-40B4-BE49-F238E27FC236}">
                    <a16:creationId xmlns:a16="http://schemas.microsoft.com/office/drawing/2014/main" id="{141DA632-6240-C547-BC6D-A9D694346EDB}"/>
                  </a:ext>
                </a:extLst>
              </p:cNvPr>
              <p:cNvSpPr/>
              <p:nvPr/>
            </p:nvSpPr>
            <p:spPr>
              <a:xfrm>
                <a:off x="8355499" y="3749964"/>
                <a:ext cx="547091" cy="2660072"/>
              </a:xfrm>
              <a:prstGeom prst="round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F10DD140-7221-9A43-A780-AD09B57BCF9F}"/>
                      </a:ext>
                    </a:extLst>
                  </p:cNvPr>
                  <p:cNvSpPr/>
                  <p:nvPr/>
                </p:nvSpPr>
                <p:spPr>
                  <a:xfrm>
                    <a:off x="8465005" y="5182871"/>
                    <a:ext cx="3225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ja-JP" altLang="en-US"/>
                  </a:p>
                </p:txBody>
              </p:sp>
            </mc:Choice>
            <mc:Fallback xmlns=""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F10DD140-7221-9A43-A780-AD09B57BCF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5005" y="5182871"/>
                    <a:ext cx="32252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763518AE-75B0-324F-8199-0DE82287DA68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7444509" y="4223924"/>
              <a:ext cx="1010714" cy="1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03D1A9AB-1371-A144-BC5B-52F7FECD3C64}"/>
                </a:ext>
              </a:extLst>
            </p:cNvPr>
            <p:cNvCxnSpPr>
              <a:cxnSpLocks/>
            </p:cNvCxnSpPr>
            <p:nvPr/>
          </p:nvCxnSpPr>
          <p:spPr>
            <a:xfrm>
              <a:off x="7444509" y="4838348"/>
              <a:ext cx="1010714" cy="1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6EE1AFAC-4987-1B43-8B2B-8C4DAF86A99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604" y="5964009"/>
              <a:ext cx="1010714" cy="1603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A97A544C-3253-BC42-A7D5-69FFF7B04658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7469604" y="4848563"/>
              <a:ext cx="989581" cy="109125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3E43AD29-7B32-0440-A3BF-669E10E8EB8D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7444509" y="4242510"/>
              <a:ext cx="1014676" cy="169730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60708F75-48A2-444F-B277-8524DC68726C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7469604" y="4839745"/>
              <a:ext cx="985619" cy="110868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C7B5EA76-BC8D-1C43-95C2-654A4B5F5356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7448471" y="4242510"/>
              <a:ext cx="1006752" cy="59723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4AE4AF2A-CC75-5846-8C74-1EF3B16FF22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7438689" y="4225527"/>
              <a:ext cx="1016534" cy="61261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DE9A68B6-84A2-3A4B-819E-D561EF1A3209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7463784" y="4225527"/>
              <a:ext cx="991439" cy="172987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D9BCFDCF-E66E-D648-9FF7-2CB5E46C7D88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8815223" y="4223925"/>
              <a:ext cx="827529" cy="160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69B06798-828E-694F-82DB-7CD4C614C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9687" y="4826230"/>
              <a:ext cx="827529" cy="160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90A33FF0-3BE2-5C42-B3B6-A52A09C74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5237" y="5938217"/>
              <a:ext cx="827529" cy="160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B927804-8FD0-F943-A299-42539B4D96DF}"/>
              </a:ext>
            </a:extLst>
          </p:cNvPr>
          <p:cNvSpPr txBox="1"/>
          <p:nvPr/>
        </p:nvSpPr>
        <p:spPr>
          <a:xfrm>
            <a:off x="1289205" y="357373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入力層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2F8F785-5294-E549-BCA4-9B85188BEA89}"/>
              </a:ext>
            </a:extLst>
          </p:cNvPr>
          <p:cNvSpPr txBox="1"/>
          <p:nvPr/>
        </p:nvSpPr>
        <p:spPr>
          <a:xfrm>
            <a:off x="3547238" y="35779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リザバー</a:t>
            </a:r>
            <a:endParaRPr kumimoji="1" lang="ja-JP" altLang="en-US" sz="200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407E514B-1D45-274B-9F4E-A008BE3F3AD5}"/>
              </a:ext>
            </a:extLst>
          </p:cNvPr>
          <p:cNvSpPr txBox="1"/>
          <p:nvPr/>
        </p:nvSpPr>
        <p:spPr>
          <a:xfrm>
            <a:off x="6614600" y="35827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出力層</a:t>
            </a:r>
            <a:endParaRPr kumimoji="1" lang="ja-JP" altLang="en-US" sz="200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B671FC78-B2B4-D542-A0CD-4803207841AE}"/>
              </a:ext>
            </a:extLst>
          </p:cNvPr>
          <p:cNvSpPr txBox="1"/>
          <p:nvPr/>
        </p:nvSpPr>
        <p:spPr>
          <a:xfrm>
            <a:off x="266489" y="4565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CBB27506-B209-7243-B2DF-9B924B82F523}"/>
                  </a:ext>
                </a:extLst>
              </p:cNvPr>
              <p:cNvSpPr/>
              <p:nvPr/>
            </p:nvSpPr>
            <p:spPr>
              <a:xfrm>
                <a:off x="267087" y="4882061"/>
                <a:ext cx="7802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CBB27506-B209-7243-B2DF-9B924B82F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87" y="4882061"/>
                <a:ext cx="78021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41D385E1-512C-5D4B-AD0D-200A92362ACE}"/>
              </a:ext>
            </a:extLst>
          </p:cNvPr>
          <p:cNvSpPr txBox="1"/>
          <p:nvPr/>
        </p:nvSpPr>
        <p:spPr>
          <a:xfrm>
            <a:off x="8253872" y="4565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060BAE64-1FAE-5944-B092-8A3A67E865A6}"/>
                  </a:ext>
                </a:extLst>
              </p:cNvPr>
              <p:cNvSpPr/>
              <p:nvPr/>
            </p:nvSpPr>
            <p:spPr>
              <a:xfrm>
                <a:off x="8253872" y="4882139"/>
                <a:ext cx="7609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060BAE64-1FAE-5944-B092-8A3A67E86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872" y="4882139"/>
                <a:ext cx="760978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095A1D6-22F4-E840-AE4B-B9174DD8E207}"/>
                  </a:ext>
                </a:extLst>
              </p:cNvPr>
              <p:cNvSpPr/>
              <p:nvPr/>
            </p:nvSpPr>
            <p:spPr>
              <a:xfrm>
                <a:off x="2149785" y="5758696"/>
                <a:ext cx="706668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in</m:t>
                          </m:r>
                        </m:sup>
                      </m:sSup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095A1D6-22F4-E840-AE4B-B9174DD8E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85" y="5758696"/>
                <a:ext cx="706668" cy="410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B066A6E-18B6-3D4F-A073-4423E9D403D5}"/>
                  </a:ext>
                </a:extLst>
              </p:cNvPr>
              <p:cNvSpPr/>
              <p:nvPr/>
            </p:nvSpPr>
            <p:spPr>
              <a:xfrm>
                <a:off x="5425035" y="6208953"/>
                <a:ext cx="5120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B066A6E-18B6-3D4F-A073-4423E9D40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035" y="6208953"/>
                <a:ext cx="51206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81518A7-B5D5-2B41-8135-FCB3D0938AAF}"/>
                  </a:ext>
                </a:extLst>
              </p:cNvPr>
              <p:cNvSpPr/>
              <p:nvPr/>
            </p:nvSpPr>
            <p:spPr>
              <a:xfrm>
                <a:off x="4153459" y="5876625"/>
                <a:ext cx="7577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81518A7-B5D5-2B41-8135-FCB3D0938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59" y="5876625"/>
                <a:ext cx="75777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E521884-1CDA-B141-8436-D5B3BD970DCD}"/>
                  </a:ext>
                </a:extLst>
              </p:cNvPr>
              <p:cNvSpPr/>
              <p:nvPr/>
            </p:nvSpPr>
            <p:spPr>
              <a:xfrm>
                <a:off x="6004154" y="5720800"/>
                <a:ext cx="8317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E521884-1CDA-B141-8436-D5B3BD970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154" y="5720800"/>
                <a:ext cx="83170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0425F0-8A4A-704E-B741-1151F743CEAC}"/>
              </a:ext>
            </a:extLst>
          </p:cNvPr>
          <p:cNvSpPr txBox="1"/>
          <p:nvPr/>
        </p:nvSpPr>
        <p:spPr>
          <a:xfrm>
            <a:off x="8013061" y="72290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各層の重み行列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A8B7C4A-969E-C141-BE3C-81E80F321EFB}"/>
              </a:ext>
            </a:extLst>
          </p:cNvPr>
          <p:cNvSpPr/>
          <p:nvPr/>
        </p:nvSpPr>
        <p:spPr>
          <a:xfrm>
            <a:off x="2199754" y="3429000"/>
            <a:ext cx="3804400" cy="3342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6A78EA4-913D-E342-9E7E-CC9414D0D5E6}"/>
              </a:ext>
            </a:extLst>
          </p:cNvPr>
          <p:cNvSpPr txBox="1"/>
          <p:nvPr/>
        </p:nvSpPr>
        <p:spPr>
          <a:xfrm>
            <a:off x="1864955" y="311443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エコーステート（結合重みを固定）</a:t>
            </a:r>
          </a:p>
        </p:txBody>
      </p:sp>
      <p:sp>
        <p:nvSpPr>
          <p:cNvPr id="81" name="角丸四角形 80">
            <a:extLst>
              <a:ext uri="{FF2B5EF4-FFF2-40B4-BE49-F238E27FC236}">
                <a16:creationId xmlns:a16="http://schemas.microsoft.com/office/drawing/2014/main" id="{F68CC10E-1963-8948-9CA4-3F7D3721F3D9}"/>
              </a:ext>
            </a:extLst>
          </p:cNvPr>
          <p:cNvSpPr/>
          <p:nvPr/>
        </p:nvSpPr>
        <p:spPr>
          <a:xfrm>
            <a:off x="6057545" y="3431832"/>
            <a:ext cx="1540626" cy="33425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A829020-4A14-0B4E-9F8B-B1037BFB285C}"/>
              </a:ext>
            </a:extLst>
          </p:cNvPr>
          <p:cNvSpPr txBox="1"/>
          <p:nvPr/>
        </p:nvSpPr>
        <p:spPr>
          <a:xfrm>
            <a:off x="5894209" y="311377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リードアウト（結合重みを学習）</a:t>
            </a:r>
          </a:p>
        </p:txBody>
      </p:sp>
    </p:spTree>
    <p:extLst>
      <p:ext uri="{BB962C8B-B14F-4D97-AF65-F5344CB8AC3E}">
        <p14:creationId xmlns:p14="http://schemas.microsoft.com/office/powerpoint/2010/main" val="368175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050626-072D-9947-B941-8E96B3797555}"/>
              </a:ext>
            </a:extLst>
          </p:cNvPr>
          <p:cNvSpPr txBox="1"/>
          <p:nvPr/>
        </p:nvSpPr>
        <p:spPr>
          <a:xfrm>
            <a:off x="70379" y="101395"/>
            <a:ext cx="4621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3.1 ESN</a:t>
            </a:r>
            <a:r>
              <a:rPr lang="ja-JP" altLang="en-US" sz="4000"/>
              <a:t>の理論特徴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C0E0FAE-EE0B-E243-8EC3-182A8F6458D8}"/>
                  </a:ext>
                </a:extLst>
              </p:cNvPr>
              <p:cNvSpPr txBox="1"/>
              <p:nvPr/>
            </p:nvSpPr>
            <p:spPr>
              <a:xfrm>
                <a:off x="939114" y="1383957"/>
                <a:ext cx="10142520" cy="3058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JP" sz="2400" dirty="0"/>
                  <a:t>ESN</a:t>
                </a:r>
                <a:r>
                  <a:rPr kumimoji="1" lang="ja-JP" altLang="en-US" sz="2400"/>
                  <a:t>におけるリザバー：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in</m:t>
                        </m:r>
                      </m:sup>
                    </m:sSup>
                  </m:oMath>
                </a14:m>
                <a:r>
                  <a:rPr kumimoji="1" lang="en-US" altLang="ja-JP" sz="2400" dirty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が固定したリカレント層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400">
                    <a:latin typeface="Cambria Math" panose="02040503050406030204" pitchFamily="18" charset="0"/>
                  </a:rPr>
                  <a:t>　→学習の計算量が少なく、高速化の実現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400">
                    <a:latin typeface="Cambria Math" panose="02040503050406030204" pitchFamily="18" charset="0"/>
                  </a:rPr>
                  <a:t>　→</a:t>
                </a:r>
                <a:r>
                  <a:rPr lang="ja-JP" altLang="en-US" sz="24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リザバーの適切な設計が必要</a:t>
                </a:r>
                <a:endParaRPr lang="en-US" altLang="ja-JP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ja-JP" altLang="en-US" sz="2400">
                    <a:latin typeface="Cambria Math" panose="02040503050406030204" pitchFamily="18" charset="0"/>
                  </a:rPr>
                  <a:t>　　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>
                    <a:latin typeface="Cambria Math" panose="02040503050406030204" pitchFamily="18" charset="0"/>
                  </a:rPr>
                  <a:t>リザバーの計算結果を、線形学習器で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p>
                    </m:sSup>
                  </m:oMath>
                </a14:m>
                <a:r>
                  <a:rPr lang="ja-JP" altLang="en-US" sz="2400">
                    <a:latin typeface="Cambria Math" panose="02040503050406030204" pitchFamily="18" charset="0"/>
                  </a:rPr>
                  <a:t>を学習しパターン認識する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>
                    <a:latin typeface="Cambria Math" panose="02040503050406030204" pitchFamily="18" charset="0"/>
                  </a:rPr>
                  <a:t>普遍的な離散時間フィルター近似能力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C0E0FAE-EE0B-E243-8EC3-182A8F64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4" y="1383957"/>
                <a:ext cx="10142520" cy="3058914"/>
              </a:xfrm>
              <a:prstGeom prst="rect">
                <a:avLst/>
              </a:prstGeom>
              <a:blipFill>
                <a:blip r:embed="rId2"/>
                <a:stretch>
                  <a:fillRect l="-750" t="-826" b="-41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円/楕円 3">
            <a:extLst>
              <a:ext uri="{FF2B5EF4-FFF2-40B4-BE49-F238E27FC236}">
                <a16:creationId xmlns:a16="http://schemas.microsoft.com/office/drawing/2014/main" id="{099683BE-736C-F347-A99B-665F2EBF7BCE}"/>
              </a:ext>
            </a:extLst>
          </p:cNvPr>
          <p:cNvSpPr/>
          <p:nvPr/>
        </p:nvSpPr>
        <p:spPr>
          <a:xfrm>
            <a:off x="1223319" y="3867665"/>
            <a:ext cx="1383957" cy="5752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9427FF8-66BD-1749-91BB-34C8A90FCCC1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661984" y="4442871"/>
            <a:ext cx="253314" cy="40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53C1D3-0206-5A4A-AAA6-DD41EB194A78}"/>
              </a:ext>
            </a:extLst>
          </p:cNvPr>
          <p:cNvSpPr txBox="1"/>
          <p:nvPr/>
        </p:nvSpPr>
        <p:spPr>
          <a:xfrm>
            <a:off x="345989" y="4843849"/>
            <a:ext cx="2631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一定な条件を満たし、それに基づいてリザバーの設計を行う</a:t>
            </a:r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87E4FDFF-9E13-D64B-88FA-4973EA7810E0}"/>
              </a:ext>
            </a:extLst>
          </p:cNvPr>
          <p:cNvSpPr/>
          <p:nvPr/>
        </p:nvSpPr>
        <p:spPr>
          <a:xfrm>
            <a:off x="2607276" y="3793524"/>
            <a:ext cx="3385751" cy="723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1CF3082-EEFA-2148-85BA-96386C75148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300152" y="4517011"/>
            <a:ext cx="667264" cy="32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E913B3-FF3F-1F42-8F4A-C4C0F036DDBF}"/>
              </a:ext>
            </a:extLst>
          </p:cNvPr>
          <p:cNvSpPr txBox="1"/>
          <p:nvPr/>
        </p:nvSpPr>
        <p:spPr>
          <a:xfrm>
            <a:off x="3546389" y="4843849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リザバー内部では更新しないため、時系列とは（基本）無関係</a:t>
            </a:r>
            <a:endParaRPr kumimoji="1" lang="en-US" altLang="ja-JP" dirty="0"/>
          </a:p>
          <a:p>
            <a:r>
              <a:rPr kumimoji="1" lang="ja-JP" altLang="en-US"/>
              <a:t>リザバーを入力から出力までのフィルターとイメージする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997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70379" y="101395"/>
            <a:ext cx="10097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3.2.1 ESN</a:t>
            </a:r>
            <a:r>
              <a:rPr lang="ja-JP" altLang="en-US" sz="4000"/>
              <a:t>基本モデル：結合重みの固定のみ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277443" y="802255"/>
                <a:ext cx="7052508" cy="3277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40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4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ja-JP" altLang="en-US" sz="2400"/>
                  <a:t>は活性化関数を括弧内の各要素に施す操作</a:t>
                </a:r>
                <a:endParaRPr lang="en-US" altLang="ja-JP" sz="2400" dirty="0"/>
              </a:p>
              <a:p>
                <a:pPr lvl="1"/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出力ベクトルの時間発展式</a:t>
                </a:r>
                <a:endParaRPr lang="en-US" altLang="ja-JP" sz="24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ja-JP" sz="2400" b="1" dirty="0"/>
                  <a:t>              </a:t>
                </a:r>
                <a:endParaRPr lang="en-US" altLang="ja-JP" sz="2400" dirty="0"/>
              </a:p>
              <a:p>
                <a:pPr lvl="1"/>
                <a:r>
                  <a:rPr lang="ja-JP" altLang="en-US" sz="2400"/>
                  <a:t>＊活性化関数が出力ベクトルに適用しない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3" y="802255"/>
                <a:ext cx="7052508" cy="3277885"/>
              </a:xfrm>
              <a:prstGeom prst="rect">
                <a:avLst/>
              </a:prstGeom>
              <a:blipFill>
                <a:blip r:embed="rId2"/>
                <a:stretch>
                  <a:fillRect l="-1261" t="-1544" r="-541" b="-1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1CFA672-ADF6-264B-BBFC-D2DCB75149CE}"/>
              </a:ext>
            </a:extLst>
          </p:cNvPr>
          <p:cNvGrpSpPr/>
          <p:nvPr/>
        </p:nvGrpSpPr>
        <p:grpSpPr>
          <a:xfrm>
            <a:off x="2367138" y="3867665"/>
            <a:ext cx="7052508" cy="2348958"/>
            <a:chOff x="266489" y="3573732"/>
            <a:chExt cx="8748361" cy="3054468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44C2ECB4-8326-C641-9AF6-4F12B48A2904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CFC2600E-E00C-C345-BC16-E4A99B3C940E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179" name="円/楕円 178">
                  <a:extLst>
                    <a:ext uri="{FF2B5EF4-FFF2-40B4-BE49-F238E27FC236}">
                      <a16:creationId xmlns:a16="http://schemas.microsoft.com/office/drawing/2014/main" id="{7F8BC9C0-6165-6F4D-906B-EF4A8668B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円/楕円 179">
                  <a:extLst>
                    <a:ext uri="{FF2B5EF4-FFF2-40B4-BE49-F238E27FC236}">
                      <a16:creationId xmlns:a16="http://schemas.microsoft.com/office/drawing/2014/main" id="{A97DCCA8-87F5-D847-9F63-B784BF73B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円/楕円 180">
                  <a:extLst>
                    <a:ext uri="{FF2B5EF4-FFF2-40B4-BE49-F238E27FC236}">
                      <a16:creationId xmlns:a16="http://schemas.microsoft.com/office/drawing/2014/main" id="{2D4F0946-FEB1-0941-BD64-EC21624B82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矢印コネクタ 181">
                  <a:extLst>
                    <a:ext uri="{FF2B5EF4-FFF2-40B4-BE49-F238E27FC236}">
                      <a16:creationId xmlns:a16="http://schemas.microsoft.com/office/drawing/2014/main" id="{5A338488-F0EC-2D44-9A3F-7982C24D8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角丸四角形 182">
                  <a:extLst>
                    <a:ext uri="{FF2B5EF4-FFF2-40B4-BE49-F238E27FC236}">
                      <a16:creationId xmlns:a16="http://schemas.microsoft.com/office/drawing/2014/main" id="{B7F32DDF-670D-B648-BB99-F7C1F2A9E132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4" name="直線矢印コネクタ 183">
                  <a:extLst>
                    <a:ext uri="{FF2B5EF4-FFF2-40B4-BE49-F238E27FC236}">
                      <a16:creationId xmlns:a16="http://schemas.microsoft.com/office/drawing/2014/main" id="{D0432D8F-A2FB-6C45-9DFF-F2754F344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矢印コネクタ 184">
                  <a:extLst>
                    <a:ext uri="{FF2B5EF4-FFF2-40B4-BE49-F238E27FC236}">
                      <a16:creationId xmlns:a16="http://schemas.microsoft.com/office/drawing/2014/main" id="{97F02717-E8ED-B446-8C9B-5879504C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正方形/長方形 185">
                      <a:extLst>
                        <a:ext uri="{FF2B5EF4-FFF2-40B4-BE49-F238E27FC236}">
                          <a16:creationId xmlns:a16="http://schemas.microsoft.com/office/drawing/2014/main" id="{4A72868B-38BC-8841-B9D7-C70497670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BCE6DCEE-B38B-DE43-9518-87F8FA9F5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832855-D2AC-3247-A6E7-E58A637D5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矢印コネクタ 171">
                <a:extLst>
                  <a:ext uri="{FF2B5EF4-FFF2-40B4-BE49-F238E27FC236}">
                    <a16:creationId xmlns:a16="http://schemas.microsoft.com/office/drawing/2014/main" id="{0C0BD203-D6CE-D549-B88E-BDEB2F796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7B4F8444-166A-CE44-AFB7-C87D5E627A45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FE0BEBC6-D147-E44B-881E-AA71EF99A08E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矢印コネクタ 174">
                <a:extLst>
                  <a:ext uri="{FF2B5EF4-FFF2-40B4-BE49-F238E27FC236}">
                    <a16:creationId xmlns:a16="http://schemas.microsoft.com/office/drawing/2014/main" id="{C2282F3E-6108-CE4A-AC8D-81647F11D8D6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B2FCC672-2E61-9F47-8D55-84DDC20FCDFD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11EA3D16-4391-CC43-B2B6-4E0287E6F768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989EF9D1-AB57-E142-9B8D-BD3ECD2F584C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F6197A32-2DC7-6F42-A520-DCDB8BD7E5A2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AD9CF6A-8FA0-1B4D-A03D-A69D29732B42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161" name="円/楕円 160">
                  <a:extLst>
                    <a:ext uri="{FF2B5EF4-FFF2-40B4-BE49-F238E27FC236}">
                      <a16:creationId xmlns:a16="http://schemas.microsoft.com/office/drawing/2014/main" id="{B6A29674-3E0B-214A-91DD-EF7F820F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円/楕円 161">
                  <a:extLst>
                    <a:ext uri="{FF2B5EF4-FFF2-40B4-BE49-F238E27FC236}">
                      <a16:creationId xmlns:a16="http://schemas.microsoft.com/office/drawing/2014/main" id="{98BCD3E2-ACCB-814B-AFB2-F51E1D7A5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9E0BF25-C2D3-A443-ACF9-78C2C6EAA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F0261557-FFF3-9F4A-911B-B542CD97A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>
                  <a:extLst>
                    <a:ext uri="{FF2B5EF4-FFF2-40B4-BE49-F238E27FC236}">
                      <a16:creationId xmlns:a16="http://schemas.microsoft.com/office/drawing/2014/main" id="{1234D423-F7FC-A842-AE1C-B3136D069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円/楕円 165">
                  <a:extLst>
                    <a:ext uri="{FF2B5EF4-FFF2-40B4-BE49-F238E27FC236}">
                      <a16:creationId xmlns:a16="http://schemas.microsoft.com/office/drawing/2014/main" id="{975CED0E-A694-F641-BDF9-FCCDEF6201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円/楕円 166">
                  <a:extLst>
                    <a:ext uri="{FF2B5EF4-FFF2-40B4-BE49-F238E27FC236}">
                      <a16:creationId xmlns:a16="http://schemas.microsoft.com/office/drawing/2014/main" id="{F7C5A095-17E4-2E48-B8B3-E140D5680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角丸四角形 167">
                  <a:extLst>
                    <a:ext uri="{FF2B5EF4-FFF2-40B4-BE49-F238E27FC236}">
                      <a16:creationId xmlns:a16="http://schemas.microsoft.com/office/drawing/2014/main" id="{A729CE60-0EF6-264C-AFB6-A181AC57645C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7" name="直線矢印コネクタ 146">
                <a:extLst>
                  <a:ext uri="{FF2B5EF4-FFF2-40B4-BE49-F238E27FC236}">
                    <a16:creationId xmlns:a16="http://schemas.microsoft.com/office/drawing/2014/main" id="{82D290A3-4289-E345-863C-949C18F0277E}"/>
                  </a:ext>
                </a:extLst>
              </p:cNvPr>
              <p:cNvCxnSpPr>
                <a:cxnSpLocks/>
                <a:stCxn id="161" idx="6"/>
                <a:endCxn id="162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3616AE26-CCC1-F44B-8FE7-1629C3BCE115}"/>
                  </a:ext>
                </a:extLst>
              </p:cNvPr>
              <p:cNvCxnSpPr>
                <a:cxnSpLocks/>
                <a:stCxn id="162" idx="4"/>
                <a:endCxn id="164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4631268F-C4C6-524E-9AC4-A2921D7CA934}"/>
                  </a:ext>
                </a:extLst>
              </p:cNvPr>
              <p:cNvCxnSpPr>
                <a:cxnSpLocks/>
                <a:stCxn id="162" idx="5"/>
                <a:endCxn id="165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5CB2EBC-4144-214F-A6F2-263190629DA1}"/>
                  </a:ext>
                </a:extLst>
              </p:cNvPr>
              <p:cNvCxnSpPr>
                <a:cxnSpLocks/>
                <a:stCxn id="164" idx="5"/>
                <a:endCxn id="166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008D3CEB-AE5C-5341-B615-82B3F860B5DA}"/>
                  </a:ext>
                </a:extLst>
              </p:cNvPr>
              <p:cNvCxnSpPr>
                <a:cxnSpLocks/>
                <a:stCxn id="165" idx="4"/>
                <a:endCxn id="166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C0C8BD14-A76C-0144-85F3-7304E4692BAF}"/>
                  </a:ext>
                </a:extLst>
              </p:cNvPr>
              <p:cNvCxnSpPr>
                <a:cxnSpLocks/>
                <a:stCxn id="166" idx="2"/>
                <a:endCxn id="167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0949577E-711C-1445-A02B-77DB3E9E50EC}"/>
                  </a:ext>
                </a:extLst>
              </p:cNvPr>
              <p:cNvCxnSpPr>
                <a:cxnSpLocks/>
                <a:stCxn id="163" idx="4"/>
                <a:endCxn id="167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656510E5-0BE5-1545-A5FE-8DB9EC7C1CF5}"/>
                  </a:ext>
                </a:extLst>
              </p:cNvPr>
              <p:cNvCxnSpPr>
                <a:cxnSpLocks/>
                <a:stCxn id="163" idx="7"/>
                <a:endCxn id="161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154">
                <a:extLst>
                  <a:ext uri="{FF2B5EF4-FFF2-40B4-BE49-F238E27FC236}">
                    <a16:creationId xmlns:a16="http://schemas.microsoft.com/office/drawing/2014/main" id="{9DC4ACFF-6D3B-DB42-AC4B-4D5E84A3C987}"/>
                  </a:ext>
                </a:extLst>
              </p:cNvPr>
              <p:cNvCxnSpPr>
                <a:cxnSpLocks/>
                <a:stCxn id="164" idx="1"/>
                <a:endCxn id="161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円/楕円 155">
                <a:extLst>
                  <a:ext uri="{FF2B5EF4-FFF2-40B4-BE49-F238E27FC236}">
                    <a16:creationId xmlns:a16="http://schemas.microsoft.com/office/drawing/2014/main" id="{6A679F85-5490-0B43-B4E1-FD1DE46BC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99B27875-FAD2-784E-86B1-C51046A5FCF9}"/>
                  </a:ext>
                </a:extLst>
              </p:cNvPr>
              <p:cNvCxnSpPr>
                <a:cxnSpLocks/>
                <a:stCxn id="164" idx="2"/>
                <a:endCxn id="156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3538EC48-59D8-CB4D-A6BA-2C04C014EBDC}"/>
                  </a:ext>
                </a:extLst>
              </p:cNvPr>
              <p:cNvCxnSpPr>
                <a:cxnSpLocks/>
                <a:stCxn id="156" idx="2"/>
                <a:endCxn id="163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フリーフォーム 158">
                <a:extLst>
                  <a:ext uri="{FF2B5EF4-FFF2-40B4-BE49-F238E27FC236}">
                    <a16:creationId xmlns:a16="http://schemas.microsoft.com/office/drawing/2014/main" id="{DE3CA60D-13C8-4A4B-B5A6-14D67BFAB673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>
                <a:extLst>
                  <a:ext uri="{FF2B5EF4-FFF2-40B4-BE49-F238E27FC236}">
                    <a16:creationId xmlns:a16="http://schemas.microsoft.com/office/drawing/2014/main" id="{2E5662D0-10F2-5942-A7C1-0F51DA9A0ADB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D01535D-3AA2-D143-8AB3-58CA84148F60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EF94D017-13B8-B64D-B83D-C0A9112B1635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367EB28A-65A2-6244-9429-75374910E1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39EEF7CB-174D-4A49-88ED-68D7DBAC2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B0BDFF91-D6D4-3C42-828C-A8BC415F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角丸四角形 143">
                  <a:extLst>
                    <a:ext uri="{FF2B5EF4-FFF2-40B4-BE49-F238E27FC236}">
                      <a16:creationId xmlns:a16="http://schemas.microsoft.com/office/drawing/2014/main" id="{B8C24125-90AC-FF4F-BFB0-00B694EAB679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正方形/長方形 144">
                      <a:extLst>
                        <a:ext uri="{FF2B5EF4-FFF2-40B4-BE49-F238E27FC236}">
                          <a16:creationId xmlns:a16="http://schemas.microsoft.com/office/drawing/2014/main" id="{38CEBFA7-3ACB-764A-AA6B-AFEC7FA5C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DDF0D611-0013-6848-AF61-37FDB4F2BC5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CA1DCF79-5754-4248-9FAA-A15CF3061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4981A2A-3728-764D-9308-9A56994B2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27F1671A-80DB-2A4B-B946-5C101EE83878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FD166CDB-B707-D94D-94FD-7AA95B206B89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10E30A00-BD8B-D546-86D6-E6818D1734F8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C426C5A0-B3C6-FC4B-8BAF-4CED2B5D44E1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6D72578E-1F4D-AC45-8D9F-450D5323C4D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矢印コネクタ 122">
                <a:extLst>
                  <a:ext uri="{FF2B5EF4-FFF2-40B4-BE49-F238E27FC236}">
                    <a16:creationId xmlns:a16="http://schemas.microsoft.com/office/drawing/2014/main" id="{8E08E2F5-2084-154E-B8F3-11784FD89046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3984B5EA-0EBB-8B47-BF76-5A1592B85F06}"/>
                  </a:ext>
                </a:extLst>
              </p:cNvPr>
              <p:cNvCxnSpPr>
                <a:cxnSpLocks/>
                <a:stCxn id="141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25EF59B-4F8D-F74B-BC2F-5A3CFCA3A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3B98B726-8CED-1744-801D-47B427CC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EDE314E-B8DB-6A46-A0F3-160E673F0143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7D802EBD-27F2-F648-969C-2AE4086D67E9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1A6AE35-0702-3D4E-8BDC-3F71D0E5F22C}"/>
                </a:ext>
              </a:extLst>
            </p:cNvPr>
            <p:cNvSpPr txBox="1"/>
            <p:nvPr/>
          </p:nvSpPr>
          <p:spPr>
            <a:xfrm>
              <a:off x="6614600" y="358274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256CD4FF-20BD-EF46-909A-61B15AB9131D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ABAC0D81-B9F7-BF47-B2E9-7464989F1D47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 r="-4348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681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70379" y="101395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3.2.2(a) ESN</a:t>
            </a:r>
            <a:r>
              <a:rPr lang="ja-JP" altLang="en-US" sz="4000"/>
              <a:t>一般モデル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277443" y="802255"/>
                <a:ext cx="8148193" cy="3615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40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4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fb</m:t>
                              </m:r>
                            </m:sup>
                          </m:sSup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ja-JP" altLang="en-US" sz="2400"/>
                  <a:t>は活性化関数を括弧内の各要素に施す操作</a:t>
                </a:r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fb</m:t>
                        </m:r>
                      </m:sup>
                    </m:sSup>
                  </m:oMath>
                </a14:m>
                <a:r>
                  <a:rPr lang="ja-JP" altLang="en-US" sz="2400"/>
                  <a:t>は出力層からのフィードバック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出力ベクトルの時間発展式</a:t>
                </a:r>
                <a:endParaRPr lang="en-US" altLang="ja-JP" sz="24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ja-JP" sz="2400" b="1" dirty="0"/>
                  <a:t>              </a:t>
                </a:r>
                <a:endParaRPr lang="en-US" altLang="ja-JP" sz="2400" dirty="0"/>
              </a:p>
              <a:p>
                <a:pPr lvl="1"/>
                <a:endParaRPr lang="en-US" altLang="ja-JP" sz="24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3" y="802255"/>
                <a:ext cx="8148193" cy="3615733"/>
              </a:xfrm>
              <a:prstGeom prst="rect">
                <a:avLst/>
              </a:prstGeom>
              <a:blipFill>
                <a:blip r:embed="rId2"/>
                <a:stretch>
                  <a:fillRect l="-1090" t="-1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1CFA672-ADF6-264B-BBFC-D2DCB75149CE}"/>
              </a:ext>
            </a:extLst>
          </p:cNvPr>
          <p:cNvGrpSpPr/>
          <p:nvPr/>
        </p:nvGrpSpPr>
        <p:grpSpPr>
          <a:xfrm>
            <a:off x="2367138" y="3867665"/>
            <a:ext cx="7052508" cy="2348958"/>
            <a:chOff x="266489" y="3573732"/>
            <a:chExt cx="8748361" cy="3054468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44C2ECB4-8326-C641-9AF6-4F12B48A2904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CFC2600E-E00C-C345-BC16-E4A99B3C940E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179" name="円/楕円 178">
                  <a:extLst>
                    <a:ext uri="{FF2B5EF4-FFF2-40B4-BE49-F238E27FC236}">
                      <a16:creationId xmlns:a16="http://schemas.microsoft.com/office/drawing/2014/main" id="{7F8BC9C0-6165-6F4D-906B-EF4A8668B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円/楕円 179">
                  <a:extLst>
                    <a:ext uri="{FF2B5EF4-FFF2-40B4-BE49-F238E27FC236}">
                      <a16:creationId xmlns:a16="http://schemas.microsoft.com/office/drawing/2014/main" id="{A97DCCA8-87F5-D847-9F63-B784BF73B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円/楕円 180">
                  <a:extLst>
                    <a:ext uri="{FF2B5EF4-FFF2-40B4-BE49-F238E27FC236}">
                      <a16:creationId xmlns:a16="http://schemas.microsoft.com/office/drawing/2014/main" id="{2D4F0946-FEB1-0941-BD64-EC21624B82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矢印コネクタ 181">
                  <a:extLst>
                    <a:ext uri="{FF2B5EF4-FFF2-40B4-BE49-F238E27FC236}">
                      <a16:creationId xmlns:a16="http://schemas.microsoft.com/office/drawing/2014/main" id="{5A338488-F0EC-2D44-9A3F-7982C24D8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角丸四角形 182">
                  <a:extLst>
                    <a:ext uri="{FF2B5EF4-FFF2-40B4-BE49-F238E27FC236}">
                      <a16:creationId xmlns:a16="http://schemas.microsoft.com/office/drawing/2014/main" id="{B7F32DDF-670D-B648-BB99-F7C1F2A9E132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4" name="直線矢印コネクタ 183">
                  <a:extLst>
                    <a:ext uri="{FF2B5EF4-FFF2-40B4-BE49-F238E27FC236}">
                      <a16:creationId xmlns:a16="http://schemas.microsoft.com/office/drawing/2014/main" id="{D0432D8F-A2FB-6C45-9DFF-F2754F344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矢印コネクタ 184">
                  <a:extLst>
                    <a:ext uri="{FF2B5EF4-FFF2-40B4-BE49-F238E27FC236}">
                      <a16:creationId xmlns:a16="http://schemas.microsoft.com/office/drawing/2014/main" id="{97F02717-E8ED-B446-8C9B-5879504C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正方形/長方形 185">
                      <a:extLst>
                        <a:ext uri="{FF2B5EF4-FFF2-40B4-BE49-F238E27FC236}">
                          <a16:creationId xmlns:a16="http://schemas.microsoft.com/office/drawing/2014/main" id="{4A72868B-38BC-8841-B9D7-C70497670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BCE6DCEE-B38B-DE43-9518-87F8FA9F5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832855-D2AC-3247-A6E7-E58A637D5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矢印コネクタ 171">
                <a:extLst>
                  <a:ext uri="{FF2B5EF4-FFF2-40B4-BE49-F238E27FC236}">
                    <a16:creationId xmlns:a16="http://schemas.microsoft.com/office/drawing/2014/main" id="{0C0BD203-D6CE-D549-B88E-BDEB2F796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7B4F8444-166A-CE44-AFB7-C87D5E627A45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FE0BEBC6-D147-E44B-881E-AA71EF99A08E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矢印コネクタ 174">
                <a:extLst>
                  <a:ext uri="{FF2B5EF4-FFF2-40B4-BE49-F238E27FC236}">
                    <a16:creationId xmlns:a16="http://schemas.microsoft.com/office/drawing/2014/main" id="{C2282F3E-6108-CE4A-AC8D-81647F11D8D6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B2FCC672-2E61-9F47-8D55-84DDC20FCDFD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11EA3D16-4391-CC43-B2B6-4E0287E6F768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989EF9D1-AB57-E142-9B8D-BD3ECD2F584C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F6197A32-2DC7-6F42-A520-DCDB8BD7E5A2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AD9CF6A-8FA0-1B4D-A03D-A69D29732B42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161" name="円/楕円 160">
                  <a:extLst>
                    <a:ext uri="{FF2B5EF4-FFF2-40B4-BE49-F238E27FC236}">
                      <a16:creationId xmlns:a16="http://schemas.microsoft.com/office/drawing/2014/main" id="{B6A29674-3E0B-214A-91DD-EF7F820F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円/楕円 161">
                  <a:extLst>
                    <a:ext uri="{FF2B5EF4-FFF2-40B4-BE49-F238E27FC236}">
                      <a16:creationId xmlns:a16="http://schemas.microsoft.com/office/drawing/2014/main" id="{98BCD3E2-ACCB-814B-AFB2-F51E1D7A5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9E0BF25-C2D3-A443-ACF9-78C2C6EAA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F0261557-FFF3-9F4A-911B-B542CD97A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>
                  <a:extLst>
                    <a:ext uri="{FF2B5EF4-FFF2-40B4-BE49-F238E27FC236}">
                      <a16:creationId xmlns:a16="http://schemas.microsoft.com/office/drawing/2014/main" id="{1234D423-F7FC-A842-AE1C-B3136D069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円/楕円 165">
                  <a:extLst>
                    <a:ext uri="{FF2B5EF4-FFF2-40B4-BE49-F238E27FC236}">
                      <a16:creationId xmlns:a16="http://schemas.microsoft.com/office/drawing/2014/main" id="{975CED0E-A694-F641-BDF9-FCCDEF6201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円/楕円 166">
                  <a:extLst>
                    <a:ext uri="{FF2B5EF4-FFF2-40B4-BE49-F238E27FC236}">
                      <a16:creationId xmlns:a16="http://schemas.microsoft.com/office/drawing/2014/main" id="{F7C5A095-17E4-2E48-B8B3-E140D5680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角丸四角形 167">
                  <a:extLst>
                    <a:ext uri="{FF2B5EF4-FFF2-40B4-BE49-F238E27FC236}">
                      <a16:creationId xmlns:a16="http://schemas.microsoft.com/office/drawing/2014/main" id="{A729CE60-0EF6-264C-AFB6-A181AC57645C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7" name="直線矢印コネクタ 146">
                <a:extLst>
                  <a:ext uri="{FF2B5EF4-FFF2-40B4-BE49-F238E27FC236}">
                    <a16:creationId xmlns:a16="http://schemas.microsoft.com/office/drawing/2014/main" id="{82D290A3-4289-E345-863C-949C18F0277E}"/>
                  </a:ext>
                </a:extLst>
              </p:cNvPr>
              <p:cNvCxnSpPr>
                <a:cxnSpLocks/>
                <a:stCxn id="161" idx="6"/>
                <a:endCxn id="162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3616AE26-CCC1-F44B-8FE7-1629C3BCE115}"/>
                  </a:ext>
                </a:extLst>
              </p:cNvPr>
              <p:cNvCxnSpPr>
                <a:cxnSpLocks/>
                <a:stCxn id="162" idx="4"/>
                <a:endCxn id="164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4631268F-C4C6-524E-9AC4-A2921D7CA934}"/>
                  </a:ext>
                </a:extLst>
              </p:cNvPr>
              <p:cNvCxnSpPr>
                <a:cxnSpLocks/>
                <a:stCxn id="162" idx="5"/>
                <a:endCxn id="165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5CB2EBC-4144-214F-A6F2-263190629DA1}"/>
                  </a:ext>
                </a:extLst>
              </p:cNvPr>
              <p:cNvCxnSpPr>
                <a:cxnSpLocks/>
                <a:stCxn id="164" idx="5"/>
                <a:endCxn id="166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008D3CEB-AE5C-5341-B615-82B3F860B5DA}"/>
                  </a:ext>
                </a:extLst>
              </p:cNvPr>
              <p:cNvCxnSpPr>
                <a:cxnSpLocks/>
                <a:stCxn id="165" idx="4"/>
                <a:endCxn id="166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C0C8BD14-A76C-0144-85F3-7304E4692BAF}"/>
                  </a:ext>
                </a:extLst>
              </p:cNvPr>
              <p:cNvCxnSpPr>
                <a:cxnSpLocks/>
                <a:stCxn id="166" idx="2"/>
                <a:endCxn id="167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0949577E-711C-1445-A02B-77DB3E9E50EC}"/>
                  </a:ext>
                </a:extLst>
              </p:cNvPr>
              <p:cNvCxnSpPr>
                <a:cxnSpLocks/>
                <a:stCxn id="163" idx="4"/>
                <a:endCxn id="167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656510E5-0BE5-1545-A5FE-8DB9EC7C1CF5}"/>
                  </a:ext>
                </a:extLst>
              </p:cNvPr>
              <p:cNvCxnSpPr>
                <a:cxnSpLocks/>
                <a:stCxn id="163" idx="7"/>
                <a:endCxn id="161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154">
                <a:extLst>
                  <a:ext uri="{FF2B5EF4-FFF2-40B4-BE49-F238E27FC236}">
                    <a16:creationId xmlns:a16="http://schemas.microsoft.com/office/drawing/2014/main" id="{9DC4ACFF-6D3B-DB42-AC4B-4D5E84A3C987}"/>
                  </a:ext>
                </a:extLst>
              </p:cNvPr>
              <p:cNvCxnSpPr>
                <a:cxnSpLocks/>
                <a:stCxn id="164" idx="1"/>
                <a:endCxn id="161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円/楕円 155">
                <a:extLst>
                  <a:ext uri="{FF2B5EF4-FFF2-40B4-BE49-F238E27FC236}">
                    <a16:creationId xmlns:a16="http://schemas.microsoft.com/office/drawing/2014/main" id="{6A679F85-5490-0B43-B4E1-FD1DE46BC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99B27875-FAD2-784E-86B1-C51046A5FCF9}"/>
                  </a:ext>
                </a:extLst>
              </p:cNvPr>
              <p:cNvCxnSpPr>
                <a:cxnSpLocks/>
                <a:stCxn id="164" idx="2"/>
                <a:endCxn id="156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3538EC48-59D8-CB4D-A6BA-2C04C014EBDC}"/>
                  </a:ext>
                </a:extLst>
              </p:cNvPr>
              <p:cNvCxnSpPr>
                <a:cxnSpLocks/>
                <a:stCxn id="156" idx="2"/>
                <a:endCxn id="163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フリーフォーム 158">
                <a:extLst>
                  <a:ext uri="{FF2B5EF4-FFF2-40B4-BE49-F238E27FC236}">
                    <a16:creationId xmlns:a16="http://schemas.microsoft.com/office/drawing/2014/main" id="{DE3CA60D-13C8-4A4B-B5A6-14D67BFAB673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>
                <a:extLst>
                  <a:ext uri="{FF2B5EF4-FFF2-40B4-BE49-F238E27FC236}">
                    <a16:creationId xmlns:a16="http://schemas.microsoft.com/office/drawing/2014/main" id="{2E5662D0-10F2-5942-A7C1-0F51DA9A0ADB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D01535D-3AA2-D143-8AB3-58CA84148F60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EF94D017-13B8-B64D-B83D-C0A9112B1635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367EB28A-65A2-6244-9429-75374910E1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39EEF7CB-174D-4A49-88ED-68D7DBAC2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B0BDFF91-D6D4-3C42-828C-A8BC415F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角丸四角形 143">
                  <a:extLst>
                    <a:ext uri="{FF2B5EF4-FFF2-40B4-BE49-F238E27FC236}">
                      <a16:creationId xmlns:a16="http://schemas.microsoft.com/office/drawing/2014/main" id="{B8C24125-90AC-FF4F-BFB0-00B694EAB679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正方形/長方形 144">
                      <a:extLst>
                        <a:ext uri="{FF2B5EF4-FFF2-40B4-BE49-F238E27FC236}">
                          <a16:creationId xmlns:a16="http://schemas.microsoft.com/office/drawing/2014/main" id="{38CEBFA7-3ACB-764A-AA6B-AFEC7FA5C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DDF0D611-0013-6848-AF61-37FDB4F2BC5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CA1DCF79-5754-4248-9FAA-A15CF3061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4981A2A-3728-764D-9308-9A56994B2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27F1671A-80DB-2A4B-B946-5C101EE83878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FD166CDB-B707-D94D-94FD-7AA95B206B89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10E30A00-BD8B-D546-86D6-E6818D1734F8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C426C5A0-B3C6-FC4B-8BAF-4CED2B5D44E1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6D72578E-1F4D-AC45-8D9F-450D5323C4D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矢印コネクタ 122">
                <a:extLst>
                  <a:ext uri="{FF2B5EF4-FFF2-40B4-BE49-F238E27FC236}">
                    <a16:creationId xmlns:a16="http://schemas.microsoft.com/office/drawing/2014/main" id="{8E08E2F5-2084-154E-B8F3-11784FD89046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3984B5EA-0EBB-8B47-BF76-5A1592B85F06}"/>
                  </a:ext>
                </a:extLst>
              </p:cNvPr>
              <p:cNvCxnSpPr>
                <a:cxnSpLocks/>
                <a:stCxn id="141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25EF59B-4F8D-F74B-BC2F-5A3CFCA3A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3B98B726-8CED-1744-801D-47B427CC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EDE314E-B8DB-6A46-A0F3-160E673F0143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7D802EBD-27F2-F648-969C-2AE4086D67E9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1A6AE35-0702-3D4E-8BDC-3F71D0E5F22C}"/>
                </a:ext>
              </a:extLst>
            </p:cNvPr>
            <p:cNvSpPr txBox="1"/>
            <p:nvPr/>
          </p:nvSpPr>
          <p:spPr>
            <a:xfrm>
              <a:off x="6614600" y="358274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256CD4FF-20BD-EF46-909A-61B15AB9131D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ABAC0D81-B9F7-BF47-B2E9-7464989F1D47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 r="-4348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AB8F5F6-DD6B-4440-A61A-730B21C193BC}"/>
              </a:ext>
            </a:extLst>
          </p:cNvPr>
          <p:cNvGrpSpPr/>
          <p:nvPr/>
        </p:nvGrpSpPr>
        <p:grpSpPr>
          <a:xfrm>
            <a:off x="5706642" y="6216623"/>
            <a:ext cx="2201682" cy="421316"/>
            <a:chOff x="5706642" y="6216623"/>
            <a:chExt cx="2201682" cy="421316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0AAA07C-5D3A-844E-AB07-8CADD0D758EA}"/>
                </a:ext>
              </a:extLst>
            </p:cNvPr>
            <p:cNvCxnSpPr/>
            <p:nvPr/>
          </p:nvCxnSpPr>
          <p:spPr>
            <a:xfrm flipH="1">
              <a:off x="5706642" y="6635578"/>
              <a:ext cx="22016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2E0F0EA-3BEF-E647-9E8B-4CFF4D2BB065}"/>
                </a:ext>
              </a:extLst>
            </p:cNvPr>
            <p:cNvCxnSpPr/>
            <p:nvPr/>
          </p:nvCxnSpPr>
          <p:spPr>
            <a:xfrm flipV="1">
              <a:off x="7908324" y="6216623"/>
              <a:ext cx="0" cy="4213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FE84EF0-F28C-DF49-8CC1-D8ED0F638656}"/>
                  </a:ext>
                </a:extLst>
              </p:cNvPr>
              <p:cNvSpPr/>
              <p:nvPr/>
            </p:nvSpPr>
            <p:spPr>
              <a:xfrm>
                <a:off x="6517183" y="6307598"/>
                <a:ext cx="649473" cy="381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fb</m:t>
                          </m:r>
                        </m:sup>
                      </m:sSup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FE84EF0-F28C-DF49-8CC1-D8ED0F63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183" y="6307598"/>
                <a:ext cx="649473" cy="3813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2CBF58-7A6B-C34F-A0DE-57E01FA8BCC7}"/>
              </a:ext>
            </a:extLst>
          </p:cNvPr>
          <p:cNvSpPr txBox="1"/>
          <p:nvPr/>
        </p:nvSpPr>
        <p:spPr>
          <a:xfrm>
            <a:off x="7751601" y="2763907"/>
            <a:ext cx="27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入力から直接結合重みと計算して出力に加える</a:t>
            </a:r>
          </a:p>
        </p:txBody>
      </p:sp>
    </p:spTree>
    <p:extLst>
      <p:ext uri="{BB962C8B-B14F-4D97-AF65-F5344CB8AC3E}">
        <p14:creationId xmlns:p14="http://schemas.microsoft.com/office/powerpoint/2010/main" val="80499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70379" y="101395"/>
            <a:ext cx="9243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3.2.2(b) ESN</a:t>
            </a:r>
            <a:r>
              <a:rPr lang="ja-JP" altLang="en-US" sz="4000"/>
              <a:t>派生モデル：直接結合のみ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277443" y="802255"/>
                <a:ext cx="7052508" cy="3615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40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4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ja-JP" altLang="en-US" sz="2400"/>
                  <a:t>は活性化関数を括弧内の各要素に施す操作</a:t>
                </a:r>
                <a:endParaRPr lang="en-US" altLang="ja-JP" sz="2400" dirty="0"/>
              </a:p>
              <a:p>
                <a:pPr lvl="1"/>
                <a:r>
                  <a:rPr lang="ja-JP" altLang="en-US" sz="2400"/>
                  <a:t>フィードバックなし、</a:t>
                </a:r>
                <a:r>
                  <a:rPr lang="en-US" altLang="ja-JP" sz="2400" dirty="0"/>
                  <a:t>RNN</a:t>
                </a:r>
                <a:r>
                  <a:rPr lang="ja-JP" altLang="en-US" sz="2400"/>
                  <a:t>モデル仕様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出力ベクトルの時間発展式</a:t>
                </a:r>
                <a:endParaRPr lang="en-US" altLang="ja-JP" sz="24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ja-JP" sz="2400" b="1" dirty="0"/>
                  <a:t>              </a:t>
                </a:r>
                <a:endParaRPr lang="en-US" altLang="ja-JP" sz="2400" dirty="0"/>
              </a:p>
              <a:p>
                <a:pPr lvl="1"/>
                <a:endParaRPr lang="en-US" altLang="ja-JP" sz="24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3" y="802255"/>
                <a:ext cx="7052508" cy="3615733"/>
              </a:xfrm>
              <a:prstGeom prst="rect">
                <a:avLst/>
              </a:prstGeom>
              <a:blipFill>
                <a:blip r:embed="rId2"/>
                <a:stretch>
                  <a:fillRect l="-1261" t="-1404" r="-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1CFA672-ADF6-264B-BBFC-D2DCB75149CE}"/>
              </a:ext>
            </a:extLst>
          </p:cNvPr>
          <p:cNvGrpSpPr/>
          <p:nvPr/>
        </p:nvGrpSpPr>
        <p:grpSpPr>
          <a:xfrm>
            <a:off x="2367138" y="3867665"/>
            <a:ext cx="7052508" cy="2348958"/>
            <a:chOff x="266489" y="3573732"/>
            <a:chExt cx="8748361" cy="3054468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44C2ECB4-8326-C641-9AF6-4F12B48A2904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CFC2600E-E00C-C345-BC16-E4A99B3C940E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179" name="円/楕円 178">
                  <a:extLst>
                    <a:ext uri="{FF2B5EF4-FFF2-40B4-BE49-F238E27FC236}">
                      <a16:creationId xmlns:a16="http://schemas.microsoft.com/office/drawing/2014/main" id="{7F8BC9C0-6165-6F4D-906B-EF4A8668B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円/楕円 179">
                  <a:extLst>
                    <a:ext uri="{FF2B5EF4-FFF2-40B4-BE49-F238E27FC236}">
                      <a16:creationId xmlns:a16="http://schemas.microsoft.com/office/drawing/2014/main" id="{A97DCCA8-87F5-D847-9F63-B784BF73B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円/楕円 180">
                  <a:extLst>
                    <a:ext uri="{FF2B5EF4-FFF2-40B4-BE49-F238E27FC236}">
                      <a16:creationId xmlns:a16="http://schemas.microsoft.com/office/drawing/2014/main" id="{2D4F0946-FEB1-0941-BD64-EC21624B82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矢印コネクタ 181">
                  <a:extLst>
                    <a:ext uri="{FF2B5EF4-FFF2-40B4-BE49-F238E27FC236}">
                      <a16:creationId xmlns:a16="http://schemas.microsoft.com/office/drawing/2014/main" id="{5A338488-F0EC-2D44-9A3F-7982C24D8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角丸四角形 182">
                  <a:extLst>
                    <a:ext uri="{FF2B5EF4-FFF2-40B4-BE49-F238E27FC236}">
                      <a16:creationId xmlns:a16="http://schemas.microsoft.com/office/drawing/2014/main" id="{B7F32DDF-670D-B648-BB99-F7C1F2A9E132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4" name="直線矢印コネクタ 183">
                  <a:extLst>
                    <a:ext uri="{FF2B5EF4-FFF2-40B4-BE49-F238E27FC236}">
                      <a16:creationId xmlns:a16="http://schemas.microsoft.com/office/drawing/2014/main" id="{D0432D8F-A2FB-6C45-9DFF-F2754F344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矢印コネクタ 184">
                  <a:extLst>
                    <a:ext uri="{FF2B5EF4-FFF2-40B4-BE49-F238E27FC236}">
                      <a16:creationId xmlns:a16="http://schemas.microsoft.com/office/drawing/2014/main" id="{97F02717-E8ED-B446-8C9B-5879504C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正方形/長方形 185">
                      <a:extLst>
                        <a:ext uri="{FF2B5EF4-FFF2-40B4-BE49-F238E27FC236}">
                          <a16:creationId xmlns:a16="http://schemas.microsoft.com/office/drawing/2014/main" id="{4A72868B-38BC-8841-B9D7-C70497670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BCE6DCEE-B38B-DE43-9518-87F8FA9F5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832855-D2AC-3247-A6E7-E58A637D5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矢印コネクタ 171">
                <a:extLst>
                  <a:ext uri="{FF2B5EF4-FFF2-40B4-BE49-F238E27FC236}">
                    <a16:creationId xmlns:a16="http://schemas.microsoft.com/office/drawing/2014/main" id="{0C0BD203-D6CE-D549-B88E-BDEB2F796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7B4F8444-166A-CE44-AFB7-C87D5E627A45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FE0BEBC6-D147-E44B-881E-AA71EF99A08E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矢印コネクタ 174">
                <a:extLst>
                  <a:ext uri="{FF2B5EF4-FFF2-40B4-BE49-F238E27FC236}">
                    <a16:creationId xmlns:a16="http://schemas.microsoft.com/office/drawing/2014/main" id="{C2282F3E-6108-CE4A-AC8D-81647F11D8D6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B2FCC672-2E61-9F47-8D55-84DDC20FCDFD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11EA3D16-4391-CC43-B2B6-4E0287E6F768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989EF9D1-AB57-E142-9B8D-BD3ECD2F584C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F6197A32-2DC7-6F42-A520-DCDB8BD7E5A2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AD9CF6A-8FA0-1B4D-A03D-A69D29732B42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161" name="円/楕円 160">
                  <a:extLst>
                    <a:ext uri="{FF2B5EF4-FFF2-40B4-BE49-F238E27FC236}">
                      <a16:creationId xmlns:a16="http://schemas.microsoft.com/office/drawing/2014/main" id="{B6A29674-3E0B-214A-91DD-EF7F820F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円/楕円 161">
                  <a:extLst>
                    <a:ext uri="{FF2B5EF4-FFF2-40B4-BE49-F238E27FC236}">
                      <a16:creationId xmlns:a16="http://schemas.microsoft.com/office/drawing/2014/main" id="{98BCD3E2-ACCB-814B-AFB2-F51E1D7A5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9E0BF25-C2D3-A443-ACF9-78C2C6EAA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F0261557-FFF3-9F4A-911B-B542CD97A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>
                  <a:extLst>
                    <a:ext uri="{FF2B5EF4-FFF2-40B4-BE49-F238E27FC236}">
                      <a16:creationId xmlns:a16="http://schemas.microsoft.com/office/drawing/2014/main" id="{1234D423-F7FC-A842-AE1C-B3136D069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円/楕円 165">
                  <a:extLst>
                    <a:ext uri="{FF2B5EF4-FFF2-40B4-BE49-F238E27FC236}">
                      <a16:creationId xmlns:a16="http://schemas.microsoft.com/office/drawing/2014/main" id="{975CED0E-A694-F641-BDF9-FCCDEF6201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円/楕円 166">
                  <a:extLst>
                    <a:ext uri="{FF2B5EF4-FFF2-40B4-BE49-F238E27FC236}">
                      <a16:creationId xmlns:a16="http://schemas.microsoft.com/office/drawing/2014/main" id="{F7C5A095-17E4-2E48-B8B3-E140D5680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角丸四角形 167">
                  <a:extLst>
                    <a:ext uri="{FF2B5EF4-FFF2-40B4-BE49-F238E27FC236}">
                      <a16:creationId xmlns:a16="http://schemas.microsoft.com/office/drawing/2014/main" id="{A729CE60-0EF6-264C-AFB6-A181AC57645C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7" name="直線矢印コネクタ 146">
                <a:extLst>
                  <a:ext uri="{FF2B5EF4-FFF2-40B4-BE49-F238E27FC236}">
                    <a16:creationId xmlns:a16="http://schemas.microsoft.com/office/drawing/2014/main" id="{82D290A3-4289-E345-863C-949C18F0277E}"/>
                  </a:ext>
                </a:extLst>
              </p:cNvPr>
              <p:cNvCxnSpPr>
                <a:cxnSpLocks/>
                <a:stCxn id="161" idx="6"/>
                <a:endCxn id="162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3616AE26-CCC1-F44B-8FE7-1629C3BCE115}"/>
                  </a:ext>
                </a:extLst>
              </p:cNvPr>
              <p:cNvCxnSpPr>
                <a:cxnSpLocks/>
                <a:stCxn id="162" idx="4"/>
                <a:endCxn id="164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4631268F-C4C6-524E-9AC4-A2921D7CA934}"/>
                  </a:ext>
                </a:extLst>
              </p:cNvPr>
              <p:cNvCxnSpPr>
                <a:cxnSpLocks/>
                <a:stCxn id="162" idx="5"/>
                <a:endCxn id="165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5CB2EBC-4144-214F-A6F2-263190629DA1}"/>
                  </a:ext>
                </a:extLst>
              </p:cNvPr>
              <p:cNvCxnSpPr>
                <a:cxnSpLocks/>
                <a:stCxn id="164" idx="5"/>
                <a:endCxn id="166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008D3CEB-AE5C-5341-B615-82B3F860B5DA}"/>
                  </a:ext>
                </a:extLst>
              </p:cNvPr>
              <p:cNvCxnSpPr>
                <a:cxnSpLocks/>
                <a:stCxn id="165" idx="4"/>
                <a:endCxn id="166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C0C8BD14-A76C-0144-85F3-7304E4692BAF}"/>
                  </a:ext>
                </a:extLst>
              </p:cNvPr>
              <p:cNvCxnSpPr>
                <a:cxnSpLocks/>
                <a:stCxn id="166" idx="2"/>
                <a:endCxn id="167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0949577E-711C-1445-A02B-77DB3E9E50EC}"/>
                  </a:ext>
                </a:extLst>
              </p:cNvPr>
              <p:cNvCxnSpPr>
                <a:cxnSpLocks/>
                <a:stCxn id="163" idx="4"/>
                <a:endCxn id="167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656510E5-0BE5-1545-A5FE-8DB9EC7C1CF5}"/>
                  </a:ext>
                </a:extLst>
              </p:cNvPr>
              <p:cNvCxnSpPr>
                <a:cxnSpLocks/>
                <a:stCxn id="163" idx="7"/>
                <a:endCxn id="161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154">
                <a:extLst>
                  <a:ext uri="{FF2B5EF4-FFF2-40B4-BE49-F238E27FC236}">
                    <a16:creationId xmlns:a16="http://schemas.microsoft.com/office/drawing/2014/main" id="{9DC4ACFF-6D3B-DB42-AC4B-4D5E84A3C987}"/>
                  </a:ext>
                </a:extLst>
              </p:cNvPr>
              <p:cNvCxnSpPr>
                <a:cxnSpLocks/>
                <a:stCxn id="164" idx="1"/>
                <a:endCxn id="161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円/楕円 155">
                <a:extLst>
                  <a:ext uri="{FF2B5EF4-FFF2-40B4-BE49-F238E27FC236}">
                    <a16:creationId xmlns:a16="http://schemas.microsoft.com/office/drawing/2014/main" id="{6A679F85-5490-0B43-B4E1-FD1DE46BC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99B27875-FAD2-784E-86B1-C51046A5FCF9}"/>
                  </a:ext>
                </a:extLst>
              </p:cNvPr>
              <p:cNvCxnSpPr>
                <a:cxnSpLocks/>
                <a:stCxn id="164" idx="2"/>
                <a:endCxn id="156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3538EC48-59D8-CB4D-A6BA-2C04C014EBDC}"/>
                  </a:ext>
                </a:extLst>
              </p:cNvPr>
              <p:cNvCxnSpPr>
                <a:cxnSpLocks/>
                <a:stCxn id="156" idx="2"/>
                <a:endCxn id="163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フリーフォーム 158">
                <a:extLst>
                  <a:ext uri="{FF2B5EF4-FFF2-40B4-BE49-F238E27FC236}">
                    <a16:creationId xmlns:a16="http://schemas.microsoft.com/office/drawing/2014/main" id="{DE3CA60D-13C8-4A4B-B5A6-14D67BFAB673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>
                <a:extLst>
                  <a:ext uri="{FF2B5EF4-FFF2-40B4-BE49-F238E27FC236}">
                    <a16:creationId xmlns:a16="http://schemas.microsoft.com/office/drawing/2014/main" id="{2E5662D0-10F2-5942-A7C1-0F51DA9A0ADB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D01535D-3AA2-D143-8AB3-58CA84148F60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EF94D017-13B8-B64D-B83D-C0A9112B1635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367EB28A-65A2-6244-9429-75374910E1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39EEF7CB-174D-4A49-88ED-68D7DBAC2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B0BDFF91-D6D4-3C42-828C-A8BC415F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角丸四角形 143">
                  <a:extLst>
                    <a:ext uri="{FF2B5EF4-FFF2-40B4-BE49-F238E27FC236}">
                      <a16:creationId xmlns:a16="http://schemas.microsoft.com/office/drawing/2014/main" id="{B8C24125-90AC-FF4F-BFB0-00B694EAB679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正方形/長方形 144">
                      <a:extLst>
                        <a:ext uri="{FF2B5EF4-FFF2-40B4-BE49-F238E27FC236}">
                          <a16:creationId xmlns:a16="http://schemas.microsoft.com/office/drawing/2014/main" id="{38CEBFA7-3ACB-764A-AA6B-AFEC7FA5C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DDF0D611-0013-6848-AF61-37FDB4F2BC5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CA1DCF79-5754-4248-9FAA-A15CF3061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4981A2A-3728-764D-9308-9A56994B2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27F1671A-80DB-2A4B-B946-5C101EE83878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FD166CDB-B707-D94D-94FD-7AA95B206B89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10E30A00-BD8B-D546-86D6-E6818D1734F8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C426C5A0-B3C6-FC4B-8BAF-4CED2B5D44E1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6D72578E-1F4D-AC45-8D9F-450D5323C4D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矢印コネクタ 122">
                <a:extLst>
                  <a:ext uri="{FF2B5EF4-FFF2-40B4-BE49-F238E27FC236}">
                    <a16:creationId xmlns:a16="http://schemas.microsoft.com/office/drawing/2014/main" id="{8E08E2F5-2084-154E-B8F3-11784FD89046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3984B5EA-0EBB-8B47-BF76-5A1592B85F06}"/>
                  </a:ext>
                </a:extLst>
              </p:cNvPr>
              <p:cNvCxnSpPr>
                <a:cxnSpLocks/>
                <a:stCxn id="141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25EF59B-4F8D-F74B-BC2F-5A3CFCA3A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3B98B726-8CED-1744-801D-47B427CC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EDE314E-B8DB-6A46-A0F3-160E673F0143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7D802EBD-27F2-F648-969C-2AE4086D67E9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1A6AE35-0702-3D4E-8BDC-3F71D0E5F22C}"/>
                </a:ext>
              </a:extLst>
            </p:cNvPr>
            <p:cNvSpPr txBox="1"/>
            <p:nvPr/>
          </p:nvSpPr>
          <p:spPr>
            <a:xfrm>
              <a:off x="6614600" y="358274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256CD4FF-20BD-EF46-909A-61B15AB9131D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ABAC0D81-B9F7-BF47-B2E9-7464989F1D47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 r="-4348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024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5D9E28-B9B1-8E42-9147-5FE3F111B189}"/>
              </a:ext>
            </a:extLst>
          </p:cNvPr>
          <p:cNvSpPr txBox="1"/>
          <p:nvPr/>
        </p:nvSpPr>
        <p:spPr>
          <a:xfrm>
            <a:off x="70379" y="101395"/>
            <a:ext cx="10759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3.2.2(c) ESN</a:t>
            </a:r>
            <a:r>
              <a:rPr lang="ja-JP" altLang="en-US" sz="4000"/>
              <a:t>派生モデル：フィードバックのみ</a:t>
            </a:r>
            <a:endParaRPr lang="en-US" altLang="ja-JP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/>
              <p:nvPr/>
            </p:nvSpPr>
            <p:spPr>
              <a:xfrm>
                <a:off x="277443" y="802255"/>
                <a:ext cx="8148193" cy="3615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i="0">
                    <a:latin typeface="Cambria Math" panose="02040503050406030204" pitchFamily="18" charset="0"/>
                  </a:rPr>
                  <a:t>リザバーの状態ベクトルの時間発展式</a:t>
                </a:r>
                <a:endParaRPr lang="en-US" altLang="ja-JP" sz="240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p>
                          </m:sSup>
                          <m:r>
                            <a:rPr lang="en-US" altLang="ja-JP" sz="2400" b="1">
                              <a:latin typeface="Cambria Math" panose="02040503050406030204" pitchFamily="18" charset="0"/>
                            </a:rPr>
                            <m:t>𝐮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fb</m:t>
                              </m:r>
                            </m:sup>
                          </m:sSup>
                          <m:r>
                            <a:rPr lang="en-US" altLang="ja-JP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ja-JP" altLang="en-US" sz="2400"/>
                  <a:t>は活性化関数を括弧内の各要素に施す操作</a:t>
                </a:r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fb</m:t>
                        </m:r>
                      </m:sup>
                    </m:sSup>
                  </m:oMath>
                </a14:m>
                <a:r>
                  <a:rPr lang="ja-JP" altLang="en-US" sz="2400"/>
                  <a:t>は出力層からのフィードバック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/>
                  <a:t>出力ベクトルの時間発展式</a:t>
                </a:r>
                <a:endParaRPr lang="en-US" altLang="ja-JP" sz="2400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p>
                      </m:sSup>
                      <m:r>
                        <a:rPr lang="en-US" altLang="ja-JP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altLang="ja-JP" sz="2400" b="1" dirty="0"/>
                  <a:t>              </a:t>
                </a:r>
                <a:endParaRPr lang="en-US" altLang="ja-JP" sz="2400" dirty="0"/>
              </a:p>
              <a:p>
                <a:pPr lvl="1"/>
                <a:endParaRPr lang="en-US" altLang="ja-JP" sz="2400" dirty="0"/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EB2046E2-CC23-694E-A271-3D4E7BCF1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3" y="802255"/>
                <a:ext cx="8148193" cy="3615733"/>
              </a:xfrm>
              <a:prstGeom prst="rect">
                <a:avLst/>
              </a:prstGeom>
              <a:blipFill>
                <a:blip r:embed="rId2"/>
                <a:stretch>
                  <a:fillRect l="-1090" t="-1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E1CFA672-ADF6-264B-BBFC-D2DCB75149CE}"/>
              </a:ext>
            </a:extLst>
          </p:cNvPr>
          <p:cNvGrpSpPr/>
          <p:nvPr/>
        </p:nvGrpSpPr>
        <p:grpSpPr>
          <a:xfrm>
            <a:off x="2367138" y="3867665"/>
            <a:ext cx="7052508" cy="2348958"/>
            <a:chOff x="266489" y="3573732"/>
            <a:chExt cx="8748361" cy="3054468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44C2ECB4-8326-C641-9AF6-4F12B48A2904}"/>
                </a:ext>
              </a:extLst>
            </p:cNvPr>
            <p:cNvGrpSpPr/>
            <p:nvPr/>
          </p:nvGrpSpPr>
          <p:grpSpPr>
            <a:xfrm>
              <a:off x="1084329" y="3968128"/>
              <a:ext cx="1895204" cy="2660072"/>
              <a:chOff x="2618942" y="3749964"/>
              <a:chExt cx="1895204" cy="2660072"/>
            </a:xfrm>
          </p:grpSpPr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CFC2600E-E00C-C345-BC16-E4A99B3C940E}"/>
                  </a:ext>
                </a:extLst>
              </p:cNvPr>
              <p:cNvGrpSpPr/>
              <p:nvPr/>
            </p:nvGrpSpPr>
            <p:grpSpPr>
              <a:xfrm>
                <a:off x="2618942" y="3749964"/>
                <a:ext cx="964156" cy="2660072"/>
                <a:chOff x="2618942" y="3749964"/>
                <a:chExt cx="964156" cy="2660072"/>
              </a:xfrm>
            </p:grpSpPr>
            <p:sp>
              <p:nvSpPr>
                <p:cNvPr id="179" name="円/楕円 178">
                  <a:extLst>
                    <a:ext uri="{FF2B5EF4-FFF2-40B4-BE49-F238E27FC236}">
                      <a16:creationId xmlns:a16="http://schemas.microsoft.com/office/drawing/2014/main" id="{7F8BC9C0-6165-6F4D-906B-EF4A8668B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045527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0" name="円/楕円 179">
                  <a:extLst>
                    <a:ext uri="{FF2B5EF4-FFF2-40B4-BE49-F238E27FC236}">
                      <a16:creationId xmlns:a16="http://schemas.microsoft.com/office/drawing/2014/main" id="{A97DCCA8-87F5-D847-9F63-B784BF73B0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4659745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1" name="円/楕円 180">
                  <a:extLst>
                    <a:ext uri="{FF2B5EF4-FFF2-40B4-BE49-F238E27FC236}">
                      <a16:creationId xmlns:a16="http://schemas.microsoft.com/office/drawing/2014/main" id="{2D4F0946-FEB1-0941-BD64-EC21624B82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19081" y="5763491"/>
                  <a:ext cx="360000" cy="36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2" name="直線矢印コネクタ 181">
                  <a:extLst>
                    <a:ext uri="{FF2B5EF4-FFF2-40B4-BE49-F238E27FC236}">
                      <a16:creationId xmlns:a16="http://schemas.microsoft.com/office/drawing/2014/main" id="{5A338488-F0EC-2D44-9A3F-7982C24D8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41" y="4225527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角丸四角形 182">
                  <a:extLst>
                    <a:ext uri="{FF2B5EF4-FFF2-40B4-BE49-F238E27FC236}">
                      <a16:creationId xmlns:a16="http://schemas.microsoft.com/office/drawing/2014/main" id="{B7F32DDF-670D-B648-BB99-F7C1F2A9E132}"/>
                    </a:ext>
                  </a:extLst>
                </p:cNvPr>
                <p:cNvSpPr/>
                <p:nvPr/>
              </p:nvSpPr>
              <p:spPr>
                <a:xfrm>
                  <a:off x="3036007" y="3749964"/>
                  <a:ext cx="547091" cy="2660072"/>
                </a:xfrm>
                <a:prstGeom prst="round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84" name="直線矢印コネクタ 183">
                  <a:extLst>
                    <a:ext uri="{FF2B5EF4-FFF2-40B4-BE49-F238E27FC236}">
                      <a16:creationId xmlns:a16="http://schemas.microsoft.com/office/drawing/2014/main" id="{D0432D8F-A2FB-6C45-9DFF-F2754F344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4839745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線矢印コネクタ 184">
                  <a:extLst>
                    <a:ext uri="{FF2B5EF4-FFF2-40B4-BE49-F238E27FC236}">
                      <a16:creationId xmlns:a16="http://schemas.microsoft.com/office/drawing/2014/main" id="{97F02717-E8ED-B446-8C9B-5879504C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8942" y="5953564"/>
                  <a:ext cx="4955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正方形/長方形 185">
                      <a:extLst>
                        <a:ext uri="{FF2B5EF4-FFF2-40B4-BE49-F238E27FC236}">
                          <a16:creationId xmlns:a16="http://schemas.microsoft.com/office/drawing/2014/main" id="{4A72868B-38BC-8841-B9D7-C70497670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28" name="正方形/長方形 27">
                      <a:extLst>
                        <a:ext uri="{FF2B5EF4-FFF2-40B4-BE49-F238E27FC236}">
                          <a16:creationId xmlns:a16="http://schemas.microsoft.com/office/drawing/2014/main" id="{26FCF23D-9A08-564F-8896-FB39045692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8290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0" name="直線矢印コネクタ 169">
                <a:extLst>
                  <a:ext uri="{FF2B5EF4-FFF2-40B4-BE49-F238E27FC236}">
                    <a16:creationId xmlns:a16="http://schemas.microsoft.com/office/drawing/2014/main" id="{BCE6DCEE-B38B-DE43-9518-87F8FA9F5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225418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矢印コネクタ 170">
                <a:extLst>
                  <a:ext uri="{FF2B5EF4-FFF2-40B4-BE49-F238E27FC236}">
                    <a16:creationId xmlns:a16="http://schemas.microsoft.com/office/drawing/2014/main" id="{FA832855-D2AC-3247-A6E7-E58A637D5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9081" y="4839745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矢印コネクタ 171">
                <a:extLst>
                  <a:ext uri="{FF2B5EF4-FFF2-40B4-BE49-F238E27FC236}">
                    <a16:creationId xmlns:a16="http://schemas.microsoft.com/office/drawing/2014/main" id="{0C0BD203-D6CE-D549-B88E-BDEB2F796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814" y="5953564"/>
                <a:ext cx="1015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矢印コネクタ 172">
                <a:extLst>
                  <a:ext uri="{FF2B5EF4-FFF2-40B4-BE49-F238E27FC236}">
                    <a16:creationId xmlns:a16="http://schemas.microsoft.com/office/drawing/2014/main" id="{7B4F8444-166A-CE44-AFB7-C87D5E627A45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623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矢印コネクタ 173">
                <a:extLst>
                  <a:ext uri="{FF2B5EF4-FFF2-40B4-BE49-F238E27FC236}">
                    <a16:creationId xmlns:a16="http://schemas.microsoft.com/office/drawing/2014/main" id="{FE0BEBC6-D147-E44B-881E-AA71EF99A08E}"/>
                  </a:ext>
                </a:extLst>
              </p:cNvPr>
              <p:cNvCxnSpPr>
                <a:cxnSpLocks/>
                <a:stCxn id="179" idx="6"/>
              </p:cNvCxnSpPr>
              <p:nvPr/>
            </p:nvCxnSpPr>
            <p:spPr>
              <a:xfrm>
                <a:off x="3479081" y="4225527"/>
                <a:ext cx="1006740" cy="1738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矢印コネクタ 174">
                <a:extLst>
                  <a:ext uri="{FF2B5EF4-FFF2-40B4-BE49-F238E27FC236}">
                    <a16:creationId xmlns:a16="http://schemas.microsoft.com/office/drawing/2014/main" id="{C2282F3E-6108-CE4A-AC8D-81647F11D8D6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>
                <a:off x="3479081" y="4839745"/>
                <a:ext cx="1035065" cy="11138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矢印コネクタ 175">
                <a:extLst>
                  <a:ext uri="{FF2B5EF4-FFF2-40B4-BE49-F238E27FC236}">
                    <a16:creationId xmlns:a16="http://schemas.microsoft.com/office/drawing/2014/main" id="{B2FCC672-2E61-9F47-8D55-84DDC20FCDFD}"/>
                  </a:ext>
                </a:extLst>
              </p:cNvPr>
              <p:cNvCxnSpPr>
                <a:cxnSpLocks/>
                <a:stCxn id="180" idx="6"/>
              </p:cNvCxnSpPr>
              <p:nvPr/>
            </p:nvCxnSpPr>
            <p:spPr>
              <a:xfrm flipV="1">
                <a:off x="3479081" y="4225311"/>
                <a:ext cx="1035065" cy="614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矢印コネクタ 176">
                <a:extLst>
                  <a:ext uri="{FF2B5EF4-FFF2-40B4-BE49-F238E27FC236}">
                    <a16:creationId xmlns:a16="http://schemas.microsoft.com/office/drawing/2014/main" id="{11EA3D16-4391-CC43-B2B6-4E0287E6F768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223924"/>
                <a:ext cx="1015007" cy="1719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989EF9D1-AB57-E142-9B8D-BD3ECD2F584C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3479081" y="4820386"/>
                <a:ext cx="989886" cy="1123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F6197A32-2DC7-6F42-A520-DCDB8BD7E5A2}"/>
                </a:ext>
              </a:extLst>
            </p:cNvPr>
            <p:cNvGrpSpPr/>
            <p:nvPr/>
          </p:nvGrpSpPr>
          <p:grpSpPr>
            <a:xfrm>
              <a:off x="2959475" y="3968128"/>
              <a:ext cx="2950421" cy="2660072"/>
              <a:chOff x="4494088" y="3749964"/>
              <a:chExt cx="2950421" cy="2660072"/>
            </a:xfrm>
          </p:grpSpPr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AD9CF6A-8FA0-1B4D-A03D-A69D29732B42}"/>
                  </a:ext>
                </a:extLst>
              </p:cNvPr>
              <p:cNvGrpSpPr/>
              <p:nvPr/>
            </p:nvGrpSpPr>
            <p:grpSpPr>
              <a:xfrm>
                <a:off x="4494088" y="3749964"/>
                <a:ext cx="2950421" cy="2660072"/>
                <a:chOff x="4494088" y="3749964"/>
                <a:chExt cx="2950421" cy="2660072"/>
              </a:xfrm>
            </p:grpSpPr>
            <p:sp>
              <p:nvSpPr>
                <p:cNvPr id="161" name="円/楕円 160">
                  <a:extLst>
                    <a:ext uri="{FF2B5EF4-FFF2-40B4-BE49-F238E27FC236}">
                      <a16:creationId xmlns:a16="http://schemas.microsoft.com/office/drawing/2014/main" id="{B6A29674-3E0B-214A-91DD-EF7F820F87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3926" y="418543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円/楕円 161">
                  <a:extLst>
                    <a:ext uri="{FF2B5EF4-FFF2-40B4-BE49-F238E27FC236}">
                      <a16:creationId xmlns:a16="http://schemas.microsoft.com/office/drawing/2014/main" id="{98BCD3E2-ACCB-814B-AFB2-F51E1D7A5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225527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円/楕円 162">
                  <a:extLst>
                    <a:ext uri="{FF2B5EF4-FFF2-40B4-BE49-F238E27FC236}">
                      <a16:creationId xmlns:a16="http://schemas.microsoft.com/office/drawing/2014/main" id="{69E0BF25-C2D3-A443-ACF9-78C2C6EAA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47599" y="478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円/楕円 163">
                  <a:extLst>
                    <a:ext uri="{FF2B5EF4-FFF2-40B4-BE49-F238E27FC236}">
                      <a16:creationId xmlns:a16="http://schemas.microsoft.com/office/drawing/2014/main" id="{F0261557-FFF3-9F4A-911B-B542CD97A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43626" y="5052040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円/楕円 164">
                  <a:extLst>
                    <a:ext uri="{FF2B5EF4-FFF2-40B4-BE49-F238E27FC236}">
                      <a16:creationId xmlns:a16="http://schemas.microsoft.com/office/drawing/2014/main" id="{1234D423-F7FC-A842-AE1C-B3136D069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59444" y="514642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" name="円/楕円 165">
                  <a:extLst>
                    <a:ext uri="{FF2B5EF4-FFF2-40B4-BE49-F238E27FC236}">
                      <a16:creationId xmlns:a16="http://schemas.microsoft.com/office/drawing/2014/main" id="{975CED0E-A694-F641-BDF9-FCCDEF6201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76000" y="5815455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円/楕円 166">
                  <a:extLst>
                    <a:ext uri="{FF2B5EF4-FFF2-40B4-BE49-F238E27FC236}">
                      <a16:creationId xmlns:a16="http://schemas.microsoft.com/office/drawing/2014/main" id="{F7C5A095-17E4-2E48-B8B3-E140D5680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218217" y="5759819"/>
                  <a:ext cx="360000" cy="360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角丸四角形 167">
                  <a:extLst>
                    <a:ext uri="{FF2B5EF4-FFF2-40B4-BE49-F238E27FC236}">
                      <a16:creationId xmlns:a16="http://schemas.microsoft.com/office/drawing/2014/main" id="{A729CE60-0EF6-264C-AFB6-A181AC57645C}"/>
                    </a:ext>
                  </a:extLst>
                </p:cNvPr>
                <p:cNvSpPr/>
                <p:nvPr/>
              </p:nvSpPr>
              <p:spPr>
                <a:xfrm>
                  <a:off x="4494088" y="3749964"/>
                  <a:ext cx="2950421" cy="2660072"/>
                </a:xfrm>
                <a:prstGeom prst="roundRect">
                  <a:avLst>
                    <a:gd name="adj" fmla="val 4862"/>
                  </a:avLst>
                </a:prstGeom>
                <a:noFill/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47" name="直線矢印コネクタ 146">
                <a:extLst>
                  <a:ext uri="{FF2B5EF4-FFF2-40B4-BE49-F238E27FC236}">
                    <a16:creationId xmlns:a16="http://schemas.microsoft.com/office/drawing/2014/main" id="{82D290A3-4289-E345-863C-949C18F0277E}"/>
                  </a:ext>
                </a:extLst>
              </p:cNvPr>
              <p:cNvCxnSpPr>
                <a:cxnSpLocks/>
                <a:stCxn id="161" idx="6"/>
                <a:endCxn id="162" idx="2"/>
              </p:cNvCxnSpPr>
              <p:nvPr/>
            </p:nvCxnSpPr>
            <p:spPr>
              <a:xfrm>
                <a:off x="5573926" y="4365439"/>
                <a:ext cx="522074" cy="4008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矢印コネクタ 147">
                <a:extLst>
                  <a:ext uri="{FF2B5EF4-FFF2-40B4-BE49-F238E27FC236}">
                    <a16:creationId xmlns:a16="http://schemas.microsoft.com/office/drawing/2014/main" id="{3616AE26-CCC1-F44B-8FE7-1629C3BCE115}"/>
                  </a:ext>
                </a:extLst>
              </p:cNvPr>
              <p:cNvCxnSpPr>
                <a:cxnSpLocks/>
                <a:stCxn id="162" idx="4"/>
                <a:endCxn id="164" idx="0"/>
              </p:cNvCxnSpPr>
              <p:nvPr/>
            </p:nvCxnSpPr>
            <p:spPr>
              <a:xfrm flipH="1">
                <a:off x="6123626" y="4585527"/>
                <a:ext cx="152374" cy="46651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4631268F-C4C6-524E-9AC4-A2921D7CA934}"/>
                  </a:ext>
                </a:extLst>
              </p:cNvPr>
              <p:cNvCxnSpPr>
                <a:cxnSpLocks/>
                <a:stCxn id="162" idx="5"/>
                <a:endCxn id="165" idx="0"/>
              </p:cNvCxnSpPr>
              <p:nvPr/>
            </p:nvCxnSpPr>
            <p:spPr>
              <a:xfrm>
                <a:off x="6403279" y="4532806"/>
                <a:ext cx="436165" cy="6136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矢印コネクタ 149">
                <a:extLst>
                  <a:ext uri="{FF2B5EF4-FFF2-40B4-BE49-F238E27FC236}">
                    <a16:creationId xmlns:a16="http://schemas.microsoft.com/office/drawing/2014/main" id="{45CB2EBC-4144-214F-A6F2-263190629DA1}"/>
                  </a:ext>
                </a:extLst>
              </p:cNvPr>
              <p:cNvCxnSpPr>
                <a:cxnSpLocks/>
                <a:stCxn id="164" idx="5"/>
                <a:endCxn id="166" idx="0"/>
              </p:cNvCxnSpPr>
              <p:nvPr/>
            </p:nvCxnSpPr>
            <p:spPr>
              <a:xfrm>
                <a:off x="6250905" y="5359319"/>
                <a:ext cx="205095" cy="4561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矢印コネクタ 150">
                <a:extLst>
                  <a:ext uri="{FF2B5EF4-FFF2-40B4-BE49-F238E27FC236}">
                    <a16:creationId xmlns:a16="http://schemas.microsoft.com/office/drawing/2014/main" id="{008D3CEB-AE5C-5341-B615-82B3F860B5DA}"/>
                  </a:ext>
                </a:extLst>
              </p:cNvPr>
              <p:cNvCxnSpPr>
                <a:cxnSpLocks/>
                <a:stCxn id="165" idx="4"/>
                <a:endCxn id="166" idx="7"/>
              </p:cNvCxnSpPr>
              <p:nvPr/>
            </p:nvCxnSpPr>
            <p:spPr>
              <a:xfrm flipH="1">
                <a:off x="6583279" y="5506429"/>
                <a:ext cx="256165" cy="36174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矢印コネクタ 151">
                <a:extLst>
                  <a:ext uri="{FF2B5EF4-FFF2-40B4-BE49-F238E27FC236}">
                    <a16:creationId xmlns:a16="http://schemas.microsoft.com/office/drawing/2014/main" id="{C0C8BD14-A76C-0144-85F3-7304E4692BAF}"/>
                  </a:ext>
                </a:extLst>
              </p:cNvPr>
              <p:cNvCxnSpPr>
                <a:cxnSpLocks/>
                <a:stCxn id="166" idx="2"/>
                <a:endCxn id="167" idx="6"/>
              </p:cNvCxnSpPr>
              <p:nvPr/>
            </p:nvCxnSpPr>
            <p:spPr>
              <a:xfrm flipH="1" flipV="1">
                <a:off x="5578217" y="5939819"/>
                <a:ext cx="697783" cy="5563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矢印コネクタ 152">
                <a:extLst>
                  <a:ext uri="{FF2B5EF4-FFF2-40B4-BE49-F238E27FC236}">
                    <a16:creationId xmlns:a16="http://schemas.microsoft.com/office/drawing/2014/main" id="{0949577E-711C-1445-A02B-77DB3E9E50EC}"/>
                  </a:ext>
                </a:extLst>
              </p:cNvPr>
              <p:cNvCxnSpPr>
                <a:cxnSpLocks/>
                <a:stCxn id="163" idx="4"/>
                <a:endCxn id="167" idx="1"/>
              </p:cNvCxnSpPr>
              <p:nvPr/>
            </p:nvCxnSpPr>
            <p:spPr>
              <a:xfrm>
                <a:off x="4927599" y="5146429"/>
                <a:ext cx="343339" cy="6661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矢印コネクタ 153">
                <a:extLst>
                  <a:ext uri="{FF2B5EF4-FFF2-40B4-BE49-F238E27FC236}">
                    <a16:creationId xmlns:a16="http://schemas.microsoft.com/office/drawing/2014/main" id="{656510E5-0BE5-1545-A5FE-8DB9EC7C1CF5}"/>
                  </a:ext>
                </a:extLst>
              </p:cNvPr>
              <p:cNvCxnSpPr>
                <a:cxnSpLocks/>
                <a:stCxn id="163" idx="7"/>
                <a:endCxn id="161" idx="3"/>
              </p:cNvCxnSpPr>
              <p:nvPr/>
            </p:nvCxnSpPr>
            <p:spPr>
              <a:xfrm flipV="1">
                <a:off x="5054878" y="4492718"/>
                <a:ext cx="211769" cy="346432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矢印コネクタ 154">
                <a:extLst>
                  <a:ext uri="{FF2B5EF4-FFF2-40B4-BE49-F238E27FC236}">
                    <a16:creationId xmlns:a16="http://schemas.microsoft.com/office/drawing/2014/main" id="{9DC4ACFF-6D3B-DB42-AC4B-4D5E84A3C987}"/>
                  </a:ext>
                </a:extLst>
              </p:cNvPr>
              <p:cNvCxnSpPr>
                <a:cxnSpLocks/>
                <a:stCxn id="164" idx="1"/>
                <a:endCxn id="161" idx="5"/>
              </p:cNvCxnSpPr>
              <p:nvPr/>
            </p:nvCxnSpPr>
            <p:spPr>
              <a:xfrm flipH="1" flipV="1">
                <a:off x="5521205" y="4492718"/>
                <a:ext cx="475142" cy="61204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円/楕円 155">
                <a:extLst>
                  <a:ext uri="{FF2B5EF4-FFF2-40B4-BE49-F238E27FC236}">
                    <a16:creationId xmlns:a16="http://schemas.microsoft.com/office/drawing/2014/main" id="{6A679F85-5490-0B43-B4E1-FD1DE46BC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8561" y="5119485"/>
                <a:ext cx="360000" cy="360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7" name="直線矢印コネクタ 156">
                <a:extLst>
                  <a:ext uri="{FF2B5EF4-FFF2-40B4-BE49-F238E27FC236}">
                    <a16:creationId xmlns:a16="http://schemas.microsoft.com/office/drawing/2014/main" id="{99B27875-FAD2-784E-86B1-C51046A5FCF9}"/>
                  </a:ext>
                </a:extLst>
              </p:cNvPr>
              <p:cNvCxnSpPr>
                <a:cxnSpLocks/>
                <a:stCxn id="164" idx="2"/>
                <a:endCxn id="156" idx="6"/>
              </p:cNvCxnSpPr>
              <p:nvPr/>
            </p:nvCxnSpPr>
            <p:spPr>
              <a:xfrm flipH="1">
                <a:off x="5698561" y="5232040"/>
                <a:ext cx="245065" cy="67445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矢印コネクタ 157">
                <a:extLst>
                  <a:ext uri="{FF2B5EF4-FFF2-40B4-BE49-F238E27FC236}">
                    <a16:creationId xmlns:a16="http://schemas.microsoft.com/office/drawing/2014/main" id="{3538EC48-59D8-CB4D-A6BA-2C04C014EBDC}"/>
                  </a:ext>
                </a:extLst>
              </p:cNvPr>
              <p:cNvCxnSpPr>
                <a:cxnSpLocks/>
                <a:stCxn id="156" idx="2"/>
                <a:endCxn id="163" idx="5"/>
              </p:cNvCxnSpPr>
              <p:nvPr/>
            </p:nvCxnSpPr>
            <p:spPr>
              <a:xfrm flipH="1" flipV="1">
                <a:off x="5054878" y="5093708"/>
                <a:ext cx="283683" cy="20577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フリーフォーム 158">
                <a:extLst>
                  <a:ext uri="{FF2B5EF4-FFF2-40B4-BE49-F238E27FC236}">
                    <a16:creationId xmlns:a16="http://schemas.microsoft.com/office/drawing/2014/main" id="{DE3CA60D-13C8-4A4B-B5A6-14D67BFAB673}"/>
                  </a:ext>
                </a:extLst>
              </p:cNvPr>
              <p:cNvSpPr/>
              <p:nvPr/>
            </p:nvSpPr>
            <p:spPr>
              <a:xfrm rot="17495603">
                <a:off x="6211114" y="3960206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 159">
                <a:extLst>
                  <a:ext uri="{FF2B5EF4-FFF2-40B4-BE49-F238E27FC236}">
                    <a16:creationId xmlns:a16="http://schemas.microsoft.com/office/drawing/2014/main" id="{2E5662D0-10F2-5942-A7C1-0F51DA9A0ADB}"/>
                  </a:ext>
                </a:extLst>
              </p:cNvPr>
              <p:cNvSpPr/>
              <p:nvPr/>
            </p:nvSpPr>
            <p:spPr>
              <a:xfrm rot="10579920">
                <a:off x="5004497" y="6035553"/>
                <a:ext cx="249662" cy="221614"/>
              </a:xfrm>
              <a:custGeom>
                <a:avLst/>
                <a:gdLst>
                  <a:gd name="connsiteX0" fmla="*/ 0 w 583087"/>
                  <a:gd name="connsiteY0" fmla="*/ 286375 h 647249"/>
                  <a:gd name="connsiteX1" fmla="*/ 406400 w 583087"/>
                  <a:gd name="connsiteY1" fmla="*/ 48 h 647249"/>
                  <a:gd name="connsiteX2" fmla="*/ 581891 w 583087"/>
                  <a:gd name="connsiteY2" fmla="*/ 304848 h 647249"/>
                  <a:gd name="connsiteX3" fmla="*/ 461818 w 583087"/>
                  <a:gd name="connsiteY3" fmla="*/ 628120 h 647249"/>
                  <a:gd name="connsiteX4" fmla="*/ 73891 w 583087"/>
                  <a:gd name="connsiteY4" fmla="*/ 581938 h 647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87" h="647249">
                    <a:moveTo>
                      <a:pt x="0" y="286375"/>
                    </a:moveTo>
                    <a:cubicBezTo>
                      <a:pt x="154709" y="141672"/>
                      <a:pt x="309418" y="-3031"/>
                      <a:pt x="406400" y="48"/>
                    </a:cubicBezTo>
                    <a:cubicBezTo>
                      <a:pt x="503382" y="3127"/>
                      <a:pt x="572655" y="200169"/>
                      <a:pt x="581891" y="304848"/>
                    </a:cubicBezTo>
                    <a:cubicBezTo>
                      <a:pt x="591127" y="409527"/>
                      <a:pt x="546485" y="581938"/>
                      <a:pt x="461818" y="628120"/>
                    </a:cubicBezTo>
                    <a:cubicBezTo>
                      <a:pt x="377151" y="674302"/>
                      <a:pt x="225521" y="628120"/>
                      <a:pt x="73891" y="581938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ED01535D-3AA2-D143-8AB3-58CA84148F60}"/>
                </a:ext>
              </a:extLst>
            </p:cNvPr>
            <p:cNvGrpSpPr/>
            <p:nvPr/>
          </p:nvGrpSpPr>
          <p:grpSpPr>
            <a:xfrm>
              <a:off x="5904076" y="3968128"/>
              <a:ext cx="2204077" cy="2660072"/>
              <a:chOff x="7438689" y="3749964"/>
              <a:chExt cx="2204077" cy="2660072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EF94D017-13B8-B64D-B83D-C0A9112B1635}"/>
                  </a:ext>
                </a:extLst>
              </p:cNvPr>
              <p:cNvGrpSpPr/>
              <p:nvPr/>
            </p:nvGrpSpPr>
            <p:grpSpPr>
              <a:xfrm>
                <a:off x="8355499" y="3749964"/>
                <a:ext cx="547091" cy="2660072"/>
                <a:chOff x="8355499" y="3749964"/>
                <a:chExt cx="547091" cy="2660072"/>
              </a:xfrm>
            </p:grpSpPr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367EB28A-65A2-6244-9429-75374910E1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045527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39EEF7CB-174D-4A49-88ED-68D7DBAC2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5223" y="4659745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B0BDFF91-D6D4-3C42-828C-A8BC415FC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9185" y="5759819"/>
                  <a:ext cx="360000" cy="360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角丸四角形 143">
                  <a:extLst>
                    <a:ext uri="{FF2B5EF4-FFF2-40B4-BE49-F238E27FC236}">
                      <a16:creationId xmlns:a16="http://schemas.microsoft.com/office/drawing/2014/main" id="{B8C24125-90AC-FF4F-BFB0-00B694EAB679}"/>
                    </a:ext>
                  </a:extLst>
                </p:cNvPr>
                <p:cNvSpPr/>
                <p:nvPr/>
              </p:nvSpPr>
              <p:spPr>
                <a:xfrm>
                  <a:off x="8355499" y="3749964"/>
                  <a:ext cx="547091" cy="2660072"/>
                </a:xfrm>
                <a:prstGeom prst="round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正方形/長方形 144">
                      <a:extLst>
                        <a:ext uri="{FF2B5EF4-FFF2-40B4-BE49-F238E27FC236}">
                          <a16:creationId xmlns:a16="http://schemas.microsoft.com/office/drawing/2014/main" id="{38CEBFA7-3ACB-764A-AA6B-AFEC7FA5C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ja-JP" altLang="en-US"/>
                    </a:p>
                  </p:txBody>
                </p:sp>
              </mc:Choice>
              <mc:Fallback xmlns="">
                <p:sp>
                  <p:nvSpPr>
                    <p:cNvPr id="32" name="正方形/長方形 31">
                      <a:extLst>
                        <a:ext uri="{FF2B5EF4-FFF2-40B4-BE49-F238E27FC236}">
                          <a16:creationId xmlns:a16="http://schemas.microsoft.com/office/drawing/2014/main" id="{F10DD140-7221-9A43-A780-AD09B57BCF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5005" y="5182871"/>
                      <a:ext cx="32252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DDF0D611-0013-6848-AF61-37FDB4F2BC5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>
                <a:off x="7444509" y="4223924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>
                <a:extLst>
                  <a:ext uri="{FF2B5EF4-FFF2-40B4-BE49-F238E27FC236}">
                    <a16:creationId xmlns:a16="http://schemas.microsoft.com/office/drawing/2014/main" id="{CA1DCF79-5754-4248-9FAA-A15CF3061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4509" y="4838348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4981A2A-3728-764D-9308-9A56994B2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9604" y="5964009"/>
                <a:ext cx="1010714" cy="160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27F1671A-80DB-2A4B-B946-5C101EE83878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69604" y="4848563"/>
                <a:ext cx="989581" cy="109125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矢印コネクタ 116">
                <a:extLst>
                  <a:ext uri="{FF2B5EF4-FFF2-40B4-BE49-F238E27FC236}">
                    <a16:creationId xmlns:a16="http://schemas.microsoft.com/office/drawing/2014/main" id="{FD166CDB-B707-D94D-94FD-7AA95B206B89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7444509" y="4242510"/>
                <a:ext cx="1014676" cy="169730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10E30A00-BD8B-D546-86D6-E6818D1734F8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 flipV="1">
                <a:off x="7469604" y="4839745"/>
                <a:ext cx="985619" cy="110868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C426C5A0-B3C6-FC4B-8BAF-4CED2B5D44E1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7448471" y="4242510"/>
                <a:ext cx="1006752" cy="59723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矢印コネクタ 121">
                <a:extLst>
                  <a:ext uri="{FF2B5EF4-FFF2-40B4-BE49-F238E27FC236}">
                    <a16:creationId xmlns:a16="http://schemas.microsoft.com/office/drawing/2014/main" id="{6D72578E-1F4D-AC45-8D9F-450D5323C4DB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38689" y="4225527"/>
                <a:ext cx="1016534" cy="6126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矢印コネクタ 122">
                <a:extLst>
                  <a:ext uri="{FF2B5EF4-FFF2-40B4-BE49-F238E27FC236}">
                    <a16:creationId xmlns:a16="http://schemas.microsoft.com/office/drawing/2014/main" id="{8E08E2F5-2084-154E-B8F3-11784FD89046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7463784" y="4225527"/>
                <a:ext cx="991439" cy="172987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矢印コネクタ 124">
                <a:extLst>
                  <a:ext uri="{FF2B5EF4-FFF2-40B4-BE49-F238E27FC236}">
                    <a16:creationId xmlns:a16="http://schemas.microsoft.com/office/drawing/2014/main" id="{3984B5EA-0EBB-8B47-BF76-5A1592B85F06}"/>
                  </a:ext>
                </a:extLst>
              </p:cNvPr>
              <p:cNvCxnSpPr>
                <a:cxnSpLocks/>
                <a:stCxn id="141" idx="6"/>
              </p:cNvCxnSpPr>
              <p:nvPr/>
            </p:nvCxnSpPr>
            <p:spPr>
              <a:xfrm flipV="1">
                <a:off x="8815223" y="4223925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矢印コネクタ 125">
                <a:extLst>
                  <a:ext uri="{FF2B5EF4-FFF2-40B4-BE49-F238E27FC236}">
                    <a16:creationId xmlns:a16="http://schemas.microsoft.com/office/drawing/2014/main" id="{725EF59B-4F8D-F74B-BC2F-5A3CFCA3A9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9687" y="4826230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3B98B726-8CED-1744-801D-47B427CC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5237" y="5938217"/>
                <a:ext cx="827529" cy="160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EDE314E-B8DB-6A46-A0F3-160E673F0143}"/>
                </a:ext>
              </a:extLst>
            </p:cNvPr>
            <p:cNvSpPr txBox="1"/>
            <p:nvPr/>
          </p:nvSpPr>
          <p:spPr>
            <a:xfrm>
              <a:off x="1289205" y="357373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/>
                <a:t>入力層</a:t>
              </a: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7D802EBD-27F2-F648-969C-2AE4086D67E9}"/>
                </a:ext>
              </a:extLst>
            </p:cNvPr>
            <p:cNvSpPr txBox="1"/>
            <p:nvPr/>
          </p:nvSpPr>
          <p:spPr>
            <a:xfrm>
              <a:off x="3547238" y="357796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リカレント層</a:t>
              </a:r>
              <a:endParaRPr kumimoji="1" lang="ja-JP" altLang="en-US" sz="200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1A6AE35-0702-3D4E-8BDC-3F71D0E5F22C}"/>
                </a:ext>
              </a:extLst>
            </p:cNvPr>
            <p:cNvSpPr txBox="1"/>
            <p:nvPr/>
          </p:nvSpPr>
          <p:spPr>
            <a:xfrm>
              <a:off x="6614600" y="358274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/>
                <a:t>出力層</a:t>
              </a:r>
              <a:endParaRPr kumimoji="1" lang="ja-JP" altLang="en-US" sz="200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256CD4FF-20BD-EF46-909A-61B15AB9131D}"/>
                </a:ext>
              </a:extLst>
            </p:cNvPr>
            <p:cNvSpPr txBox="1"/>
            <p:nvPr/>
          </p:nvSpPr>
          <p:spPr>
            <a:xfrm>
              <a:off x="266489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入力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/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𝐮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DBD93F0C-0D02-9C4E-94F0-24F2516FC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87" y="4882061"/>
                  <a:ext cx="78021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ABAC0D81-B9F7-BF47-B2E9-7464989F1D47}"/>
                </a:ext>
              </a:extLst>
            </p:cNvPr>
            <p:cNvSpPr txBox="1"/>
            <p:nvPr/>
          </p:nvSpPr>
          <p:spPr>
            <a:xfrm>
              <a:off x="8253872" y="45653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出力</a:t>
              </a:r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/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𝐲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99" name="正方形/長方形 98">
                  <a:extLst>
                    <a:ext uri="{FF2B5EF4-FFF2-40B4-BE49-F238E27FC236}">
                      <a16:creationId xmlns:a16="http://schemas.microsoft.com/office/drawing/2014/main" id="{05BFF994-17DE-394F-81AE-BE015CC171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872" y="4882139"/>
                  <a:ext cx="76097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/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0" name="正方形/長方形 99">
                  <a:extLst>
                    <a:ext uri="{FF2B5EF4-FFF2-40B4-BE49-F238E27FC236}">
                      <a16:creationId xmlns:a16="http://schemas.microsoft.com/office/drawing/2014/main" id="{703C4040-66C0-B543-A1B1-6B9DB0F43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785" y="5758696"/>
                  <a:ext cx="706668" cy="410112"/>
                </a:xfrm>
                <a:prstGeom prst="rect">
                  <a:avLst/>
                </a:prstGeom>
                <a:blipFill>
                  <a:blip r:embed="rId7"/>
                  <a:stretch>
                    <a:fillRect r="-4348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/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0A2BA98-8069-CE47-99D8-E7157B244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35" y="6208953"/>
                  <a:ext cx="512063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/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29C38CE0-A492-F947-9293-F62C64DF3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459" y="5876625"/>
                  <a:ext cx="757772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/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00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p>
                        </m:sSup>
                      </m:oMath>
                    </m:oMathPara>
                  </a14:m>
                  <a:endParaRPr lang="ja-JP" altLang="en-US" sz="2000"/>
                </a:p>
              </p:txBody>
            </p:sp>
          </mc:Choice>
          <mc:Fallback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E03DE5F5-57C1-8B48-B5BF-5959E20E5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4154" y="5720800"/>
                  <a:ext cx="831703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AB8F5F6-DD6B-4440-A61A-730B21C193BC}"/>
              </a:ext>
            </a:extLst>
          </p:cNvPr>
          <p:cNvGrpSpPr/>
          <p:nvPr/>
        </p:nvGrpSpPr>
        <p:grpSpPr>
          <a:xfrm>
            <a:off x="5706642" y="6216623"/>
            <a:ext cx="2201682" cy="421316"/>
            <a:chOff x="5706642" y="6216623"/>
            <a:chExt cx="2201682" cy="421316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0AAA07C-5D3A-844E-AB07-8CADD0D758EA}"/>
                </a:ext>
              </a:extLst>
            </p:cNvPr>
            <p:cNvCxnSpPr/>
            <p:nvPr/>
          </p:nvCxnSpPr>
          <p:spPr>
            <a:xfrm flipH="1">
              <a:off x="5706642" y="6635578"/>
              <a:ext cx="22016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2E0F0EA-3BEF-E647-9E8B-4CFF4D2BB065}"/>
                </a:ext>
              </a:extLst>
            </p:cNvPr>
            <p:cNvCxnSpPr/>
            <p:nvPr/>
          </p:nvCxnSpPr>
          <p:spPr>
            <a:xfrm flipV="1">
              <a:off x="7908324" y="6216623"/>
              <a:ext cx="0" cy="4213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FE84EF0-F28C-DF49-8CC1-D8ED0F638656}"/>
                  </a:ext>
                </a:extLst>
              </p:cNvPr>
              <p:cNvSpPr/>
              <p:nvPr/>
            </p:nvSpPr>
            <p:spPr>
              <a:xfrm>
                <a:off x="6517183" y="6307598"/>
                <a:ext cx="649473" cy="381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fb</m:t>
                          </m:r>
                        </m:sup>
                      </m:sSup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FE84EF0-F28C-DF49-8CC1-D8ED0F63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183" y="6307598"/>
                <a:ext cx="649473" cy="3813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81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866</Words>
  <Application>Microsoft Macintosh PowerPoint</Application>
  <PresentationFormat>ワイド画面</PresentationFormat>
  <Paragraphs>199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Cambria Math</vt:lpstr>
      <vt:lpstr>Office テーマ</vt:lpstr>
      <vt:lpstr>リザバーコンピューティング 勉強会 #5  @6/3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リザバーコンピューティング 勉強会 #5  @6/3</dc:title>
  <dc:creator>林　成榕</dc:creator>
  <cp:lastModifiedBy>林　成榕</cp:lastModifiedBy>
  <cp:revision>14</cp:revision>
  <dcterms:created xsi:type="dcterms:W3CDTF">2021-05-31T13:31:07Z</dcterms:created>
  <dcterms:modified xsi:type="dcterms:W3CDTF">2021-05-31T15:56:47Z</dcterms:modified>
</cp:coreProperties>
</file>