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91477C-34EA-5D4B-9160-D5C560EDF5C0}" v="1095" dt="2021-06-10T04:40:02.6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/>
    <p:restoredTop sz="95730"/>
  </p:normalViewPr>
  <p:slideViewPr>
    <p:cSldViewPr snapToGrid="0" snapToObjects="1">
      <p:cViewPr varScale="1">
        <p:scale>
          <a:sx n="116" d="100"/>
          <a:sy n="116" d="100"/>
        </p:scale>
        <p:origin x="2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B7B0FE-819E-0A45-8939-35F911FF5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550992F-B78F-A14F-8E03-E5F5121FE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F9F639-44A1-3943-8BF6-D6E0D086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5DB7-BD37-F940-8205-0CE464770CE6}" type="datetimeFigureOut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EE4976-C579-C44D-BA23-2308E576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978FFA-1EC0-E94A-977E-99FE742B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470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BDA406-A395-884F-A4AD-DBE90419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8C74928-BD01-F34A-B1D1-C39B1174E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CAF7AF-F45E-5E4C-B63A-F0BF632A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5DB7-BD37-F940-8205-0CE464770CE6}" type="datetimeFigureOut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73B2EB-8343-5A47-A751-726D2D32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2A3B2E-5939-F14B-A503-FF21E27D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28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FA9A2FA-ABA4-F54A-B635-80575B3A1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92DED4-9E74-804F-88FB-A0CE8DB6B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2C82CA-DA7E-DC44-9C58-1D03F42A5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5DB7-BD37-F940-8205-0CE464770CE6}" type="datetimeFigureOut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2F4CE9-CE3C-DA43-9C65-283EF1ED6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BB898C-B9B1-5347-BCB8-80862BE1D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46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34A3A3-4F70-784B-B319-11FA05695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5F5D90-82D5-7C4B-A0FA-6352DFE70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E846F1-65D7-194E-A23D-0F551BC0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5DB7-BD37-F940-8205-0CE464770CE6}" type="datetimeFigureOut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561E14-C914-0B42-86A3-284B9BA1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8D0C36-6007-A041-8823-4D94ABCF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68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1793F5-634D-C24F-98B2-391C0B30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3D1E93-4B86-024D-9347-1D31FAF77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4A2685-91BC-C44E-B2CA-F9565364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5DB7-BD37-F940-8205-0CE464770CE6}" type="datetimeFigureOut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F9E656-0FF9-DD44-9021-61065897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CF89EF-F83E-794F-B858-8D373442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890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AA12E3-7B42-BC43-B3D4-B5E7CB48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AA79D6-9805-C84D-9305-55ADC1830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C78CE4-19CE-C943-B27D-960BD0964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B2D284-E92A-FF44-AB0F-1F1C165C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5DB7-BD37-F940-8205-0CE464770CE6}" type="datetimeFigureOut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AC0517-47D3-6E46-ADA7-7D7917C7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A56C50-62C0-2E41-ADEC-C41149A3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65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82CC09-D1D1-DF43-B43E-AEFC3BD25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8671DF-116B-1042-9F5E-8AC8F421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82584C-728D-0B4D-B40E-4A3F36536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0F02EFD-BBBB-5F4B-9F49-BAD98ED35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E7133E3-3952-4740-A87C-EC77388A2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056C104-FCF6-E04D-B5DF-7DA7F1ED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5DB7-BD37-F940-8205-0CE464770CE6}" type="datetimeFigureOut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C3CC50-88B9-B24E-BDF9-D665377E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23E69F2-BE16-9F4D-AE25-D01BFF79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11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B221D4-9DCC-214A-8377-D369A84B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E7C9943-9B68-3B47-8C52-1A42D00B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5DB7-BD37-F940-8205-0CE464770CE6}" type="datetimeFigureOut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5740457-7344-D248-8768-426615F7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499D638-FDAF-8447-BE85-E4BC075D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96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D39EE3A-517C-7448-94C8-D8C63AF2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5DB7-BD37-F940-8205-0CE464770CE6}" type="datetimeFigureOut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3F1AEEB-86FC-6849-94FF-58688F4D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39368D-37F7-C740-B814-E55D6E7A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73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1FCA30-E6E2-944B-80CA-093B3563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B519DF-77D7-2C40-876E-07F675F7D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43567E-44DF-2047-9FC3-EC9BAFEC8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AC4D34-F17E-C045-9979-34A21BA4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5DB7-BD37-F940-8205-0CE464770CE6}" type="datetimeFigureOut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AF21FB-784E-DB4B-9280-8384CA34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DE6D0C-DFE2-B34E-A533-628948E5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04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9C43E3-2A94-914C-B244-7D474B805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92D0D5F-C81F-2C4C-86E9-D0F6BF6EB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C93663-76D6-A94F-B3A7-EAFEBD2A5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81F66B-88B8-164D-9236-DF129901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5DB7-BD37-F940-8205-0CE464770CE6}" type="datetimeFigureOut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6BFF8B-8856-6148-B2F2-8DF97BE0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CC3470-4BA0-A045-8EC7-BD60964B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16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56940C8-8E7F-0746-AB04-49EEFAF2F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9FDE37-2AB8-594A-969B-2D302C4EA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C8FDB2-65A2-3740-A02D-5D3C8FF1A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15DB7-BD37-F940-8205-0CE464770CE6}" type="datetimeFigureOut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7216C6-8203-6C4B-B21C-B1F48D627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A70977-8D9B-4A48-B4ED-9B6F84144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2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05AE87-BFA0-E44F-9A83-8780A7DEA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リザバーコンピューティング</a:t>
            </a:r>
            <a:br>
              <a:rPr lang="en-US" altLang="ja-JP" dirty="0"/>
            </a:br>
            <a:r>
              <a:rPr lang="ja-JP" altLang="en-US"/>
              <a:t>勉強会</a:t>
            </a:r>
            <a:r>
              <a:rPr lang="en-US" altLang="ja-JP" dirty="0"/>
              <a:t> #11  @7/7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032C57-0055-A841-9421-8EAAD5C24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dirty="0"/>
              <a:t>5.1~5.5 </a:t>
            </a:r>
            <a:r>
              <a:rPr lang="ja-JP" altLang="en-US"/>
              <a:t>時系列パターン認識の応用問題</a:t>
            </a:r>
            <a:endParaRPr kumimoji="1" lang="en-US" altLang="ja-JP" dirty="0"/>
          </a:p>
          <a:p>
            <a:r>
              <a:rPr kumimoji="1" lang="ja-JP" altLang="en-US"/>
              <a:t>担当　</a:t>
            </a:r>
            <a:endParaRPr kumimoji="1" lang="en-US" altLang="ja-JP" dirty="0"/>
          </a:p>
          <a:p>
            <a:r>
              <a:rPr kumimoji="1" lang="ja-JP" altLang="en-US"/>
              <a:t>井上研　</a:t>
            </a:r>
            <a:r>
              <a:rPr lang="ja-JP" altLang="en-US"/>
              <a:t>野口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094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EA59009-2459-AF4A-B802-C78805A90240}"/>
              </a:ext>
            </a:extLst>
          </p:cNvPr>
          <p:cNvSpPr txBox="1"/>
          <p:nvPr/>
        </p:nvSpPr>
        <p:spPr>
          <a:xfrm>
            <a:off x="570225" y="356590"/>
            <a:ext cx="5650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5.5 </a:t>
            </a:r>
            <a:r>
              <a:rPr lang="ja-JP" altLang="en-US" sz="4000"/>
              <a:t>太陽黒点データ予測</a:t>
            </a:r>
            <a:endParaRPr lang="en-US" altLang="ja-JP" sz="4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3C49AE6-E41B-384D-8725-AF43F1261D03}"/>
              </a:ext>
            </a:extLst>
          </p:cNvPr>
          <p:cNvSpPr txBox="1"/>
          <p:nvPr/>
        </p:nvSpPr>
        <p:spPr>
          <a:xfrm>
            <a:off x="1377110" y="1064476"/>
            <a:ext cx="9816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スペクトル半径を変化させた時の誤差の変化</a:t>
            </a:r>
            <a:endParaRPr lang="en-US" altLang="ja-JP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8A28517-B09F-8E48-9157-F607E7476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210" y="1772362"/>
            <a:ext cx="6095237" cy="463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97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DD7A1BE-B561-1843-A784-B2D0599D1169}"/>
              </a:ext>
            </a:extLst>
          </p:cNvPr>
          <p:cNvSpPr txBox="1"/>
          <p:nvPr/>
        </p:nvSpPr>
        <p:spPr>
          <a:xfrm>
            <a:off x="570225" y="35659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太陽黒点予測のモデル</a:t>
            </a:r>
            <a:endParaRPr lang="en-US" altLang="ja-JP" sz="2800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16594C3-3093-A04B-9FEB-57603C599169}"/>
              </a:ext>
            </a:extLst>
          </p:cNvPr>
          <p:cNvGrpSpPr/>
          <p:nvPr/>
        </p:nvGrpSpPr>
        <p:grpSpPr>
          <a:xfrm>
            <a:off x="1365592" y="1118785"/>
            <a:ext cx="9460815" cy="5084298"/>
            <a:chOff x="2165239" y="889347"/>
            <a:chExt cx="9460815" cy="5084298"/>
          </a:xfrm>
        </p:grpSpPr>
        <p:pic>
          <p:nvPicPr>
            <p:cNvPr id="4" name="図 3" descr="ダイアグラム&#10;&#10;自動的に生成された説明">
              <a:extLst>
                <a:ext uri="{FF2B5EF4-FFF2-40B4-BE49-F238E27FC236}">
                  <a16:creationId xmlns:a16="http://schemas.microsoft.com/office/drawing/2014/main" id="{99368B3D-22CF-024E-95E3-4DB52C8CD2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2587"/>
            <a:stretch/>
          </p:blipFill>
          <p:spPr>
            <a:xfrm>
              <a:off x="3670754" y="1574645"/>
              <a:ext cx="5604894" cy="3111776"/>
            </a:xfrm>
            <a:prstGeom prst="rect">
              <a:avLst/>
            </a:prstGeom>
          </p:spPr>
        </p:pic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64D4576B-EBBF-9D4B-9961-EFF61515B3B5}"/>
                </a:ext>
              </a:extLst>
            </p:cNvPr>
            <p:cNvCxnSpPr/>
            <p:nvPr/>
          </p:nvCxnSpPr>
          <p:spPr>
            <a:xfrm flipV="1">
              <a:off x="6274419" y="1574645"/>
              <a:ext cx="1080052" cy="915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8D3ADE1-EAD8-D341-B7E7-D521E2EF27DF}"/>
                </a:ext>
              </a:extLst>
            </p:cNvPr>
            <p:cNvSpPr txBox="1"/>
            <p:nvPr/>
          </p:nvSpPr>
          <p:spPr>
            <a:xfrm>
              <a:off x="7066974" y="889347"/>
              <a:ext cx="17235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ノード数：</a:t>
              </a:r>
              <a:r>
                <a:rPr kumimoji="1" lang="en-US" altLang="ja-JP" dirty="0"/>
                <a:t>300</a:t>
              </a:r>
            </a:p>
            <a:p>
              <a:r>
                <a:rPr kumimoji="1" lang="en-US" altLang="ja-JP" dirty="0"/>
                <a:t>Density : 0.1</a:t>
              </a:r>
              <a:endParaRPr kumimoji="1" lang="ja-JP" altLang="en-US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1FF71956-1FB0-F44E-90B3-E5E888DE47A8}"/>
                </a:ext>
              </a:extLst>
            </p:cNvPr>
            <p:cNvCxnSpPr/>
            <p:nvPr/>
          </p:nvCxnSpPr>
          <p:spPr>
            <a:xfrm flipH="1">
              <a:off x="3670754" y="3255186"/>
              <a:ext cx="364048" cy="1143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4EB37F28-BEF9-5A40-A2DA-DC19BA2999CF}"/>
                </a:ext>
              </a:extLst>
            </p:cNvPr>
            <p:cNvGrpSpPr/>
            <p:nvPr/>
          </p:nvGrpSpPr>
          <p:grpSpPr>
            <a:xfrm>
              <a:off x="9061758" y="2287522"/>
              <a:ext cx="2564296" cy="838529"/>
              <a:chOff x="1997765" y="3478718"/>
              <a:chExt cx="2564296" cy="8385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テキスト ボックス 19">
                    <a:extLst>
                      <a:ext uri="{FF2B5EF4-FFF2-40B4-BE49-F238E27FC236}">
                        <a16:creationId xmlns:a16="http://schemas.microsoft.com/office/drawing/2014/main" id="{1EF31FDD-30E7-C444-8EB5-31F56DA2D9CC}"/>
                      </a:ext>
                    </a:extLst>
                  </p:cNvPr>
                  <p:cNvSpPr txBox="1"/>
                  <p:nvPr/>
                </p:nvSpPr>
                <p:spPr>
                  <a:xfrm>
                    <a:off x="2381428" y="3850576"/>
                    <a:ext cx="2009268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d>
                            <m:d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ja-JP" altLang="en-US" b="1"/>
                  </a:p>
                </p:txBody>
              </p:sp>
            </mc:Choice>
            <mc:Fallback xmlns="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4CBC7A48-ED2C-BF42-AAE4-399B4FC05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1428" y="3850576"/>
                    <a:ext cx="200926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66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E8EEC5D9-7FC9-1A4B-8C68-CB8FE25023CE}"/>
                  </a:ext>
                </a:extLst>
              </p:cNvPr>
              <p:cNvSpPr/>
              <p:nvPr/>
            </p:nvSpPr>
            <p:spPr>
              <a:xfrm>
                <a:off x="1997765" y="3657600"/>
                <a:ext cx="2564296" cy="659647"/>
              </a:xfrm>
              <a:prstGeom prst="rect">
                <a:avLst/>
              </a:prstGeom>
              <a:noFill/>
              <a:ln cap="rnd">
                <a:round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564296"/>
                          <a:gd name="connsiteY0" fmla="*/ 0 h 890902"/>
                          <a:gd name="connsiteX1" fmla="*/ 487216 w 2564296"/>
                          <a:gd name="connsiteY1" fmla="*/ 0 h 890902"/>
                          <a:gd name="connsiteX2" fmla="*/ 923147 w 2564296"/>
                          <a:gd name="connsiteY2" fmla="*/ 0 h 890902"/>
                          <a:gd name="connsiteX3" fmla="*/ 1487292 w 2564296"/>
                          <a:gd name="connsiteY3" fmla="*/ 0 h 890902"/>
                          <a:gd name="connsiteX4" fmla="*/ 1974508 w 2564296"/>
                          <a:gd name="connsiteY4" fmla="*/ 0 h 890902"/>
                          <a:gd name="connsiteX5" fmla="*/ 2564296 w 2564296"/>
                          <a:gd name="connsiteY5" fmla="*/ 0 h 890902"/>
                          <a:gd name="connsiteX6" fmla="*/ 2564296 w 2564296"/>
                          <a:gd name="connsiteY6" fmla="*/ 463269 h 890902"/>
                          <a:gd name="connsiteX7" fmla="*/ 2564296 w 2564296"/>
                          <a:gd name="connsiteY7" fmla="*/ 890902 h 890902"/>
                          <a:gd name="connsiteX8" fmla="*/ 2051437 w 2564296"/>
                          <a:gd name="connsiteY8" fmla="*/ 890902 h 890902"/>
                          <a:gd name="connsiteX9" fmla="*/ 1615506 w 2564296"/>
                          <a:gd name="connsiteY9" fmla="*/ 890902 h 890902"/>
                          <a:gd name="connsiteX10" fmla="*/ 1102647 w 2564296"/>
                          <a:gd name="connsiteY10" fmla="*/ 890902 h 890902"/>
                          <a:gd name="connsiteX11" fmla="*/ 589788 w 2564296"/>
                          <a:gd name="connsiteY11" fmla="*/ 890902 h 890902"/>
                          <a:gd name="connsiteX12" fmla="*/ 0 w 2564296"/>
                          <a:gd name="connsiteY12" fmla="*/ 890902 h 890902"/>
                          <a:gd name="connsiteX13" fmla="*/ 0 w 2564296"/>
                          <a:gd name="connsiteY13" fmla="*/ 427633 h 890902"/>
                          <a:gd name="connsiteX14" fmla="*/ 0 w 2564296"/>
                          <a:gd name="connsiteY14" fmla="*/ 0 h 89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2564296" h="890902" extrusionOk="0">
                            <a:moveTo>
                              <a:pt x="0" y="0"/>
                            </a:moveTo>
                            <a:cubicBezTo>
                              <a:pt x="174819" y="-26259"/>
                              <a:pt x="388048" y="9032"/>
                              <a:pt x="487216" y="0"/>
                            </a:cubicBezTo>
                            <a:cubicBezTo>
                              <a:pt x="586384" y="-9032"/>
                              <a:pt x="720882" y="44380"/>
                              <a:pt x="923147" y="0"/>
                            </a:cubicBezTo>
                            <a:cubicBezTo>
                              <a:pt x="1125412" y="-44380"/>
                              <a:pt x="1273362" y="3508"/>
                              <a:pt x="1487292" y="0"/>
                            </a:cubicBezTo>
                            <a:cubicBezTo>
                              <a:pt x="1701223" y="-3508"/>
                              <a:pt x="1773413" y="49016"/>
                              <a:pt x="1974508" y="0"/>
                            </a:cubicBezTo>
                            <a:cubicBezTo>
                              <a:pt x="2175603" y="-49016"/>
                              <a:pt x="2364249" y="63594"/>
                              <a:pt x="2564296" y="0"/>
                            </a:cubicBezTo>
                            <a:cubicBezTo>
                              <a:pt x="2609754" y="110684"/>
                              <a:pt x="2538443" y="295907"/>
                              <a:pt x="2564296" y="463269"/>
                            </a:cubicBezTo>
                            <a:cubicBezTo>
                              <a:pt x="2590149" y="630631"/>
                              <a:pt x="2523146" y="730083"/>
                              <a:pt x="2564296" y="890902"/>
                            </a:cubicBezTo>
                            <a:cubicBezTo>
                              <a:pt x="2343464" y="951778"/>
                              <a:pt x="2287557" y="869429"/>
                              <a:pt x="2051437" y="890902"/>
                            </a:cubicBezTo>
                            <a:cubicBezTo>
                              <a:pt x="1815317" y="912375"/>
                              <a:pt x="1730620" y="859244"/>
                              <a:pt x="1615506" y="890902"/>
                            </a:cubicBezTo>
                            <a:cubicBezTo>
                              <a:pt x="1500392" y="922560"/>
                              <a:pt x="1259659" y="887437"/>
                              <a:pt x="1102647" y="890902"/>
                            </a:cubicBezTo>
                            <a:cubicBezTo>
                              <a:pt x="945635" y="894367"/>
                              <a:pt x="749682" y="866497"/>
                              <a:pt x="589788" y="890902"/>
                            </a:cubicBezTo>
                            <a:cubicBezTo>
                              <a:pt x="429894" y="915307"/>
                              <a:pt x="181412" y="888779"/>
                              <a:pt x="0" y="890902"/>
                            </a:cubicBezTo>
                            <a:cubicBezTo>
                              <a:pt x="-23829" y="743817"/>
                              <a:pt x="19806" y="628936"/>
                              <a:pt x="0" y="427633"/>
                            </a:cubicBezTo>
                            <a:cubicBezTo>
                              <a:pt x="-19806" y="226330"/>
                              <a:pt x="34530" y="19787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9FB31F9-FCD1-C64C-B05C-1E8A09C95610}"/>
                  </a:ext>
                </a:extLst>
              </p:cNvPr>
              <p:cNvSpPr txBox="1"/>
              <p:nvPr/>
            </p:nvSpPr>
            <p:spPr>
              <a:xfrm>
                <a:off x="2183015" y="3478718"/>
                <a:ext cx="117211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Outp</a:t>
                </a:r>
                <a:r>
                  <a:rPr kumimoji="1" lang="en-US" altLang="ja-JP" dirty="0"/>
                  <a:t>ut </a:t>
                </a:r>
                <a:r>
                  <a:rPr kumimoji="1" lang="ja-JP" altLang="en-US"/>
                  <a:t>層</a:t>
                </a:r>
              </a:p>
            </p:txBody>
          </p:sp>
        </p:grp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69FD0DF1-8012-474A-AFF9-E9EE07D9D0CA}"/>
                </a:ext>
              </a:extLst>
            </p:cNvPr>
            <p:cNvCxnSpPr>
              <a:cxnSpLocks/>
            </p:cNvCxnSpPr>
            <p:nvPr/>
          </p:nvCxnSpPr>
          <p:spPr>
            <a:xfrm>
              <a:off x="6378497" y="3970804"/>
              <a:ext cx="684888" cy="1143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A043164-58CF-C04D-9E02-B2B943C5382A}"/>
                </a:ext>
              </a:extLst>
            </p:cNvPr>
            <p:cNvSpPr/>
            <p:nvPr/>
          </p:nvSpPr>
          <p:spPr>
            <a:xfrm>
              <a:off x="5405469" y="5112696"/>
              <a:ext cx="5344305" cy="860949"/>
            </a:xfrm>
            <a:prstGeom prst="rect">
              <a:avLst/>
            </a:prstGeom>
            <a:noFill/>
            <a:ln cap="rnd"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564296"/>
                        <a:gd name="connsiteY0" fmla="*/ 0 h 890902"/>
                        <a:gd name="connsiteX1" fmla="*/ 487216 w 2564296"/>
                        <a:gd name="connsiteY1" fmla="*/ 0 h 890902"/>
                        <a:gd name="connsiteX2" fmla="*/ 923147 w 2564296"/>
                        <a:gd name="connsiteY2" fmla="*/ 0 h 890902"/>
                        <a:gd name="connsiteX3" fmla="*/ 1487292 w 2564296"/>
                        <a:gd name="connsiteY3" fmla="*/ 0 h 890902"/>
                        <a:gd name="connsiteX4" fmla="*/ 1974508 w 2564296"/>
                        <a:gd name="connsiteY4" fmla="*/ 0 h 890902"/>
                        <a:gd name="connsiteX5" fmla="*/ 2564296 w 2564296"/>
                        <a:gd name="connsiteY5" fmla="*/ 0 h 890902"/>
                        <a:gd name="connsiteX6" fmla="*/ 2564296 w 2564296"/>
                        <a:gd name="connsiteY6" fmla="*/ 463269 h 890902"/>
                        <a:gd name="connsiteX7" fmla="*/ 2564296 w 2564296"/>
                        <a:gd name="connsiteY7" fmla="*/ 890902 h 890902"/>
                        <a:gd name="connsiteX8" fmla="*/ 2051437 w 2564296"/>
                        <a:gd name="connsiteY8" fmla="*/ 890902 h 890902"/>
                        <a:gd name="connsiteX9" fmla="*/ 1615506 w 2564296"/>
                        <a:gd name="connsiteY9" fmla="*/ 890902 h 890902"/>
                        <a:gd name="connsiteX10" fmla="*/ 1102647 w 2564296"/>
                        <a:gd name="connsiteY10" fmla="*/ 890902 h 890902"/>
                        <a:gd name="connsiteX11" fmla="*/ 589788 w 2564296"/>
                        <a:gd name="connsiteY11" fmla="*/ 890902 h 890902"/>
                        <a:gd name="connsiteX12" fmla="*/ 0 w 2564296"/>
                        <a:gd name="connsiteY12" fmla="*/ 890902 h 890902"/>
                        <a:gd name="connsiteX13" fmla="*/ 0 w 2564296"/>
                        <a:gd name="connsiteY13" fmla="*/ 427633 h 890902"/>
                        <a:gd name="connsiteX14" fmla="*/ 0 w 2564296"/>
                        <a:gd name="connsiteY14" fmla="*/ 0 h 89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2564296" h="890902" extrusionOk="0">
                          <a:moveTo>
                            <a:pt x="0" y="0"/>
                          </a:moveTo>
                          <a:cubicBezTo>
                            <a:pt x="174819" y="-26259"/>
                            <a:pt x="388048" y="9032"/>
                            <a:pt x="487216" y="0"/>
                          </a:cubicBezTo>
                          <a:cubicBezTo>
                            <a:pt x="586384" y="-9032"/>
                            <a:pt x="720882" y="44380"/>
                            <a:pt x="923147" y="0"/>
                          </a:cubicBezTo>
                          <a:cubicBezTo>
                            <a:pt x="1125412" y="-44380"/>
                            <a:pt x="1273362" y="3508"/>
                            <a:pt x="1487292" y="0"/>
                          </a:cubicBezTo>
                          <a:cubicBezTo>
                            <a:pt x="1701223" y="-3508"/>
                            <a:pt x="1773413" y="49016"/>
                            <a:pt x="1974508" y="0"/>
                          </a:cubicBezTo>
                          <a:cubicBezTo>
                            <a:pt x="2175603" y="-49016"/>
                            <a:pt x="2364249" y="63594"/>
                            <a:pt x="2564296" y="0"/>
                          </a:cubicBezTo>
                          <a:cubicBezTo>
                            <a:pt x="2609754" y="110684"/>
                            <a:pt x="2538443" y="295907"/>
                            <a:pt x="2564296" y="463269"/>
                          </a:cubicBezTo>
                          <a:cubicBezTo>
                            <a:pt x="2590149" y="630631"/>
                            <a:pt x="2523146" y="730083"/>
                            <a:pt x="2564296" y="890902"/>
                          </a:cubicBezTo>
                          <a:cubicBezTo>
                            <a:pt x="2343464" y="951778"/>
                            <a:pt x="2287557" y="869429"/>
                            <a:pt x="2051437" y="890902"/>
                          </a:cubicBezTo>
                          <a:cubicBezTo>
                            <a:pt x="1815317" y="912375"/>
                            <a:pt x="1730620" y="859244"/>
                            <a:pt x="1615506" y="890902"/>
                          </a:cubicBezTo>
                          <a:cubicBezTo>
                            <a:pt x="1500392" y="922560"/>
                            <a:pt x="1259659" y="887437"/>
                            <a:pt x="1102647" y="890902"/>
                          </a:cubicBezTo>
                          <a:cubicBezTo>
                            <a:pt x="945635" y="894367"/>
                            <a:pt x="749682" y="866497"/>
                            <a:pt x="589788" y="890902"/>
                          </a:cubicBezTo>
                          <a:cubicBezTo>
                            <a:pt x="429894" y="915307"/>
                            <a:pt x="181412" y="888779"/>
                            <a:pt x="0" y="890902"/>
                          </a:cubicBezTo>
                          <a:cubicBezTo>
                            <a:pt x="-23829" y="743817"/>
                            <a:pt x="19806" y="628936"/>
                            <a:pt x="0" y="427633"/>
                          </a:cubicBezTo>
                          <a:cubicBezTo>
                            <a:pt x="-19806" y="226330"/>
                            <a:pt x="34530" y="197873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4A33988C-EC27-8642-AE3B-A64235145129}"/>
                </a:ext>
              </a:extLst>
            </p:cNvPr>
            <p:cNvSpPr txBox="1"/>
            <p:nvPr/>
          </p:nvSpPr>
          <p:spPr>
            <a:xfrm>
              <a:off x="5590720" y="4956116"/>
              <a:ext cx="155523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リザーバー</a:t>
              </a:r>
              <a:r>
                <a:rPr kumimoji="1" lang="en-US" altLang="ja-JP" dirty="0"/>
                <a:t> </a:t>
              </a:r>
              <a:r>
                <a:rPr kumimoji="1" lang="ja-JP" altLang="en-US"/>
                <a:t>層</a:t>
              </a: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CC7D8828-DAD1-A944-B5D3-8D9FD3AEE79A}"/>
                </a:ext>
              </a:extLst>
            </p:cNvPr>
            <p:cNvGrpSpPr/>
            <p:nvPr/>
          </p:nvGrpSpPr>
          <p:grpSpPr>
            <a:xfrm>
              <a:off x="6041658" y="5258731"/>
              <a:ext cx="4071926" cy="672823"/>
              <a:chOff x="5245556" y="5641504"/>
              <a:chExt cx="4071926" cy="6728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2F7BE161-B1DC-0346-9785-4B34FC974494}"/>
                      </a:ext>
                    </a:extLst>
                  </p:cNvPr>
                  <p:cNvSpPr txBox="1"/>
                  <p:nvPr/>
                </p:nvSpPr>
                <p:spPr>
                  <a:xfrm>
                    <a:off x="5245556" y="5641504"/>
                    <a:ext cx="2617832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D70C99F4-154C-CF4F-9C5A-556A60CC2E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5556" y="5641504"/>
                    <a:ext cx="261783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テキスト ボックス 18">
                    <a:extLst>
                      <a:ext uri="{FF2B5EF4-FFF2-40B4-BE49-F238E27FC236}">
                        <a16:creationId xmlns:a16="http://schemas.microsoft.com/office/drawing/2014/main" id="{35482CC9-2469-044C-A2BB-A4C141915C3E}"/>
                      </a:ext>
                    </a:extLst>
                  </p:cNvPr>
                  <p:cNvSpPr txBox="1"/>
                  <p:nvPr/>
                </p:nvSpPr>
                <p:spPr>
                  <a:xfrm>
                    <a:off x="6177776" y="5936082"/>
                    <a:ext cx="3139706" cy="37824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))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22" name="テキスト ボックス 21">
                    <a:extLst>
                      <a:ext uri="{FF2B5EF4-FFF2-40B4-BE49-F238E27FC236}">
                        <a16:creationId xmlns:a16="http://schemas.microsoft.com/office/drawing/2014/main" id="{41E2CCF6-22EE-D748-A9D2-3F30DD6080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7776" y="5936082"/>
                    <a:ext cx="3139706" cy="37824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290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AC1D1962-FD26-3E44-A830-A34945F7C17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57" y="2765733"/>
              <a:ext cx="13573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7297F578-FD4D-484A-B894-AF7D25213E95}"/>
                </a:ext>
              </a:extLst>
            </p:cNvPr>
            <p:cNvGrpSpPr/>
            <p:nvPr/>
          </p:nvGrpSpPr>
          <p:grpSpPr>
            <a:xfrm>
              <a:off x="2165239" y="4392898"/>
              <a:ext cx="2564296" cy="838529"/>
              <a:chOff x="1997765" y="3478718"/>
              <a:chExt cx="2564296" cy="8385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テキスト ボックス 14">
                    <a:extLst>
                      <a:ext uri="{FF2B5EF4-FFF2-40B4-BE49-F238E27FC236}">
                        <a16:creationId xmlns:a16="http://schemas.microsoft.com/office/drawing/2014/main" id="{5B62E350-88DC-5844-94C7-0DD21E9CA27E}"/>
                      </a:ext>
                    </a:extLst>
                  </p:cNvPr>
                  <p:cNvSpPr txBox="1"/>
                  <p:nvPr/>
                </p:nvSpPr>
                <p:spPr>
                  <a:xfrm>
                    <a:off x="2381428" y="3850576"/>
                    <a:ext cx="1905073" cy="37824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p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ja-JP" altLang="en-US" b="1"/>
                  </a:p>
                </p:txBody>
              </p:sp>
            </mc:Choice>
            <mc:Fallback xmlns="">
              <p:sp>
                <p:nvSpPr>
                  <p:cNvPr id="30" name="テキスト ボックス 29">
                    <a:extLst>
                      <a:ext uri="{FF2B5EF4-FFF2-40B4-BE49-F238E27FC236}">
                        <a16:creationId xmlns:a16="http://schemas.microsoft.com/office/drawing/2014/main" id="{62C9EDDA-A809-2148-A35F-BDCFD7CD6E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1428" y="3850576"/>
                    <a:ext cx="1905073" cy="37824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66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A42E61E1-79B9-4849-AD7D-87FF3EE9ADE3}"/>
                  </a:ext>
                </a:extLst>
              </p:cNvPr>
              <p:cNvSpPr/>
              <p:nvPr/>
            </p:nvSpPr>
            <p:spPr>
              <a:xfrm>
                <a:off x="1997765" y="3657600"/>
                <a:ext cx="2564296" cy="659647"/>
              </a:xfrm>
              <a:prstGeom prst="rect">
                <a:avLst/>
              </a:prstGeom>
              <a:noFill/>
              <a:ln cap="rnd">
                <a:round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564296"/>
                          <a:gd name="connsiteY0" fmla="*/ 0 h 890902"/>
                          <a:gd name="connsiteX1" fmla="*/ 487216 w 2564296"/>
                          <a:gd name="connsiteY1" fmla="*/ 0 h 890902"/>
                          <a:gd name="connsiteX2" fmla="*/ 923147 w 2564296"/>
                          <a:gd name="connsiteY2" fmla="*/ 0 h 890902"/>
                          <a:gd name="connsiteX3" fmla="*/ 1487292 w 2564296"/>
                          <a:gd name="connsiteY3" fmla="*/ 0 h 890902"/>
                          <a:gd name="connsiteX4" fmla="*/ 1974508 w 2564296"/>
                          <a:gd name="connsiteY4" fmla="*/ 0 h 890902"/>
                          <a:gd name="connsiteX5" fmla="*/ 2564296 w 2564296"/>
                          <a:gd name="connsiteY5" fmla="*/ 0 h 890902"/>
                          <a:gd name="connsiteX6" fmla="*/ 2564296 w 2564296"/>
                          <a:gd name="connsiteY6" fmla="*/ 463269 h 890902"/>
                          <a:gd name="connsiteX7" fmla="*/ 2564296 w 2564296"/>
                          <a:gd name="connsiteY7" fmla="*/ 890902 h 890902"/>
                          <a:gd name="connsiteX8" fmla="*/ 2051437 w 2564296"/>
                          <a:gd name="connsiteY8" fmla="*/ 890902 h 890902"/>
                          <a:gd name="connsiteX9" fmla="*/ 1615506 w 2564296"/>
                          <a:gd name="connsiteY9" fmla="*/ 890902 h 890902"/>
                          <a:gd name="connsiteX10" fmla="*/ 1102647 w 2564296"/>
                          <a:gd name="connsiteY10" fmla="*/ 890902 h 890902"/>
                          <a:gd name="connsiteX11" fmla="*/ 589788 w 2564296"/>
                          <a:gd name="connsiteY11" fmla="*/ 890902 h 890902"/>
                          <a:gd name="connsiteX12" fmla="*/ 0 w 2564296"/>
                          <a:gd name="connsiteY12" fmla="*/ 890902 h 890902"/>
                          <a:gd name="connsiteX13" fmla="*/ 0 w 2564296"/>
                          <a:gd name="connsiteY13" fmla="*/ 427633 h 890902"/>
                          <a:gd name="connsiteX14" fmla="*/ 0 w 2564296"/>
                          <a:gd name="connsiteY14" fmla="*/ 0 h 89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2564296" h="890902" extrusionOk="0">
                            <a:moveTo>
                              <a:pt x="0" y="0"/>
                            </a:moveTo>
                            <a:cubicBezTo>
                              <a:pt x="174819" y="-26259"/>
                              <a:pt x="388048" y="9032"/>
                              <a:pt x="487216" y="0"/>
                            </a:cubicBezTo>
                            <a:cubicBezTo>
                              <a:pt x="586384" y="-9032"/>
                              <a:pt x="720882" y="44380"/>
                              <a:pt x="923147" y="0"/>
                            </a:cubicBezTo>
                            <a:cubicBezTo>
                              <a:pt x="1125412" y="-44380"/>
                              <a:pt x="1273362" y="3508"/>
                              <a:pt x="1487292" y="0"/>
                            </a:cubicBezTo>
                            <a:cubicBezTo>
                              <a:pt x="1701223" y="-3508"/>
                              <a:pt x="1773413" y="49016"/>
                              <a:pt x="1974508" y="0"/>
                            </a:cubicBezTo>
                            <a:cubicBezTo>
                              <a:pt x="2175603" y="-49016"/>
                              <a:pt x="2364249" y="63594"/>
                              <a:pt x="2564296" y="0"/>
                            </a:cubicBezTo>
                            <a:cubicBezTo>
                              <a:pt x="2609754" y="110684"/>
                              <a:pt x="2538443" y="295907"/>
                              <a:pt x="2564296" y="463269"/>
                            </a:cubicBezTo>
                            <a:cubicBezTo>
                              <a:pt x="2590149" y="630631"/>
                              <a:pt x="2523146" y="730083"/>
                              <a:pt x="2564296" y="890902"/>
                            </a:cubicBezTo>
                            <a:cubicBezTo>
                              <a:pt x="2343464" y="951778"/>
                              <a:pt x="2287557" y="869429"/>
                              <a:pt x="2051437" y="890902"/>
                            </a:cubicBezTo>
                            <a:cubicBezTo>
                              <a:pt x="1815317" y="912375"/>
                              <a:pt x="1730620" y="859244"/>
                              <a:pt x="1615506" y="890902"/>
                            </a:cubicBezTo>
                            <a:cubicBezTo>
                              <a:pt x="1500392" y="922560"/>
                              <a:pt x="1259659" y="887437"/>
                              <a:pt x="1102647" y="890902"/>
                            </a:cubicBezTo>
                            <a:cubicBezTo>
                              <a:pt x="945635" y="894367"/>
                              <a:pt x="749682" y="866497"/>
                              <a:pt x="589788" y="890902"/>
                            </a:cubicBezTo>
                            <a:cubicBezTo>
                              <a:pt x="429894" y="915307"/>
                              <a:pt x="181412" y="888779"/>
                              <a:pt x="0" y="890902"/>
                            </a:cubicBezTo>
                            <a:cubicBezTo>
                              <a:pt x="-23829" y="743817"/>
                              <a:pt x="19806" y="628936"/>
                              <a:pt x="0" y="427633"/>
                            </a:cubicBezTo>
                            <a:cubicBezTo>
                              <a:pt x="-19806" y="226330"/>
                              <a:pt x="34530" y="19787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122B51C-0E38-FB43-98E0-4228D97ED324}"/>
                  </a:ext>
                </a:extLst>
              </p:cNvPr>
              <p:cNvSpPr txBox="1"/>
              <p:nvPr/>
            </p:nvSpPr>
            <p:spPr>
              <a:xfrm>
                <a:off x="2183015" y="3478718"/>
                <a:ext cx="9925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Input </a:t>
                </a:r>
                <a:r>
                  <a:rPr kumimoji="1" lang="ja-JP" altLang="en-US"/>
                  <a:t>層</a:t>
                </a:r>
              </a:p>
            </p:txBody>
          </p:sp>
        </p:grp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09BF5C7-DDD9-B148-90AC-E19A62E7E722}"/>
              </a:ext>
            </a:extLst>
          </p:cNvPr>
          <p:cNvSpPr txBox="1"/>
          <p:nvPr/>
        </p:nvSpPr>
        <p:spPr>
          <a:xfrm>
            <a:off x="1288788" y="873221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- </a:t>
            </a:r>
            <a:r>
              <a:rPr kumimoji="1" lang="en-US" altLang="ja-JP" sz="2400" dirty="0"/>
              <a:t>ESN</a:t>
            </a:r>
            <a:r>
              <a:rPr kumimoji="1" lang="ja-JP" altLang="en-US" sz="2400"/>
              <a:t>の構造</a:t>
            </a:r>
          </a:p>
        </p:txBody>
      </p:sp>
    </p:spTree>
    <p:extLst>
      <p:ext uri="{BB962C8B-B14F-4D97-AF65-F5344CB8AC3E}">
        <p14:creationId xmlns:p14="http://schemas.microsoft.com/office/powerpoint/2010/main" val="286628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729BA53-7B99-7F4E-92DD-10A45A03325A}"/>
              </a:ext>
            </a:extLst>
          </p:cNvPr>
          <p:cNvSpPr txBox="1"/>
          <p:nvPr/>
        </p:nvSpPr>
        <p:spPr>
          <a:xfrm>
            <a:off x="570225" y="356590"/>
            <a:ext cx="72843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5</a:t>
            </a:r>
            <a:r>
              <a:rPr lang="ja-JP" altLang="en-US" sz="4000"/>
              <a:t>章</a:t>
            </a:r>
            <a:r>
              <a:rPr lang="en-US" altLang="ja-JP" sz="4000" dirty="0"/>
              <a:t> </a:t>
            </a:r>
            <a:r>
              <a:rPr lang="ja-JP" altLang="en-US" sz="4000"/>
              <a:t>時系列パターンの応用問題</a:t>
            </a:r>
            <a:endParaRPr lang="en-US" altLang="ja-JP" sz="40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199F47-4E6C-BF40-B70D-3042694D21E0}"/>
              </a:ext>
            </a:extLst>
          </p:cNvPr>
          <p:cNvSpPr/>
          <p:nvPr/>
        </p:nvSpPr>
        <p:spPr>
          <a:xfrm>
            <a:off x="1062581" y="1327573"/>
            <a:ext cx="6178294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/>
              <a:t>教科書で取り上げられている応用例</a:t>
            </a:r>
            <a:endParaRPr lang="en-US" altLang="ja-JP" sz="2800" dirty="0"/>
          </a:p>
          <a:p>
            <a:pPr lvl="1"/>
            <a:endParaRPr lang="en-US" altLang="ja-JP" sz="1200" dirty="0"/>
          </a:p>
          <a:p>
            <a:pPr lvl="1"/>
            <a:r>
              <a:rPr lang="en-US" altLang="ja-JP" sz="2800" dirty="0"/>
              <a:t>5.3 </a:t>
            </a:r>
            <a:r>
              <a:rPr lang="ja-JP" altLang="en-US" sz="2800"/>
              <a:t>発話数字認識</a:t>
            </a:r>
            <a:endParaRPr lang="en-US" altLang="ja-JP" sz="2800" dirty="0"/>
          </a:p>
          <a:p>
            <a:pPr marL="1257300" lvl="2" indent="-342900">
              <a:buFontTx/>
              <a:buChar char="-"/>
            </a:pPr>
            <a:r>
              <a:rPr lang="en-US" altLang="ja-JP" sz="2400" dirty="0"/>
              <a:t>zero, one, .. , nine </a:t>
            </a:r>
            <a:r>
              <a:rPr lang="ja-JP" altLang="en-US" sz="2400"/>
              <a:t>の音声をの分類</a:t>
            </a:r>
            <a:endParaRPr lang="en-US" altLang="ja-JP" sz="2400" dirty="0"/>
          </a:p>
          <a:p>
            <a:pPr marL="1257300" lvl="2" indent="-342900">
              <a:buFontTx/>
              <a:buChar char="-"/>
            </a:pPr>
            <a:endParaRPr lang="en-US" altLang="ja-JP" sz="1000" dirty="0"/>
          </a:p>
          <a:p>
            <a:pPr lvl="1"/>
            <a:r>
              <a:rPr lang="en-US" altLang="ja-JP" sz="2800" dirty="0"/>
              <a:t>5.4 </a:t>
            </a:r>
            <a:r>
              <a:rPr lang="ja-JP" altLang="en-US" sz="2800"/>
              <a:t>心電図の異常検知</a:t>
            </a:r>
            <a:endParaRPr lang="en-US" altLang="ja-JP" sz="2400" dirty="0"/>
          </a:p>
          <a:p>
            <a:pPr marL="1371600" lvl="2" indent="-457200">
              <a:buFontTx/>
              <a:buChar char="-"/>
            </a:pPr>
            <a:r>
              <a:rPr lang="ja-JP" altLang="en-US" sz="2400"/>
              <a:t>異常な心拍波形を検知</a:t>
            </a:r>
            <a:endParaRPr lang="en-US" altLang="ja-JP" sz="2400" dirty="0"/>
          </a:p>
          <a:p>
            <a:pPr marL="1371600" lvl="2" indent="-457200">
              <a:buFontTx/>
              <a:buChar char="-"/>
            </a:pPr>
            <a:endParaRPr lang="en-US" altLang="ja-JP" sz="1000" dirty="0"/>
          </a:p>
          <a:p>
            <a:pPr lvl="1"/>
            <a:r>
              <a:rPr lang="en-US" altLang="ja-JP" sz="2800" dirty="0"/>
              <a:t>5.5 </a:t>
            </a:r>
            <a:r>
              <a:rPr lang="ja-JP" altLang="en-US" sz="2800"/>
              <a:t>太陽黒点データ予測</a:t>
            </a:r>
            <a:endParaRPr lang="en-US" altLang="ja-JP" sz="1000" dirty="0"/>
          </a:p>
          <a:p>
            <a:pPr marL="1371600" lvl="2" indent="-457200">
              <a:buFontTx/>
              <a:buChar char="-"/>
            </a:pPr>
            <a:r>
              <a:rPr lang="ja-JP" altLang="en-US" sz="2400"/>
              <a:t>太陽黒点数の予測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05568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F7A6608-DEC3-E440-B190-3C39608EC85F}"/>
              </a:ext>
            </a:extLst>
          </p:cNvPr>
          <p:cNvSpPr txBox="1"/>
          <p:nvPr/>
        </p:nvSpPr>
        <p:spPr>
          <a:xfrm>
            <a:off x="570225" y="356590"/>
            <a:ext cx="6163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5.2 </a:t>
            </a:r>
            <a:r>
              <a:rPr lang="ja-JP" altLang="en-US" sz="4000"/>
              <a:t>時系列データの前処理</a:t>
            </a:r>
            <a:endParaRPr lang="en-US" altLang="ja-JP" sz="40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DFDC853-4994-1647-B2D2-603B631B346E}"/>
              </a:ext>
            </a:extLst>
          </p:cNvPr>
          <p:cNvSpPr/>
          <p:nvPr/>
        </p:nvSpPr>
        <p:spPr>
          <a:xfrm>
            <a:off x="1095632" y="1162320"/>
            <a:ext cx="880241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/>
              <a:t>機械学習ではデータの前処理が精度に大きく影響する</a:t>
            </a:r>
            <a:endParaRPr lang="en-US" altLang="ja-JP" sz="2800" dirty="0"/>
          </a:p>
          <a:p>
            <a:r>
              <a:rPr lang="ja-JP" altLang="en-US" sz="2800"/>
              <a:t>例えば，</a:t>
            </a:r>
            <a:endParaRPr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FA5FD4-08DE-E846-B9F7-4D8E91907F3D}"/>
              </a:ext>
            </a:extLst>
          </p:cNvPr>
          <p:cNvSpPr txBox="1"/>
          <p:nvPr/>
        </p:nvSpPr>
        <p:spPr>
          <a:xfrm>
            <a:off x="2048194" y="2214271"/>
            <a:ext cx="46858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データ値の正規化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データ値の範囲指定</a:t>
            </a:r>
            <a:endParaRPr kumimoji="1" lang="en-US" altLang="ja-JP" sz="2400" dirty="0"/>
          </a:p>
          <a:p>
            <a:pPr marL="800100" lvl="1" indent="-342900">
              <a:buFontTx/>
              <a:buChar char="-"/>
            </a:pPr>
            <a:r>
              <a:rPr lang="ja-JP" altLang="en-US" sz="2400"/>
              <a:t>外れ値の除外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データ長の調整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データ表現の変換</a:t>
            </a:r>
            <a:endParaRPr lang="en-US" altLang="ja-JP" sz="2400" dirty="0"/>
          </a:p>
          <a:p>
            <a:pPr marL="800100" lvl="1" indent="-342900">
              <a:buFontTx/>
              <a:buChar char="-"/>
            </a:pPr>
            <a:r>
              <a:rPr lang="en-US" altLang="ja-JP" sz="2400" dirty="0"/>
              <a:t>one-hot vector</a:t>
            </a:r>
            <a:r>
              <a:rPr lang="ja-JP" altLang="en-US" sz="2400"/>
              <a:t>など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データの加工</a:t>
            </a:r>
            <a:endParaRPr kumimoji="1" lang="en-US" altLang="ja-JP" sz="2400" dirty="0"/>
          </a:p>
          <a:p>
            <a:pPr marL="800100" lvl="1" indent="-342900">
              <a:buFontTx/>
              <a:buChar char="-"/>
            </a:pPr>
            <a:r>
              <a:rPr lang="ja-JP" altLang="en-US" sz="2400"/>
              <a:t>ノイズ除去や次元圧縮など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515552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E69B183-9D93-B948-B532-1F489B26D1FD}"/>
              </a:ext>
            </a:extLst>
          </p:cNvPr>
          <p:cNvSpPr txBox="1"/>
          <p:nvPr/>
        </p:nvSpPr>
        <p:spPr>
          <a:xfrm>
            <a:off x="570225" y="356590"/>
            <a:ext cx="41120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5.3 </a:t>
            </a:r>
            <a:r>
              <a:rPr lang="ja-JP" altLang="en-US" sz="4000"/>
              <a:t>発話数字認識</a:t>
            </a:r>
            <a:endParaRPr lang="en-US" altLang="ja-JP" sz="4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58B446-63BD-7347-B1B9-9BA82FBCBFD6}"/>
              </a:ext>
            </a:extLst>
          </p:cNvPr>
          <p:cNvSpPr txBox="1"/>
          <p:nvPr/>
        </p:nvSpPr>
        <p:spPr>
          <a:xfrm>
            <a:off x="1377109" y="1064476"/>
            <a:ext cx="7470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５人</a:t>
            </a:r>
            <a:r>
              <a:rPr lang="en-US" altLang="ja-JP" sz="2400" dirty="0"/>
              <a:t>×10</a:t>
            </a:r>
            <a:r>
              <a:rPr lang="ja-JP" altLang="en-US" sz="2400"/>
              <a:t>種類</a:t>
            </a:r>
            <a:r>
              <a:rPr lang="en-US" altLang="ja-JP" sz="2400" dirty="0"/>
              <a:t>(</a:t>
            </a:r>
            <a:r>
              <a:rPr lang="ja-JP" altLang="en-US" sz="2400"/>
              <a:t>０から９</a:t>
            </a:r>
            <a:r>
              <a:rPr lang="en-US" altLang="ja-JP" sz="2400" dirty="0"/>
              <a:t>)×10</a:t>
            </a:r>
            <a:r>
              <a:rPr lang="ja-JP" altLang="en-US" sz="2400"/>
              <a:t>回＝</a:t>
            </a:r>
            <a:r>
              <a:rPr lang="en-US" altLang="ja-JP" sz="2400" dirty="0"/>
              <a:t>500</a:t>
            </a:r>
            <a:r>
              <a:rPr lang="ja-JP" altLang="en-US" sz="2400"/>
              <a:t>個の音声データ</a:t>
            </a:r>
            <a:endParaRPr lang="en-US" altLang="ja-JP" sz="2400" dirty="0"/>
          </a:p>
          <a:p>
            <a:r>
              <a:rPr lang="ja-JP" altLang="en-US" sz="2400"/>
              <a:t>訓練データ</a:t>
            </a:r>
            <a:r>
              <a:rPr lang="en-US" altLang="ja-JP" sz="2400" dirty="0"/>
              <a:t>250/</a:t>
            </a:r>
            <a:r>
              <a:rPr lang="ja-JP" altLang="en-US" sz="2400"/>
              <a:t>検証データ</a:t>
            </a:r>
            <a:r>
              <a:rPr lang="en-US" altLang="ja-JP" sz="2400" dirty="0"/>
              <a:t>250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CA643DF-B001-584E-9121-6D3A3EBF1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396" y="2006528"/>
            <a:ext cx="85725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0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E69B183-9D93-B948-B532-1F489B26D1FD}"/>
              </a:ext>
            </a:extLst>
          </p:cNvPr>
          <p:cNvSpPr txBox="1"/>
          <p:nvPr/>
        </p:nvSpPr>
        <p:spPr>
          <a:xfrm>
            <a:off x="570225" y="356590"/>
            <a:ext cx="41120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5.3 </a:t>
            </a:r>
            <a:r>
              <a:rPr lang="ja-JP" altLang="en-US" sz="4000"/>
              <a:t>発話数字認識</a:t>
            </a:r>
            <a:endParaRPr lang="en-US" altLang="ja-JP" sz="4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58B446-63BD-7347-B1B9-9BA82FBCBFD6}"/>
              </a:ext>
            </a:extLst>
          </p:cNvPr>
          <p:cNvSpPr txBox="1"/>
          <p:nvPr/>
        </p:nvSpPr>
        <p:spPr>
          <a:xfrm>
            <a:off x="1377109" y="1064476"/>
            <a:ext cx="7427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リザーバーのノード数を変化させた時の誤差の変化</a:t>
            </a:r>
            <a:endParaRPr lang="en-US" altLang="ja-JP" sz="24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9400C7A-5004-A341-8A28-FB980C549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371" y="2030528"/>
            <a:ext cx="6187258" cy="447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0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E69B183-9D93-B948-B532-1F489B26D1FD}"/>
              </a:ext>
            </a:extLst>
          </p:cNvPr>
          <p:cNvSpPr txBox="1"/>
          <p:nvPr/>
        </p:nvSpPr>
        <p:spPr>
          <a:xfrm>
            <a:off x="570225" y="356590"/>
            <a:ext cx="5137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5.4 </a:t>
            </a:r>
            <a:r>
              <a:rPr lang="ja-JP" altLang="en-US" sz="4000"/>
              <a:t>心電図の異常検知</a:t>
            </a:r>
            <a:endParaRPr lang="en-US" altLang="ja-JP" sz="4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58B446-63BD-7347-B1B9-9BA82FBCBFD6}"/>
              </a:ext>
            </a:extLst>
          </p:cNvPr>
          <p:cNvSpPr txBox="1"/>
          <p:nvPr/>
        </p:nvSpPr>
        <p:spPr>
          <a:xfrm>
            <a:off x="1377109" y="1064476"/>
            <a:ext cx="531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正常な心電図波形</a:t>
            </a:r>
            <a:r>
              <a:rPr lang="en-US" altLang="ja-JP" sz="2400" dirty="0"/>
              <a:t>(a)</a:t>
            </a:r>
            <a:r>
              <a:rPr lang="ja-JP" altLang="en-US" sz="2400"/>
              <a:t>と異常な波形</a:t>
            </a:r>
            <a:r>
              <a:rPr lang="en-US" altLang="ja-JP" sz="2400" dirty="0"/>
              <a:t>(b)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ACB305B-B33F-3540-9BEA-8EE1F52FC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973" y="1772362"/>
            <a:ext cx="57277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59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E69B183-9D93-B948-B532-1F489B26D1FD}"/>
              </a:ext>
            </a:extLst>
          </p:cNvPr>
          <p:cNvSpPr txBox="1"/>
          <p:nvPr/>
        </p:nvSpPr>
        <p:spPr>
          <a:xfrm>
            <a:off x="570225" y="356590"/>
            <a:ext cx="5137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5.4 </a:t>
            </a:r>
            <a:r>
              <a:rPr lang="ja-JP" altLang="en-US" sz="4000"/>
              <a:t>心電図の異常検知</a:t>
            </a:r>
            <a:endParaRPr lang="en-US" altLang="ja-JP" sz="4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58B446-63BD-7347-B1B9-9BA82FBCBFD6}"/>
              </a:ext>
            </a:extLst>
          </p:cNvPr>
          <p:cNvSpPr txBox="1"/>
          <p:nvPr/>
        </p:nvSpPr>
        <p:spPr>
          <a:xfrm>
            <a:off x="1377110" y="1064476"/>
            <a:ext cx="9816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Training data (a) </a:t>
            </a:r>
            <a:r>
              <a:rPr lang="ja-JP" altLang="en-US" sz="2400"/>
              <a:t>異常を含む</a:t>
            </a:r>
            <a:r>
              <a:rPr lang="en-US" altLang="ja-JP" sz="2400" dirty="0"/>
              <a:t>Testing data 1 (b) </a:t>
            </a:r>
            <a:r>
              <a:rPr lang="ja-JP" altLang="en-US" sz="2400"/>
              <a:t>正常なデータにノイズを加えた</a:t>
            </a:r>
            <a:r>
              <a:rPr lang="en-US" altLang="ja-JP" sz="2400" dirty="0"/>
              <a:t>Testing data 2 (c)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AE9EE8E-73D0-6942-914D-7FA0D8722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995" y="2020448"/>
            <a:ext cx="58039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34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E69B183-9D93-B948-B532-1F489B26D1FD}"/>
              </a:ext>
            </a:extLst>
          </p:cNvPr>
          <p:cNvSpPr txBox="1"/>
          <p:nvPr/>
        </p:nvSpPr>
        <p:spPr>
          <a:xfrm>
            <a:off x="570225" y="356590"/>
            <a:ext cx="5137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5.4 </a:t>
            </a:r>
            <a:r>
              <a:rPr lang="ja-JP" altLang="en-US" sz="4000"/>
              <a:t>心電図の異常検知</a:t>
            </a:r>
            <a:endParaRPr lang="en-US" altLang="ja-JP" sz="4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58B446-63BD-7347-B1B9-9BA82FBCBFD6}"/>
              </a:ext>
            </a:extLst>
          </p:cNvPr>
          <p:cNvSpPr txBox="1"/>
          <p:nvPr/>
        </p:nvSpPr>
        <p:spPr>
          <a:xfrm>
            <a:off x="1377110" y="1064476"/>
            <a:ext cx="9816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予測される波形と検査波形の比較によって異常を検知する</a:t>
            </a:r>
            <a:endParaRPr lang="en-US" altLang="ja-JP" sz="24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E490073-5F5C-384F-8281-35DC9CFED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197" y="1885954"/>
            <a:ext cx="56388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5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E69B183-9D93-B948-B532-1F489B26D1FD}"/>
              </a:ext>
            </a:extLst>
          </p:cNvPr>
          <p:cNvSpPr txBox="1"/>
          <p:nvPr/>
        </p:nvSpPr>
        <p:spPr>
          <a:xfrm>
            <a:off x="570225" y="356590"/>
            <a:ext cx="5650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5.5 </a:t>
            </a:r>
            <a:r>
              <a:rPr lang="ja-JP" altLang="en-US" sz="4000"/>
              <a:t>太陽黒点データ予測</a:t>
            </a:r>
            <a:endParaRPr lang="en-US" altLang="ja-JP" sz="4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58B446-63BD-7347-B1B9-9BA82FBCBFD6}"/>
              </a:ext>
            </a:extLst>
          </p:cNvPr>
          <p:cNvSpPr txBox="1"/>
          <p:nvPr/>
        </p:nvSpPr>
        <p:spPr>
          <a:xfrm>
            <a:off x="1377110" y="1064476"/>
            <a:ext cx="9816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元データ</a:t>
            </a:r>
            <a:r>
              <a:rPr lang="en-US" altLang="ja-JP" sz="2400" dirty="0"/>
              <a:t>(a) 10</a:t>
            </a:r>
            <a:r>
              <a:rPr lang="ja-JP" altLang="en-US" sz="2400"/>
              <a:t>ステップ先の予測</a:t>
            </a:r>
            <a:r>
              <a:rPr lang="en-US" altLang="ja-JP" sz="2400" dirty="0"/>
              <a:t> (b) 10</a:t>
            </a:r>
            <a:r>
              <a:rPr lang="ja-JP" altLang="en-US" sz="2400"/>
              <a:t>ステップ先を予測</a:t>
            </a:r>
            <a:r>
              <a:rPr lang="en-US" altLang="ja-JP" sz="2400" dirty="0"/>
              <a:t> (c)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32E8319-E510-5542-85F0-D20880E33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773" y="1772362"/>
            <a:ext cx="5092012" cy="485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9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320</Words>
  <Application>Microsoft Macintosh PowerPoint</Application>
  <PresentationFormat>ワイド画面</PresentationFormat>
  <Paragraphs>52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游ゴシック</vt:lpstr>
      <vt:lpstr>游ゴシック Light</vt:lpstr>
      <vt:lpstr>Arial</vt:lpstr>
      <vt:lpstr>Cambria Math</vt:lpstr>
      <vt:lpstr>Office テーマ</vt:lpstr>
      <vt:lpstr>リザバーコンピューティング 勉強会 #11  @7/7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リザバーコンピューティング 勉強会 #5  @6/3</dc:title>
  <dc:creator>林　成榕</dc:creator>
  <cp:lastModifiedBy>野口 聖史</cp:lastModifiedBy>
  <cp:revision>45</cp:revision>
  <dcterms:created xsi:type="dcterms:W3CDTF">2021-05-31T13:31:07Z</dcterms:created>
  <dcterms:modified xsi:type="dcterms:W3CDTF">2021-07-07T13:38:30Z</dcterms:modified>
</cp:coreProperties>
</file>