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73" r:id="rId4"/>
    <p:sldId id="274" r:id="rId5"/>
    <p:sldId id="276" r:id="rId6"/>
    <p:sldId id="275" r:id="rId7"/>
    <p:sldId id="268" r:id="rId8"/>
    <p:sldId id="269" r:id="rId9"/>
    <p:sldId id="270" r:id="rId10"/>
    <p:sldId id="271" r:id="rId11"/>
    <p:sldId id="272" r:id="rId12"/>
    <p:sldId id="277" r:id="rId13"/>
    <p:sldId id="278" r:id="rId14"/>
    <p:sldId id="279" r:id="rId15"/>
    <p:sldId id="280" r:id="rId16"/>
    <p:sldId id="282" r:id="rId17"/>
    <p:sldId id="267"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73D04-BBF2-4945-BAEE-34A298A788C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6FFDBC0-1AE0-4767-B78A-4B31D4CBA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EDBBF4-0DBA-4BDA-9F0A-52E7CBB59E96}"/>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5" name="フッター プレースホルダー 4">
            <a:extLst>
              <a:ext uri="{FF2B5EF4-FFF2-40B4-BE49-F238E27FC236}">
                <a16:creationId xmlns:a16="http://schemas.microsoft.com/office/drawing/2014/main" id="{B68D5583-C0FF-40F1-88C3-74CD7C90B2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3836AB-8D1A-4720-8894-A153968925C4}"/>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199430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EDA3B-E55B-4291-889B-998FF935499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E10C59-9C99-4C82-B66D-D8D3253739A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25BBCB-0F99-4A7B-AF37-94266966FB86}"/>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5" name="フッター プレースホルダー 4">
            <a:extLst>
              <a:ext uri="{FF2B5EF4-FFF2-40B4-BE49-F238E27FC236}">
                <a16:creationId xmlns:a16="http://schemas.microsoft.com/office/drawing/2014/main" id="{2290A309-B0E8-4D9B-91B6-D40AB1BA35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E96CD2-1F6E-49AE-BFEE-63061D91B462}"/>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367817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8EB5080-438C-43FF-B487-0DEF5ED2708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93B1EE5-0F8D-4BE0-8CF2-E99821FA68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4FA86F-6D72-4000-AFEB-ADC7B91D697C}"/>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5" name="フッター プレースホルダー 4">
            <a:extLst>
              <a:ext uri="{FF2B5EF4-FFF2-40B4-BE49-F238E27FC236}">
                <a16:creationId xmlns:a16="http://schemas.microsoft.com/office/drawing/2014/main" id="{43E9B370-0F80-4C8B-BC34-2D6A1CDB17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C8A35A-6E05-4FAE-96D8-7494E142E47B}"/>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226451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DFCE6-66C4-4854-9BB5-0A8A048B70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978B2C-29C0-4E13-A61A-52A00816622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BC5255-1629-439D-8CC6-25FA8CDBFF36}"/>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5" name="フッター プレースホルダー 4">
            <a:extLst>
              <a:ext uri="{FF2B5EF4-FFF2-40B4-BE49-F238E27FC236}">
                <a16:creationId xmlns:a16="http://schemas.microsoft.com/office/drawing/2014/main" id="{BE1263F0-806D-47F3-8299-CAC6109A48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C87F65-20B6-4FC0-94AB-C6A94F9243FA}"/>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3462976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3AF21D-B55F-4686-86A8-7FE594CA38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F71B6C-9208-4002-B97F-C3BF35D39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8AB1CBE-F91B-4A75-976C-B3C01701E305}"/>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5" name="フッター プレースホルダー 4">
            <a:extLst>
              <a:ext uri="{FF2B5EF4-FFF2-40B4-BE49-F238E27FC236}">
                <a16:creationId xmlns:a16="http://schemas.microsoft.com/office/drawing/2014/main" id="{1D073A5D-1DEB-4EA7-B7A1-CC517FEE27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6DE6A9-3BC9-4DFC-9979-4B3662B1EAC9}"/>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179732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2AC9B-7B91-43C7-81B1-F52F4A355A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69C046-FCA2-4894-BBAB-1BBA82CA4C6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E0CBFCB-C2DA-430D-96E2-458B418C288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7B95513-F013-4AA2-B06F-4CB394C0C0F7}"/>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6" name="フッター プレースホルダー 5">
            <a:extLst>
              <a:ext uri="{FF2B5EF4-FFF2-40B4-BE49-F238E27FC236}">
                <a16:creationId xmlns:a16="http://schemas.microsoft.com/office/drawing/2014/main" id="{12F63A4F-6568-49F3-AA95-10BC1B88C7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864675-F8B0-459F-B04E-AEB451395408}"/>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329556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B31932-D657-4A4C-BE03-ABA2382F7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2AC49D-F4E4-4FBA-B34A-7C5C3F499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5501A60-76BD-4B57-8A9A-D8612F86F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269F61C-3F3F-4EC7-A6F0-4CB29E2193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247BF9-30E5-4381-A0D3-E3A573C6539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90C4673-7C60-4B6A-B258-EBBD5154B792}"/>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8" name="フッター プレースホルダー 7">
            <a:extLst>
              <a:ext uri="{FF2B5EF4-FFF2-40B4-BE49-F238E27FC236}">
                <a16:creationId xmlns:a16="http://schemas.microsoft.com/office/drawing/2014/main" id="{1A08D941-B80D-4149-AB68-F40A022B599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FB5CD7-AEFD-4F1A-BE51-B4D6F4FBC561}"/>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158535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ECBA2-1665-4CDA-AF12-50B7F518611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71E42BB-870F-47CB-A021-FB30641B49D6}"/>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4" name="フッター プレースホルダー 3">
            <a:extLst>
              <a:ext uri="{FF2B5EF4-FFF2-40B4-BE49-F238E27FC236}">
                <a16:creationId xmlns:a16="http://schemas.microsoft.com/office/drawing/2014/main" id="{F7197F87-9758-4AD9-BD33-9900589BA4A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E49BC6-7BD7-478A-85E2-F63BC5B991E9}"/>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836492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C66C569-5290-4EF4-B3E6-1E2CC20238B3}"/>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3" name="フッター プレースホルダー 2">
            <a:extLst>
              <a:ext uri="{FF2B5EF4-FFF2-40B4-BE49-F238E27FC236}">
                <a16:creationId xmlns:a16="http://schemas.microsoft.com/office/drawing/2014/main" id="{E6CE8B47-65AB-46D7-9E67-8133A673A60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FB0A8-5F5C-4149-9C6A-97716FF5E5BA}"/>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2035284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C9113-5898-464C-9999-0C47434791B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C7E8E6F-DD22-4BA4-A547-1C720DA56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0AA2423-6EC2-4B16-AF4B-4B0E78B0A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F890F5-5C70-43F0-A8FF-8045B336E77E}"/>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6" name="フッター プレースホルダー 5">
            <a:extLst>
              <a:ext uri="{FF2B5EF4-FFF2-40B4-BE49-F238E27FC236}">
                <a16:creationId xmlns:a16="http://schemas.microsoft.com/office/drawing/2014/main" id="{602A296C-29D5-4F86-92A1-64C3F68B0E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3741E2-A3EB-4E29-8BDC-7BDAF4AC5302}"/>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210065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71F16-D79A-4B1F-B85B-7926318DDB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50A3FEF-C868-4BAA-8AD0-7D4C9F716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13AF30B-73C5-4622-A83F-9660B52DD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15FEF44-DF9F-41A8-969D-A88856805A32}"/>
              </a:ext>
            </a:extLst>
          </p:cNvPr>
          <p:cNvSpPr>
            <a:spLocks noGrp="1"/>
          </p:cNvSpPr>
          <p:nvPr>
            <p:ph type="dt" sz="half" idx="10"/>
          </p:nvPr>
        </p:nvSpPr>
        <p:spPr/>
        <p:txBody>
          <a:bodyPr/>
          <a:lstStyle/>
          <a:p>
            <a:fld id="{FC185530-6B07-4257-841E-7B653FD5824E}" type="datetimeFigureOut">
              <a:rPr kumimoji="1" lang="ja-JP" altLang="en-US" smtClean="0"/>
              <a:t>2021/7/15</a:t>
            </a:fld>
            <a:endParaRPr kumimoji="1" lang="ja-JP" altLang="en-US"/>
          </a:p>
        </p:txBody>
      </p:sp>
      <p:sp>
        <p:nvSpPr>
          <p:cNvPr id="6" name="フッター プレースホルダー 5">
            <a:extLst>
              <a:ext uri="{FF2B5EF4-FFF2-40B4-BE49-F238E27FC236}">
                <a16:creationId xmlns:a16="http://schemas.microsoft.com/office/drawing/2014/main" id="{2FCC7508-9B1D-40DE-BF11-CB149EA329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C3A17A-D0A8-4D5D-8678-D49E58B7CD13}"/>
              </a:ext>
            </a:extLst>
          </p:cNvPr>
          <p:cNvSpPr>
            <a:spLocks noGrp="1"/>
          </p:cNvSpPr>
          <p:nvPr>
            <p:ph type="sldNum" sz="quarter" idx="12"/>
          </p:nvPr>
        </p:nvSpPr>
        <p:spPr/>
        <p:txBody>
          <a:body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25242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7E138D2-C842-4DA3-A09F-AF0EE239CB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E084B5-EAF9-49E0-B094-E7D746567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C836054-E8A2-43E5-B4F0-3DD8D91BE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85530-6B07-4257-841E-7B653FD5824E}" type="datetimeFigureOut">
              <a:rPr kumimoji="1" lang="ja-JP" altLang="en-US" smtClean="0"/>
              <a:t>2021/7/15</a:t>
            </a:fld>
            <a:endParaRPr kumimoji="1" lang="ja-JP" altLang="en-US"/>
          </a:p>
        </p:txBody>
      </p:sp>
      <p:sp>
        <p:nvSpPr>
          <p:cNvPr id="5" name="フッター プレースホルダー 4">
            <a:extLst>
              <a:ext uri="{FF2B5EF4-FFF2-40B4-BE49-F238E27FC236}">
                <a16:creationId xmlns:a16="http://schemas.microsoft.com/office/drawing/2014/main" id="{82278258-F1FE-4BAB-A813-C673FB8B5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8951056-E346-433B-912B-47EFCA2597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6D5BB-1905-4118-8999-0922C230D010}" type="slidenum">
              <a:rPr kumimoji="1" lang="ja-JP" altLang="en-US" smtClean="0"/>
              <a:t>‹#›</a:t>
            </a:fld>
            <a:endParaRPr kumimoji="1" lang="ja-JP" altLang="en-US"/>
          </a:p>
        </p:txBody>
      </p:sp>
    </p:spTree>
    <p:extLst>
      <p:ext uri="{BB962C8B-B14F-4D97-AF65-F5344CB8AC3E}">
        <p14:creationId xmlns:p14="http://schemas.microsoft.com/office/powerpoint/2010/main" val="309742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CEE4C1-D19A-4D8A-BCD9-AB2F0F769D25}"/>
              </a:ext>
            </a:extLst>
          </p:cNvPr>
          <p:cNvSpPr>
            <a:spLocks noGrp="1"/>
          </p:cNvSpPr>
          <p:nvPr>
            <p:ph type="ctrTitle"/>
          </p:nvPr>
        </p:nvSpPr>
        <p:spPr/>
        <p:txBody>
          <a:bodyPr/>
          <a:lstStyle/>
          <a:p>
            <a:r>
              <a:rPr kumimoji="1" lang="ja-JP" altLang="en-US" dirty="0"/>
              <a:t>リザバーコンピューティング勉強会</a:t>
            </a:r>
            <a:r>
              <a:rPr kumimoji="1" lang="en-US" altLang="ja-JP"/>
              <a:t>#12</a:t>
            </a:r>
            <a:endParaRPr kumimoji="1" lang="ja-JP" altLang="en-US" dirty="0"/>
          </a:p>
        </p:txBody>
      </p:sp>
      <p:sp>
        <p:nvSpPr>
          <p:cNvPr id="3" name="字幕 2">
            <a:extLst>
              <a:ext uri="{FF2B5EF4-FFF2-40B4-BE49-F238E27FC236}">
                <a16:creationId xmlns:a16="http://schemas.microsoft.com/office/drawing/2014/main" id="{8EBBE381-1A68-4176-B24A-1E8D2000CA48}"/>
              </a:ext>
            </a:extLst>
          </p:cNvPr>
          <p:cNvSpPr>
            <a:spLocks noGrp="1"/>
          </p:cNvSpPr>
          <p:nvPr>
            <p:ph type="subTitle" idx="1"/>
          </p:nvPr>
        </p:nvSpPr>
        <p:spPr>
          <a:xfrm>
            <a:off x="1524000" y="4046538"/>
            <a:ext cx="9144000" cy="1655762"/>
          </a:xfrm>
        </p:spPr>
        <p:txBody>
          <a:bodyPr/>
          <a:lstStyle/>
          <a:p>
            <a:r>
              <a:rPr kumimoji="1" lang="en-US" altLang="ja-JP" dirty="0"/>
              <a:t>6.1~6.6 </a:t>
            </a:r>
            <a:r>
              <a:rPr kumimoji="1" lang="ja-JP" altLang="en-US" dirty="0"/>
              <a:t>リキッドステート</a:t>
            </a:r>
            <a:r>
              <a:rPr lang="ja-JP" altLang="en-US" dirty="0"/>
              <a:t>マシン</a:t>
            </a:r>
            <a:endParaRPr lang="en-US" altLang="ja-JP" dirty="0"/>
          </a:p>
          <a:p>
            <a:r>
              <a:rPr kumimoji="1" lang="ja-JP" altLang="en-US" dirty="0"/>
              <a:t>担当</a:t>
            </a:r>
            <a:endParaRPr kumimoji="1" lang="en-US" altLang="ja-JP" dirty="0"/>
          </a:p>
          <a:p>
            <a:r>
              <a:rPr lang="ja-JP" altLang="en-US" dirty="0"/>
              <a:t>御手洗研　井上</a:t>
            </a:r>
            <a:endParaRPr kumimoji="1" lang="en-US" altLang="ja-JP" dirty="0"/>
          </a:p>
          <a:p>
            <a:endParaRPr kumimoji="1" lang="ja-JP" altLang="en-US" dirty="0"/>
          </a:p>
        </p:txBody>
      </p:sp>
    </p:spTree>
    <p:extLst>
      <p:ext uri="{BB962C8B-B14F-4D97-AF65-F5344CB8AC3E}">
        <p14:creationId xmlns:p14="http://schemas.microsoft.com/office/powerpoint/2010/main" val="2472993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6.4.2</a:t>
            </a:r>
            <a:r>
              <a:rPr lang="ja-JP" altLang="en-US" sz="4000" dirty="0">
                <a:latin typeface="+mn-ea"/>
                <a:ea typeface="+mn-ea"/>
              </a:rPr>
              <a:t> シナプスのモデル</a:t>
            </a:r>
            <a:endParaRPr kumimoji="1" lang="ja-JP" altLang="en-US" sz="4000" dirty="0">
              <a:latin typeface="+mn-ea"/>
              <a:ea typeface="+mn-ea"/>
            </a:endParaRP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88534" y="1289968"/>
            <a:ext cx="9018864" cy="378565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シナプス前ニューロンの軸索とシナプス後ニューロンの樹状突起の接合部にはシナプス間隙と呼ばれる隙間が存在</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この隙間で生化学反応によって神経伝達物質が放出され、シナプス後ニューロンの受容体と結合し膜電位を変化させる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この神経伝達物質には</a:t>
            </a:r>
            <a:r>
              <a:rPr lang="ja-JP" altLang="en-US" sz="2400" b="1" dirty="0"/>
              <a:t>興奮性</a:t>
            </a:r>
            <a:r>
              <a:rPr lang="ja-JP" altLang="en-US" sz="2400" dirty="0"/>
              <a:t>と</a:t>
            </a:r>
            <a:r>
              <a:rPr lang="ja-JP" altLang="en-US" sz="2400" b="1" dirty="0"/>
              <a:t>抑制性</a:t>
            </a:r>
            <a:r>
              <a:rPr lang="ja-JP" altLang="en-US" sz="2400" dirty="0"/>
              <a:t>が存在する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この効果を表現する数理モデルは静的シナプスモデルと動的シナプスモデルに分類されている</a:t>
            </a:r>
            <a:endParaRPr lang="en-US" altLang="ja-JP" sz="2400" dirty="0"/>
          </a:p>
        </p:txBody>
      </p:sp>
    </p:spTree>
    <p:extLst>
      <p:ext uri="{BB962C8B-B14F-4D97-AF65-F5344CB8AC3E}">
        <p14:creationId xmlns:p14="http://schemas.microsoft.com/office/powerpoint/2010/main" val="373658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6.4.2 </a:t>
            </a:r>
            <a:r>
              <a:rPr kumimoji="1" lang="ja-JP" altLang="en-US" sz="4000" dirty="0">
                <a:latin typeface="+mn-ea"/>
                <a:ea typeface="+mn-ea"/>
              </a:rPr>
              <a:t>動的シナプス</a:t>
            </a:r>
            <a:r>
              <a:rPr lang="ja-JP" altLang="en-US" sz="4000" dirty="0">
                <a:latin typeface="+mn-ea"/>
                <a:ea typeface="+mn-ea"/>
              </a:rPr>
              <a:t>モデル </a:t>
            </a:r>
            <a:endParaRPr kumimoji="1" lang="ja-JP" altLang="en-US" sz="4000" dirty="0">
              <a:latin typeface="+mn-ea"/>
              <a:ea typeface="+mn-ea"/>
            </a:endParaRP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199" y="1415803"/>
            <a:ext cx="10193323"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シナプス可塑性</a:t>
            </a:r>
            <a:r>
              <a:rPr lang="en-US" altLang="ja-JP" sz="2400" dirty="0"/>
              <a:t>…</a:t>
            </a:r>
            <a:r>
              <a:rPr lang="ja-JP" altLang="en-US" sz="2400" dirty="0"/>
              <a:t>シナプスの働きが活動状態によって長期間、</a:t>
            </a:r>
            <a:r>
              <a:rPr lang="en-US" altLang="ja-JP" sz="2400" dirty="0"/>
              <a:t>				</a:t>
            </a:r>
            <a:r>
              <a:rPr lang="ja-JP" altLang="en-US" sz="2400" dirty="0"/>
              <a:t> 持続的に変化すること</a:t>
            </a:r>
            <a:endParaRPr lang="en-US" altLang="ja-JP" sz="2400" dirty="0"/>
          </a:p>
          <a:p>
            <a:pPr marL="342900" indent="-342900">
              <a:buFont typeface="Arial" panose="020B0604020202020204" pitchFamily="34" charset="0"/>
              <a:buChar char="•"/>
            </a:pPr>
            <a:r>
              <a:rPr lang="ja-JP" altLang="en-US" sz="2400" dirty="0"/>
              <a:t>シナプスの信号伝達効率の変化を考慮</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今回は短期シナプス可塑性を表現する動的シナプスの現象論モデル</a:t>
            </a:r>
            <a:endParaRPr lang="en-US" altLang="ja-JP" sz="2400" dirty="0"/>
          </a:p>
          <a:p>
            <a:pPr marL="342900" indent="-342900">
              <a:buFont typeface="Arial" panose="020B0604020202020204" pitchFamily="34" charset="0"/>
              <a:buChar char="•"/>
            </a:pPr>
            <a:endParaRPr lang="en-US" altLang="ja-JP" sz="2400" dirty="0"/>
          </a:p>
        </p:txBody>
      </p:sp>
      <p:pic>
        <p:nvPicPr>
          <p:cNvPr id="7" name="図 6">
            <a:extLst>
              <a:ext uri="{FF2B5EF4-FFF2-40B4-BE49-F238E27FC236}">
                <a16:creationId xmlns:a16="http://schemas.microsoft.com/office/drawing/2014/main" id="{2FD24144-9718-4CE4-89A6-A4B86A04696A}"/>
              </a:ext>
            </a:extLst>
          </p:cNvPr>
          <p:cNvPicPr>
            <a:picLocks noChangeAspect="1"/>
          </p:cNvPicPr>
          <p:nvPr/>
        </p:nvPicPr>
        <p:blipFill>
          <a:blip r:embed="rId2"/>
          <a:stretch>
            <a:fillRect/>
          </a:stretch>
        </p:blipFill>
        <p:spPr>
          <a:xfrm>
            <a:off x="996966" y="3724127"/>
            <a:ext cx="4741104" cy="806549"/>
          </a:xfrm>
          <a:prstGeom prst="rect">
            <a:avLst/>
          </a:prstGeom>
        </p:spPr>
      </p:pic>
      <p:pic>
        <p:nvPicPr>
          <p:cNvPr id="9" name="図 8">
            <a:extLst>
              <a:ext uri="{FF2B5EF4-FFF2-40B4-BE49-F238E27FC236}">
                <a16:creationId xmlns:a16="http://schemas.microsoft.com/office/drawing/2014/main" id="{2AF95EED-E6A7-4263-B1D8-7150BC73BA1E}"/>
              </a:ext>
            </a:extLst>
          </p:cNvPr>
          <p:cNvPicPr>
            <a:picLocks noChangeAspect="1"/>
          </p:cNvPicPr>
          <p:nvPr/>
        </p:nvPicPr>
        <p:blipFill>
          <a:blip r:embed="rId3"/>
          <a:stretch>
            <a:fillRect/>
          </a:stretch>
        </p:blipFill>
        <p:spPr>
          <a:xfrm>
            <a:off x="838199" y="4767215"/>
            <a:ext cx="5280662" cy="1584856"/>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57D0F59-7FB2-4D7F-B07B-0A5C55BB6F8A}"/>
                  </a:ext>
                </a:extLst>
              </p:cNvPr>
              <p:cNvSpPr txBox="1"/>
              <p:nvPr/>
            </p:nvSpPr>
            <p:spPr>
              <a:xfrm>
                <a:off x="6358855" y="4580246"/>
                <a:ext cx="5687736" cy="707886"/>
              </a:xfrm>
              <a:prstGeom prst="rect">
                <a:avLst/>
              </a:prstGeom>
              <a:noFill/>
            </p:spPr>
            <p:txBody>
              <a:bodyPr wrap="square" rtlCol="0">
                <a:spAutoFit/>
              </a:bodyPr>
              <a:lstStyle/>
              <a:p>
                <a14:m>
                  <m:oMath xmlns:m="http://schemas.openxmlformats.org/officeDocument/2006/math">
                    <m:r>
                      <a:rPr lang="en-US" altLang="ja-JP" sz="2000" b="0" i="1" smtClean="0">
                        <a:latin typeface="Cambria Math" panose="02040503050406030204" pitchFamily="18" charset="0"/>
                      </a:rPr>
                      <m:t>𝑈</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b="0" i="1" smtClean="0">
                        <a:latin typeface="Cambria Math" panose="02040503050406030204" pitchFamily="18" charset="0"/>
                        <a:ea typeface="Cambria Math" panose="02040503050406030204" pitchFamily="18" charset="0"/>
                      </a:rPr>
                      <m:t>∈[0,1]</m:t>
                    </m:r>
                  </m:oMath>
                </a14:m>
                <a:r>
                  <a:rPr kumimoji="1" lang="en-US" altLang="ja-JP" sz="2000" dirty="0"/>
                  <a:t>:</a:t>
                </a:r>
                <a:r>
                  <a:rPr kumimoji="1" lang="ja-JP" altLang="en-US" sz="2000" dirty="0"/>
                  <a:t>神経伝達物質の放出確率</a:t>
                </a:r>
                <a:endParaRPr kumimoji="1" lang="en-US" altLang="ja-JP" sz="2000" dirty="0"/>
              </a:p>
              <a:p>
                <a14:m>
                  <m:oMath xmlns:m="http://schemas.openxmlformats.org/officeDocument/2006/math">
                    <m:r>
                      <a:rPr lang="en-US" altLang="ja-JP" sz="2000" b="0" i="1" smtClean="0">
                        <a:latin typeface="Cambria Math" panose="02040503050406030204" pitchFamily="18" charset="0"/>
                      </a:rPr>
                      <m:t>𝑋</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𝑡</m:t>
                        </m:r>
                      </m:e>
                    </m:d>
                    <m:r>
                      <a:rPr lang="en-US" altLang="ja-JP" sz="2000" b="0" i="1" smtClean="0">
                        <a:latin typeface="Cambria Math" panose="02040503050406030204" pitchFamily="18" charset="0"/>
                        <a:ea typeface="Cambria Math" panose="02040503050406030204" pitchFamily="18" charset="0"/>
                      </a:rPr>
                      <m:t>∈[0,1]</m:t>
                    </m:r>
                  </m:oMath>
                </a14:m>
                <a:r>
                  <a:rPr kumimoji="1" lang="en-US" altLang="ja-JP" sz="2000" dirty="0"/>
                  <a:t>:</a:t>
                </a:r>
                <a:r>
                  <a:rPr kumimoji="1" lang="ja-JP" altLang="en-US" sz="2000" dirty="0"/>
                  <a:t>放出可能な神経伝達物質の割合</a:t>
                </a:r>
              </a:p>
            </p:txBody>
          </p:sp>
        </mc:Choice>
        <mc:Fallback xmlns="">
          <p:sp>
            <p:nvSpPr>
              <p:cNvPr id="10" name="テキスト ボックス 9">
                <a:extLst>
                  <a:ext uri="{FF2B5EF4-FFF2-40B4-BE49-F238E27FC236}">
                    <a16:creationId xmlns:a16="http://schemas.microsoft.com/office/drawing/2014/main" id="{F57D0F59-7FB2-4D7F-B07B-0A5C55BB6F8A}"/>
                  </a:ext>
                </a:extLst>
              </p:cNvPr>
              <p:cNvSpPr txBox="1">
                <a:spLocks noRot="1" noChangeAspect="1" noMove="1" noResize="1" noEditPoints="1" noAdjustHandles="1" noChangeArrowheads="1" noChangeShapeType="1" noTextEdit="1"/>
              </p:cNvSpPr>
              <p:nvPr/>
            </p:nvSpPr>
            <p:spPr>
              <a:xfrm>
                <a:off x="6358855" y="4580246"/>
                <a:ext cx="5687736" cy="707886"/>
              </a:xfrm>
              <a:prstGeom prst="rect">
                <a:avLst/>
              </a:prstGeom>
              <a:blipFill>
                <a:blip r:embed="rId4"/>
                <a:stretch>
                  <a:fillRect t="-3448" b="-1551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05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6.4.2 </a:t>
            </a:r>
            <a:r>
              <a:rPr kumimoji="1" lang="ja-JP" altLang="en-US" sz="4000" dirty="0">
                <a:latin typeface="+mn-ea"/>
                <a:ea typeface="+mn-ea"/>
              </a:rPr>
              <a:t>動的シナプス</a:t>
            </a:r>
            <a:r>
              <a:rPr lang="ja-JP" altLang="en-US" sz="4000" dirty="0">
                <a:latin typeface="+mn-ea"/>
                <a:ea typeface="+mn-ea"/>
              </a:rPr>
              <a:t>モデル </a:t>
            </a:r>
            <a:endParaRPr kumimoji="1" lang="ja-JP" altLang="en-US" sz="4000" dirty="0">
              <a:latin typeface="+mn-ea"/>
              <a:ea typeface="+mn-ea"/>
            </a:endParaRP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9018864"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先のモデルのシミュレーション例</a:t>
            </a:r>
            <a:endParaRPr lang="en-US" altLang="ja-JP" sz="2400" dirty="0"/>
          </a:p>
          <a:p>
            <a:pPr marL="342900" indent="-342900">
              <a:buFont typeface="Arial" panose="020B0604020202020204" pitchFamily="34" charset="0"/>
              <a:buChar char="•"/>
            </a:pPr>
            <a:r>
              <a:rPr lang="ja-JP" altLang="en-US" sz="2400" dirty="0"/>
              <a:t>左は短期増強、右は短期抑圧</a:t>
            </a:r>
            <a:endParaRPr lang="en-US" altLang="ja-JP" sz="2400" dirty="0"/>
          </a:p>
        </p:txBody>
      </p:sp>
      <p:pic>
        <p:nvPicPr>
          <p:cNvPr id="4" name="図 3">
            <a:extLst>
              <a:ext uri="{FF2B5EF4-FFF2-40B4-BE49-F238E27FC236}">
                <a16:creationId xmlns:a16="http://schemas.microsoft.com/office/drawing/2014/main" id="{8DF5FC32-D592-49B3-8E6E-798394ED12C6}"/>
              </a:ext>
            </a:extLst>
          </p:cNvPr>
          <p:cNvPicPr>
            <a:picLocks noChangeAspect="1"/>
          </p:cNvPicPr>
          <p:nvPr/>
        </p:nvPicPr>
        <p:blipFill>
          <a:blip r:embed="rId2"/>
          <a:stretch>
            <a:fillRect/>
          </a:stretch>
        </p:blipFill>
        <p:spPr>
          <a:xfrm>
            <a:off x="1824628" y="2777029"/>
            <a:ext cx="5925377" cy="2981741"/>
          </a:xfrm>
          <a:prstGeom prst="rect">
            <a:avLst/>
          </a:prstGeom>
        </p:spPr>
      </p:pic>
    </p:spTree>
    <p:extLst>
      <p:ext uri="{BB962C8B-B14F-4D97-AF65-F5344CB8AC3E}">
        <p14:creationId xmlns:p14="http://schemas.microsoft.com/office/powerpoint/2010/main" val="4125670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6.4.3 </a:t>
            </a:r>
            <a:r>
              <a:rPr kumimoji="1" lang="ja-JP" altLang="en-US" sz="4000" dirty="0">
                <a:latin typeface="+mn-ea"/>
                <a:ea typeface="+mn-ea"/>
              </a:rPr>
              <a:t>ネットワークモデル</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9018864" cy="1569660"/>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t>6.4.1</a:t>
            </a:r>
            <a:r>
              <a:rPr lang="ja-JP" altLang="en-US" sz="2400" dirty="0"/>
              <a:t>にあった</a:t>
            </a:r>
            <a:r>
              <a:rPr lang="en-US" altLang="ja-JP" sz="2400" dirty="0"/>
              <a:t>LIF</a:t>
            </a:r>
            <a:r>
              <a:rPr lang="ja-JP" altLang="en-US" sz="2400" dirty="0"/>
              <a:t>モデル</a:t>
            </a:r>
            <a:endParaRPr lang="en-US" altLang="ja-JP" sz="2400" dirty="0"/>
          </a:p>
          <a:p>
            <a:pPr marL="342900" indent="-342900">
              <a:buFont typeface="Arial" panose="020B0604020202020204" pitchFamily="34" charset="0"/>
              <a:buChar char="•"/>
            </a:pPr>
            <a:r>
              <a:rPr lang="en-US" altLang="ja-JP" sz="2400" dirty="0"/>
              <a:t>6.4.2</a:t>
            </a:r>
            <a:r>
              <a:rPr lang="ja-JP" altLang="en-US" sz="2400" dirty="0"/>
              <a:t>にあった動的シナプスモデル</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これらを用いてリキッドフィルタを構成する</a:t>
            </a:r>
            <a:endParaRPr lang="en-US" altLang="ja-JP" sz="2400" dirty="0"/>
          </a:p>
        </p:txBody>
      </p:sp>
      <p:sp>
        <p:nvSpPr>
          <p:cNvPr id="6" name="テキスト ボックス 5">
            <a:extLst>
              <a:ext uri="{FF2B5EF4-FFF2-40B4-BE49-F238E27FC236}">
                <a16:creationId xmlns:a16="http://schemas.microsoft.com/office/drawing/2014/main" id="{9585208E-5E19-4C42-A3FF-718C93F482C0}"/>
              </a:ext>
            </a:extLst>
          </p:cNvPr>
          <p:cNvSpPr txBox="1"/>
          <p:nvPr/>
        </p:nvSpPr>
        <p:spPr>
          <a:xfrm>
            <a:off x="1005980" y="3564783"/>
            <a:ext cx="9018864" cy="461665"/>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t>LIF</a:t>
            </a:r>
            <a:r>
              <a:rPr lang="ja-JP" altLang="en-US" sz="2400" dirty="0"/>
              <a:t>モデルにおけるニューロンの膜電位</a:t>
            </a:r>
            <a:endParaRPr lang="en-US" altLang="ja-JP" sz="2400" dirty="0"/>
          </a:p>
        </p:txBody>
      </p:sp>
      <p:pic>
        <p:nvPicPr>
          <p:cNvPr id="8" name="図 7">
            <a:extLst>
              <a:ext uri="{FF2B5EF4-FFF2-40B4-BE49-F238E27FC236}">
                <a16:creationId xmlns:a16="http://schemas.microsoft.com/office/drawing/2014/main" id="{0C34E96A-7386-4734-BA5C-F64FBA42B200}"/>
              </a:ext>
            </a:extLst>
          </p:cNvPr>
          <p:cNvPicPr>
            <a:picLocks noChangeAspect="1"/>
          </p:cNvPicPr>
          <p:nvPr/>
        </p:nvPicPr>
        <p:blipFill>
          <a:blip r:embed="rId2"/>
          <a:stretch>
            <a:fillRect/>
          </a:stretch>
        </p:blipFill>
        <p:spPr>
          <a:xfrm>
            <a:off x="1253106" y="4093559"/>
            <a:ext cx="6187929" cy="607334"/>
          </a:xfrm>
          <a:prstGeom prst="rect">
            <a:avLst/>
          </a:prstGeom>
        </p:spPr>
      </p:pic>
      <p:sp>
        <p:nvSpPr>
          <p:cNvPr id="9" name="テキスト ボックス 8">
            <a:extLst>
              <a:ext uri="{FF2B5EF4-FFF2-40B4-BE49-F238E27FC236}">
                <a16:creationId xmlns:a16="http://schemas.microsoft.com/office/drawing/2014/main" id="{E875BECF-1CB7-4118-8ED5-D554073A936F}"/>
              </a:ext>
            </a:extLst>
          </p:cNvPr>
          <p:cNvSpPr txBox="1"/>
          <p:nvPr/>
        </p:nvSpPr>
        <p:spPr>
          <a:xfrm>
            <a:off x="1005980" y="4980532"/>
            <a:ext cx="9018864"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今回は興奮性シナプス、抑制性シナプスを加えているが、不応期といった他の特徴を加える場合もある</a:t>
            </a:r>
            <a:endParaRPr lang="en-US" altLang="ja-JP" sz="2400" dirty="0"/>
          </a:p>
        </p:txBody>
      </p:sp>
    </p:spTree>
    <p:extLst>
      <p:ext uri="{BB962C8B-B14F-4D97-AF65-F5344CB8AC3E}">
        <p14:creationId xmlns:p14="http://schemas.microsoft.com/office/powerpoint/2010/main" val="399199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6.4.3 </a:t>
            </a:r>
            <a:r>
              <a:rPr kumimoji="1" lang="ja-JP" altLang="en-US" sz="4000" dirty="0">
                <a:latin typeface="+mn-ea"/>
                <a:ea typeface="+mn-ea"/>
              </a:rPr>
              <a:t>ネットワークモデル</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621087" y="4527429"/>
            <a:ext cx="1688984" cy="461665"/>
          </a:xfrm>
          <a:prstGeom prst="rect">
            <a:avLst/>
          </a:prstGeom>
          <a:noFill/>
        </p:spPr>
        <p:txBody>
          <a:bodyPr wrap="square" rtlCol="0">
            <a:spAutoFit/>
          </a:bodyPr>
          <a:lstStyle/>
          <a:p>
            <a:r>
              <a:rPr lang="ja-JP" altLang="en-US" sz="2400" dirty="0"/>
              <a:t>実装例</a:t>
            </a:r>
            <a:endParaRPr lang="en-US" altLang="ja-JP" sz="2400" dirty="0"/>
          </a:p>
        </p:txBody>
      </p:sp>
      <p:pic>
        <p:nvPicPr>
          <p:cNvPr id="4" name="図 3">
            <a:extLst>
              <a:ext uri="{FF2B5EF4-FFF2-40B4-BE49-F238E27FC236}">
                <a16:creationId xmlns:a16="http://schemas.microsoft.com/office/drawing/2014/main" id="{B7FA321A-D8D1-4506-9E95-C4B29603597F}"/>
              </a:ext>
            </a:extLst>
          </p:cNvPr>
          <p:cNvPicPr>
            <a:picLocks noChangeAspect="1"/>
          </p:cNvPicPr>
          <p:nvPr/>
        </p:nvPicPr>
        <p:blipFill>
          <a:blip r:embed="rId2"/>
          <a:stretch>
            <a:fillRect/>
          </a:stretch>
        </p:blipFill>
        <p:spPr>
          <a:xfrm>
            <a:off x="6409189" y="2108248"/>
            <a:ext cx="5615031" cy="2188401"/>
          </a:xfrm>
          <a:prstGeom prst="rect">
            <a:avLst/>
          </a:prstGeom>
        </p:spPr>
      </p:pic>
      <p:sp>
        <p:nvSpPr>
          <p:cNvPr id="6" name="テキスト ボックス 5">
            <a:extLst>
              <a:ext uri="{FF2B5EF4-FFF2-40B4-BE49-F238E27FC236}">
                <a16:creationId xmlns:a16="http://schemas.microsoft.com/office/drawing/2014/main" id="{93C01733-3578-469C-9659-7C06955BDD35}"/>
              </a:ext>
            </a:extLst>
          </p:cNvPr>
          <p:cNvSpPr txBox="1"/>
          <p:nvPr/>
        </p:nvSpPr>
        <p:spPr>
          <a:xfrm>
            <a:off x="838200" y="1415803"/>
            <a:ext cx="9018864" cy="46166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ニューロンの結合確率</a:t>
            </a:r>
            <a:endParaRPr lang="en-US" altLang="ja-JP" sz="2400" dirty="0"/>
          </a:p>
        </p:txBody>
      </p:sp>
      <p:pic>
        <p:nvPicPr>
          <p:cNvPr id="8" name="図 7">
            <a:extLst>
              <a:ext uri="{FF2B5EF4-FFF2-40B4-BE49-F238E27FC236}">
                <a16:creationId xmlns:a16="http://schemas.microsoft.com/office/drawing/2014/main" id="{C83ABA36-CA9A-4A75-A189-3D16B8CED457}"/>
              </a:ext>
            </a:extLst>
          </p:cNvPr>
          <p:cNvPicPr>
            <a:picLocks noChangeAspect="1"/>
          </p:cNvPicPr>
          <p:nvPr/>
        </p:nvPicPr>
        <p:blipFill>
          <a:blip r:embed="rId3"/>
          <a:stretch>
            <a:fillRect/>
          </a:stretch>
        </p:blipFill>
        <p:spPr>
          <a:xfrm>
            <a:off x="1244137" y="1877468"/>
            <a:ext cx="3915321" cy="628738"/>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2EC34E2-5D5E-46B4-9190-AAA4D1CD5759}"/>
                  </a:ext>
                </a:extLst>
              </p:cNvPr>
              <p:cNvSpPr txBox="1"/>
              <p:nvPr/>
            </p:nvSpPr>
            <p:spPr>
              <a:xfrm>
                <a:off x="838200" y="2967871"/>
                <a:ext cx="4857925" cy="1938992"/>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en-US" altLang="ja-JP" sz="2400" b="0" i="1" smtClean="0">
                        <a:latin typeface="Cambria Math" panose="02040503050406030204" pitchFamily="18" charset="0"/>
                      </a:rPr>
                      <m:t>𝐷</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m:t>
                    </m:r>
                    <m:r>
                      <a:rPr lang="ja-JP" altLang="en-US" sz="2400" i="1">
                        <a:latin typeface="Cambria Math" panose="02040503050406030204" pitchFamily="18" charset="0"/>
                      </a:rPr>
                      <m:t>は</m:t>
                    </m:r>
                  </m:oMath>
                </a14:m>
                <a:r>
                  <a:rPr lang="en-US" altLang="ja-JP" sz="2400" dirty="0"/>
                  <a:t>Euclid</a:t>
                </a:r>
                <a:r>
                  <a:rPr lang="ja-JP" altLang="en-US" sz="2400" dirty="0"/>
                  <a:t>距離</a:t>
                </a:r>
                <a:endParaRPr lang="en-US" altLang="ja-JP" sz="2400" dirty="0"/>
              </a:p>
              <a:p>
                <a:pPr marL="342900" indent="-342900">
                  <a:buFont typeface="Arial" panose="020B0604020202020204" pitchFamily="34" charset="0"/>
                  <a:buChar char="•"/>
                </a:pPr>
                <a:r>
                  <a:rPr lang="en-US" altLang="ja-JP" sz="2400" dirty="0"/>
                  <a:t>λ</a:t>
                </a:r>
                <a:r>
                  <a:rPr lang="ja-JP" altLang="en-US" sz="2400" dirty="0"/>
                  <a:t>は全体の結合数を制御する</a:t>
                </a:r>
                <a:endParaRPr lang="en-US" altLang="ja-JP" sz="2400" dirty="0"/>
              </a:p>
              <a:p>
                <a:r>
                  <a:rPr lang="en-US" altLang="ja-JP" sz="2400" dirty="0"/>
                  <a:t>   </a:t>
                </a:r>
                <a:r>
                  <a:rPr lang="ja-JP" altLang="en-US" sz="2400" dirty="0"/>
                  <a:t>パラメータ</a:t>
                </a:r>
                <a:endParaRPr lang="en-US" altLang="ja-JP" sz="2400" dirty="0"/>
              </a:p>
              <a:p>
                <a:pPr marL="342900" indent="-342900">
                  <a:buFont typeface="Arial" panose="020B0604020202020204" pitchFamily="34" charset="0"/>
                  <a:buChar char="•"/>
                </a:pPr>
                <a:r>
                  <a:rPr lang="en-US" altLang="ja-JP" sz="2400" dirty="0"/>
                  <a:t>C</a:t>
                </a:r>
                <a:r>
                  <a:rPr lang="ja-JP" altLang="en-US" sz="2400" dirty="0"/>
                  <a:t>はニューロンの興奮性、抑制性によって変化</a:t>
                </a:r>
                <a:endParaRPr lang="en-US" altLang="ja-JP" sz="2400" dirty="0"/>
              </a:p>
            </p:txBody>
          </p:sp>
        </mc:Choice>
        <mc:Fallback xmlns="">
          <p:sp>
            <p:nvSpPr>
              <p:cNvPr id="9" name="テキスト ボックス 8">
                <a:extLst>
                  <a:ext uri="{FF2B5EF4-FFF2-40B4-BE49-F238E27FC236}">
                    <a16:creationId xmlns:a16="http://schemas.microsoft.com/office/drawing/2014/main" id="{82EC34E2-5D5E-46B4-9190-AAA4D1CD5759}"/>
                  </a:ext>
                </a:extLst>
              </p:cNvPr>
              <p:cNvSpPr txBox="1">
                <a:spLocks noRot="1" noChangeAspect="1" noMove="1" noResize="1" noEditPoints="1" noAdjustHandles="1" noChangeArrowheads="1" noChangeShapeType="1" noTextEdit="1"/>
              </p:cNvSpPr>
              <p:nvPr/>
            </p:nvSpPr>
            <p:spPr>
              <a:xfrm>
                <a:off x="838200" y="2967871"/>
                <a:ext cx="4857925" cy="1938992"/>
              </a:xfrm>
              <a:prstGeom prst="rect">
                <a:avLst/>
              </a:prstGeom>
              <a:blipFill>
                <a:blip r:embed="rId4"/>
                <a:stretch>
                  <a:fillRect l="-1759" t="-2516" b="-6289"/>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EC316C13-3839-4421-88E3-6A6CD7A2D219}"/>
              </a:ext>
            </a:extLst>
          </p:cNvPr>
          <p:cNvSpPr txBox="1"/>
          <p:nvPr/>
        </p:nvSpPr>
        <p:spPr>
          <a:xfrm>
            <a:off x="838200" y="5562917"/>
            <a:ext cx="6560890"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u="sng" dirty="0"/>
              <a:t>ニューロンの距離が近いほどシナプス結合をもちやすいという脳科学的知見を反映</a:t>
            </a:r>
            <a:endParaRPr lang="en-US" altLang="ja-JP" sz="2400" u="sng" dirty="0"/>
          </a:p>
        </p:txBody>
      </p:sp>
    </p:spTree>
    <p:extLst>
      <p:ext uri="{BB962C8B-B14F-4D97-AF65-F5344CB8AC3E}">
        <p14:creationId xmlns:p14="http://schemas.microsoft.com/office/powerpoint/2010/main" val="3926105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6.4.3 </a:t>
            </a:r>
            <a:r>
              <a:rPr kumimoji="1" lang="ja-JP" altLang="en-US" sz="4000" dirty="0">
                <a:latin typeface="+mn-ea"/>
                <a:ea typeface="+mn-ea"/>
              </a:rPr>
              <a:t>ネットワークモデル</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1116785" y="1560532"/>
            <a:ext cx="9018864"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リキッド状態はニューロンのスパイク発火として観測する</a:t>
            </a:r>
            <a:endParaRPr lang="en-US" altLang="ja-JP" sz="2400" dirty="0"/>
          </a:p>
          <a:p>
            <a:pPr marL="342900" indent="-342900">
              <a:buFont typeface="Arial" panose="020B0604020202020204" pitchFamily="34" charset="0"/>
              <a:buChar char="•"/>
            </a:pPr>
            <a:r>
              <a:rPr lang="ja-JP" altLang="en-US" sz="2400" dirty="0"/>
              <a:t>このスパイク発火を目標出力に対応させるリードアウトを設計する必要がある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リードアウトの例としてパーセプトロン</a:t>
            </a:r>
            <a:r>
              <a:rPr lang="en-US" altLang="ja-JP" sz="2400" dirty="0"/>
              <a:t>(2.4)</a:t>
            </a:r>
            <a:r>
              <a:rPr lang="ja-JP" altLang="en-US" sz="2400" dirty="0"/>
              <a:t>やパラレルパーセプトロンがある</a:t>
            </a:r>
            <a:endParaRPr lang="en-US" altLang="ja-JP" sz="2400" dirty="0"/>
          </a:p>
        </p:txBody>
      </p:sp>
    </p:spTree>
    <p:extLst>
      <p:ext uri="{BB962C8B-B14F-4D97-AF65-F5344CB8AC3E}">
        <p14:creationId xmlns:p14="http://schemas.microsoft.com/office/powerpoint/2010/main" val="372237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6.5 </a:t>
            </a:r>
            <a:r>
              <a:rPr kumimoji="1" lang="ja-JP" altLang="en-US" sz="4000" dirty="0">
                <a:latin typeface="+mn-ea"/>
                <a:ea typeface="+mn-ea"/>
              </a:rPr>
              <a:t>スパイク列パターン認識</a:t>
            </a:r>
          </a:p>
        </p:txBody>
      </p:sp>
      <p:pic>
        <p:nvPicPr>
          <p:cNvPr id="4" name="図 3">
            <a:extLst>
              <a:ext uri="{FF2B5EF4-FFF2-40B4-BE49-F238E27FC236}">
                <a16:creationId xmlns:a16="http://schemas.microsoft.com/office/drawing/2014/main" id="{DA286CDA-D50A-4EF0-A7AC-E0DB916FC1EE}"/>
              </a:ext>
            </a:extLst>
          </p:cNvPr>
          <p:cNvPicPr>
            <a:picLocks noChangeAspect="1"/>
          </p:cNvPicPr>
          <p:nvPr/>
        </p:nvPicPr>
        <p:blipFill>
          <a:blip r:embed="rId2"/>
          <a:stretch>
            <a:fillRect/>
          </a:stretch>
        </p:blipFill>
        <p:spPr>
          <a:xfrm>
            <a:off x="2590887" y="1432173"/>
            <a:ext cx="5010849" cy="4782217"/>
          </a:xfrm>
          <a:prstGeom prst="rect">
            <a:avLst/>
          </a:prstGeom>
        </p:spPr>
      </p:pic>
      <p:sp>
        <p:nvSpPr>
          <p:cNvPr id="7" name="テキスト ボックス 6">
            <a:extLst>
              <a:ext uri="{FF2B5EF4-FFF2-40B4-BE49-F238E27FC236}">
                <a16:creationId xmlns:a16="http://schemas.microsoft.com/office/drawing/2014/main" id="{92946099-0EDE-478C-9F4A-9918BBCC3CCE}"/>
              </a:ext>
            </a:extLst>
          </p:cNvPr>
          <p:cNvSpPr txBox="1"/>
          <p:nvPr/>
        </p:nvSpPr>
        <p:spPr>
          <a:xfrm>
            <a:off x="8617591" y="5603845"/>
            <a:ext cx="2816603" cy="461665"/>
          </a:xfrm>
          <a:prstGeom prst="rect">
            <a:avLst/>
          </a:prstGeom>
          <a:noFill/>
        </p:spPr>
        <p:txBody>
          <a:bodyPr wrap="square">
            <a:spAutoFit/>
          </a:bodyPr>
          <a:lstStyle/>
          <a:p>
            <a:r>
              <a:rPr lang="ja-JP" altLang="en-US" sz="1200" dirty="0"/>
              <a:t>https://www.neuralengine.org/res/book/node4.html</a:t>
            </a:r>
          </a:p>
        </p:txBody>
      </p:sp>
    </p:spTree>
    <p:extLst>
      <p:ext uri="{BB962C8B-B14F-4D97-AF65-F5344CB8AC3E}">
        <p14:creationId xmlns:p14="http://schemas.microsoft.com/office/powerpoint/2010/main" val="90711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6.6 </a:t>
            </a:r>
            <a:r>
              <a:rPr kumimoji="1" lang="ja-JP" altLang="en-US" sz="4000" dirty="0">
                <a:latin typeface="+mn-ea"/>
                <a:ea typeface="+mn-ea"/>
              </a:rPr>
              <a:t>まとめ</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911254" y="1986255"/>
            <a:ext cx="9429925"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リキッドステートマシンは実際の脳の特徴や神経科学的知見を踏まえたリザバーコンピューティングモデルである</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脳の仕組みはいまだ解明されていないが、近年の測定装置の発展によって新しい知見が得られつつあり、拡張に期待される</a:t>
            </a:r>
            <a:endParaRPr lang="en-US" altLang="ja-JP" sz="2400" dirty="0"/>
          </a:p>
          <a:p>
            <a:pPr marL="342900" indent="-342900">
              <a:buFont typeface="Arial" panose="020B0604020202020204" pitchFamily="34" charset="0"/>
              <a:buChar char="•"/>
            </a:pPr>
            <a:endParaRPr lang="en-US" altLang="ja-JP" sz="2400" dirty="0"/>
          </a:p>
        </p:txBody>
      </p:sp>
    </p:spTree>
    <p:extLst>
      <p:ext uri="{BB962C8B-B14F-4D97-AF65-F5344CB8AC3E}">
        <p14:creationId xmlns:p14="http://schemas.microsoft.com/office/powerpoint/2010/main" val="341295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6.1 </a:t>
            </a:r>
            <a:r>
              <a:rPr kumimoji="1" lang="ja-JP" altLang="en-US" sz="4000" dirty="0">
                <a:latin typeface="+mn-ea"/>
                <a:ea typeface="+mn-ea"/>
              </a:rPr>
              <a:t>リキッドステートマシンとは</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9018864" cy="452431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脳の神経回路は感覚入力に対して</a:t>
            </a:r>
            <a:r>
              <a:rPr lang="ja-JP" altLang="en-US" sz="2400" b="1" dirty="0"/>
              <a:t>文脈依存的な</a:t>
            </a:r>
            <a:r>
              <a:rPr lang="ja-JP" altLang="en-US" sz="2400" dirty="0"/>
              <a:t>リアルタイム情報処理を行っているが、どのようにして処理しているのかという神経科学上の問いから生まれたもの</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脳の大脳新皮質の神経回路には</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これらによって脳の情報処理や認知処理がされると考えられている</a:t>
            </a:r>
            <a:endParaRPr lang="en-US" altLang="ja-JP" sz="2400" dirty="0"/>
          </a:p>
        </p:txBody>
      </p:sp>
      <p:sp>
        <p:nvSpPr>
          <p:cNvPr id="4" name="テキスト ボックス 3">
            <a:extLst>
              <a:ext uri="{FF2B5EF4-FFF2-40B4-BE49-F238E27FC236}">
                <a16:creationId xmlns:a16="http://schemas.microsoft.com/office/drawing/2014/main" id="{0D5CA872-0841-40B9-9AC9-55D5D8B6FF86}"/>
              </a:ext>
            </a:extLst>
          </p:cNvPr>
          <p:cNvSpPr txBox="1"/>
          <p:nvPr/>
        </p:nvSpPr>
        <p:spPr>
          <a:xfrm>
            <a:off x="1838587" y="3578707"/>
            <a:ext cx="7575259"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多数の不均一なニューロン</a:t>
            </a:r>
            <a:r>
              <a:rPr lang="ja-JP" altLang="en-US" sz="2400" dirty="0"/>
              <a:t>やシナプス結合が存在</a:t>
            </a:r>
            <a:endParaRPr lang="en-US" altLang="ja-JP" sz="2400" dirty="0"/>
          </a:p>
          <a:p>
            <a:pPr marL="342900" indent="-342900">
              <a:buFont typeface="Arial" panose="020B0604020202020204" pitchFamily="34" charset="0"/>
              <a:buChar char="•"/>
            </a:pPr>
            <a:r>
              <a:rPr kumimoji="1" lang="ja-JP" altLang="en-US" sz="2400" dirty="0"/>
              <a:t>入力に対してそれぞれ異なる時間スケールで応答</a:t>
            </a:r>
            <a:endParaRPr kumimoji="1" lang="en-US" altLang="ja-JP" sz="2400" dirty="0"/>
          </a:p>
          <a:p>
            <a:pPr marL="342900" indent="-342900">
              <a:buFont typeface="Arial" panose="020B0604020202020204" pitchFamily="34" charset="0"/>
              <a:buChar char="•"/>
            </a:pPr>
            <a:r>
              <a:rPr lang="ja-JP" altLang="en-US" sz="2400" dirty="0"/>
              <a:t>シナプス結合にはリカレントな結合が存在</a:t>
            </a:r>
            <a:endParaRPr kumimoji="1" lang="en-US" altLang="ja-JP" sz="2400" dirty="0"/>
          </a:p>
        </p:txBody>
      </p:sp>
    </p:spTree>
    <p:extLst>
      <p:ext uri="{BB962C8B-B14F-4D97-AF65-F5344CB8AC3E}">
        <p14:creationId xmlns:p14="http://schemas.microsoft.com/office/powerpoint/2010/main" val="289370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6.1</a:t>
            </a:r>
            <a:r>
              <a:rPr lang="ja-JP" altLang="en-US" sz="4000" dirty="0">
                <a:latin typeface="+mn-ea"/>
                <a:ea typeface="+mn-ea"/>
              </a:rPr>
              <a:t> </a:t>
            </a:r>
            <a:r>
              <a:rPr kumimoji="1" lang="ja-JP" altLang="en-US" sz="4000" dirty="0">
                <a:latin typeface="+mn-ea"/>
                <a:ea typeface="+mn-ea"/>
              </a:rPr>
              <a:t>リキッドステートマシンとは</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1116785" y="1226538"/>
            <a:ext cx="9018864"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脳が持つ特徴として以下の</a:t>
            </a:r>
            <a:r>
              <a:rPr lang="en-US" altLang="ja-JP" sz="2400" dirty="0"/>
              <a:t>3</a:t>
            </a:r>
            <a:r>
              <a:rPr lang="ja-JP" altLang="en-US" sz="2400" dirty="0"/>
              <a:t>つが従来のモデルでは反映できていなかった</a:t>
            </a:r>
            <a:endParaRPr lang="en-US" altLang="ja-JP" sz="2400" dirty="0"/>
          </a:p>
        </p:txBody>
      </p:sp>
      <p:sp>
        <p:nvSpPr>
          <p:cNvPr id="4" name="テキスト ボックス 3">
            <a:extLst>
              <a:ext uri="{FF2B5EF4-FFF2-40B4-BE49-F238E27FC236}">
                <a16:creationId xmlns:a16="http://schemas.microsoft.com/office/drawing/2014/main" id="{DC2B1FDC-F353-452F-8B3F-95B457F7346C}"/>
              </a:ext>
            </a:extLst>
          </p:cNvPr>
          <p:cNvSpPr txBox="1"/>
          <p:nvPr/>
        </p:nvSpPr>
        <p:spPr>
          <a:xfrm>
            <a:off x="2022447" y="2413382"/>
            <a:ext cx="9018864"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リアルタイム性</a:t>
            </a:r>
            <a:endParaRPr lang="en-US" altLang="ja-JP" sz="2400" dirty="0"/>
          </a:p>
          <a:p>
            <a:pPr marL="342900" indent="-342900">
              <a:buFont typeface="Arial" panose="020B0604020202020204" pitchFamily="34" charset="0"/>
              <a:buChar char="•"/>
            </a:pPr>
            <a:r>
              <a:rPr lang="ja-JP" altLang="en-US" sz="2400" dirty="0"/>
              <a:t>環境・文脈依存性</a:t>
            </a:r>
            <a:endParaRPr lang="en-US" altLang="ja-JP" sz="2400" dirty="0"/>
          </a:p>
          <a:p>
            <a:pPr marL="342900" indent="-342900">
              <a:buFont typeface="Arial" panose="020B0604020202020204" pitchFamily="34" charset="0"/>
              <a:buChar char="•"/>
            </a:pPr>
            <a:r>
              <a:rPr lang="ja-JP" altLang="en-US" sz="2400" dirty="0"/>
              <a:t>汎用性</a:t>
            </a:r>
            <a:endParaRPr lang="en-US" altLang="ja-JP" sz="2400" dirty="0"/>
          </a:p>
        </p:txBody>
      </p:sp>
      <p:sp>
        <p:nvSpPr>
          <p:cNvPr id="6" name="テキスト ボックス 5">
            <a:extLst>
              <a:ext uri="{FF2B5EF4-FFF2-40B4-BE49-F238E27FC236}">
                <a16:creationId xmlns:a16="http://schemas.microsoft.com/office/drawing/2014/main" id="{490F5DC1-9A1E-4747-9401-E705B73A77C8}"/>
              </a:ext>
            </a:extLst>
          </p:cNvPr>
          <p:cNvSpPr txBox="1"/>
          <p:nvPr/>
        </p:nvSpPr>
        <p:spPr>
          <a:xfrm>
            <a:off x="1116785" y="4113750"/>
            <a:ext cx="9018864"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この問題点を克服するために考案されたものがリキッドステートマシンである</a:t>
            </a:r>
            <a:endParaRPr lang="en-US" altLang="ja-JP" sz="2400" dirty="0"/>
          </a:p>
        </p:txBody>
      </p:sp>
    </p:spTree>
    <p:extLst>
      <p:ext uri="{BB962C8B-B14F-4D97-AF65-F5344CB8AC3E}">
        <p14:creationId xmlns:p14="http://schemas.microsoft.com/office/powerpoint/2010/main" val="212949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6.2</a:t>
            </a:r>
            <a:r>
              <a:rPr kumimoji="1" lang="ja-JP" altLang="en-US" sz="4000" dirty="0">
                <a:latin typeface="+mn-ea"/>
                <a:ea typeface="+mn-ea"/>
              </a:rPr>
              <a:t> 概念</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9731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リキッドステートマシンは連続時間の時系列信号をリアルタイムで処理する機械学習モデルの一般的な枠組み</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リキッドフィルタ</a:t>
            </a:r>
            <a:r>
              <a:rPr lang="en-US" altLang="ja-JP" sz="2400" dirty="0"/>
              <a:t>L</a:t>
            </a:r>
            <a:r>
              <a:rPr lang="en-US" altLang="ja-JP" sz="2400" baseline="30000" dirty="0"/>
              <a:t>M</a:t>
            </a:r>
            <a:r>
              <a:rPr lang="ja-JP" altLang="en-US" sz="2400" dirty="0"/>
              <a:t>とリードアウト写像</a:t>
            </a:r>
            <a:r>
              <a:rPr lang="en-US" altLang="ja-JP" sz="2400" dirty="0" err="1"/>
              <a:t>f</a:t>
            </a:r>
            <a:r>
              <a:rPr lang="en-US" altLang="ja-JP" sz="2400" baseline="30000" dirty="0" err="1"/>
              <a:t>M</a:t>
            </a:r>
            <a:r>
              <a:rPr lang="ja-JP" altLang="en-US" sz="2400" dirty="0"/>
              <a:t>から構成される</a:t>
            </a:r>
            <a:endParaRPr lang="en-US" altLang="ja-JP" sz="2400" dirty="0"/>
          </a:p>
        </p:txBody>
      </p:sp>
      <p:pic>
        <p:nvPicPr>
          <p:cNvPr id="4" name="図 3">
            <a:extLst>
              <a:ext uri="{FF2B5EF4-FFF2-40B4-BE49-F238E27FC236}">
                <a16:creationId xmlns:a16="http://schemas.microsoft.com/office/drawing/2014/main" id="{CB62DE40-6711-46D0-8897-515671B27525}"/>
              </a:ext>
            </a:extLst>
          </p:cNvPr>
          <p:cNvPicPr>
            <a:picLocks noChangeAspect="1"/>
          </p:cNvPicPr>
          <p:nvPr/>
        </p:nvPicPr>
        <p:blipFill>
          <a:blip r:embed="rId2"/>
          <a:stretch>
            <a:fillRect/>
          </a:stretch>
        </p:blipFill>
        <p:spPr>
          <a:xfrm>
            <a:off x="7081009" y="3497685"/>
            <a:ext cx="4021122" cy="2597440"/>
          </a:xfrm>
          <a:prstGeom prst="rect">
            <a:avLst/>
          </a:prstGeom>
        </p:spPr>
      </p:pic>
      <p:pic>
        <p:nvPicPr>
          <p:cNvPr id="7" name="図 6">
            <a:extLst>
              <a:ext uri="{FF2B5EF4-FFF2-40B4-BE49-F238E27FC236}">
                <a16:creationId xmlns:a16="http://schemas.microsoft.com/office/drawing/2014/main" id="{0A836E5F-CCC8-44EC-94E7-07A12CE755CB}"/>
              </a:ext>
            </a:extLst>
          </p:cNvPr>
          <p:cNvPicPr>
            <a:picLocks noChangeAspect="1"/>
          </p:cNvPicPr>
          <p:nvPr/>
        </p:nvPicPr>
        <p:blipFill>
          <a:blip r:embed="rId3"/>
          <a:stretch>
            <a:fillRect/>
          </a:stretch>
        </p:blipFill>
        <p:spPr>
          <a:xfrm>
            <a:off x="2140953" y="3670113"/>
            <a:ext cx="3038899" cy="704948"/>
          </a:xfrm>
          <a:prstGeom prst="rect">
            <a:avLst/>
          </a:prstGeom>
        </p:spPr>
      </p:pic>
      <p:pic>
        <p:nvPicPr>
          <p:cNvPr id="9" name="図 8">
            <a:extLst>
              <a:ext uri="{FF2B5EF4-FFF2-40B4-BE49-F238E27FC236}">
                <a16:creationId xmlns:a16="http://schemas.microsoft.com/office/drawing/2014/main" id="{01141B10-4704-4992-9B33-B59F29DE3925}"/>
              </a:ext>
            </a:extLst>
          </p:cNvPr>
          <p:cNvPicPr>
            <a:picLocks noChangeAspect="1"/>
          </p:cNvPicPr>
          <p:nvPr/>
        </p:nvPicPr>
        <p:blipFill>
          <a:blip r:embed="rId4"/>
          <a:stretch>
            <a:fillRect/>
          </a:stretch>
        </p:blipFill>
        <p:spPr>
          <a:xfrm>
            <a:off x="2236216" y="4937302"/>
            <a:ext cx="2943636" cy="504895"/>
          </a:xfrm>
          <a:prstGeom prst="rect">
            <a:avLst/>
          </a:prstGeom>
        </p:spPr>
      </p:pic>
    </p:spTree>
    <p:extLst>
      <p:ext uri="{BB962C8B-B14F-4D97-AF65-F5344CB8AC3E}">
        <p14:creationId xmlns:p14="http://schemas.microsoft.com/office/powerpoint/2010/main" val="220170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6.2</a:t>
            </a:r>
            <a:r>
              <a:rPr kumimoji="1" lang="ja-JP" altLang="en-US" sz="4000" dirty="0">
                <a:latin typeface="+mn-ea"/>
                <a:ea typeface="+mn-ea"/>
              </a:rPr>
              <a:t> 概念</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21422" y="2928589"/>
            <a:ext cx="9731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リキッドフィルタ</a:t>
            </a:r>
            <a:r>
              <a:rPr lang="en-US" altLang="ja-JP" sz="2400" dirty="0"/>
              <a:t>L</a:t>
            </a:r>
            <a:r>
              <a:rPr lang="en-US" altLang="ja-JP" sz="2400" baseline="30000" dirty="0"/>
              <a:t>M</a:t>
            </a:r>
            <a:r>
              <a:rPr lang="ja-JP" altLang="en-US" sz="2400" dirty="0"/>
              <a:t>はあらかじめ固定</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リードアウト写像</a:t>
            </a:r>
            <a:r>
              <a:rPr lang="en-US" altLang="ja-JP" sz="2400" dirty="0" err="1"/>
              <a:t>f</a:t>
            </a:r>
            <a:r>
              <a:rPr lang="en-US" altLang="ja-JP" sz="2400" baseline="30000" dirty="0" err="1"/>
              <a:t>M</a:t>
            </a:r>
            <a:r>
              <a:rPr lang="ja-JP" altLang="en-US" sz="2400" dirty="0"/>
              <a:t>を学習（最適化）する</a:t>
            </a:r>
            <a:endParaRPr lang="en-US" altLang="ja-JP" sz="2400" dirty="0"/>
          </a:p>
          <a:p>
            <a:pPr lvl="2"/>
            <a:r>
              <a:rPr lang="ja-JP" altLang="en-US" sz="2400" dirty="0"/>
              <a:t>→リードアウト写像を適切に選択する必要がある　　</a:t>
            </a:r>
            <a:endParaRPr lang="en-US" altLang="ja-JP" sz="2400" dirty="0"/>
          </a:p>
        </p:txBody>
      </p:sp>
      <p:sp>
        <p:nvSpPr>
          <p:cNvPr id="10" name="テキスト ボックス 9">
            <a:extLst>
              <a:ext uri="{FF2B5EF4-FFF2-40B4-BE49-F238E27FC236}">
                <a16:creationId xmlns:a16="http://schemas.microsoft.com/office/drawing/2014/main" id="{15C4DBA6-AD05-4D1A-8B56-4F5A8DBAF5CF}"/>
              </a:ext>
            </a:extLst>
          </p:cNvPr>
          <p:cNvSpPr txBox="1"/>
          <p:nvPr/>
        </p:nvSpPr>
        <p:spPr>
          <a:xfrm>
            <a:off x="821422" y="1270752"/>
            <a:ext cx="973192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リキッドフィルタ</a:t>
            </a:r>
            <a:r>
              <a:rPr lang="en-US" altLang="ja-JP" sz="2400" dirty="0"/>
              <a:t>L</a:t>
            </a:r>
            <a:r>
              <a:rPr lang="en-US" altLang="ja-JP" sz="2400" baseline="30000" dirty="0"/>
              <a:t>M</a:t>
            </a:r>
            <a:r>
              <a:rPr lang="ja-JP" altLang="en-US" sz="2400" dirty="0"/>
              <a:t>は時刻</a:t>
            </a:r>
            <a:r>
              <a:rPr lang="en-US" altLang="ja-JP" sz="2400" dirty="0"/>
              <a:t>t</a:t>
            </a:r>
            <a:r>
              <a:rPr lang="ja-JP" altLang="en-US" sz="2400" dirty="0"/>
              <a:t>までの一連の入力に対する応答</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リードアウト写像</a:t>
            </a:r>
            <a:r>
              <a:rPr lang="en-US" altLang="ja-JP" sz="2400" dirty="0" err="1"/>
              <a:t>f</a:t>
            </a:r>
            <a:r>
              <a:rPr lang="en-US" altLang="ja-JP" sz="2400" baseline="30000" dirty="0" err="1"/>
              <a:t>M</a:t>
            </a:r>
            <a:r>
              <a:rPr lang="ja-JP" altLang="en-US" sz="2400" dirty="0"/>
              <a:t>は記憶を持たず、現在の内部状態にのみ依存　</a:t>
            </a:r>
            <a:endParaRPr lang="en-US" altLang="ja-JP" sz="2400" dirty="0"/>
          </a:p>
        </p:txBody>
      </p:sp>
      <p:pic>
        <p:nvPicPr>
          <p:cNvPr id="11" name="図 10">
            <a:extLst>
              <a:ext uri="{FF2B5EF4-FFF2-40B4-BE49-F238E27FC236}">
                <a16:creationId xmlns:a16="http://schemas.microsoft.com/office/drawing/2014/main" id="{ED65C903-EE03-49AA-A7D2-47029A9559D3}"/>
              </a:ext>
            </a:extLst>
          </p:cNvPr>
          <p:cNvPicPr>
            <a:picLocks noChangeAspect="1"/>
          </p:cNvPicPr>
          <p:nvPr/>
        </p:nvPicPr>
        <p:blipFill>
          <a:blip r:embed="rId2"/>
          <a:stretch>
            <a:fillRect/>
          </a:stretch>
        </p:blipFill>
        <p:spPr>
          <a:xfrm>
            <a:off x="8598717" y="4498249"/>
            <a:ext cx="3005652" cy="1941498"/>
          </a:xfrm>
          <a:prstGeom prst="rect">
            <a:avLst/>
          </a:prstGeom>
        </p:spPr>
      </p:pic>
    </p:spTree>
    <p:extLst>
      <p:ext uri="{BB962C8B-B14F-4D97-AF65-F5344CB8AC3E}">
        <p14:creationId xmlns:p14="http://schemas.microsoft.com/office/powerpoint/2010/main" val="234779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6.3 </a:t>
            </a:r>
            <a:r>
              <a:rPr kumimoji="1" lang="ja-JP" altLang="en-US" sz="4000" dirty="0">
                <a:latin typeface="+mn-ea"/>
                <a:ea typeface="+mn-ea"/>
              </a:rPr>
              <a:t>フィルタ近似能力</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9018864"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リキッドステートマシンは時系列情報を時系列情報に変換する動的システム</a:t>
            </a:r>
            <a:endParaRPr lang="en-US" altLang="ja-JP" sz="2400" dirty="0"/>
          </a:p>
          <a:p>
            <a:pPr marL="342900" indent="-342900">
              <a:buFont typeface="Arial" panose="020B0604020202020204" pitchFamily="34" charset="0"/>
              <a:buChar char="•"/>
            </a:pPr>
            <a:r>
              <a:rPr lang="ja-JP" altLang="en-US" sz="2400" dirty="0"/>
              <a:t>このモデルはどれくらい広いクラスの時系列変換フィルタを精度良く近似できるかという点で評価される</a:t>
            </a:r>
            <a:endParaRPr lang="en-US" altLang="ja-JP" sz="2400" dirty="0"/>
          </a:p>
        </p:txBody>
      </p:sp>
      <p:sp>
        <p:nvSpPr>
          <p:cNvPr id="4" name="テキスト ボックス 3">
            <a:extLst>
              <a:ext uri="{FF2B5EF4-FFF2-40B4-BE49-F238E27FC236}">
                <a16:creationId xmlns:a16="http://schemas.microsoft.com/office/drawing/2014/main" id="{94AF8731-6835-4606-BF48-64488807B7FF}"/>
              </a:ext>
            </a:extLst>
          </p:cNvPr>
          <p:cNvSpPr txBox="1"/>
          <p:nvPr/>
        </p:nvSpPr>
        <p:spPr>
          <a:xfrm>
            <a:off x="1980501" y="3429000"/>
            <a:ext cx="9018864"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分離特性</a:t>
            </a:r>
            <a:endParaRPr lang="en-US" altLang="ja-JP" sz="2400" dirty="0"/>
          </a:p>
          <a:p>
            <a:pPr marL="342900" indent="-342900">
              <a:buFont typeface="Arial" panose="020B0604020202020204" pitchFamily="34" charset="0"/>
              <a:buChar char="•"/>
            </a:pPr>
            <a:r>
              <a:rPr lang="ja-JP" altLang="en-US" sz="2400" dirty="0"/>
              <a:t>近似特性</a:t>
            </a:r>
            <a:endParaRPr lang="en-US" altLang="ja-JP" sz="2400" dirty="0"/>
          </a:p>
          <a:p>
            <a:pPr marL="342900" indent="-342900">
              <a:buFont typeface="Arial" panose="020B0604020202020204" pitchFamily="34" charset="0"/>
              <a:buChar char="•"/>
            </a:pPr>
            <a:r>
              <a:rPr lang="ja-JP" altLang="en-US" sz="2400" dirty="0"/>
              <a:t>時不変</a:t>
            </a:r>
            <a:endParaRPr lang="en-US" altLang="ja-JP" sz="2400" dirty="0"/>
          </a:p>
          <a:p>
            <a:pPr marL="342900" indent="-342900">
              <a:buFont typeface="Arial" panose="020B0604020202020204" pitchFamily="34" charset="0"/>
              <a:buChar char="•"/>
            </a:pPr>
            <a:r>
              <a:rPr lang="en-US" altLang="ja-JP" sz="2400" dirty="0"/>
              <a:t>Fading Memory Property (FMP)</a:t>
            </a:r>
          </a:p>
        </p:txBody>
      </p:sp>
    </p:spTree>
    <p:extLst>
      <p:ext uri="{BB962C8B-B14F-4D97-AF65-F5344CB8AC3E}">
        <p14:creationId xmlns:p14="http://schemas.microsoft.com/office/powerpoint/2010/main" val="272995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6.4</a:t>
            </a:r>
            <a:r>
              <a:rPr lang="ja-JP" altLang="en-US" sz="4000" dirty="0">
                <a:latin typeface="+mn-ea"/>
                <a:ea typeface="+mn-ea"/>
              </a:rPr>
              <a:t> モデル実装</a:t>
            </a:r>
            <a:endParaRPr kumimoji="1" lang="ja-JP" altLang="en-US" sz="4000" dirty="0">
              <a:latin typeface="+mn-ea"/>
              <a:ea typeface="+mn-ea"/>
            </a:endParaRP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9018864"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リキッドフィルタ部分は脳の微小神経回路を想定した</a:t>
            </a:r>
            <a:r>
              <a:rPr lang="ja-JP" altLang="en-US" sz="2400" b="1" dirty="0"/>
              <a:t>スパイキングニューラルネットワーク</a:t>
            </a:r>
            <a:r>
              <a:rPr lang="ja-JP" altLang="en-US" sz="2400" dirty="0"/>
              <a:t>を用いてモデル実装される場合が多い</a:t>
            </a:r>
            <a:endParaRPr lang="en-US" altLang="ja-JP" sz="2400" dirty="0"/>
          </a:p>
        </p:txBody>
      </p:sp>
      <p:sp>
        <p:nvSpPr>
          <p:cNvPr id="4" name="テキスト ボックス 3">
            <a:extLst>
              <a:ext uri="{FF2B5EF4-FFF2-40B4-BE49-F238E27FC236}">
                <a16:creationId xmlns:a16="http://schemas.microsoft.com/office/drawing/2014/main" id="{19F91A55-36DA-45D7-BC33-4AA16C42E651}"/>
              </a:ext>
            </a:extLst>
          </p:cNvPr>
          <p:cNvSpPr txBox="1"/>
          <p:nvPr/>
        </p:nvSpPr>
        <p:spPr>
          <a:xfrm>
            <a:off x="1762387" y="3170501"/>
            <a:ext cx="9018864"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スパイキングニューラルネットワークモデル</a:t>
            </a:r>
            <a:endParaRPr lang="en-US" altLang="ja-JP" sz="2400" dirty="0"/>
          </a:p>
          <a:p>
            <a:pPr marL="342900" indent="-342900">
              <a:buFont typeface="Arial" panose="020B0604020202020204" pitchFamily="34" charset="0"/>
              <a:buChar char="•"/>
            </a:pPr>
            <a:r>
              <a:rPr lang="ja-JP" altLang="en-US" sz="2400" dirty="0"/>
              <a:t>それらを結合するシナプスモデル</a:t>
            </a:r>
            <a:endParaRPr lang="en-US" altLang="ja-JP" sz="2400" dirty="0"/>
          </a:p>
          <a:p>
            <a:pPr marL="342900" indent="-342900">
              <a:buFont typeface="Arial" panose="020B0604020202020204" pitchFamily="34" charset="0"/>
              <a:buChar char="•"/>
            </a:pPr>
            <a:r>
              <a:rPr lang="ja-JP" altLang="en-US" sz="2400" dirty="0"/>
              <a:t>全体のネットワークモデル</a:t>
            </a:r>
            <a:endParaRPr lang="en-US" altLang="ja-JP" sz="2400" dirty="0"/>
          </a:p>
        </p:txBody>
      </p:sp>
    </p:spTree>
    <p:extLst>
      <p:ext uri="{BB962C8B-B14F-4D97-AF65-F5344CB8AC3E}">
        <p14:creationId xmlns:p14="http://schemas.microsoft.com/office/powerpoint/2010/main" val="370819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6.4.1 </a:t>
            </a:r>
            <a:r>
              <a:rPr kumimoji="1" lang="ja-JP" altLang="en-US" sz="4000" dirty="0">
                <a:latin typeface="+mn-ea"/>
                <a:ea typeface="+mn-ea"/>
              </a:rPr>
              <a:t>スパイキングニューラルネットワーク</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38200" y="1415803"/>
            <a:ext cx="9018864"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神経ネットワークにおける信号伝達モデル</a:t>
            </a:r>
            <a:endParaRPr lang="en-US" altLang="ja-JP" sz="2400" dirty="0"/>
          </a:p>
          <a:p>
            <a:pPr marL="342900" indent="-342900">
              <a:buFont typeface="Arial" panose="020B0604020202020204" pitchFamily="34" charset="0"/>
              <a:buChar char="•"/>
            </a:pPr>
            <a:endParaRPr lang="en-US" altLang="ja-JP" sz="2400" dirty="0"/>
          </a:p>
          <a:p>
            <a:pPr marL="342900" indent="-342900">
              <a:buFont typeface="Arial" panose="020B0604020202020204" pitchFamily="34" charset="0"/>
              <a:buChar char="•"/>
            </a:pPr>
            <a:r>
              <a:rPr lang="ja-JP" altLang="en-US" sz="2400" dirty="0"/>
              <a:t>ある閾値を超えると急激な変化（スパイク発火）を生じる</a:t>
            </a:r>
            <a:endParaRPr lang="en-US" altLang="ja-JP" sz="2400" dirty="0"/>
          </a:p>
        </p:txBody>
      </p:sp>
      <p:pic>
        <p:nvPicPr>
          <p:cNvPr id="4" name="図 3">
            <a:extLst>
              <a:ext uri="{FF2B5EF4-FFF2-40B4-BE49-F238E27FC236}">
                <a16:creationId xmlns:a16="http://schemas.microsoft.com/office/drawing/2014/main" id="{8BE78F22-BC31-4202-9BC9-CA1470C6F755}"/>
              </a:ext>
            </a:extLst>
          </p:cNvPr>
          <p:cNvPicPr>
            <a:picLocks noChangeAspect="1"/>
          </p:cNvPicPr>
          <p:nvPr/>
        </p:nvPicPr>
        <p:blipFill>
          <a:blip r:embed="rId2"/>
          <a:stretch>
            <a:fillRect/>
          </a:stretch>
        </p:blipFill>
        <p:spPr>
          <a:xfrm>
            <a:off x="1622337" y="3633020"/>
            <a:ext cx="6565318" cy="2683718"/>
          </a:xfrm>
          <a:prstGeom prst="rect">
            <a:avLst/>
          </a:prstGeom>
        </p:spPr>
      </p:pic>
    </p:spTree>
    <p:extLst>
      <p:ext uri="{BB962C8B-B14F-4D97-AF65-F5344CB8AC3E}">
        <p14:creationId xmlns:p14="http://schemas.microsoft.com/office/powerpoint/2010/main" val="237426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248279-D86E-4D8C-825B-803E290C7CD8}"/>
              </a:ext>
            </a:extLst>
          </p:cNvPr>
          <p:cNvSpPr>
            <a:spLocks noGrp="1"/>
          </p:cNvSpPr>
          <p:nvPr>
            <p:ph type="title"/>
          </p:nvPr>
        </p:nvSpPr>
        <p:spPr>
          <a:xfrm>
            <a:off x="368417" y="210278"/>
            <a:ext cx="10515600" cy="752475"/>
          </a:xfrm>
        </p:spPr>
        <p:txBody>
          <a:bodyPr>
            <a:normAutofit/>
          </a:bodyPr>
          <a:lstStyle/>
          <a:p>
            <a:r>
              <a:rPr kumimoji="1" lang="en-US" altLang="ja-JP" sz="4000" dirty="0">
                <a:latin typeface="+mn-ea"/>
                <a:ea typeface="+mn-ea"/>
              </a:rPr>
              <a:t>6.4.1 </a:t>
            </a:r>
            <a:r>
              <a:rPr kumimoji="1" lang="ja-JP" altLang="en-US" sz="4000" dirty="0">
                <a:latin typeface="+mn-ea"/>
                <a:ea typeface="+mn-ea"/>
              </a:rPr>
              <a:t>スパイキングニューラルネットワーク</a:t>
            </a:r>
          </a:p>
        </p:txBody>
      </p:sp>
      <p:sp>
        <p:nvSpPr>
          <p:cNvPr id="5" name="テキスト ボックス 4">
            <a:extLst>
              <a:ext uri="{FF2B5EF4-FFF2-40B4-BE49-F238E27FC236}">
                <a16:creationId xmlns:a16="http://schemas.microsoft.com/office/drawing/2014/main" id="{1AEEA241-1608-448B-865B-37E82F6CA2B7}"/>
              </a:ext>
            </a:extLst>
          </p:cNvPr>
          <p:cNvSpPr txBox="1"/>
          <p:nvPr/>
        </p:nvSpPr>
        <p:spPr>
          <a:xfrm>
            <a:off x="813033" y="1197690"/>
            <a:ext cx="9018864"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このモデルを再現するものの一つとして</a:t>
            </a:r>
            <a:r>
              <a:rPr lang="en-US" altLang="ja-JP" sz="2400" dirty="0"/>
              <a:t>LIF</a:t>
            </a:r>
            <a:r>
              <a:rPr lang="ja-JP" altLang="en-US" sz="2400" dirty="0"/>
              <a:t>（</a:t>
            </a:r>
            <a:r>
              <a:rPr lang="en-US" altLang="ja-JP" sz="2400" dirty="0"/>
              <a:t>Leaky Integrate-and-Fire,</a:t>
            </a:r>
            <a:r>
              <a:rPr lang="ja-JP" altLang="en-US" sz="2400" dirty="0"/>
              <a:t>漏れ積分発火）モデルがある</a:t>
            </a:r>
            <a:endParaRPr lang="en-US" altLang="ja-JP" sz="2400" dirty="0"/>
          </a:p>
        </p:txBody>
      </p:sp>
      <p:pic>
        <p:nvPicPr>
          <p:cNvPr id="4" name="図 3">
            <a:extLst>
              <a:ext uri="{FF2B5EF4-FFF2-40B4-BE49-F238E27FC236}">
                <a16:creationId xmlns:a16="http://schemas.microsoft.com/office/drawing/2014/main" id="{EC0EEB7C-7BB9-4982-BB62-CE8D8C74DF8E}"/>
              </a:ext>
            </a:extLst>
          </p:cNvPr>
          <p:cNvPicPr>
            <a:picLocks noChangeAspect="1"/>
          </p:cNvPicPr>
          <p:nvPr/>
        </p:nvPicPr>
        <p:blipFill>
          <a:blip r:embed="rId2"/>
          <a:stretch>
            <a:fillRect/>
          </a:stretch>
        </p:blipFill>
        <p:spPr>
          <a:xfrm>
            <a:off x="5187138" y="2528766"/>
            <a:ext cx="6683431" cy="3336136"/>
          </a:xfrm>
          <a:prstGeom prst="rect">
            <a:avLst/>
          </a:prstGeom>
        </p:spPr>
      </p:pic>
      <p:pic>
        <p:nvPicPr>
          <p:cNvPr id="7" name="図 6">
            <a:extLst>
              <a:ext uri="{FF2B5EF4-FFF2-40B4-BE49-F238E27FC236}">
                <a16:creationId xmlns:a16="http://schemas.microsoft.com/office/drawing/2014/main" id="{65362502-37D7-4FAB-942B-1EA9014FB7C2}"/>
              </a:ext>
            </a:extLst>
          </p:cNvPr>
          <p:cNvPicPr>
            <a:picLocks noChangeAspect="1"/>
          </p:cNvPicPr>
          <p:nvPr/>
        </p:nvPicPr>
        <p:blipFill>
          <a:blip r:embed="rId3"/>
          <a:stretch>
            <a:fillRect/>
          </a:stretch>
        </p:blipFill>
        <p:spPr>
          <a:xfrm>
            <a:off x="141915" y="2978401"/>
            <a:ext cx="4880825" cy="901198"/>
          </a:xfrm>
          <a:prstGeom prst="rect">
            <a:avLst/>
          </a:prstGeom>
        </p:spPr>
      </p:pic>
      <p:pic>
        <p:nvPicPr>
          <p:cNvPr id="9" name="図 8">
            <a:extLst>
              <a:ext uri="{FF2B5EF4-FFF2-40B4-BE49-F238E27FC236}">
                <a16:creationId xmlns:a16="http://schemas.microsoft.com/office/drawing/2014/main" id="{73D079B6-493E-4644-8199-FA4E1B9081E5}"/>
              </a:ext>
            </a:extLst>
          </p:cNvPr>
          <p:cNvPicPr>
            <a:picLocks noChangeAspect="1"/>
          </p:cNvPicPr>
          <p:nvPr/>
        </p:nvPicPr>
        <p:blipFill>
          <a:blip r:embed="rId4"/>
          <a:stretch>
            <a:fillRect/>
          </a:stretch>
        </p:blipFill>
        <p:spPr>
          <a:xfrm>
            <a:off x="244562" y="4440115"/>
            <a:ext cx="4880825" cy="537718"/>
          </a:xfrm>
          <a:prstGeom prst="rect">
            <a:avLst/>
          </a:prstGeom>
        </p:spPr>
      </p:pic>
    </p:spTree>
    <p:extLst>
      <p:ext uri="{BB962C8B-B14F-4D97-AF65-F5344CB8AC3E}">
        <p14:creationId xmlns:p14="http://schemas.microsoft.com/office/powerpoint/2010/main" val="9284984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741</Words>
  <Application>Microsoft Office PowerPoint</Application>
  <PresentationFormat>ワイド画面</PresentationFormat>
  <Paragraphs>97</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游ゴシック Light</vt:lpstr>
      <vt:lpstr>Arial</vt:lpstr>
      <vt:lpstr>Cambria Math</vt:lpstr>
      <vt:lpstr>Office テーマ</vt:lpstr>
      <vt:lpstr>リザバーコンピューティング勉強会#12</vt:lpstr>
      <vt:lpstr>6.1 リキッドステートマシンとは</vt:lpstr>
      <vt:lpstr>6.1 リキッドステートマシンとは</vt:lpstr>
      <vt:lpstr>6.2 概念</vt:lpstr>
      <vt:lpstr>6.2 概念</vt:lpstr>
      <vt:lpstr>6.3 フィルタ近似能力</vt:lpstr>
      <vt:lpstr>6.4 モデル実装</vt:lpstr>
      <vt:lpstr>6.4.1 スパイキングニューラルネットワーク</vt:lpstr>
      <vt:lpstr>6.4.1 スパイキングニューラルネットワーク</vt:lpstr>
      <vt:lpstr>6.4.2 シナプスのモデル</vt:lpstr>
      <vt:lpstr>6.4.2 動的シナプスモデル </vt:lpstr>
      <vt:lpstr>6.4.2 動的シナプスモデル </vt:lpstr>
      <vt:lpstr>6.4.3 ネットワークモデル</vt:lpstr>
      <vt:lpstr>6.4.3 ネットワークモデル</vt:lpstr>
      <vt:lpstr>6.4.3 ネットワークモデル</vt:lpstr>
      <vt:lpstr>6.5 スパイク列パターン認識</vt:lpstr>
      <vt:lpstr>6.6 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リザバーコンピューティング勉強会#11</dc:title>
  <dc:creator>井上　恭史</dc:creator>
  <cp:lastModifiedBy>井上 恭史</cp:lastModifiedBy>
  <cp:revision>3</cp:revision>
  <dcterms:created xsi:type="dcterms:W3CDTF">2021-07-15T00:49:55Z</dcterms:created>
  <dcterms:modified xsi:type="dcterms:W3CDTF">2021-07-15T05:03:35Z</dcterms:modified>
</cp:coreProperties>
</file>