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65" r:id="rId6"/>
    <p:sldId id="259" r:id="rId7"/>
    <p:sldId id="266" r:id="rId8"/>
    <p:sldId id="261" r:id="rId9"/>
    <p:sldId id="260" r:id="rId10"/>
    <p:sldId id="264" r:id="rId11"/>
    <p:sldId id="267" r:id="rId12"/>
    <p:sldId id="262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7"/>
  </p:normalViewPr>
  <p:slideViewPr>
    <p:cSldViewPr snapToGrid="0" snapToObjects="1">
      <p:cViewPr>
        <p:scale>
          <a:sx n="75" d="100"/>
          <a:sy n="75" d="100"/>
        </p:scale>
        <p:origin x="760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DD76E4-4CC1-D54D-ACB4-CD1295ABED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DEEEC83-0479-864D-AAA5-0C7CCF7197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9FA28B-4800-EC4D-8922-F43BE7742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EE3D-805D-C94C-85FD-8F328B09295E}" type="datetimeFigureOut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2644F5-9393-0D42-8287-719E261E2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6A90CC-AEEE-714F-A69D-4FE7112C4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FAA5-C18D-3C4C-B49E-6B5DA83797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2435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103477-CC3A-AB49-A736-B63AA1DAF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E2F6332-A4D1-9344-A05C-F4E262D54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4B0544-E208-584D-820D-261410763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EE3D-805D-C94C-85FD-8F328B09295E}" type="datetimeFigureOut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CA933E-ACFB-2D4E-B9CB-C4E4E1B6E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09041A-569D-F140-A4A2-785B8D770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FAA5-C18D-3C4C-B49E-6B5DA83797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696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516B776-590E-2D42-907E-3DB2789925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74149B8-BF38-504E-896F-1BDEE84A1A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BE8FD5-7516-0349-8ACF-40F402274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EE3D-805D-C94C-85FD-8F328B09295E}" type="datetimeFigureOut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6617CE-6E1A-524E-BE24-50D4550A6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B919E8-F29C-2545-92AB-A67ACCA95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FAA5-C18D-3C4C-B49E-6B5DA83797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3529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F72F11-A21A-7E45-9B93-8019E865C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1F1D75-2C99-B149-8E48-856E515F4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601FEA-51B1-3640-872D-7D793211F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EE3D-805D-C94C-85FD-8F328B09295E}" type="datetimeFigureOut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F21844-2126-D849-9D23-D31A956F9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5ACBC0-DC77-764F-8FBA-CFB64F5D4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FAA5-C18D-3C4C-B49E-6B5DA83797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6497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BD00EE-5A87-2844-B63F-2050B1C4B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D677A86-A7BF-4F4D-83A9-E5C5342BB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EE5ADF-84DD-3145-A689-616D154D6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EE3D-805D-C94C-85FD-8F328B09295E}" type="datetimeFigureOut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FF15C0-0E9A-FA46-B064-46874A4CE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0D17D5-C0D4-B142-8EDB-1A33F18D6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FAA5-C18D-3C4C-B49E-6B5DA83797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8505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1F3AE7-1E18-594C-8A1F-A040F73FD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3676C3-29DA-9449-A2EC-080FAADE6D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CE7AA5D-7458-854A-B1AB-D472B1B48F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B6B887D-F10F-544D-AB65-139430AE6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EE3D-805D-C94C-85FD-8F328B09295E}" type="datetimeFigureOut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445194E-E995-BC40-BB02-316742E07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DFDE529-CAB7-2B46-B262-A8FC99EB9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FAA5-C18D-3C4C-B49E-6B5DA83797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3364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1AD3BB-125A-CD46-921A-116725733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7A46158-3849-D849-9680-77DFBC446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99D625F-C3DC-9941-95AA-7C576CD21A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E332AF4-1A45-674A-9032-0AE98905DC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4E6C92F-4EA8-DE43-A186-933BC30029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AD288BF-880B-3541-8AA9-9843869AB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EE3D-805D-C94C-85FD-8F328B09295E}" type="datetimeFigureOut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3B4A7C7-1744-5149-961F-3F5B91487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66AE977-C6E4-5041-AA9F-D50737D6A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FAA5-C18D-3C4C-B49E-6B5DA83797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2348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ABD4F5-9676-9A4A-B93E-6AE933E62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A03F7A1-A01F-4B4E-B654-12838AEDD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EE3D-805D-C94C-85FD-8F328B09295E}" type="datetimeFigureOut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9F9135D-AFEE-5747-9E00-C208DDCB7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1C23AFA-D97B-0349-9BC8-9C19154A9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FAA5-C18D-3C4C-B49E-6B5DA83797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9314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979FFBB-BB14-8E4B-9430-B254DCEC3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EE3D-805D-C94C-85FD-8F328B09295E}" type="datetimeFigureOut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A449275-FFAD-8F43-9CD1-5A8458EF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3E05468-E05E-8848-A887-F053E0D08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FAA5-C18D-3C4C-B49E-6B5DA83797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8545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2EF0AE-CD5F-7442-AEC8-3A12B104F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9F10CA-CBCF-B444-9E3A-2FBD45238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0535697-E6D7-2D47-BA2F-6AA1C6C9A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D465D2F-1D85-CF48-A048-703576AFC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EE3D-805D-C94C-85FD-8F328B09295E}" type="datetimeFigureOut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17B5EE3-BDDC-124B-B6B4-819A57B41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8DB71F5-61EC-F14A-90E4-FED114DF7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FAA5-C18D-3C4C-B49E-6B5DA83797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8222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937FC2-F276-0F43-A413-E1C222167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9FBF3AC-AAD5-1B44-967A-F139B53909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A96804B-3BD0-EF4A-BA05-7F96A215E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F317E31-BFF5-D740-87D5-A489070B1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EE3D-805D-C94C-85FD-8F328B09295E}" type="datetimeFigureOut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2C25C8F-6906-A247-8515-B3E5FDC84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8CD261F-5C32-3D4A-9E80-77A11E54E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FAA5-C18D-3C4C-B49E-6B5DA83797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239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FBD4346-982E-4F40-B0CE-99F673000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5D84E52-2D71-4340-898C-97FC41B2D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F0D95E-AF7F-7746-95BE-02940028A0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3EE3D-805D-C94C-85FD-8F328B09295E}" type="datetimeFigureOut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2FBB5D-5BC4-0D46-91C5-2E031BC254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79DF10-F630-0748-AF7D-340820A18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3FAA5-C18D-3C4C-B49E-6B5DA83797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5798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ACC5D5-0D2A-544B-8748-3B7352286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4395" y="1122363"/>
            <a:ext cx="10557163" cy="2387600"/>
          </a:xfrm>
        </p:spPr>
        <p:txBody>
          <a:bodyPr/>
          <a:lstStyle/>
          <a:p>
            <a:r>
              <a:rPr kumimoji="1" lang="ja-JP" altLang="en-US"/>
              <a:t>リザバーコンピューティング勉強会</a:t>
            </a:r>
            <a:r>
              <a:rPr kumimoji="1" lang="en-US" altLang="ja-JP" dirty="0"/>
              <a:t>#8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A3EBC6D-E583-E340-BB7E-3DD327ABD9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4.1~4.4 </a:t>
            </a:r>
            <a:r>
              <a:rPr kumimoji="1" lang="ja-JP" altLang="en-US"/>
              <a:t>非線形チャネル等化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/>
              <a:t>担当</a:t>
            </a:r>
            <a:r>
              <a:rPr lang="en-US" altLang="ja-JP" dirty="0"/>
              <a:t>:</a:t>
            </a:r>
            <a:r>
              <a:rPr lang="ja-JP" altLang="en-US"/>
              <a:t>御手洗松永研</a:t>
            </a:r>
            <a:r>
              <a:rPr lang="en-US" altLang="ja-JP" dirty="0"/>
              <a:t> </a:t>
            </a:r>
            <a:r>
              <a:rPr lang="ja-JP" altLang="en-US"/>
              <a:t>吉野</a:t>
            </a:r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04732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878C08-BB85-4341-B42C-3900B4615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4.4</a:t>
            </a:r>
            <a:r>
              <a:rPr lang="ja-JP" altLang="en-US"/>
              <a:t>非線形チャネル等化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3FB34B-6290-994A-8E29-D0497C373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2049126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ja-JP" dirty="0"/>
              <a:t>•</a:t>
            </a:r>
            <a:r>
              <a:rPr kumimoji="1" lang="ja-JP" altLang="en-US"/>
              <a:t>時系列入力</a:t>
            </a:r>
            <a:r>
              <a:rPr kumimoji="1" lang="en-US" altLang="ja-JP" dirty="0"/>
              <a:t>d(n)={-3, -1, 1,3}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•</a:t>
            </a:r>
            <a:r>
              <a:rPr lang="ja-JP" altLang="en-US"/>
              <a:t>時系列入力</a:t>
            </a:r>
            <a:r>
              <a:rPr lang="en-US" altLang="ja-JP" dirty="0"/>
              <a:t>u(n)=q(n)+0.036q(n)</a:t>
            </a:r>
            <a:r>
              <a:rPr lang="en-US" altLang="ja-JP" baseline="30000" dirty="0"/>
              <a:t>2</a:t>
            </a:r>
            <a:r>
              <a:rPr lang="en-US" altLang="ja-JP" dirty="0"/>
              <a:t>-0.011q(n)</a:t>
            </a:r>
            <a:r>
              <a:rPr lang="en-US" altLang="ja-JP" baseline="30000" dirty="0"/>
              <a:t>3</a:t>
            </a:r>
            <a:r>
              <a:rPr lang="en-US" altLang="ja-JP" dirty="0"/>
              <a:t>+γ(n)</a:t>
            </a:r>
          </a:p>
          <a:p>
            <a:pPr marL="0" indent="0">
              <a:buNone/>
            </a:pPr>
            <a:r>
              <a:rPr lang="en-US" altLang="ja-JP" dirty="0"/>
              <a:t>                  q(n)=0.08d(n+2)-0.12d(n+1)+d(n)+0.18d(n-1)-0.1d(n-2)</a:t>
            </a:r>
          </a:p>
          <a:p>
            <a:pPr marL="0" indent="0">
              <a:buNone/>
            </a:pPr>
            <a:r>
              <a:rPr lang="en-US" altLang="ja-JP" dirty="0"/>
              <a:t>                +0.09(n-3) -0.05d(n-4)+0.04d(n-5)+0.03d(n-6)-0.01d(n-7)</a:t>
            </a:r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/>
              <a:t>目標出力</a:t>
            </a:r>
            <a:r>
              <a:rPr lang="en-US" altLang="ja-JP" dirty="0"/>
              <a:t>d(n-2)</a:t>
            </a:r>
          </a:p>
          <a:p>
            <a:endParaRPr kumimoji="1" lang="en-US" altLang="ja-JP" dirty="0"/>
          </a:p>
          <a:p>
            <a:r>
              <a:rPr lang="ja-JP" altLang="en-US"/>
              <a:t>モデル出力</a:t>
            </a:r>
            <a:r>
              <a:rPr lang="en-US" altLang="ja-JP" dirty="0"/>
              <a:t>:</a:t>
            </a:r>
            <a:r>
              <a:rPr lang="ja-JP" altLang="en-US"/>
              <a:t>エコーステートネットワークの基本モデル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2160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4D2885-F43C-5A47-82BF-D4C0E687C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4.4</a:t>
            </a:r>
            <a:r>
              <a:rPr lang="ja-JP" altLang="en-US"/>
              <a:t>非線形チャネル等化</a:t>
            </a:r>
            <a:endParaRPr kumimoji="1" lang="ja-JP" altLang="en-US"/>
          </a:p>
        </p:txBody>
      </p:sp>
      <p:pic>
        <p:nvPicPr>
          <p:cNvPr id="9" name="コンテンツ プレースホルダー 8">
            <a:extLst>
              <a:ext uri="{FF2B5EF4-FFF2-40B4-BE49-F238E27FC236}">
                <a16:creationId xmlns:a16="http://schemas.microsoft.com/office/drawing/2014/main" id="{C9377F6F-0190-3C4B-AA03-1DFFA43A0AB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25610" r="53575" b="8456"/>
          <a:stretch/>
        </p:blipFill>
        <p:spPr>
          <a:xfrm>
            <a:off x="0" y="1679474"/>
            <a:ext cx="5817326" cy="5163696"/>
          </a:xfrm>
        </p:spPr>
      </p:pic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861EDC61-7686-BC42-9EDC-0A9B10012C0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17326" y="1968500"/>
            <a:ext cx="6399341" cy="4524375"/>
          </a:xfrm>
        </p:spPr>
      </p:pic>
    </p:spTree>
    <p:extLst>
      <p:ext uri="{BB962C8B-B14F-4D97-AF65-F5344CB8AC3E}">
        <p14:creationId xmlns:p14="http://schemas.microsoft.com/office/powerpoint/2010/main" val="319325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F6F220-638D-7440-9A15-F40FFB119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131" y="365125"/>
            <a:ext cx="11530941" cy="1325563"/>
          </a:xfrm>
        </p:spPr>
        <p:txBody>
          <a:bodyPr/>
          <a:lstStyle/>
          <a:p>
            <a:r>
              <a:rPr kumimoji="1" lang="en-US" altLang="ja-JP" dirty="0"/>
              <a:t>4.4 </a:t>
            </a:r>
            <a:r>
              <a:rPr kumimoji="1" lang="ja-JP" altLang="en-US"/>
              <a:t>シンボル誤り率</a:t>
            </a:r>
            <a:r>
              <a:rPr kumimoji="1" lang="en-US" altLang="ja-JP" dirty="0"/>
              <a:t>(Symbol Error Rate, SER )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18BA5FF-CEC8-2942-943C-E25D950907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ja-JP" altLang="en-US"/>
                  <a:t>チャネル等化能力の性能評価</a:t>
                </a:r>
                <a:endParaRPr lang="en-US" altLang="ja-JP" dirty="0"/>
              </a:p>
              <a:p>
                <a:endParaRPr lang="en-US" altLang="ja-JP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m:rPr>
                            <m:nor/>
                          </m:rPr>
                          <a:rPr lang="en-US" altLang="ja-JP" b="0" i="0" baseline="-25000" dirty="0" smtClean="0">
                            <a:latin typeface="Cambria Math" panose="02040503050406030204" pitchFamily="18" charset="0"/>
                          </a:rPr>
                          <m:t>SYM</m:t>
                        </m:r>
                      </m:e>
                    </m:acc>
                    <m:r>
                      <a:rPr lang="en-US" altLang="ja-JP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dirty="0"/>
                  <a:t>(n)=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  (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2&lt;</m:t>
                            </m:r>
                            <m:acc>
                              <m:accPr>
                                <m:chr m:val="̂"/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))</m:t>
                            </m:r>
                          </m:e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 1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  (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0&lt;</m:t>
                            </m:r>
                            <m:acc>
                              <m:accPr>
                                <m:chr m:val="̂"/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  <m:t>≦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 −1</m:t>
                            </m:r>
                            <m: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  <m:t>  (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−2&lt;</m:t>
                            </m:r>
                            <m:acc>
                              <m:accPr>
                                <m:chr m:val="̂"/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)≦0)</m:t>
                            </m:r>
                          </m:e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 −3</m:t>
                            </m:r>
                            <m: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  <m:t>  (</m:t>
                            </m:r>
                            <m:acc>
                              <m:accPr>
                                <m:chr m:val="̂"/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)≦−2)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      </m:t>
                    </m:r>
                    <m:acc>
                      <m:accPr>
                        <m:chr m:val="̂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ja-JP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dirty="0"/>
                  <a:t>:</a:t>
                </a:r>
                <a:r>
                  <a:rPr lang="ja-JP" altLang="en-US"/>
                  <a:t>学習済み出力</a:t>
                </a:r>
                <a:r>
                  <a:rPr lang="en-US" altLang="ja-JP" dirty="0"/>
                  <a:t>D</a:t>
                </a:r>
              </a:p>
              <a:p>
                <a:endParaRPr lang="en-US" altLang="ja-JP" dirty="0"/>
              </a:p>
              <a:p>
                <a:r>
                  <a:rPr lang="en-US" altLang="ja-JP" dirty="0"/>
                  <a:t>SER(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m:rPr>
                            <m:nor/>
                          </m:rPr>
                          <a:rPr lang="en-US" altLang="ja-JP" b="0" i="0" baseline="-25000" dirty="0" smtClean="0">
                            <a:latin typeface="Cambria Math" panose="02040503050406030204" pitchFamily="18" charset="0"/>
                          </a:rPr>
                          <m:t>SYM</m:t>
                        </m:r>
                      </m:e>
                    </m:acc>
                    <m:r>
                      <a:rPr lang="en-US" altLang="ja-JP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dirty="0"/>
                  <a:t>,d)=D</a:t>
                </a:r>
                <a:r>
                  <a:rPr lang="en-US" altLang="ja-JP" baseline="-25000" dirty="0"/>
                  <a:t>HAM</a:t>
                </a:r>
                <a:r>
                  <a:rPr lang="en-US" altLang="ja-JP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m:rPr>
                            <m:nor/>
                          </m:rPr>
                          <a:rPr lang="en-US" altLang="ja-JP" b="0" i="0" baseline="-25000" dirty="0" smtClean="0">
                            <a:latin typeface="Cambria Math" panose="02040503050406030204" pitchFamily="18" charset="0"/>
                          </a:rPr>
                          <m:t>SYM</m:t>
                        </m:r>
                      </m:e>
                    </m:acc>
                    <m:r>
                      <a:rPr lang="en-US" altLang="ja-JP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dirty="0"/>
                  <a:t>,d)/</a:t>
                </a:r>
                <a:r>
                  <a:rPr lang="en-US" altLang="ja-JP" dirty="0" err="1"/>
                  <a:t>T</a:t>
                </a:r>
                <a:r>
                  <a:rPr lang="en-US" altLang="ja-JP" baseline="-25000" dirty="0" err="1"/>
                  <a:t>eval</a:t>
                </a:r>
                <a:r>
                  <a:rPr lang="en-US" altLang="ja-JP" dirty="0"/>
                  <a:t>     </a:t>
                </a:r>
                <a:r>
                  <a:rPr lang="en-US" altLang="ja-JP" dirty="0" err="1"/>
                  <a:t>D</a:t>
                </a:r>
                <a:r>
                  <a:rPr lang="en-US" altLang="ja-JP" baseline="-25000" dirty="0" err="1"/>
                  <a:t>HAM</a:t>
                </a:r>
                <a:r>
                  <a:rPr lang="en-US" altLang="ja-JP" dirty="0" err="1"/>
                  <a:t>:Hamming</a:t>
                </a:r>
                <a:r>
                  <a:rPr lang="ja-JP" altLang="en-US"/>
                  <a:t>距離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en-US" altLang="ja-JP" dirty="0"/>
                  <a:t>                                                          </a:t>
                </a:r>
                <a:r>
                  <a:rPr lang="en-US" altLang="ja-JP" dirty="0" err="1"/>
                  <a:t>T</a:t>
                </a:r>
                <a:r>
                  <a:rPr lang="en-US" altLang="ja-JP" baseline="-25000" dirty="0" err="1"/>
                  <a:t>eval</a:t>
                </a:r>
                <a:r>
                  <a:rPr lang="en-US" altLang="ja-JP" dirty="0"/>
                  <a:t>:</a:t>
                </a:r>
                <a:r>
                  <a:rPr lang="ja-JP" altLang="en-US"/>
                  <a:t>データの長さ</a:t>
                </a:r>
                <a:endParaRPr lang="en-US" altLang="ja-JP" baseline="-25000" dirty="0"/>
              </a:p>
              <a:p>
                <a:endParaRPr kumimoji="1" lang="ja-JP" altLang="en-US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18BA5FF-CEC8-2942-943C-E25D950907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19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AB8A8466-2421-734D-801C-2D3B864CFD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806921"/>
              </p:ext>
            </p:extLst>
          </p:nvPr>
        </p:nvGraphicFramePr>
        <p:xfrm>
          <a:off x="1974601" y="5806123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30231270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1752037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663983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タスク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 err="1"/>
                        <a:t>T</a:t>
                      </a:r>
                      <a:r>
                        <a:rPr lang="en-US" altLang="ja-JP" baseline="-25000" dirty="0" err="1"/>
                        <a:t>eval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SER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010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4.4</a:t>
                      </a:r>
                      <a:r>
                        <a:rPr kumimoji="1" lang="ja-JP" altLang="en-US"/>
                        <a:t>非線形チャネル等化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0.0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691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5489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117915-7298-9E42-9A5F-37E78BF7D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4.1 </a:t>
            </a:r>
            <a:r>
              <a:rPr kumimoji="1" lang="ja-JP" altLang="en-US"/>
              <a:t>時系列データの解析</a:t>
            </a:r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9481C284-D451-5640-941C-350EFB105A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4329370"/>
              </p:ext>
            </p:extLst>
          </p:nvPr>
        </p:nvGraphicFramePr>
        <p:xfrm>
          <a:off x="838200" y="1825625"/>
          <a:ext cx="105156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008">
                  <a:extLst>
                    <a:ext uri="{9D8B030D-6E8A-4147-A177-3AD203B41FA5}">
                      <a16:colId xmlns:a16="http://schemas.microsoft.com/office/drawing/2014/main" val="2563929516"/>
                    </a:ext>
                  </a:extLst>
                </a:gridCol>
                <a:gridCol w="4667002">
                  <a:extLst>
                    <a:ext uri="{9D8B030D-6E8A-4147-A177-3AD203B41FA5}">
                      <a16:colId xmlns:a16="http://schemas.microsoft.com/office/drawing/2014/main" val="1789027247"/>
                    </a:ext>
                  </a:extLst>
                </a:gridCol>
                <a:gridCol w="3658590">
                  <a:extLst>
                    <a:ext uri="{9D8B030D-6E8A-4147-A177-3AD203B41FA5}">
                      <a16:colId xmlns:a16="http://schemas.microsoft.com/office/drawing/2014/main" val="1197676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種類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問題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/>
                        <a:t>タスク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適用例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611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動的システム近似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時間的排他的論理和</a:t>
                      </a:r>
                      <a:r>
                        <a:rPr kumimoji="1" lang="en-US" altLang="ja-JP" dirty="0"/>
                        <a:t>(XOR)   </a:t>
                      </a:r>
                    </a:p>
                    <a:p>
                      <a:r>
                        <a:rPr kumimoji="1" lang="ja-JP" altLang="en-US"/>
                        <a:t>時間的パリティチェック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4.2</a:t>
                      </a:r>
                      <a:r>
                        <a:rPr kumimoji="1" lang="ja-JP" altLang="en-US"/>
                        <a:t>節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4.3</a:t>
                      </a:r>
                      <a:r>
                        <a:rPr kumimoji="1" lang="ja-JP" altLang="en-US"/>
                        <a:t>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2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信号処理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非線形チャネル等化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4.4</a:t>
                      </a:r>
                      <a:r>
                        <a:rPr kumimoji="1" lang="ja-JP" altLang="en-US"/>
                        <a:t>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233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時系列分類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波形分類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4.5</a:t>
                      </a:r>
                      <a:r>
                        <a:rPr kumimoji="1" lang="ja-JP" altLang="en-US"/>
                        <a:t>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97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時系列生成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正弦波生成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4.6</a:t>
                      </a:r>
                      <a:r>
                        <a:rPr kumimoji="1" lang="ja-JP" altLang="en-US"/>
                        <a:t>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19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時系列予測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非線形時系列予測</a:t>
                      </a:r>
                      <a:endParaRPr kumimoji="1" lang="en-US" altLang="ja-JP" dirty="0"/>
                    </a:p>
                    <a:p>
                      <a:r>
                        <a:rPr kumimoji="1" lang="ja-JP" altLang="en-US"/>
                        <a:t>カオス時系列予測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4.7,4.8</a:t>
                      </a:r>
                      <a:r>
                        <a:rPr kumimoji="1" lang="ja-JP" altLang="en-US"/>
                        <a:t>節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4.9</a:t>
                      </a:r>
                      <a:r>
                        <a:rPr kumimoji="1" lang="ja-JP" altLang="en-US"/>
                        <a:t>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895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8811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DD62EB-79BF-2143-8D6E-E7265649A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4.2</a:t>
            </a:r>
            <a:r>
              <a:rPr kumimoji="1" lang="ja-JP" altLang="en-US"/>
              <a:t>動的システム近似</a:t>
            </a:r>
          </a:p>
        </p:txBody>
      </p:sp>
      <p:sp>
        <p:nvSpPr>
          <p:cNvPr id="78" name="コンテンツ プレースホルダー 77">
            <a:extLst>
              <a:ext uri="{FF2B5EF4-FFF2-40B4-BE49-F238E27FC236}">
                <a16:creationId xmlns:a16="http://schemas.microsoft.com/office/drawing/2014/main" id="{A66A32AA-43CC-9748-9F61-2887D84816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正方形/長方形 146">
                <a:extLst>
                  <a:ext uri="{FF2B5EF4-FFF2-40B4-BE49-F238E27FC236}">
                    <a16:creationId xmlns:a16="http://schemas.microsoft.com/office/drawing/2014/main" id="{AF963CD1-964E-FD4A-8066-4AF9573EA038}"/>
                  </a:ext>
                </a:extLst>
              </p:cNvPr>
              <p:cNvSpPr/>
              <p:nvPr/>
            </p:nvSpPr>
            <p:spPr>
              <a:xfrm>
                <a:off x="8363776" y="4430902"/>
                <a:ext cx="7609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1">
                          <a:latin typeface="Cambria Math" panose="02040503050406030204" pitchFamily="18" charset="0"/>
                        </a:rPr>
                        <m:t>𝐲</m:t>
                      </m:r>
                      <m:d>
                        <m:d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>
          <p:sp>
            <p:nvSpPr>
              <p:cNvPr id="147" name="正方形/長方形 146">
                <a:extLst>
                  <a:ext uri="{FF2B5EF4-FFF2-40B4-BE49-F238E27FC236}">
                    <a16:creationId xmlns:a16="http://schemas.microsoft.com/office/drawing/2014/main" id="{AF963CD1-964E-FD4A-8066-4AF9573EA0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3776" y="4430902"/>
                <a:ext cx="760978" cy="400110"/>
              </a:xfrm>
              <a:prstGeom prst="rect">
                <a:avLst/>
              </a:prstGeom>
              <a:blipFill>
                <a:blip r:embed="rId2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2" name="コンテンツ プレースホルダー 151">
            <a:extLst>
              <a:ext uri="{FF2B5EF4-FFF2-40B4-BE49-F238E27FC236}">
                <a16:creationId xmlns:a16="http://schemas.microsoft.com/office/drawing/2014/main" id="{3976C95B-9724-7242-98AA-83ABD6F0578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69422" t="9383" r="5244" b="73379"/>
          <a:stretch/>
        </p:blipFill>
        <p:spPr>
          <a:xfrm>
            <a:off x="2013454" y="1825625"/>
            <a:ext cx="8317491" cy="435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517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6EB4E3-FFB9-524A-8AB7-A16397A90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4.2</a:t>
            </a:r>
            <a:r>
              <a:rPr kumimoji="1" lang="ja-JP" altLang="en-US"/>
              <a:t>時間的排他的論理和</a:t>
            </a:r>
            <a:r>
              <a:rPr kumimoji="1" lang="en-US" altLang="ja-JP" dirty="0"/>
              <a:t>(XOR)</a:t>
            </a:r>
            <a:r>
              <a:rPr kumimoji="1" lang="ja-JP" altLang="en-US"/>
              <a:t>タスク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1214FB-46FF-A449-A189-6845ABD96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各時刻の出力が過去のデータの</a:t>
            </a:r>
            <a:r>
              <a:rPr lang="en-US" altLang="ja-JP" dirty="0"/>
              <a:t>XOR</a:t>
            </a:r>
            <a:r>
              <a:rPr lang="ja-JP" altLang="en-US"/>
              <a:t>関数で生成される動的システムを近似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/>
              <a:t>時系列入力</a:t>
            </a:r>
            <a:r>
              <a:rPr lang="en-US" altLang="ja-JP" dirty="0"/>
              <a:t>u(n):</a:t>
            </a:r>
            <a:r>
              <a:rPr lang="ja-JP" altLang="en-US"/>
              <a:t>ランダムビット列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/>
              <a:t>目標出力</a:t>
            </a:r>
            <a:r>
              <a:rPr lang="en-US" altLang="ja-JP" dirty="0"/>
              <a:t>d(n)=XOR(u(n-1),u(u-2))</a:t>
            </a:r>
          </a:p>
          <a:p>
            <a:endParaRPr lang="en-US" altLang="ja-JP" dirty="0"/>
          </a:p>
          <a:p>
            <a:r>
              <a:rPr lang="ja-JP" altLang="en-US"/>
              <a:t>モデル出力</a:t>
            </a:r>
            <a:r>
              <a:rPr lang="en-US" altLang="ja-JP" dirty="0"/>
              <a:t>:</a:t>
            </a:r>
            <a:r>
              <a:rPr lang="ja-JP" altLang="en-US"/>
              <a:t>エコーステートネットワークの基本モデル</a:t>
            </a:r>
          </a:p>
          <a:p>
            <a:endParaRPr kumimoji="1" lang="ja-JP" altLang="en-US"/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602E26EF-F052-3444-B408-A563EE78C3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17643"/>
              </p:ext>
            </p:extLst>
          </p:nvPr>
        </p:nvGraphicFramePr>
        <p:xfrm>
          <a:off x="9472612" y="2314576"/>
          <a:ext cx="2019732" cy="1843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513">
                  <a:extLst>
                    <a:ext uri="{9D8B030D-6E8A-4147-A177-3AD203B41FA5}">
                      <a16:colId xmlns:a16="http://schemas.microsoft.com/office/drawing/2014/main" val="4085689884"/>
                    </a:ext>
                  </a:extLst>
                </a:gridCol>
                <a:gridCol w="655333">
                  <a:extLst>
                    <a:ext uri="{9D8B030D-6E8A-4147-A177-3AD203B41FA5}">
                      <a16:colId xmlns:a16="http://schemas.microsoft.com/office/drawing/2014/main" val="4115401960"/>
                    </a:ext>
                  </a:extLst>
                </a:gridCol>
                <a:gridCol w="692886">
                  <a:extLst>
                    <a:ext uri="{9D8B030D-6E8A-4147-A177-3AD203B41FA5}">
                      <a16:colId xmlns:a16="http://schemas.microsoft.com/office/drawing/2014/main" val="4278083719"/>
                    </a:ext>
                  </a:extLst>
                </a:gridCol>
              </a:tblGrid>
              <a:tr h="368777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u</a:t>
                      </a:r>
                      <a:r>
                        <a:rPr kumimoji="1" lang="en-US" altLang="ja-JP" baseline="-25000" dirty="0"/>
                        <a:t>1</a:t>
                      </a:r>
                      <a:endParaRPr kumimoji="1" lang="ja-JP" altLang="en-US" baseline="-25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u</a:t>
                      </a:r>
                      <a:r>
                        <a:rPr kumimoji="1" lang="en-US" altLang="ja-JP" baseline="-25000" dirty="0"/>
                        <a:t>2</a:t>
                      </a:r>
                      <a:endParaRPr kumimoji="1" lang="ja-JP" altLang="en-US" baseline="-25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346996"/>
                  </a:ext>
                </a:extLst>
              </a:tr>
              <a:tr h="368777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942141"/>
                  </a:ext>
                </a:extLst>
              </a:tr>
              <a:tr h="368777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024860"/>
                  </a:ext>
                </a:extLst>
              </a:tr>
              <a:tr h="368777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511951"/>
                  </a:ext>
                </a:extLst>
              </a:tr>
              <a:tr h="368777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552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7218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D4EAE9-C6D8-CA43-965B-665AFF73D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4.2</a:t>
            </a:r>
            <a:r>
              <a:rPr lang="ja-JP" altLang="en-US"/>
              <a:t>時間的排他的論理和</a:t>
            </a:r>
            <a:r>
              <a:rPr lang="en-US" altLang="ja-JP" dirty="0"/>
              <a:t>(XOR)</a:t>
            </a:r>
            <a:r>
              <a:rPr lang="ja-JP" altLang="en-US"/>
              <a:t>タスク</a:t>
            </a:r>
            <a:endParaRPr kumimoji="1" lang="ja-JP" altLang="en-US"/>
          </a:p>
        </p:txBody>
      </p:sp>
      <p:pic>
        <p:nvPicPr>
          <p:cNvPr id="8" name="コンテンツ プレースホルダー 7">
            <a:extLst>
              <a:ext uri="{FF2B5EF4-FFF2-40B4-BE49-F238E27FC236}">
                <a16:creationId xmlns:a16="http://schemas.microsoft.com/office/drawing/2014/main" id="{6F21DE47-D5EE-6449-9D9F-25E7AD32619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19844" r="60796" b="33132"/>
          <a:stretch/>
        </p:blipFill>
        <p:spPr>
          <a:xfrm>
            <a:off x="0" y="1812404"/>
            <a:ext cx="6067327" cy="4548384"/>
          </a:xfrm>
        </p:spPr>
      </p:pic>
      <p:pic>
        <p:nvPicPr>
          <p:cNvPr id="6" name="コンテンツ プレースホルダー 6">
            <a:extLst>
              <a:ext uri="{FF2B5EF4-FFF2-40B4-BE49-F238E27FC236}">
                <a16:creationId xmlns:a16="http://schemas.microsoft.com/office/drawing/2014/main" id="{0C05D37D-FF10-134D-82CB-16D691CD69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67327" y="1812404"/>
            <a:ext cx="6214760" cy="4548384"/>
          </a:xfrm>
        </p:spPr>
      </p:pic>
    </p:spTree>
    <p:extLst>
      <p:ext uri="{BB962C8B-B14F-4D97-AF65-F5344CB8AC3E}">
        <p14:creationId xmlns:p14="http://schemas.microsoft.com/office/powerpoint/2010/main" val="1864933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5A362C-29B2-FE42-B931-7ED1209EB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4.3</a:t>
            </a:r>
            <a:r>
              <a:rPr kumimoji="1" lang="ja-JP" altLang="en-US"/>
              <a:t>時間的パリティタスク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ABE8E5-F21D-1A4F-9855-0754012FD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/>
              <a:t>各時刻の出力が過去のデータのパリティ関数で生成される動的システムを近似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時系列入力</a:t>
            </a:r>
            <a:r>
              <a:rPr lang="en-US" altLang="ja-JP" dirty="0"/>
              <a:t>u(n):</a:t>
            </a:r>
            <a:r>
              <a:rPr lang="ja-JP" altLang="en-US"/>
              <a:t>ランダムビット列</a:t>
            </a:r>
          </a:p>
          <a:p>
            <a:endParaRPr kumimoji="1" lang="en-US" altLang="ja-JP" dirty="0"/>
          </a:p>
          <a:p>
            <a:r>
              <a:rPr lang="ja-JP" altLang="en-US"/>
              <a:t>目標出力</a:t>
            </a:r>
            <a:r>
              <a:rPr lang="en-US" altLang="ja-JP" dirty="0"/>
              <a:t>d(n)=PAR(u(n-</a:t>
            </a:r>
            <a:r>
              <a:rPr lang="en-US" altLang="ja-JP" dirty="0" err="1"/>
              <a:t>τ</a:t>
            </a:r>
            <a:r>
              <a:rPr lang="en-US" altLang="ja-JP" dirty="0"/>
              <a:t>), u(n-τ-1), u(n-τ-2))</a:t>
            </a:r>
          </a:p>
          <a:p>
            <a:pPr marL="0" indent="0">
              <a:buNone/>
            </a:pPr>
            <a:r>
              <a:rPr lang="en-US" altLang="ja-JP" dirty="0"/>
              <a:t>   </a:t>
            </a:r>
            <a:r>
              <a:rPr kumimoji="1" lang="en-US" altLang="ja-JP" dirty="0"/>
              <a:t>                    =XOR(XOR(u</a:t>
            </a:r>
            <a:r>
              <a:rPr kumimoji="1" lang="en-US" altLang="ja-JP" baseline="-25000" dirty="0"/>
              <a:t>1</a:t>
            </a:r>
            <a:r>
              <a:rPr kumimoji="1" lang="en-US" altLang="ja-JP" dirty="0"/>
              <a:t>, u</a:t>
            </a:r>
            <a:r>
              <a:rPr kumimoji="1" lang="en-US" altLang="ja-JP" baseline="-25000" dirty="0"/>
              <a:t>2</a:t>
            </a:r>
            <a:r>
              <a:rPr kumimoji="1" lang="en-US" altLang="ja-JP" dirty="0"/>
              <a:t>), u</a:t>
            </a:r>
            <a:r>
              <a:rPr kumimoji="1" lang="en-US" altLang="ja-JP" baseline="-25000" dirty="0"/>
              <a:t>3</a:t>
            </a:r>
            <a:r>
              <a:rPr kumimoji="1" lang="en-US" altLang="ja-JP" dirty="0"/>
              <a:t>)</a:t>
            </a:r>
          </a:p>
          <a:p>
            <a:pPr marL="0" indent="0">
              <a:buNone/>
            </a:pPr>
            <a:r>
              <a:rPr lang="en-US" altLang="ja-JP" dirty="0"/>
              <a:t>(u</a:t>
            </a:r>
            <a:r>
              <a:rPr lang="en-US" altLang="ja-JP" baseline="-25000" dirty="0"/>
              <a:t>1</a:t>
            </a:r>
            <a:r>
              <a:rPr lang="en-US" altLang="ja-JP" dirty="0"/>
              <a:t>=u(n-</a:t>
            </a:r>
            <a:r>
              <a:rPr lang="en-US" altLang="ja-JP" dirty="0" err="1"/>
              <a:t>τ</a:t>
            </a:r>
            <a:r>
              <a:rPr lang="en-US" altLang="ja-JP" dirty="0"/>
              <a:t>), u</a:t>
            </a:r>
            <a:r>
              <a:rPr lang="en-US" altLang="ja-JP" baseline="-25000" dirty="0"/>
              <a:t>2</a:t>
            </a:r>
            <a:r>
              <a:rPr lang="en-US" altLang="ja-JP" dirty="0"/>
              <a:t>=u(n-τ-1), u</a:t>
            </a:r>
            <a:r>
              <a:rPr lang="en-US" altLang="ja-JP" baseline="-25000" dirty="0"/>
              <a:t>3</a:t>
            </a:r>
            <a:r>
              <a:rPr lang="en-US" altLang="ja-JP" dirty="0"/>
              <a:t>=u(n-τ-2))  </a:t>
            </a:r>
            <a:r>
              <a:rPr lang="en-US" altLang="ja-JP" dirty="0" err="1"/>
              <a:t>τ</a:t>
            </a:r>
            <a:r>
              <a:rPr kumimoji="1" lang="en-US" altLang="ja-JP" dirty="0"/>
              <a:t>:</a:t>
            </a:r>
            <a:r>
              <a:rPr kumimoji="1" lang="ja-JP" altLang="en-US"/>
              <a:t>時間遅れ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r>
              <a:rPr lang="ja-JP" altLang="en-US"/>
              <a:t>モデル出力</a:t>
            </a:r>
            <a:r>
              <a:rPr lang="en-US" altLang="ja-JP" dirty="0"/>
              <a:t>:</a:t>
            </a:r>
            <a:r>
              <a:rPr lang="ja-JP" altLang="en-US"/>
              <a:t>エコーステートネットワークの基本モデル</a:t>
            </a:r>
            <a:endParaRPr kumimoji="1" lang="ja-JP" altLang="en-US"/>
          </a:p>
        </p:txBody>
      </p:sp>
      <p:graphicFrame>
        <p:nvGraphicFramePr>
          <p:cNvPr id="4" name="表 6">
            <a:extLst>
              <a:ext uri="{FF2B5EF4-FFF2-40B4-BE49-F238E27FC236}">
                <a16:creationId xmlns:a16="http://schemas.microsoft.com/office/drawing/2014/main" id="{5CE7082C-DFDA-8B4F-B88B-3D8B51796E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974514"/>
              </p:ext>
            </p:extLst>
          </p:nvPr>
        </p:nvGraphicFramePr>
        <p:xfrm>
          <a:off x="9586913" y="2419638"/>
          <a:ext cx="2490291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37">
                  <a:extLst>
                    <a:ext uri="{9D8B030D-6E8A-4147-A177-3AD203B41FA5}">
                      <a16:colId xmlns:a16="http://schemas.microsoft.com/office/drawing/2014/main" val="4085689884"/>
                    </a:ext>
                  </a:extLst>
                </a:gridCol>
                <a:gridCol w="614363">
                  <a:extLst>
                    <a:ext uri="{9D8B030D-6E8A-4147-A177-3AD203B41FA5}">
                      <a16:colId xmlns:a16="http://schemas.microsoft.com/office/drawing/2014/main" val="2970113303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4115401960"/>
                    </a:ext>
                  </a:extLst>
                </a:gridCol>
                <a:gridCol w="632916">
                  <a:extLst>
                    <a:ext uri="{9D8B030D-6E8A-4147-A177-3AD203B41FA5}">
                      <a16:colId xmlns:a16="http://schemas.microsoft.com/office/drawing/2014/main" val="4278083719"/>
                    </a:ext>
                  </a:extLst>
                </a:gridCol>
              </a:tblGrid>
              <a:tr h="3221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u</a:t>
                      </a:r>
                      <a:r>
                        <a:rPr kumimoji="1" lang="en-US" altLang="ja-JP" baseline="-25000" dirty="0"/>
                        <a:t>1</a:t>
                      </a:r>
                      <a:endParaRPr kumimoji="1" lang="ja-JP" altLang="en-US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u</a:t>
                      </a:r>
                      <a:r>
                        <a:rPr kumimoji="1" lang="en-US" altLang="ja-JP" baseline="-25000" dirty="0"/>
                        <a:t>2</a:t>
                      </a:r>
                      <a:endParaRPr kumimoji="1" lang="ja-JP" altLang="en-US" baseline="-25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u</a:t>
                      </a:r>
                      <a:r>
                        <a:rPr kumimoji="1" lang="en-US" altLang="ja-JP" baseline="-25000" dirty="0"/>
                        <a:t>3</a:t>
                      </a:r>
                      <a:endParaRPr kumimoji="1" lang="ja-JP" altLang="en-US" baseline="-25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346996"/>
                  </a:ext>
                </a:extLst>
              </a:tr>
              <a:tr h="322107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942141"/>
                  </a:ext>
                </a:extLst>
              </a:tr>
              <a:tr h="322107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024860"/>
                  </a:ext>
                </a:extLst>
              </a:tr>
              <a:tr h="322107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609301"/>
                  </a:ext>
                </a:extLst>
              </a:tr>
              <a:tr h="322107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511951"/>
                  </a:ext>
                </a:extLst>
              </a:tr>
              <a:tr h="322107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994071"/>
                  </a:ext>
                </a:extLst>
              </a:tr>
              <a:tr h="322107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718624"/>
                  </a:ext>
                </a:extLst>
              </a:tr>
              <a:tr h="322107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117080"/>
                  </a:ext>
                </a:extLst>
              </a:tr>
              <a:tr h="322107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552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7953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AB4CFF-A2FE-BB49-A253-D3FA79520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4.3</a:t>
            </a:r>
            <a:r>
              <a:rPr lang="ja-JP" altLang="en-US"/>
              <a:t>時間的パリティタスク</a:t>
            </a:r>
            <a:endParaRPr kumimoji="1" lang="ja-JP" altLang="en-US"/>
          </a:p>
        </p:txBody>
      </p:sp>
      <p:pic>
        <p:nvPicPr>
          <p:cNvPr id="11" name="コンテンツ プレースホルダー 10">
            <a:extLst>
              <a:ext uri="{FF2B5EF4-FFF2-40B4-BE49-F238E27FC236}">
                <a16:creationId xmlns:a16="http://schemas.microsoft.com/office/drawing/2014/main" id="{64F6C770-2140-7047-B840-5417E324C19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66772" y="1690687"/>
            <a:ext cx="6542297" cy="4625445"/>
          </a:xfrm>
        </p:spPr>
      </p:pic>
      <p:pic>
        <p:nvPicPr>
          <p:cNvPr id="21" name="コンテンツ プレースホルダー 20">
            <a:extLst>
              <a:ext uri="{FF2B5EF4-FFF2-40B4-BE49-F238E27FC236}">
                <a16:creationId xmlns:a16="http://schemas.microsoft.com/office/drawing/2014/main" id="{96C0068C-CAAD-9B48-A7E8-CCE9EBDE722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-3247" t="13806" r="60643" b="30022"/>
          <a:stretch/>
        </p:blipFill>
        <p:spPr>
          <a:xfrm>
            <a:off x="-443620" y="1483612"/>
            <a:ext cx="6110392" cy="5035363"/>
          </a:xfrm>
        </p:spPr>
      </p:pic>
    </p:spTree>
    <p:extLst>
      <p:ext uri="{BB962C8B-B14F-4D97-AF65-F5344CB8AC3E}">
        <p14:creationId xmlns:p14="http://schemas.microsoft.com/office/powerpoint/2010/main" val="3857307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A5E8A5-3EF4-BB48-B222-BAECA16D3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4.2</a:t>
            </a:r>
            <a:r>
              <a:rPr kumimoji="1" lang="ja-JP" altLang="en-US"/>
              <a:t>ビット誤り率</a:t>
            </a:r>
            <a:r>
              <a:rPr kumimoji="1" lang="en-US" altLang="ja-JP" dirty="0"/>
              <a:t>(Bit </a:t>
            </a:r>
            <a:r>
              <a:rPr lang="en-US" altLang="ja-JP" dirty="0"/>
              <a:t>E</a:t>
            </a:r>
            <a:r>
              <a:rPr kumimoji="1" lang="en-US" altLang="ja-JP" dirty="0"/>
              <a:t>rror Rate, BER)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ACD222B-AD42-D646-96E4-1E88AFF579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85277"/>
                <a:ext cx="10515600" cy="4351338"/>
              </a:xfrm>
            </p:spPr>
            <p:txBody>
              <a:bodyPr/>
              <a:lstStyle/>
              <a:p>
                <a:r>
                  <a:rPr kumimoji="1" lang="ja-JP" altLang="en-US"/>
                  <a:t>動的近似システムの性能評価</a:t>
                </a:r>
                <a:endParaRPr kumimoji="1" lang="en-US" altLang="ja-JP" dirty="0"/>
              </a:p>
              <a:p>
                <a:endParaRPr lang="en-US" altLang="ja-JP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ja-JP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m:rPr>
                            <m:nor/>
                          </m:rPr>
                          <a:rPr lang="en-US" altLang="ja-JP" baseline="-25000" dirty="0" err="1"/>
                          <m:t>BIT</m:t>
                        </m:r>
                      </m:e>
                    </m:acc>
                    <m:r>
                      <a:rPr kumimoji="1" lang="en-US" altLang="ja-JP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dirty="0"/>
                  <a:t>(n)=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 0  (</m:t>
                            </m:r>
                            <m:acc>
                              <m:accPr>
                                <m:chr m:val="̂"/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)≦0.5)</m:t>
                            </m:r>
                          </m:e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 1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  (</m:t>
                            </m:r>
                            <m:acc>
                              <m:accPr>
                                <m:chr m:val="̂"/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0.5)</m:t>
                            </m:r>
                          </m:e>
                        </m:eqArr>
                      </m:e>
                    </m:d>
                  </m:oMath>
                </a14:m>
                <a:r>
                  <a:rPr kumimoji="1"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      </m:t>
                    </m:r>
                    <m:acc>
                      <m:accPr>
                        <m:chr m:val="̂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ja-JP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 dirty="0"/>
                  <a:t>:</a:t>
                </a:r>
                <a:r>
                  <a:rPr kumimoji="1" lang="ja-JP" altLang="en-US"/>
                  <a:t>学習済み出力</a:t>
                </a:r>
                <a:r>
                  <a:rPr kumimoji="1" lang="en-US" altLang="ja-JP" dirty="0"/>
                  <a:t>D</a:t>
                </a:r>
              </a:p>
              <a:p>
                <a:endParaRPr lang="en-US" altLang="ja-JP" dirty="0"/>
              </a:p>
              <a:p>
                <a:r>
                  <a:rPr kumimoji="1" lang="en-US" altLang="ja-JP" dirty="0"/>
                  <a:t>BER(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m:rPr>
                            <m:nor/>
                          </m:rPr>
                          <a:rPr lang="en-US" altLang="ja-JP" baseline="-25000" dirty="0" err="1"/>
                          <m:t>BIT</m:t>
                        </m:r>
                      </m:e>
                    </m:acc>
                    <m:r>
                      <a:rPr lang="en-US" altLang="ja-JP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dirty="0"/>
                  <a:t>,d)=D</a:t>
                </a:r>
                <a:r>
                  <a:rPr kumimoji="1" lang="en-US" altLang="ja-JP" baseline="-25000" dirty="0"/>
                  <a:t>HAM</a:t>
                </a:r>
                <a:r>
                  <a:rPr lang="en-US" altLang="ja-JP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m:rPr>
                            <m:nor/>
                          </m:rPr>
                          <a:rPr lang="en-US" altLang="ja-JP" baseline="-25000" dirty="0" err="1"/>
                          <m:t>BIT</m:t>
                        </m:r>
                      </m:e>
                    </m:acc>
                    <m:r>
                      <a:rPr lang="en-US" altLang="ja-JP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dirty="0"/>
                  <a:t>,d</a:t>
                </a:r>
                <a:r>
                  <a:rPr kumimoji="1" lang="en-US" altLang="ja-JP" dirty="0"/>
                  <a:t>)/</a:t>
                </a:r>
                <a:r>
                  <a:rPr kumimoji="1" lang="en-US" altLang="ja-JP" dirty="0" err="1"/>
                  <a:t>T</a:t>
                </a:r>
                <a:r>
                  <a:rPr kumimoji="1" lang="en-US" altLang="ja-JP" baseline="-25000" dirty="0" err="1"/>
                  <a:t>eval</a:t>
                </a:r>
                <a:r>
                  <a:rPr kumimoji="1" lang="en-US" altLang="ja-JP" dirty="0"/>
                  <a:t>     </a:t>
                </a:r>
                <a:r>
                  <a:rPr kumimoji="1" lang="en-US" altLang="ja-JP" dirty="0" err="1"/>
                  <a:t>D</a:t>
                </a:r>
                <a:r>
                  <a:rPr kumimoji="1" lang="en-US" altLang="ja-JP" baseline="-25000" dirty="0" err="1"/>
                  <a:t>HAM</a:t>
                </a:r>
                <a:r>
                  <a:rPr kumimoji="1" lang="en-US" altLang="ja-JP" dirty="0" err="1"/>
                  <a:t>:Hamming</a:t>
                </a:r>
                <a:r>
                  <a:rPr kumimoji="1" lang="ja-JP" altLang="en-US"/>
                  <a:t>距離</a:t>
                </a:r>
                <a:endParaRPr kumimoji="1" lang="en-US" altLang="ja-JP" dirty="0"/>
              </a:p>
              <a:p>
                <a:pPr marL="0" indent="0">
                  <a:buNone/>
                </a:pPr>
                <a:r>
                  <a:rPr lang="en-US" altLang="ja-JP" dirty="0"/>
                  <a:t>                                                          </a:t>
                </a:r>
                <a:r>
                  <a:rPr lang="en-US" altLang="ja-JP" dirty="0" err="1"/>
                  <a:t>T</a:t>
                </a:r>
                <a:r>
                  <a:rPr lang="en-US" altLang="ja-JP" baseline="-25000" dirty="0" err="1"/>
                  <a:t>eval</a:t>
                </a:r>
                <a:r>
                  <a:rPr lang="en-US" altLang="ja-JP" dirty="0"/>
                  <a:t>:</a:t>
                </a:r>
                <a:r>
                  <a:rPr lang="ja-JP" altLang="en-US"/>
                  <a:t>データの長さ</a:t>
                </a:r>
                <a:endParaRPr kumimoji="1" lang="en-US" altLang="ja-JP" baseline="-25000" dirty="0"/>
              </a:p>
              <a:p>
                <a:pPr marL="0" indent="0">
                  <a:buNone/>
                </a:pPr>
                <a:endParaRPr kumimoji="1" lang="ja-JP" altLang="en-US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ACD222B-AD42-D646-96E4-1E88AFF579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85277"/>
                <a:ext cx="10515600" cy="4351338"/>
              </a:xfrm>
              <a:blipFill>
                <a:blip r:embed="rId2"/>
                <a:stretch>
                  <a:fillRect l="-1086" t="-27326" b="-174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5A0B4C95-6B4D-7042-A573-CCB9AD9D19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491200"/>
              </p:ext>
            </p:extLst>
          </p:nvPr>
        </p:nvGraphicFramePr>
        <p:xfrm>
          <a:off x="1550390" y="5380355"/>
          <a:ext cx="90912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2612">
                  <a:extLst>
                    <a:ext uri="{9D8B030D-6E8A-4147-A177-3AD203B41FA5}">
                      <a16:colId xmlns:a16="http://schemas.microsoft.com/office/drawing/2014/main" val="28803765"/>
                    </a:ext>
                  </a:extLst>
                </a:gridCol>
                <a:gridCol w="2375065">
                  <a:extLst>
                    <a:ext uri="{9D8B030D-6E8A-4147-A177-3AD203B41FA5}">
                      <a16:colId xmlns:a16="http://schemas.microsoft.com/office/drawing/2014/main" val="973357204"/>
                    </a:ext>
                  </a:extLst>
                </a:gridCol>
                <a:gridCol w="2583543">
                  <a:extLst>
                    <a:ext uri="{9D8B030D-6E8A-4147-A177-3AD203B41FA5}">
                      <a16:colId xmlns:a16="http://schemas.microsoft.com/office/drawing/2014/main" val="4105874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タスク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T</a:t>
                      </a:r>
                      <a:r>
                        <a:rPr kumimoji="1" lang="en-US" altLang="ja-JP" baseline="-25000" dirty="0" err="1"/>
                        <a:t>eval</a:t>
                      </a:r>
                      <a:endParaRPr kumimoji="1" lang="ja-JP" altLang="en-US" baseline="-25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BER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716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4.2</a:t>
                      </a:r>
                      <a:r>
                        <a:rPr kumimoji="1" lang="ja-JP" altLang="en-US"/>
                        <a:t>時間的排他的論理和</a:t>
                      </a:r>
                      <a:r>
                        <a:rPr kumimoji="1" lang="en-US" altLang="ja-JP" dirty="0"/>
                        <a:t>(XOR)</a:t>
                      </a:r>
                      <a:r>
                        <a:rPr kumimoji="1" lang="ja-JP" altLang="en-US"/>
                        <a:t>タスク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48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0.0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93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4.3 </a:t>
                      </a:r>
                      <a:r>
                        <a:rPr kumimoji="1" lang="ja-JP" altLang="en-US"/>
                        <a:t>時間的パリティタスク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44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0.068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996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2674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4A666E-7BED-9246-9C3E-4ABBE92E5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4.4 </a:t>
            </a:r>
            <a:r>
              <a:rPr kumimoji="1" lang="ja-JP" altLang="en-US"/>
              <a:t>信号処理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033D9C-6BEE-9743-8FF0-EAD53DC27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E525870-33BC-C447-81D5-4DF24A1769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727" t="78333" r="11220" b="6124"/>
          <a:stretch/>
        </p:blipFill>
        <p:spPr>
          <a:xfrm>
            <a:off x="1367258" y="1993900"/>
            <a:ext cx="9457483" cy="3813894"/>
          </a:xfrm>
          <a:prstGeom prst="rect">
            <a:avLst/>
          </a:prstGeom>
        </p:spPr>
      </p:pic>
      <p:sp>
        <p:nvSpPr>
          <p:cNvPr id="6" name="フリーフォーム 5">
            <a:extLst>
              <a:ext uri="{FF2B5EF4-FFF2-40B4-BE49-F238E27FC236}">
                <a16:creationId xmlns:a16="http://schemas.microsoft.com/office/drawing/2014/main" id="{66AF1267-8227-A840-9823-94CC4E08F2BF}"/>
              </a:ext>
            </a:extLst>
          </p:cNvPr>
          <p:cNvSpPr/>
          <p:nvPr/>
        </p:nvSpPr>
        <p:spPr>
          <a:xfrm>
            <a:off x="971550" y="4001294"/>
            <a:ext cx="1628775" cy="1186003"/>
          </a:xfrm>
          <a:custGeom>
            <a:avLst/>
            <a:gdLst>
              <a:gd name="connsiteX0" fmla="*/ 0 w 1628775"/>
              <a:gd name="connsiteY0" fmla="*/ 1186003 h 1186003"/>
              <a:gd name="connsiteX1" fmla="*/ 100013 w 1628775"/>
              <a:gd name="connsiteY1" fmla="*/ 140 h 1186003"/>
              <a:gd name="connsiteX2" fmla="*/ 285750 w 1628775"/>
              <a:gd name="connsiteY2" fmla="*/ 1100278 h 1186003"/>
              <a:gd name="connsiteX3" fmla="*/ 442913 w 1628775"/>
              <a:gd name="connsiteY3" fmla="*/ 185878 h 1186003"/>
              <a:gd name="connsiteX4" fmla="*/ 742950 w 1628775"/>
              <a:gd name="connsiteY4" fmla="*/ 1071703 h 1186003"/>
              <a:gd name="connsiteX5" fmla="*/ 985838 w 1628775"/>
              <a:gd name="connsiteY5" fmla="*/ 200165 h 1186003"/>
              <a:gd name="connsiteX6" fmla="*/ 1357313 w 1628775"/>
              <a:gd name="connsiteY6" fmla="*/ 843103 h 1186003"/>
              <a:gd name="connsiteX7" fmla="*/ 1628775 w 1628775"/>
              <a:gd name="connsiteY7" fmla="*/ 628790 h 1186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28775" h="1186003">
                <a:moveTo>
                  <a:pt x="0" y="1186003"/>
                </a:moveTo>
                <a:cubicBezTo>
                  <a:pt x="26194" y="600215"/>
                  <a:pt x="52388" y="14427"/>
                  <a:pt x="100013" y="140"/>
                </a:cubicBezTo>
                <a:cubicBezTo>
                  <a:pt x="147638" y="-14147"/>
                  <a:pt x="228600" y="1069322"/>
                  <a:pt x="285750" y="1100278"/>
                </a:cubicBezTo>
                <a:cubicBezTo>
                  <a:pt x="342900" y="1131234"/>
                  <a:pt x="366713" y="190640"/>
                  <a:pt x="442913" y="185878"/>
                </a:cubicBezTo>
                <a:cubicBezTo>
                  <a:pt x="519113" y="181116"/>
                  <a:pt x="652463" y="1069322"/>
                  <a:pt x="742950" y="1071703"/>
                </a:cubicBezTo>
                <a:cubicBezTo>
                  <a:pt x="833437" y="1074084"/>
                  <a:pt x="883444" y="238265"/>
                  <a:pt x="985838" y="200165"/>
                </a:cubicBezTo>
                <a:cubicBezTo>
                  <a:pt x="1088232" y="162065"/>
                  <a:pt x="1250157" y="771665"/>
                  <a:pt x="1357313" y="843103"/>
                </a:cubicBezTo>
                <a:cubicBezTo>
                  <a:pt x="1464469" y="914540"/>
                  <a:pt x="1546622" y="771665"/>
                  <a:pt x="1628775" y="628790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リーフォーム 9">
            <a:extLst>
              <a:ext uri="{FF2B5EF4-FFF2-40B4-BE49-F238E27FC236}">
                <a16:creationId xmlns:a16="http://schemas.microsoft.com/office/drawing/2014/main" id="{C74682DB-A74A-7446-BA37-BA41A2B06044}"/>
              </a:ext>
            </a:extLst>
          </p:cNvPr>
          <p:cNvSpPr/>
          <p:nvPr/>
        </p:nvSpPr>
        <p:spPr>
          <a:xfrm>
            <a:off x="8781805" y="3665211"/>
            <a:ext cx="1614733" cy="1219526"/>
          </a:xfrm>
          <a:custGeom>
            <a:avLst/>
            <a:gdLst>
              <a:gd name="connsiteX0" fmla="*/ 1833 w 1614733"/>
              <a:gd name="connsiteY0" fmla="*/ 1219526 h 1219526"/>
              <a:gd name="connsiteX1" fmla="*/ 1833 w 1614733"/>
              <a:gd name="connsiteY1" fmla="*/ 949651 h 1219526"/>
              <a:gd name="connsiteX2" fmla="*/ 20883 w 1614733"/>
              <a:gd name="connsiteY2" fmla="*/ 1108401 h 1219526"/>
              <a:gd name="connsiteX3" fmla="*/ 14533 w 1614733"/>
              <a:gd name="connsiteY3" fmla="*/ 695651 h 1219526"/>
              <a:gd name="connsiteX4" fmla="*/ 43108 w 1614733"/>
              <a:gd name="connsiteY4" fmla="*/ 825826 h 1219526"/>
              <a:gd name="connsiteX5" fmla="*/ 39933 w 1614733"/>
              <a:gd name="connsiteY5" fmla="*/ 263851 h 1219526"/>
              <a:gd name="connsiteX6" fmla="*/ 62158 w 1614733"/>
              <a:gd name="connsiteY6" fmla="*/ 451176 h 1219526"/>
              <a:gd name="connsiteX7" fmla="*/ 68508 w 1614733"/>
              <a:gd name="connsiteY7" fmla="*/ 41601 h 1219526"/>
              <a:gd name="connsiteX8" fmla="*/ 81208 w 1614733"/>
              <a:gd name="connsiteY8" fmla="*/ 178126 h 1219526"/>
              <a:gd name="connsiteX9" fmla="*/ 90733 w 1614733"/>
              <a:gd name="connsiteY9" fmla="*/ 326 h 1219526"/>
              <a:gd name="connsiteX10" fmla="*/ 97083 w 1614733"/>
              <a:gd name="connsiteY10" fmla="*/ 232101 h 1219526"/>
              <a:gd name="connsiteX11" fmla="*/ 112958 w 1614733"/>
              <a:gd name="connsiteY11" fmla="*/ 6676 h 1219526"/>
              <a:gd name="connsiteX12" fmla="*/ 119308 w 1614733"/>
              <a:gd name="connsiteY12" fmla="*/ 197176 h 1219526"/>
              <a:gd name="connsiteX13" fmla="*/ 151058 w 1614733"/>
              <a:gd name="connsiteY13" fmla="*/ 98751 h 1219526"/>
              <a:gd name="connsiteX14" fmla="*/ 160583 w 1614733"/>
              <a:gd name="connsiteY14" fmla="*/ 517851 h 1219526"/>
              <a:gd name="connsiteX15" fmla="*/ 195508 w 1614733"/>
              <a:gd name="connsiteY15" fmla="*/ 451176 h 1219526"/>
              <a:gd name="connsiteX16" fmla="*/ 201858 w 1614733"/>
              <a:gd name="connsiteY16" fmla="*/ 740101 h 1219526"/>
              <a:gd name="connsiteX17" fmla="*/ 227258 w 1614733"/>
              <a:gd name="connsiteY17" fmla="*/ 578176 h 1219526"/>
              <a:gd name="connsiteX18" fmla="*/ 239958 w 1614733"/>
              <a:gd name="connsiteY18" fmla="*/ 1073476 h 1219526"/>
              <a:gd name="connsiteX19" fmla="*/ 284408 w 1614733"/>
              <a:gd name="connsiteY19" fmla="*/ 1000451 h 1219526"/>
              <a:gd name="connsiteX20" fmla="*/ 297108 w 1614733"/>
              <a:gd name="connsiteY20" fmla="*/ 1175076 h 1219526"/>
              <a:gd name="connsiteX21" fmla="*/ 319333 w 1614733"/>
              <a:gd name="connsiteY21" fmla="*/ 905201 h 1219526"/>
              <a:gd name="connsiteX22" fmla="*/ 354258 w 1614733"/>
              <a:gd name="connsiteY22" fmla="*/ 965526 h 1219526"/>
              <a:gd name="connsiteX23" fmla="*/ 344733 w 1614733"/>
              <a:gd name="connsiteY23" fmla="*/ 648026 h 1219526"/>
              <a:gd name="connsiteX24" fmla="*/ 386008 w 1614733"/>
              <a:gd name="connsiteY24" fmla="*/ 733751 h 1219526"/>
              <a:gd name="connsiteX25" fmla="*/ 382833 w 1614733"/>
              <a:gd name="connsiteY25" fmla="*/ 352751 h 1219526"/>
              <a:gd name="connsiteX26" fmla="*/ 420933 w 1614733"/>
              <a:gd name="connsiteY26" fmla="*/ 409901 h 1219526"/>
              <a:gd name="connsiteX27" fmla="*/ 446333 w 1614733"/>
              <a:gd name="connsiteY27" fmla="*/ 244801 h 1219526"/>
              <a:gd name="connsiteX28" fmla="*/ 459033 w 1614733"/>
              <a:gd name="connsiteY28" fmla="*/ 327351 h 1219526"/>
              <a:gd name="connsiteX29" fmla="*/ 478083 w 1614733"/>
              <a:gd name="connsiteY29" fmla="*/ 197176 h 1219526"/>
              <a:gd name="connsiteX30" fmla="*/ 506658 w 1614733"/>
              <a:gd name="connsiteY30" fmla="*/ 448001 h 1219526"/>
              <a:gd name="connsiteX31" fmla="*/ 547933 w 1614733"/>
              <a:gd name="connsiteY31" fmla="*/ 346401 h 1219526"/>
              <a:gd name="connsiteX32" fmla="*/ 554283 w 1614733"/>
              <a:gd name="connsiteY32" fmla="*/ 638501 h 1219526"/>
              <a:gd name="connsiteX33" fmla="*/ 611433 w 1614733"/>
              <a:gd name="connsiteY33" fmla="*/ 622626 h 1219526"/>
              <a:gd name="connsiteX34" fmla="*/ 614608 w 1614733"/>
              <a:gd name="connsiteY34" fmla="*/ 848051 h 1219526"/>
              <a:gd name="connsiteX35" fmla="*/ 636833 w 1614733"/>
              <a:gd name="connsiteY35" fmla="*/ 771851 h 1219526"/>
              <a:gd name="connsiteX36" fmla="*/ 649533 w 1614733"/>
              <a:gd name="connsiteY36" fmla="*/ 984576 h 1219526"/>
              <a:gd name="connsiteX37" fmla="*/ 681283 w 1614733"/>
              <a:gd name="connsiteY37" fmla="*/ 841701 h 1219526"/>
              <a:gd name="connsiteX38" fmla="*/ 693983 w 1614733"/>
              <a:gd name="connsiteY38" fmla="*/ 1105226 h 1219526"/>
              <a:gd name="connsiteX39" fmla="*/ 735258 w 1614733"/>
              <a:gd name="connsiteY39" fmla="*/ 1048076 h 1219526"/>
              <a:gd name="connsiteX40" fmla="*/ 763833 w 1614733"/>
              <a:gd name="connsiteY40" fmla="*/ 1136976 h 1219526"/>
              <a:gd name="connsiteX41" fmla="*/ 801933 w 1614733"/>
              <a:gd name="connsiteY41" fmla="*/ 914726 h 1219526"/>
              <a:gd name="connsiteX42" fmla="*/ 852733 w 1614733"/>
              <a:gd name="connsiteY42" fmla="*/ 949651 h 1219526"/>
              <a:gd name="connsiteX43" fmla="*/ 849558 w 1614733"/>
              <a:gd name="connsiteY43" fmla="*/ 638501 h 1219526"/>
              <a:gd name="connsiteX44" fmla="*/ 897183 w 1614733"/>
              <a:gd name="connsiteY44" fmla="*/ 648026 h 1219526"/>
              <a:gd name="connsiteX45" fmla="*/ 903533 w 1614733"/>
              <a:gd name="connsiteY45" fmla="*/ 374976 h 1219526"/>
              <a:gd name="connsiteX46" fmla="*/ 951158 w 1614733"/>
              <a:gd name="connsiteY46" fmla="*/ 400376 h 1219526"/>
              <a:gd name="connsiteX47" fmla="*/ 951158 w 1614733"/>
              <a:gd name="connsiteY47" fmla="*/ 241626 h 1219526"/>
              <a:gd name="connsiteX48" fmla="*/ 1024183 w 1614733"/>
              <a:gd name="connsiteY48" fmla="*/ 314651 h 1219526"/>
              <a:gd name="connsiteX49" fmla="*/ 1046408 w 1614733"/>
              <a:gd name="connsiteY49" fmla="*/ 206701 h 1219526"/>
              <a:gd name="connsiteX50" fmla="*/ 1106733 w 1614733"/>
              <a:gd name="connsiteY50" fmla="*/ 438476 h 1219526"/>
              <a:gd name="connsiteX51" fmla="*/ 1148008 w 1614733"/>
              <a:gd name="connsiteY51" fmla="*/ 374976 h 1219526"/>
              <a:gd name="connsiteX52" fmla="*/ 1176583 w 1614733"/>
              <a:gd name="connsiteY52" fmla="*/ 575001 h 1219526"/>
              <a:gd name="connsiteX53" fmla="*/ 1192458 w 1614733"/>
              <a:gd name="connsiteY53" fmla="*/ 495626 h 1219526"/>
              <a:gd name="connsiteX54" fmla="*/ 1205158 w 1614733"/>
              <a:gd name="connsiteY54" fmla="*/ 536901 h 1219526"/>
              <a:gd name="connsiteX55" fmla="*/ 1214683 w 1614733"/>
              <a:gd name="connsiteY55" fmla="*/ 524201 h 1219526"/>
              <a:gd name="connsiteX56" fmla="*/ 1236908 w 1614733"/>
              <a:gd name="connsiteY56" fmla="*/ 721051 h 1219526"/>
              <a:gd name="connsiteX57" fmla="*/ 1246433 w 1614733"/>
              <a:gd name="connsiteY57" fmla="*/ 702001 h 1219526"/>
              <a:gd name="connsiteX58" fmla="*/ 1268658 w 1614733"/>
              <a:gd name="connsiteY58" fmla="*/ 803601 h 1219526"/>
              <a:gd name="connsiteX59" fmla="*/ 1303583 w 1614733"/>
              <a:gd name="connsiteY59" fmla="*/ 740101 h 1219526"/>
              <a:gd name="connsiteX60" fmla="*/ 1328983 w 1614733"/>
              <a:gd name="connsiteY60" fmla="*/ 911551 h 1219526"/>
              <a:gd name="connsiteX61" fmla="*/ 1363908 w 1614733"/>
              <a:gd name="connsiteY61" fmla="*/ 838526 h 1219526"/>
              <a:gd name="connsiteX62" fmla="*/ 1389308 w 1614733"/>
              <a:gd name="connsiteY62" fmla="*/ 946476 h 1219526"/>
              <a:gd name="connsiteX63" fmla="*/ 1414708 w 1614733"/>
              <a:gd name="connsiteY63" fmla="*/ 892501 h 1219526"/>
              <a:gd name="connsiteX64" fmla="*/ 1433758 w 1614733"/>
              <a:gd name="connsiteY64" fmla="*/ 956001 h 1219526"/>
              <a:gd name="connsiteX65" fmla="*/ 1471858 w 1614733"/>
              <a:gd name="connsiteY65" fmla="*/ 816301 h 1219526"/>
              <a:gd name="connsiteX66" fmla="*/ 1506783 w 1614733"/>
              <a:gd name="connsiteY66" fmla="*/ 873451 h 1219526"/>
              <a:gd name="connsiteX67" fmla="*/ 1525833 w 1614733"/>
              <a:gd name="connsiteY67" fmla="*/ 759151 h 1219526"/>
              <a:gd name="connsiteX68" fmla="*/ 1570283 w 1614733"/>
              <a:gd name="connsiteY68" fmla="*/ 825826 h 1219526"/>
              <a:gd name="connsiteX69" fmla="*/ 1611558 w 1614733"/>
              <a:gd name="connsiteY69" fmla="*/ 616276 h 1219526"/>
              <a:gd name="connsiteX70" fmla="*/ 1611558 w 1614733"/>
              <a:gd name="connsiteY70" fmla="*/ 616276 h 1219526"/>
              <a:gd name="connsiteX71" fmla="*/ 1614733 w 1614733"/>
              <a:gd name="connsiteY71" fmla="*/ 609926 h 121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1614733" h="1219526">
                <a:moveTo>
                  <a:pt x="1833" y="1219526"/>
                </a:moveTo>
                <a:cubicBezTo>
                  <a:pt x="245" y="1093849"/>
                  <a:pt x="-1342" y="968172"/>
                  <a:pt x="1833" y="949651"/>
                </a:cubicBezTo>
                <a:cubicBezTo>
                  <a:pt x="5008" y="931130"/>
                  <a:pt x="18766" y="1150734"/>
                  <a:pt x="20883" y="1108401"/>
                </a:cubicBezTo>
                <a:cubicBezTo>
                  <a:pt x="23000" y="1066068"/>
                  <a:pt x="10829" y="742747"/>
                  <a:pt x="14533" y="695651"/>
                </a:cubicBezTo>
                <a:cubicBezTo>
                  <a:pt x="18237" y="648555"/>
                  <a:pt x="38875" y="897793"/>
                  <a:pt x="43108" y="825826"/>
                </a:cubicBezTo>
                <a:cubicBezTo>
                  <a:pt x="47341" y="753859"/>
                  <a:pt x="36758" y="326293"/>
                  <a:pt x="39933" y="263851"/>
                </a:cubicBezTo>
                <a:cubicBezTo>
                  <a:pt x="43108" y="201409"/>
                  <a:pt x="57396" y="488218"/>
                  <a:pt x="62158" y="451176"/>
                </a:cubicBezTo>
                <a:cubicBezTo>
                  <a:pt x="66920" y="414134"/>
                  <a:pt x="65333" y="87109"/>
                  <a:pt x="68508" y="41601"/>
                </a:cubicBezTo>
                <a:cubicBezTo>
                  <a:pt x="71683" y="-3907"/>
                  <a:pt x="77504" y="185005"/>
                  <a:pt x="81208" y="178126"/>
                </a:cubicBezTo>
                <a:cubicBezTo>
                  <a:pt x="84912" y="171247"/>
                  <a:pt x="88087" y="-8670"/>
                  <a:pt x="90733" y="326"/>
                </a:cubicBezTo>
                <a:cubicBezTo>
                  <a:pt x="93379" y="9322"/>
                  <a:pt x="93379" y="231043"/>
                  <a:pt x="97083" y="232101"/>
                </a:cubicBezTo>
                <a:cubicBezTo>
                  <a:pt x="100787" y="233159"/>
                  <a:pt x="109254" y="12497"/>
                  <a:pt x="112958" y="6676"/>
                </a:cubicBezTo>
                <a:cubicBezTo>
                  <a:pt x="116662" y="855"/>
                  <a:pt x="112958" y="181830"/>
                  <a:pt x="119308" y="197176"/>
                </a:cubicBezTo>
                <a:cubicBezTo>
                  <a:pt x="125658" y="212522"/>
                  <a:pt x="144179" y="45305"/>
                  <a:pt x="151058" y="98751"/>
                </a:cubicBezTo>
                <a:cubicBezTo>
                  <a:pt x="157937" y="152197"/>
                  <a:pt x="153175" y="459114"/>
                  <a:pt x="160583" y="517851"/>
                </a:cubicBezTo>
                <a:cubicBezTo>
                  <a:pt x="167991" y="576588"/>
                  <a:pt x="188629" y="414134"/>
                  <a:pt x="195508" y="451176"/>
                </a:cubicBezTo>
                <a:cubicBezTo>
                  <a:pt x="202387" y="488218"/>
                  <a:pt x="196566" y="718935"/>
                  <a:pt x="201858" y="740101"/>
                </a:cubicBezTo>
                <a:cubicBezTo>
                  <a:pt x="207150" y="761267"/>
                  <a:pt x="220908" y="522614"/>
                  <a:pt x="227258" y="578176"/>
                </a:cubicBezTo>
                <a:cubicBezTo>
                  <a:pt x="233608" y="633738"/>
                  <a:pt x="230433" y="1003097"/>
                  <a:pt x="239958" y="1073476"/>
                </a:cubicBezTo>
                <a:cubicBezTo>
                  <a:pt x="249483" y="1143855"/>
                  <a:pt x="274883" y="983518"/>
                  <a:pt x="284408" y="1000451"/>
                </a:cubicBezTo>
                <a:cubicBezTo>
                  <a:pt x="293933" y="1017384"/>
                  <a:pt x="291287" y="1190951"/>
                  <a:pt x="297108" y="1175076"/>
                </a:cubicBezTo>
                <a:cubicBezTo>
                  <a:pt x="302929" y="1159201"/>
                  <a:pt x="309808" y="940126"/>
                  <a:pt x="319333" y="905201"/>
                </a:cubicBezTo>
                <a:cubicBezTo>
                  <a:pt x="328858" y="870276"/>
                  <a:pt x="350025" y="1008388"/>
                  <a:pt x="354258" y="965526"/>
                </a:cubicBezTo>
                <a:cubicBezTo>
                  <a:pt x="358491" y="922663"/>
                  <a:pt x="339441" y="686655"/>
                  <a:pt x="344733" y="648026"/>
                </a:cubicBezTo>
                <a:cubicBezTo>
                  <a:pt x="350025" y="609397"/>
                  <a:pt x="379658" y="782964"/>
                  <a:pt x="386008" y="733751"/>
                </a:cubicBezTo>
                <a:cubicBezTo>
                  <a:pt x="392358" y="684538"/>
                  <a:pt x="377012" y="406726"/>
                  <a:pt x="382833" y="352751"/>
                </a:cubicBezTo>
                <a:cubicBezTo>
                  <a:pt x="388654" y="298776"/>
                  <a:pt x="410350" y="427893"/>
                  <a:pt x="420933" y="409901"/>
                </a:cubicBezTo>
                <a:cubicBezTo>
                  <a:pt x="431516" y="391909"/>
                  <a:pt x="439983" y="258559"/>
                  <a:pt x="446333" y="244801"/>
                </a:cubicBezTo>
                <a:cubicBezTo>
                  <a:pt x="452683" y="231043"/>
                  <a:pt x="453741" y="335288"/>
                  <a:pt x="459033" y="327351"/>
                </a:cubicBezTo>
                <a:cubicBezTo>
                  <a:pt x="464325" y="319414"/>
                  <a:pt x="470146" y="177068"/>
                  <a:pt x="478083" y="197176"/>
                </a:cubicBezTo>
                <a:cubicBezTo>
                  <a:pt x="486020" y="217284"/>
                  <a:pt x="495016" y="423130"/>
                  <a:pt x="506658" y="448001"/>
                </a:cubicBezTo>
                <a:cubicBezTo>
                  <a:pt x="518300" y="472872"/>
                  <a:pt x="539996" y="314651"/>
                  <a:pt x="547933" y="346401"/>
                </a:cubicBezTo>
                <a:cubicBezTo>
                  <a:pt x="555870" y="378151"/>
                  <a:pt x="543700" y="592464"/>
                  <a:pt x="554283" y="638501"/>
                </a:cubicBezTo>
                <a:cubicBezTo>
                  <a:pt x="564866" y="684538"/>
                  <a:pt x="601379" y="587701"/>
                  <a:pt x="611433" y="622626"/>
                </a:cubicBezTo>
                <a:cubicBezTo>
                  <a:pt x="621487" y="657551"/>
                  <a:pt x="610375" y="823180"/>
                  <a:pt x="614608" y="848051"/>
                </a:cubicBezTo>
                <a:cubicBezTo>
                  <a:pt x="618841" y="872922"/>
                  <a:pt x="631012" y="749097"/>
                  <a:pt x="636833" y="771851"/>
                </a:cubicBezTo>
                <a:cubicBezTo>
                  <a:pt x="642654" y="794605"/>
                  <a:pt x="642125" y="972934"/>
                  <a:pt x="649533" y="984576"/>
                </a:cubicBezTo>
                <a:cubicBezTo>
                  <a:pt x="656941" y="996218"/>
                  <a:pt x="673875" y="821593"/>
                  <a:pt x="681283" y="841701"/>
                </a:cubicBezTo>
                <a:cubicBezTo>
                  <a:pt x="688691" y="861809"/>
                  <a:pt x="684987" y="1070830"/>
                  <a:pt x="693983" y="1105226"/>
                </a:cubicBezTo>
                <a:cubicBezTo>
                  <a:pt x="702979" y="1139622"/>
                  <a:pt x="723616" y="1042784"/>
                  <a:pt x="735258" y="1048076"/>
                </a:cubicBezTo>
                <a:cubicBezTo>
                  <a:pt x="746900" y="1053368"/>
                  <a:pt x="752721" y="1159201"/>
                  <a:pt x="763833" y="1136976"/>
                </a:cubicBezTo>
                <a:cubicBezTo>
                  <a:pt x="774945" y="1114751"/>
                  <a:pt x="787116" y="945947"/>
                  <a:pt x="801933" y="914726"/>
                </a:cubicBezTo>
                <a:cubicBezTo>
                  <a:pt x="816750" y="883505"/>
                  <a:pt x="844796" y="995688"/>
                  <a:pt x="852733" y="949651"/>
                </a:cubicBezTo>
                <a:cubicBezTo>
                  <a:pt x="860670" y="903614"/>
                  <a:pt x="842150" y="688772"/>
                  <a:pt x="849558" y="638501"/>
                </a:cubicBezTo>
                <a:cubicBezTo>
                  <a:pt x="856966" y="588230"/>
                  <a:pt x="888187" y="691947"/>
                  <a:pt x="897183" y="648026"/>
                </a:cubicBezTo>
                <a:cubicBezTo>
                  <a:pt x="906179" y="604105"/>
                  <a:pt x="894537" y="416251"/>
                  <a:pt x="903533" y="374976"/>
                </a:cubicBezTo>
                <a:cubicBezTo>
                  <a:pt x="912529" y="333701"/>
                  <a:pt x="943221" y="422601"/>
                  <a:pt x="951158" y="400376"/>
                </a:cubicBezTo>
                <a:cubicBezTo>
                  <a:pt x="959096" y="378151"/>
                  <a:pt x="938987" y="255913"/>
                  <a:pt x="951158" y="241626"/>
                </a:cubicBezTo>
                <a:cubicBezTo>
                  <a:pt x="963329" y="227339"/>
                  <a:pt x="1008308" y="320472"/>
                  <a:pt x="1024183" y="314651"/>
                </a:cubicBezTo>
                <a:cubicBezTo>
                  <a:pt x="1040058" y="308830"/>
                  <a:pt x="1032650" y="186063"/>
                  <a:pt x="1046408" y="206701"/>
                </a:cubicBezTo>
                <a:cubicBezTo>
                  <a:pt x="1060166" y="227339"/>
                  <a:pt x="1089800" y="410430"/>
                  <a:pt x="1106733" y="438476"/>
                </a:cubicBezTo>
                <a:cubicBezTo>
                  <a:pt x="1123666" y="466522"/>
                  <a:pt x="1136366" y="352222"/>
                  <a:pt x="1148008" y="374976"/>
                </a:cubicBezTo>
                <a:cubicBezTo>
                  <a:pt x="1159650" y="397730"/>
                  <a:pt x="1169175" y="554893"/>
                  <a:pt x="1176583" y="575001"/>
                </a:cubicBezTo>
                <a:cubicBezTo>
                  <a:pt x="1183991" y="595109"/>
                  <a:pt x="1187696" y="501976"/>
                  <a:pt x="1192458" y="495626"/>
                </a:cubicBezTo>
                <a:cubicBezTo>
                  <a:pt x="1197220" y="489276"/>
                  <a:pt x="1205158" y="536901"/>
                  <a:pt x="1205158" y="536901"/>
                </a:cubicBezTo>
                <a:cubicBezTo>
                  <a:pt x="1208862" y="541663"/>
                  <a:pt x="1209391" y="493509"/>
                  <a:pt x="1214683" y="524201"/>
                </a:cubicBezTo>
                <a:cubicBezTo>
                  <a:pt x="1219975" y="554893"/>
                  <a:pt x="1231616" y="691418"/>
                  <a:pt x="1236908" y="721051"/>
                </a:cubicBezTo>
                <a:cubicBezTo>
                  <a:pt x="1242200" y="750684"/>
                  <a:pt x="1241141" y="688243"/>
                  <a:pt x="1246433" y="702001"/>
                </a:cubicBezTo>
                <a:cubicBezTo>
                  <a:pt x="1251725" y="715759"/>
                  <a:pt x="1259133" y="797251"/>
                  <a:pt x="1268658" y="803601"/>
                </a:cubicBezTo>
                <a:cubicBezTo>
                  <a:pt x="1278183" y="809951"/>
                  <a:pt x="1293529" y="722109"/>
                  <a:pt x="1303583" y="740101"/>
                </a:cubicBezTo>
                <a:cubicBezTo>
                  <a:pt x="1313637" y="758093"/>
                  <a:pt x="1318929" y="895147"/>
                  <a:pt x="1328983" y="911551"/>
                </a:cubicBezTo>
                <a:cubicBezTo>
                  <a:pt x="1339037" y="927955"/>
                  <a:pt x="1353854" y="832705"/>
                  <a:pt x="1363908" y="838526"/>
                </a:cubicBezTo>
                <a:cubicBezTo>
                  <a:pt x="1373962" y="844347"/>
                  <a:pt x="1380841" y="937480"/>
                  <a:pt x="1389308" y="946476"/>
                </a:cubicBezTo>
                <a:cubicBezTo>
                  <a:pt x="1397775" y="955472"/>
                  <a:pt x="1407300" y="890914"/>
                  <a:pt x="1414708" y="892501"/>
                </a:cubicBezTo>
                <a:cubicBezTo>
                  <a:pt x="1422116" y="894088"/>
                  <a:pt x="1424233" y="968701"/>
                  <a:pt x="1433758" y="956001"/>
                </a:cubicBezTo>
                <a:cubicBezTo>
                  <a:pt x="1443283" y="943301"/>
                  <a:pt x="1459687" y="830059"/>
                  <a:pt x="1471858" y="816301"/>
                </a:cubicBezTo>
                <a:cubicBezTo>
                  <a:pt x="1484029" y="802543"/>
                  <a:pt x="1497787" y="882976"/>
                  <a:pt x="1506783" y="873451"/>
                </a:cubicBezTo>
                <a:cubicBezTo>
                  <a:pt x="1515779" y="863926"/>
                  <a:pt x="1515250" y="767088"/>
                  <a:pt x="1525833" y="759151"/>
                </a:cubicBezTo>
                <a:cubicBezTo>
                  <a:pt x="1536416" y="751214"/>
                  <a:pt x="1555996" y="849638"/>
                  <a:pt x="1570283" y="825826"/>
                </a:cubicBezTo>
                <a:cubicBezTo>
                  <a:pt x="1584570" y="802014"/>
                  <a:pt x="1611558" y="616276"/>
                  <a:pt x="1611558" y="616276"/>
                </a:cubicBezTo>
                <a:lnTo>
                  <a:pt x="1611558" y="616276"/>
                </a:lnTo>
                <a:lnTo>
                  <a:pt x="1614733" y="60992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曲線コネクタ 13">
            <a:extLst>
              <a:ext uri="{FF2B5EF4-FFF2-40B4-BE49-F238E27FC236}">
                <a16:creationId xmlns:a16="http://schemas.microsoft.com/office/drawing/2014/main" id="{83357122-66E0-7243-B2CE-45F847E52358}"/>
              </a:ext>
            </a:extLst>
          </p:cNvPr>
          <p:cNvCxnSpPr/>
          <p:nvPr/>
        </p:nvCxnSpPr>
        <p:spPr>
          <a:xfrm rot="10800000" flipV="1">
            <a:off x="2843213" y="4594294"/>
            <a:ext cx="5643562" cy="392043"/>
          </a:xfrm>
          <a:prstGeom prst="curvedConnector3">
            <a:avLst>
              <a:gd name="adj1" fmla="val 42658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50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534</Words>
  <Application>Microsoft Macintosh PowerPoint</Application>
  <PresentationFormat>ワイド画面</PresentationFormat>
  <Paragraphs>141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游ゴシック</vt:lpstr>
      <vt:lpstr>游ゴシック Light</vt:lpstr>
      <vt:lpstr>Arial</vt:lpstr>
      <vt:lpstr>Cambria Math</vt:lpstr>
      <vt:lpstr>Office テーマ</vt:lpstr>
      <vt:lpstr>リザバーコンピューティング勉強会#8</vt:lpstr>
      <vt:lpstr>4.1 時系列データの解析</vt:lpstr>
      <vt:lpstr>4.2動的システム近似</vt:lpstr>
      <vt:lpstr>4.2時間的排他的論理和(XOR)タスク</vt:lpstr>
      <vt:lpstr>4.2時間的排他的論理和(XOR)タスク</vt:lpstr>
      <vt:lpstr>4.3時間的パリティタスク</vt:lpstr>
      <vt:lpstr>4.3時間的パリティタスク</vt:lpstr>
      <vt:lpstr>4.2ビット誤り率(Bit Error Rate, BER)</vt:lpstr>
      <vt:lpstr>4.4 信号処理</vt:lpstr>
      <vt:lpstr>4.4非線形チャネル等化</vt:lpstr>
      <vt:lpstr>4.4非線形チャネル等化</vt:lpstr>
      <vt:lpstr>4.4 シンボル誤り率(Symbol Error Rate, SER 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リザバーコンピューティング勉強会#8</dc:title>
  <dc:creator>吉野　哲生</dc:creator>
  <cp:lastModifiedBy>吉野　哲生</cp:lastModifiedBy>
  <cp:revision>22</cp:revision>
  <dcterms:created xsi:type="dcterms:W3CDTF">2021-06-23T15:12:34Z</dcterms:created>
  <dcterms:modified xsi:type="dcterms:W3CDTF">2021-06-24T04:34:05Z</dcterms:modified>
</cp:coreProperties>
</file>