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2B2F-0B27-ED4F-9A75-5FC588F28B05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E29B-471A-F04A-A5D3-CAB8D219B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E29B-471A-F04A-A5D3-CAB8D219BE1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2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85D61-172F-2346-A6AC-C4B03DA5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7CDE3A-A4F7-6B4C-9411-D30B2EDA7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1945E-86B9-AD49-B52F-38C9FD5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4F953-AA17-8949-9504-7438CFA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83149E-83B9-D944-8CF0-9F8A599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26B71-F482-034C-BF9D-196CC19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51FF75-5B51-3543-AADD-E7D93F84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0D8D6-E220-B448-A607-9DB3C344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3F3F8-BBDE-BA4F-8809-06DB762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984C2-97DA-D648-A570-50019DBD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21F1F-1C61-DF46-9B89-4ECFE9E89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2CC815-5AA2-1248-B4D2-DCC1651D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67E77-CE79-4443-82DD-352BE082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CFD8D-477A-3449-8488-5A902772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F1668-42DB-8F42-BA30-CF1E53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6C319-E22D-4749-9C84-1DCFFA6F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418F5-49AC-404A-A7C3-4C519F0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725C3-4B99-AE4A-BD64-D0057B0F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77389-D614-7D4D-8E6B-54BF9065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1358B-F78C-F449-A875-81D1CC4E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1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DA40E-1E13-DA46-8FDF-6D0AE552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3BC5D6-6F82-814E-8714-173AC643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6A4BD-373E-0D41-A27E-D66F0638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641B1-D1BE-FD44-B534-A75B775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EDE98-8681-E943-8C86-CECCD2F2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57F6-2015-D240-A884-A184AC7A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D72FF-877E-5444-8CB4-ADD981249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39FF38-FEA8-1142-A56B-98A329D6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3A16E-767E-B94F-A457-617E9C8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987C7E-3115-454C-9781-D7EBD323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41A54-C306-2F49-BDC3-512B135E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EC2A-B22E-A146-91E3-51683C8D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401E6-736E-5B4D-A7B7-076E3254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69C7B7-1ED8-B046-B23B-8F62BA8A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09CA9-3E8B-CC4D-83F1-B26A2F86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527E7B-0F81-F848-9442-5BBBC1E4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B6F16B-C110-9945-97E7-BEF1EDB0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BC1EB-E503-B44F-A7DF-05013DD3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51C007-ECC9-7248-A6D3-1E039B4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65743-6099-7E49-B335-32E8485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E7D01E-FFB9-914E-A051-5DE25BC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E045F4-1F7D-5B4C-8C76-F1EA23E8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7D34F4-8CCD-944E-8D1E-551B0267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608938-D3DC-5B4F-94DF-B9EB57A9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719B35-DF3B-7F46-A4AA-5E4174F1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50D04-7A65-DE4F-A9AE-E9A8A6C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0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B8C21-4321-2748-B2D1-952C1EEC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61A57F-C37A-DF49-8EFC-B37EDABD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378B5-CACC-184C-ADFC-2C031049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CB85A-9741-CD41-B6FC-6D58F11D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A7293-06B7-1A41-913A-ABD3503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106BB-9B34-9646-BA70-A2083B92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9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304DD-7759-F64D-A89B-F18A695F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230BE9-E4EA-D54D-BCFD-69F144DCB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2C9BAA-4CC3-1F44-AA83-839C7EE6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7A462A-23F0-4D4B-B8E7-3884AAFF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3BA3A4-680C-5041-A9B9-D5B558F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A762A-AB76-4E47-ABC1-F67BA8D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1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9540D-7955-C040-AD39-29DF5E1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0F262D-672A-7B46-8393-E028D7E6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B4AF6-0F4A-A046-98CC-95AEAFA40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3062-62D1-EB4B-BC38-224169FD6B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6C5F2-4ABD-5648-90E0-E29066C8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A1A67-BF38-8344-A47D-734E4886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10.png"/><Relationship Id="rId9" Type="http://schemas.openxmlformats.org/officeDocument/2006/relationships/customXml" Target="../ink/ink6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1.xml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9.xml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customXml" Target="../ink/ink8.xml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10.png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C8057-432A-B04B-B237-71EEB9D4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リザバーコンピューティング</a:t>
            </a:r>
            <a:br>
              <a:rPr kumimoji="1" lang="en-US" altLang="ja-JP" sz="4800" dirty="0"/>
            </a:br>
            <a:r>
              <a:rPr kumimoji="1" lang="ja-JP" altLang="en-US" sz="4800"/>
              <a:t>勉強会　</a:t>
            </a:r>
            <a:r>
              <a:rPr kumimoji="1" lang="en-US" altLang="ja-JP" sz="4800" dirty="0"/>
              <a:t>#2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1C8532-E14C-D84D-BBF3-E9F7627C8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297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/>
              <a:t>本日</a:t>
            </a:r>
            <a:r>
              <a:rPr lang="en-US" altLang="ja-JP" sz="3600" dirty="0"/>
              <a:t>5/14</a:t>
            </a:r>
            <a:r>
              <a:rPr lang="ja-JP" altLang="en-US" sz="3600"/>
              <a:t>の範囲　⇨　</a:t>
            </a:r>
            <a:r>
              <a:rPr lang="en-US" altLang="ja-JP" sz="3600" dirty="0"/>
              <a:t>2.1~2.5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718343-D66B-CD49-A7F1-5372C6C44E57}"/>
              </a:ext>
            </a:extLst>
          </p:cNvPr>
          <p:cNvSpPr txBox="1"/>
          <p:nvPr/>
        </p:nvSpPr>
        <p:spPr>
          <a:xfrm>
            <a:off x="8044249" y="578296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井上研究室</a:t>
            </a:r>
            <a:r>
              <a:rPr kumimoji="1" lang="en-US" altLang="ja-JP" dirty="0"/>
              <a:t>M1</a:t>
            </a:r>
            <a:r>
              <a:rPr kumimoji="1" lang="ja-JP" altLang="en-US"/>
              <a:t>　日比浩喜</a:t>
            </a:r>
          </a:p>
        </p:txBody>
      </p:sp>
    </p:spTree>
    <p:extLst>
      <p:ext uri="{BB962C8B-B14F-4D97-AF65-F5344CB8AC3E}">
        <p14:creationId xmlns:p14="http://schemas.microsoft.com/office/powerpoint/2010/main" val="19306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7759D-B396-B342-AD61-BA5D343A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/>
              <a:t>　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201A29-B382-254D-A148-2295349E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5642" cy="4351338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パターン認識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例：手書き文字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人間はサッと分類できる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同じ構造を使えば機械も分類できるのでは？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人工ニューラルネットワーク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人間の脳内のニューロンがつながり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電気信号で情報を認識している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⇨機械で模倣</a:t>
            </a:r>
            <a:endParaRPr lang="en-US" altLang="ja-JP" dirty="0"/>
          </a:p>
        </p:txBody>
      </p:sp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D90E41C-465B-9240-A164-8884E96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77" y="300767"/>
            <a:ext cx="3178502" cy="27798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A7EB35-E634-6D48-B472-1BAF9524CEC1}"/>
              </a:ext>
            </a:extLst>
          </p:cNvPr>
          <p:cNvSpPr txBox="1"/>
          <p:nvPr/>
        </p:nvSpPr>
        <p:spPr>
          <a:xfrm>
            <a:off x="7683841" y="3065586"/>
            <a:ext cx="2414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http://</a:t>
            </a:r>
            <a:r>
              <a:rPr lang="en" altLang="ja-JP" sz="1050" dirty="0" err="1"/>
              <a:t>yann.lecun.com</a:t>
            </a:r>
            <a:r>
              <a:rPr lang="en" altLang="ja-JP" sz="1050" dirty="0"/>
              <a:t>/</a:t>
            </a:r>
            <a:r>
              <a:rPr lang="en" altLang="ja-JP" sz="1050" dirty="0" err="1"/>
              <a:t>exdb</a:t>
            </a:r>
            <a:r>
              <a:rPr lang="en" altLang="ja-JP" sz="1050" dirty="0"/>
              <a:t>/</a:t>
            </a:r>
            <a:r>
              <a:rPr lang="en" altLang="ja-JP" sz="1050" dirty="0" err="1"/>
              <a:t>mnist</a:t>
            </a:r>
            <a:r>
              <a:rPr lang="en" altLang="ja-JP" sz="1050" dirty="0"/>
              <a:t>/</a:t>
            </a:r>
            <a:endParaRPr kumimoji="1" lang="ja-JP" altLang="en-US" sz="1050"/>
          </a:p>
        </p:txBody>
      </p:sp>
      <p:pic>
        <p:nvPicPr>
          <p:cNvPr id="8" name="図 7" descr="グラフ, ダイアグラム&#10;&#10;自動的に生成された説明">
            <a:extLst>
              <a:ext uri="{FF2B5EF4-FFF2-40B4-BE49-F238E27FC236}">
                <a16:creationId xmlns:a16="http://schemas.microsoft.com/office/drawing/2014/main" id="{5016744E-7E44-8A4E-8D60-CDC17AFE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66" y="3777392"/>
            <a:ext cx="5404121" cy="23646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73CA18-8393-BF49-B60D-EAE0C5FD7CE0}"/>
              </a:ext>
            </a:extLst>
          </p:cNvPr>
          <p:cNvSpPr txBox="1"/>
          <p:nvPr/>
        </p:nvSpPr>
        <p:spPr>
          <a:xfrm>
            <a:off x="7893906" y="6273876"/>
            <a:ext cx="3929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uxdaystokyo.com</a:t>
            </a:r>
            <a:r>
              <a:rPr lang="en" altLang="ja-JP" sz="1050" dirty="0"/>
              <a:t>/articles/glossary/neural-network/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52490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90BB8FC-3370-B74D-A594-A26C75A4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12" y="603899"/>
            <a:ext cx="4216281" cy="15058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24D2361-C637-7240-BCA1-872BB583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</a:t>
            </a:r>
            <a:r>
              <a:rPr kumimoji="1" lang="ja-JP" altLang="en-US"/>
              <a:t>　ニューロンモデル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A0A99-8404-4F4B-A3B4-A7240CBD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50"/>
            <a:ext cx="10515600" cy="5287904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x</a:t>
            </a:r>
            <a:r>
              <a:rPr kumimoji="1" lang="en-US" altLang="ja-JP" dirty="0"/>
              <a:t>:</a:t>
            </a:r>
            <a:r>
              <a:rPr kumimoji="1" lang="ja-JP" altLang="en-US"/>
              <a:t>入力</a:t>
            </a:r>
            <a:endParaRPr kumimoji="1" lang="en-US" altLang="ja-JP" dirty="0"/>
          </a:p>
          <a:p>
            <a:r>
              <a:rPr lang="en-US" altLang="ja-JP" dirty="0"/>
              <a:t>w:</a:t>
            </a:r>
            <a:r>
              <a:rPr lang="ja-JP" altLang="en-US"/>
              <a:t>重み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⇨各入力の重要度を決める</a:t>
            </a:r>
            <a:endParaRPr lang="en-US" altLang="ja-JP" dirty="0"/>
          </a:p>
          <a:p>
            <a:r>
              <a:rPr kumimoji="1" lang="el-GR" altLang="ja-JP" dirty="0"/>
              <a:t>θ</a:t>
            </a:r>
            <a:r>
              <a:rPr kumimoji="1" lang="en-US" altLang="ja-JP" dirty="0"/>
              <a:t>:</a:t>
            </a:r>
            <a:r>
              <a:rPr kumimoji="1" lang="ja-JP" altLang="en-US"/>
              <a:t>閾値（バイアス）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⇨出力の度合いを決める</a:t>
            </a:r>
            <a:endParaRPr lang="en-US" altLang="ja-JP" dirty="0"/>
          </a:p>
          <a:p>
            <a:r>
              <a:rPr lang="en-US" altLang="ja-JP" dirty="0"/>
              <a:t>h:</a:t>
            </a:r>
            <a:r>
              <a:rPr lang="ja-JP" altLang="en-US"/>
              <a:t>内部状態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⇨ニューロンの発火</a:t>
            </a:r>
            <a:r>
              <a:rPr lang="en-US" altLang="ja-JP" dirty="0"/>
              <a:t>(</a:t>
            </a:r>
            <a:r>
              <a:rPr lang="ja-JP" altLang="en-US"/>
              <a:t>情報伝達</a:t>
            </a:r>
            <a:r>
              <a:rPr lang="en-US" altLang="ja-JP" dirty="0"/>
              <a:t>)</a:t>
            </a:r>
            <a:r>
              <a:rPr lang="ja-JP" altLang="en-US"/>
              <a:t>のしやすさ</a:t>
            </a:r>
            <a:endParaRPr lang="en-US" altLang="ja-JP" dirty="0"/>
          </a:p>
          <a:p>
            <a:r>
              <a:rPr lang="en-US" altLang="ja-JP" dirty="0"/>
              <a:t>f:</a:t>
            </a:r>
            <a:r>
              <a:rPr lang="ja-JP" altLang="en-US"/>
              <a:t>活性化関数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⇨対象によって</a:t>
            </a:r>
            <a:r>
              <a:rPr lang="en-US" altLang="ja-JP" dirty="0"/>
              <a:t>h</a:t>
            </a:r>
            <a:r>
              <a:rPr lang="ja-JP" altLang="en-US"/>
              <a:t>を扱いやすい形に変える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4199A2-5E9C-7D4A-83D8-27A2AEBC87AC}"/>
              </a:ext>
            </a:extLst>
          </p:cNvPr>
          <p:cNvSpPr txBox="1"/>
          <p:nvPr/>
        </p:nvSpPr>
        <p:spPr>
          <a:xfrm>
            <a:off x="8425775" y="517815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形式</a:t>
            </a:r>
            <a:r>
              <a:rPr kumimoji="1" lang="ja-JP" altLang="en-US" sz="2000"/>
              <a:t>ニューロンモデル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CE1339D-EF2F-5B4A-B8EE-1A033B67455B}"/>
              </a:ext>
            </a:extLst>
          </p:cNvPr>
          <p:cNvGrpSpPr/>
          <p:nvPr/>
        </p:nvGrpSpPr>
        <p:grpSpPr>
          <a:xfrm>
            <a:off x="6161903" y="1474927"/>
            <a:ext cx="5424891" cy="3661626"/>
            <a:chOff x="5154075" y="1690688"/>
            <a:chExt cx="5424891" cy="3661626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16B389C-24C2-1943-87C7-31D43C3486AE}"/>
                </a:ext>
              </a:extLst>
            </p:cNvPr>
            <p:cNvGrpSpPr/>
            <p:nvPr/>
          </p:nvGrpSpPr>
          <p:grpSpPr>
            <a:xfrm>
              <a:off x="5154075" y="1690688"/>
              <a:ext cx="5424891" cy="3661626"/>
              <a:chOff x="5144946" y="1825625"/>
              <a:chExt cx="5424891" cy="366162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C58DEF4A-9BD4-9642-B2D5-DFDE1C8E8BFD}"/>
                  </a:ext>
                </a:extLst>
              </p:cNvPr>
              <p:cNvGrpSpPr/>
              <p:nvPr/>
            </p:nvGrpSpPr>
            <p:grpSpPr>
              <a:xfrm>
                <a:off x="5144946" y="1825625"/>
                <a:ext cx="3480070" cy="3661626"/>
                <a:chOff x="1030146" y="567160"/>
                <a:chExt cx="5065854" cy="5330141"/>
              </a:xfrm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2D17B6DB-D685-3E45-B90B-8AA65D4103C9}"/>
                    </a:ext>
                  </a:extLst>
                </p:cNvPr>
                <p:cNvSpPr/>
                <p:nvPr/>
              </p:nvSpPr>
              <p:spPr>
                <a:xfrm>
                  <a:off x="1030146" y="567160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4711506C-F39E-514D-B46B-CC94743FE465}"/>
                    </a:ext>
                  </a:extLst>
                </p:cNvPr>
                <p:cNvSpPr/>
                <p:nvPr/>
              </p:nvSpPr>
              <p:spPr>
                <a:xfrm>
                  <a:off x="1030146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251E8A34-C792-2B43-8284-9BC23EC2790E}"/>
                    </a:ext>
                  </a:extLst>
                </p:cNvPr>
                <p:cNvSpPr/>
                <p:nvPr/>
              </p:nvSpPr>
              <p:spPr>
                <a:xfrm>
                  <a:off x="4822785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5D70276B-6996-FF41-BB98-BD95F2F8C1FF}"/>
                    </a:ext>
                  </a:extLst>
                </p:cNvPr>
                <p:cNvSpPr/>
                <p:nvPr/>
              </p:nvSpPr>
              <p:spPr>
                <a:xfrm>
                  <a:off x="1030146" y="4624086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20" y="2051066"/>
                    <a:ext cx="360" cy="360"/>
                  </p14:xfrm>
                </p:contentPart>
              </mc:Choice>
              <mc:Fallback xmlns="">
                <p:pic>
                  <p:nvPicPr>
                    <p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320" y="204206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199892"/>
                    <a:ext cx="360" cy="360"/>
                  </p14:xfrm>
                </p:contentPart>
              </mc:Choice>
              <mc:Fallback xmlns="">
                <p:pic>
                  <p:nvPicPr>
                    <p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80" y="219125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384212"/>
                    <a:ext cx="360" cy="360"/>
                  </p14:xfrm>
                </p:contentPart>
              </mc:Choice>
              <mc:Fallback xmlns="">
                <p:pic>
                  <p:nvPicPr>
                    <p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80" y="237557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19" y="4115383"/>
                    <a:ext cx="360" cy="360"/>
                  </p14:xfrm>
                </p:contentPart>
              </mc:Choice>
              <mc:Fallback xmlns="">
                <p:pic>
                  <p:nvPicPr>
                    <p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319" y="4106383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264209"/>
                    <a:ext cx="360" cy="360"/>
                  </p14:xfrm>
                </p:contentPart>
              </mc:Choice>
              <mc:Fallback xmlns="">
                <p:pic>
                  <p:nvPicPr>
                    <p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79" y="425556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448529"/>
                    <a:ext cx="360" cy="360"/>
                  </p14:xfrm>
                </p:contentPart>
              </mc:Choice>
              <mc:Fallback xmlns="">
                <p:pic>
                  <p:nvPicPr>
                    <p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79" y="443988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69D91035-8C55-294D-816A-3560CD939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1415178"/>
                  <a:ext cx="1875180" cy="11804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47B3737E-575C-814C-B240-84C3A014B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3232230"/>
                  <a:ext cx="1875180" cy="188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159F1574-50C6-C44D-ADD4-30836E87A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5797" y="3868838"/>
                  <a:ext cx="1875180" cy="1157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6F87F45-C1E3-3841-9102-0D90050102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75189" y="3429000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6F87F45-C1E3-3841-9102-0D9005010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5189" y="3429000"/>
                    <a:ext cx="35834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333" b="-270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3BF486A-B069-E44D-B2A8-E921AF8C13B8}"/>
                      </a:ext>
                    </a:extLst>
                  </p:cNvPr>
                  <p:cNvSpPr txBox="1"/>
                  <p:nvPr/>
                </p:nvSpPr>
                <p:spPr>
                  <a:xfrm>
                    <a:off x="5344059" y="2002148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3BF486A-B069-E44D-B2A8-E921AF8C1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059" y="2002148"/>
                    <a:ext cx="358346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413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D9B44AA2-E538-1B4D-B066-D1AF3F57A0B7}"/>
                      </a:ext>
                    </a:extLst>
                  </p:cNvPr>
                  <p:cNvSpPr txBox="1"/>
                  <p:nvPr/>
                </p:nvSpPr>
                <p:spPr>
                  <a:xfrm>
                    <a:off x="5359374" y="4767965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D9B44AA2-E538-1B4D-B066-D1AF3F57A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374" y="4767965"/>
                    <a:ext cx="358346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793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59A7F964-F04D-8B4C-A28E-CD2A34A0DE6F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870" y="3198167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59A7F964-F04D-8B4C-A28E-CD2A34A0DE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8870" y="3198167"/>
                    <a:ext cx="35834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D2304273-C9FC-B34B-9180-FA554E9AB719}"/>
                  </a:ext>
                </a:extLst>
              </p:cNvPr>
              <p:cNvCxnSpPr>
                <a:stCxn id="7" idx="0"/>
              </p:cNvCxnSpPr>
              <p:nvPr/>
            </p:nvCxnSpPr>
            <p:spPr>
              <a:xfrm>
                <a:off x="8187688" y="3219110"/>
                <a:ext cx="0" cy="8746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EBD9020-6A9A-A741-980C-906BB137AA62}"/>
                  </a:ext>
                </a:extLst>
              </p:cNvPr>
              <p:cNvSpPr txBox="1"/>
              <p:nvPr/>
            </p:nvSpPr>
            <p:spPr>
              <a:xfrm>
                <a:off x="7770342" y="3471772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Σ</a:t>
                </a:r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2BA1A32-6848-214B-9E4E-3D0FC31BAA0C}"/>
                  </a:ext>
                </a:extLst>
              </p:cNvPr>
              <p:cNvSpPr txBox="1"/>
              <p:nvPr/>
            </p:nvSpPr>
            <p:spPr>
              <a:xfrm>
                <a:off x="8207670" y="3478231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θ</a:t>
                </a:r>
                <a:endParaRPr kumimoji="1" lang="ja-JP" altLang="en-US"/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1724F55-86E6-854D-8ADA-BBC26B5304BE}"/>
                  </a:ext>
                </a:extLst>
              </p:cNvPr>
              <p:cNvCxnSpPr/>
              <p:nvPr/>
            </p:nvCxnSpPr>
            <p:spPr>
              <a:xfrm>
                <a:off x="8896865" y="3669356"/>
                <a:ext cx="1052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2F634EF-A987-974F-B868-E074BE6F403A}"/>
                  </a:ext>
                </a:extLst>
              </p:cNvPr>
              <p:cNvSpPr txBox="1"/>
              <p:nvPr/>
            </p:nvSpPr>
            <p:spPr>
              <a:xfrm>
                <a:off x="10221665" y="3501978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y</a:t>
                </a:r>
                <a:endParaRPr kumimoji="1" lang="ja-JP" altLang="en-US" b="1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7E3E3C-C492-FE41-A8BC-69A644BAC893}"/>
                    </a:ext>
                  </a:extLst>
                </p:cNvPr>
                <p:cNvSpPr txBox="1"/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7E3E3C-C492-FE41-A8BC-69A644BAC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517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8C95B95-8054-B645-B1FE-9C4A70A5F5F9}"/>
                    </a:ext>
                  </a:extLst>
                </p:cNvPr>
                <p:cNvSpPr txBox="1"/>
                <p:nvPr/>
              </p:nvSpPr>
              <p:spPr>
                <a:xfrm>
                  <a:off x="6703165" y="215807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8C95B95-8054-B645-B1FE-9C4A70A5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2158072"/>
                  <a:ext cx="358346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EE3468-DF66-F049-94DB-58DABF50E214}"/>
              </a:ext>
            </a:extLst>
          </p:cNvPr>
          <p:cNvSpPr txBox="1"/>
          <p:nvPr/>
        </p:nvSpPr>
        <p:spPr>
          <a:xfrm>
            <a:off x="8590167" y="58725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人工</a:t>
            </a:r>
            <a:r>
              <a:rPr kumimoji="1" lang="ja-JP" altLang="en-US"/>
              <a:t>ニューロンモデル：総称</a:t>
            </a:r>
          </a:p>
        </p:txBody>
      </p:sp>
      <p:pic>
        <p:nvPicPr>
          <p:cNvPr id="39" name="図 38" descr="テキスト&#10;&#10;自動的に生成された説明">
            <a:extLst>
              <a:ext uri="{FF2B5EF4-FFF2-40B4-BE49-F238E27FC236}">
                <a16:creationId xmlns:a16="http://schemas.microsoft.com/office/drawing/2014/main" id="{E80AD3F8-6FC2-A84A-B0FE-06E762CBF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0336" y="1945761"/>
            <a:ext cx="1920347" cy="6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590920FB-FCD3-4048-8D18-468D18EB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8" r="13014" b="26081"/>
          <a:stretch/>
        </p:blipFill>
        <p:spPr>
          <a:xfrm>
            <a:off x="8662086" y="1318054"/>
            <a:ext cx="3529914" cy="22530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61F567-CE20-D34D-8B46-9E7D4C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/>
              <a:t>　活性化関数</a:t>
            </a:r>
            <a:r>
              <a:rPr kumimoji="1" lang="en-US" altLang="ja-JP" dirty="0"/>
              <a:t>f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214218-3441-9D4C-A394-969E8F5E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88"/>
            <a:ext cx="10515600" cy="4351338"/>
          </a:xfrm>
        </p:spPr>
        <p:txBody>
          <a:bodyPr/>
          <a:lstStyle/>
          <a:p>
            <a:r>
              <a:rPr lang="ja-JP" altLang="en-US"/>
              <a:t>内部状態</a:t>
            </a:r>
            <a:r>
              <a:rPr lang="en-US" altLang="ja-JP" dirty="0"/>
              <a:t>h</a:t>
            </a:r>
            <a:r>
              <a:rPr lang="ja-JP" altLang="en-US"/>
              <a:t>大⇨影響大としたいので</a:t>
            </a:r>
            <a:r>
              <a:rPr lang="ja-JP" altLang="en-US" b="1"/>
              <a:t>単調増加関数</a:t>
            </a:r>
            <a:endParaRPr lang="en-US" altLang="ja-JP" b="1" dirty="0"/>
          </a:p>
          <a:p>
            <a:r>
              <a:rPr lang="ja-JP" altLang="en-US"/>
              <a:t>パーセプトロン：ステップ関数　⇨</a:t>
            </a:r>
            <a:r>
              <a:rPr lang="en-US" altLang="ja-JP" dirty="0"/>
              <a:t>2</a:t>
            </a:r>
            <a:r>
              <a:rPr lang="ja-JP" altLang="en-US"/>
              <a:t>値問題</a:t>
            </a:r>
            <a:r>
              <a:rPr lang="en-US" altLang="ja-JP" dirty="0"/>
              <a:t>(0</a:t>
            </a:r>
            <a:r>
              <a:rPr lang="ja-JP" altLang="en-US"/>
              <a:t>か</a:t>
            </a:r>
            <a:r>
              <a:rPr lang="en-US" altLang="ja-JP" dirty="0"/>
              <a:t>1</a:t>
            </a:r>
            <a:r>
              <a:rPr lang="ja-JP" altLang="en-US"/>
              <a:t>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NN</a:t>
            </a:r>
            <a:r>
              <a:rPr kumimoji="1" lang="ja-JP" altLang="en-US"/>
              <a:t>：連続で微分可能なシグモイド関数</a:t>
            </a:r>
            <a:endParaRPr lang="en-US" altLang="ja-JP" dirty="0"/>
          </a:p>
          <a:p>
            <a:r>
              <a:rPr kumimoji="1" lang="ja-JP" altLang="en-US"/>
              <a:t>経験的に選択される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⇨現在</a:t>
            </a:r>
            <a:r>
              <a:rPr lang="en-US" altLang="ja-JP" dirty="0"/>
              <a:t>Deep Learning</a:t>
            </a:r>
            <a:r>
              <a:rPr lang="ja-JP" altLang="en-US"/>
              <a:t>では</a:t>
            </a:r>
            <a:r>
              <a:rPr lang="en-US" altLang="ja-JP" dirty="0" err="1"/>
              <a:t>ReLU</a:t>
            </a:r>
            <a:r>
              <a:rPr lang="ja-JP" altLang="en-US"/>
              <a:t>関数が多い</a:t>
            </a:r>
            <a:r>
              <a:rPr lang="en-US" altLang="ja-JP" dirty="0"/>
              <a:t>…??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0314918-92A5-A348-B5D9-AB03F33F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09" y="4015946"/>
            <a:ext cx="6427203" cy="24769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FDF5C3-A87E-B347-9691-EAB3A77E077E}"/>
              </a:ext>
            </a:extLst>
          </p:cNvPr>
          <p:cNvSpPr txBox="1"/>
          <p:nvPr/>
        </p:nvSpPr>
        <p:spPr>
          <a:xfrm>
            <a:off x="3652700" y="6526554"/>
            <a:ext cx="3020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www.quora.com</a:t>
            </a:r>
            <a:r>
              <a:rPr lang="en" altLang="ja-JP" sz="1050" dirty="0"/>
              <a:t>/What-is-leaky-</a:t>
            </a:r>
            <a:r>
              <a:rPr lang="en" altLang="ja-JP" sz="1050" dirty="0" err="1"/>
              <a:t>ReLU</a:t>
            </a:r>
            <a:endParaRPr kumimoji="1" lang="ja-JP" altLang="en-US" sz="105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CE55AA-FDCC-3A4E-9A96-0C17A4DEACE0}"/>
              </a:ext>
            </a:extLst>
          </p:cNvPr>
          <p:cNvSpPr txBox="1"/>
          <p:nvPr/>
        </p:nvSpPr>
        <p:spPr>
          <a:xfrm>
            <a:off x="9934833" y="3498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ステップ関数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2F331E-E875-6B4A-B586-14E5700A9EF8}"/>
              </a:ext>
            </a:extLst>
          </p:cNvPr>
          <p:cNvSpPr txBox="1"/>
          <p:nvPr/>
        </p:nvSpPr>
        <p:spPr>
          <a:xfrm>
            <a:off x="9256479" y="3967642"/>
            <a:ext cx="2791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www.rainbowseeker.jp</a:t>
            </a:r>
            <a:r>
              <a:rPr lang="en" altLang="ja-JP" sz="1050" dirty="0"/>
              <a:t>/</a:t>
            </a:r>
            <a:r>
              <a:rPr lang="en" altLang="ja-JP" sz="1050" dirty="0" err="1"/>
              <a:t>xoops</a:t>
            </a:r>
            <a:r>
              <a:rPr lang="en" altLang="ja-JP" sz="1050" dirty="0"/>
              <a:t>/modules/</a:t>
            </a:r>
            <a:r>
              <a:rPr lang="en" altLang="ja-JP" sz="1050" dirty="0" err="1"/>
              <a:t>newbb</a:t>
            </a:r>
            <a:r>
              <a:rPr lang="en" altLang="ja-JP" sz="1050" dirty="0"/>
              <a:t>/</a:t>
            </a:r>
            <a:r>
              <a:rPr lang="en" altLang="ja-JP" sz="1050" dirty="0" err="1"/>
              <a:t>viewtopic.php?viewmode</a:t>
            </a:r>
            <a:r>
              <a:rPr lang="en" altLang="ja-JP" sz="1050" dirty="0"/>
              <a:t>=</a:t>
            </a:r>
            <a:r>
              <a:rPr lang="en" altLang="ja-JP" sz="1050" dirty="0" err="1"/>
              <a:t>thread&amp;topic_id</a:t>
            </a:r>
            <a:r>
              <a:rPr lang="en" altLang="ja-JP" sz="1050" dirty="0"/>
              <a:t>=301&amp;forum=10&amp;post_id=2320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17973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66" descr="グラフ, 図形, 四角形&#10;&#10;自動的に生成された説明">
            <a:extLst>
              <a:ext uri="{FF2B5EF4-FFF2-40B4-BE49-F238E27FC236}">
                <a16:creationId xmlns:a16="http://schemas.microsoft.com/office/drawing/2014/main" id="{340B4E77-5BCE-2C4F-B43D-98C1A417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8" t="11547" r="17040" b="3835"/>
          <a:stretch/>
        </p:blipFill>
        <p:spPr>
          <a:xfrm>
            <a:off x="6929149" y="3629764"/>
            <a:ext cx="2536809" cy="2292496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F2EB2BA-1D94-3346-AEFF-D569A05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3330" y="4084210"/>
            <a:ext cx="3028880" cy="731108"/>
          </a:xfrm>
          <a:prstGeom prst="rect">
            <a:avLst/>
          </a:pr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64E1EF41-B873-B145-8069-DDBD95FFB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071" y="942711"/>
            <a:ext cx="2451441" cy="83099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D99B70C-B661-E742-BCDA-E722FA9718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2505" y="3187802"/>
            <a:ext cx="3028880" cy="7311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C2E973-9854-A946-92E8-266B83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4460" cy="1325563"/>
          </a:xfrm>
        </p:spPr>
        <p:txBody>
          <a:bodyPr/>
          <a:lstStyle/>
          <a:p>
            <a:r>
              <a:rPr kumimoji="1" lang="en-US" altLang="ja-JP" dirty="0"/>
              <a:t>2.4.1</a:t>
            </a:r>
            <a:r>
              <a:rPr kumimoji="1" lang="ja-JP" altLang="en-US"/>
              <a:t>　パーセプトロン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EA9DF-3209-0D45-BA98-60954583A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341" y="1593704"/>
                <a:ext cx="6199138" cy="49675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/>
                  <a:t>値問題</a:t>
                </a:r>
                <a:r>
                  <a:rPr lang="en-US" altLang="ja-JP" dirty="0"/>
                  <a:t>(0</a:t>
                </a:r>
                <a:r>
                  <a:rPr lang="ja-JP" altLang="en-US"/>
                  <a:t>か</a:t>
                </a:r>
                <a:r>
                  <a:rPr lang="en-US" altLang="ja-JP" dirty="0"/>
                  <a:t>1</a:t>
                </a:r>
                <a:r>
                  <a:rPr lang="ja-JP" altLang="en-US"/>
                  <a:t>か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1,…,2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/>
                  <a:t>の全てで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となれば正しく論理演算できるモデル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ja-JP" altLang="en-US"/>
                  <a:t>のとき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であり、</a:t>
                </a:r>
                <a:r>
                  <a:rPr lang="en-US" altLang="ja-JP" dirty="0"/>
                  <a:t>h</a:t>
                </a:r>
                <a:r>
                  <a:rPr lang="ja-JP" altLang="en-US"/>
                  <a:t>の正負で出力</a:t>
                </a:r>
                <a:r>
                  <a:rPr lang="en-US" altLang="ja-JP" dirty="0"/>
                  <a:t>y</a:t>
                </a:r>
                <a:r>
                  <a:rPr lang="ja-JP" altLang="en-US"/>
                  <a:t>の</a:t>
                </a:r>
                <a:r>
                  <a:rPr lang="en-US" altLang="ja-JP" dirty="0"/>
                  <a:t>0,1</a:t>
                </a:r>
                <a:r>
                  <a:rPr lang="ja-JP" altLang="en-US"/>
                  <a:t>が決まる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　　　　　　　の上か下かで分類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論理関数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AND, OR, NOT </a:t>
                </a:r>
                <a:r>
                  <a:rPr lang="ja-JP" altLang="en-US"/>
                  <a:t>⇨</a:t>
                </a:r>
                <a:r>
                  <a:rPr lang="en-US" altLang="ja-JP" dirty="0"/>
                  <a:t> </a:t>
                </a:r>
                <a:r>
                  <a:rPr lang="ja-JP" altLang="en-US"/>
                  <a:t>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XOR </a:t>
                </a:r>
                <a:r>
                  <a:rPr lang="ja-JP" altLang="en-US"/>
                  <a:t>⇨</a:t>
                </a:r>
                <a:r>
                  <a:rPr lang="en-US" altLang="ja-JP" dirty="0"/>
                  <a:t> ×</a:t>
                </a: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EA9DF-3209-0D45-BA98-60954583A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41" y="1593704"/>
                <a:ext cx="6199138" cy="4967502"/>
              </a:xfrm>
              <a:blipFill>
                <a:blip r:embed="rId7"/>
                <a:stretch>
                  <a:fillRect l="-1636" t="-2296" r="-613" b="-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A105E5-14D7-5748-92C1-72B1C9D0FB70}"/>
              </a:ext>
            </a:extLst>
          </p:cNvPr>
          <p:cNvGrpSpPr/>
          <p:nvPr/>
        </p:nvGrpSpPr>
        <p:grpSpPr>
          <a:xfrm>
            <a:off x="7313102" y="898904"/>
            <a:ext cx="3716229" cy="2282116"/>
            <a:chOff x="5154075" y="1690688"/>
            <a:chExt cx="5893464" cy="366162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D6FA2C9-4BD4-4340-8C39-54AFDFD18AFF}"/>
                </a:ext>
              </a:extLst>
            </p:cNvPr>
            <p:cNvGrpSpPr/>
            <p:nvPr/>
          </p:nvGrpSpPr>
          <p:grpSpPr>
            <a:xfrm>
              <a:off x="5154075" y="1690688"/>
              <a:ext cx="5893464" cy="3661626"/>
              <a:chOff x="5144946" y="1825625"/>
              <a:chExt cx="5893464" cy="366162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36B3316-9597-C149-8BB6-DCFA8D836475}"/>
                  </a:ext>
                </a:extLst>
              </p:cNvPr>
              <p:cNvGrpSpPr/>
              <p:nvPr/>
            </p:nvGrpSpPr>
            <p:grpSpPr>
              <a:xfrm>
                <a:off x="5144946" y="1825625"/>
                <a:ext cx="3480070" cy="3661626"/>
                <a:chOff x="1030146" y="567160"/>
                <a:chExt cx="5065854" cy="5330141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584C1A14-FE2B-EB4B-AE6F-D4280D9CC20B}"/>
                    </a:ext>
                  </a:extLst>
                </p:cNvPr>
                <p:cNvSpPr/>
                <p:nvPr/>
              </p:nvSpPr>
              <p:spPr>
                <a:xfrm>
                  <a:off x="1030146" y="567160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19E0BF4A-CCF2-8641-80BF-E5373704CB15}"/>
                    </a:ext>
                  </a:extLst>
                </p:cNvPr>
                <p:cNvSpPr/>
                <p:nvPr/>
              </p:nvSpPr>
              <p:spPr>
                <a:xfrm>
                  <a:off x="1030146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57BE81AD-4C26-B24E-92E8-7CF2626E8115}"/>
                    </a:ext>
                  </a:extLst>
                </p:cNvPr>
                <p:cNvSpPr/>
                <p:nvPr/>
              </p:nvSpPr>
              <p:spPr>
                <a:xfrm>
                  <a:off x="4822785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8953D83D-0068-D347-AD05-E88423122999}"/>
                    </a:ext>
                  </a:extLst>
                </p:cNvPr>
                <p:cNvSpPr/>
                <p:nvPr/>
              </p:nvSpPr>
              <p:spPr>
                <a:xfrm>
                  <a:off x="1030146" y="4624086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3" name="インク 22">
                      <a:extLst>
                        <a:ext uri="{FF2B5EF4-FFF2-40B4-BE49-F238E27FC236}">
                          <a16:creationId xmlns:a16="http://schemas.microsoft.com/office/drawing/2014/main" id="{B0B5DECA-35B5-E045-A7C9-C3CDA02F0D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20" y="2051066"/>
                    <a:ext cx="360" cy="360"/>
                  </p14:xfrm>
                </p:contentPart>
              </mc:Choice>
              <mc:Fallback xmlns="">
                <p:pic>
                  <p:nvPicPr>
                    <p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320" y="204206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4" name="インク 23">
                      <a:extLst>
                        <a:ext uri="{FF2B5EF4-FFF2-40B4-BE49-F238E27FC236}">
                          <a16:creationId xmlns:a16="http://schemas.microsoft.com/office/drawing/2014/main" id="{540CBE75-AB88-8047-8143-F9980E4711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199892"/>
                    <a:ext cx="360" cy="360"/>
                  </p14:xfrm>
                </p:contentPart>
              </mc:Choice>
              <mc:Fallback xmlns="">
                <p:pic>
                  <p:nvPicPr>
                    <p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80" y="219125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5" name="インク 24">
                      <a:extLst>
                        <a:ext uri="{FF2B5EF4-FFF2-40B4-BE49-F238E27FC236}">
                          <a16:creationId xmlns:a16="http://schemas.microsoft.com/office/drawing/2014/main" id="{6C92915D-2A27-DA4C-AA72-F90809750B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384212"/>
                    <a:ext cx="360" cy="360"/>
                  </p14:xfrm>
                </p:contentPart>
              </mc:Choice>
              <mc:Fallback xmlns="">
                <p:pic>
                  <p:nvPicPr>
                    <p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80" y="237557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6" name="インク 25">
                      <a:extLst>
                        <a:ext uri="{FF2B5EF4-FFF2-40B4-BE49-F238E27FC236}">
                          <a16:creationId xmlns:a16="http://schemas.microsoft.com/office/drawing/2014/main" id="{517C6553-1EBC-8C40-BD4A-F57145205A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19" y="4115383"/>
                    <a:ext cx="360" cy="360"/>
                  </p14:xfrm>
                </p:contentPart>
              </mc:Choice>
              <mc:Fallback xmlns="">
                <p:pic>
                  <p:nvPicPr>
                    <p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319" y="4106383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7" name="インク 26">
                      <a:extLst>
                        <a:ext uri="{FF2B5EF4-FFF2-40B4-BE49-F238E27FC236}">
                          <a16:creationId xmlns:a16="http://schemas.microsoft.com/office/drawing/2014/main" id="{F1764F90-C278-E442-8ACF-F79E5499A3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264209"/>
                    <a:ext cx="360" cy="360"/>
                  </p14:xfrm>
                </p:contentPart>
              </mc:Choice>
              <mc:Fallback xmlns="">
                <p:pic>
                  <p:nvPicPr>
                    <p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79" y="425556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8" name="インク 27">
                      <a:extLst>
                        <a:ext uri="{FF2B5EF4-FFF2-40B4-BE49-F238E27FC236}">
                          <a16:creationId xmlns:a16="http://schemas.microsoft.com/office/drawing/2014/main" id="{3423D31E-36AF-854F-869D-92B122BB4E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448529"/>
                    <a:ext cx="360" cy="360"/>
                  </p14:xfrm>
                </p:contentPart>
              </mc:Choice>
              <mc:Fallback xmlns="">
                <p:pic>
                  <p:nvPicPr>
                    <p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79" y="443988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961F5941-76EC-D64F-894F-F92D00F76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1415178"/>
                  <a:ext cx="1875180" cy="11804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AEB5B92B-1027-9E4D-BCE8-49F0F2F0F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3232230"/>
                  <a:ext cx="1875180" cy="188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94AAB373-4F90-6C4A-9793-674997771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5797" y="3868838"/>
                  <a:ext cx="1875180" cy="1157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14B219D-A93C-B942-B914-C5F4BC639280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3271144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14B219D-A93C-B942-B914-C5F4BC639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3271144"/>
                    <a:ext cx="358345" cy="7407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789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A36A824E-F480-3D41-97D2-4B5EF0FD8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1933485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A36A824E-F480-3D41-97D2-4B5EF0FD8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1933485"/>
                    <a:ext cx="358345" cy="74073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9473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39576826-E9F2-954B-97C6-C5FD9662C087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4681701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39576826-E9F2-954B-97C6-C5FD9662C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4681701"/>
                    <a:ext cx="358345" cy="74073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57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951188B5-2F98-3841-9CBA-329BE57E15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03191" y="3088983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951188B5-2F98-3841-9CBA-329BE57E1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3191" y="3088983"/>
                    <a:ext cx="358346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05556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4FF9CB3F-23B5-7C4B-B8A7-0A350C2A1450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>
                <a:off x="8187688" y="3219110"/>
                <a:ext cx="0" cy="8746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E4DDFB-2334-204A-BFC4-7A49392526E4}"/>
                  </a:ext>
                </a:extLst>
              </p:cNvPr>
              <p:cNvSpPr txBox="1"/>
              <p:nvPr/>
            </p:nvSpPr>
            <p:spPr>
              <a:xfrm>
                <a:off x="7770342" y="3471772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Σ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5DE8325-0B85-814B-84CE-5EB34D8104FB}"/>
                  </a:ext>
                </a:extLst>
              </p:cNvPr>
              <p:cNvSpPr txBox="1"/>
              <p:nvPr/>
            </p:nvSpPr>
            <p:spPr>
              <a:xfrm>
                <a:off x="8111069" y="3505515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θ</a:t>
                </a:r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805CBA69-5054-B748-AFB9-0689E91AE919}"/>
                  </a:ext>
                </a:extLst>
              </p:cNvPr>
              <p:cNvCxnSpPr/>
              <p:nvPr/>
            </p:nvCxnSpPr>
            <p:spPr>
              <a:xfrm>
                <a:off x="8625015" y="3690182"/>
                <a:ext cx="1052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0C1B45-C0A8-F74E-84D6-1FF1AEE2767C}"/>
                  </a:ext>
                </a:extLst>
              </p:cNvPr>
              <p:cNvSpPr txBox="1"/>
              <p:nvPr/>
            </p:nvSpPr>
            <p:spPr>
              <a:xfrm>
                <a:off x="9705809" y="3023518"/>
                <a:ext cx="1332601" cy="13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b="1" dirty="0"/>
                  <a:t>y</a:t>
                </a:r>
                <a:endParaRPr kumimoji="1" lang="en-US" altLang="ja-JP" sz="2400" b="1" dirty="0"/>
              </a:p>
              <a:p>
                <a:pPr algn="ctr"/>
                <a:r>
                  <a:rPr kumimoji="1" lang="en-US" altLang="ja-JP" sz="2400" dirty="0"/>
                  <a:t>0or1</a:t>
                </a:r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A8673B1-85D9-0744-8C95-B7FFCB82354D}"/>
                    </a:ext>
                  </a:extLst>
                </p:cNvPr>
                <p:cNvSpPr txBox="1"/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A8673B1-85D9-0744-8C95-B7FFCB823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131579" b="-5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E989F0A-6BE8-C648-BA9F-EB29526A79A5}"/>
                    </a:ext>
                  </a:extLst>
                </p:cNvPr>
                <p:cNvSpPr txBox="1"/>
                <p:nvPr/>
              </p:nvSpPr>
              <p:spPr>
                <a:xfrm>
                  <a:off x="6703163" y="2098044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E989F0A-6BE8-C648-BA9F-EB29526A7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3" y="2098044"/>
                  <a:ext cx="358346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15789" b="-5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805CD1-9648-5647-9CD5-3CB75E20F79B}"/>
              </a:ext>
            </a:extLst>
          </p:cNvPr>
          <p:cNvSpPr txBox="1"/>
          <p:nvPr/>
        </p:nvSpPr>
        <p:spPr>
          <a:xfrm>
            <a:off x="7296713" y="33106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0or1</a:t>
            </a:r>
            <a:endParaRPr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DB2B6B-8A65-D442-A681-6FC211D39EE7}"/>
              </a:ext>
            </a:extLst>
          </p:cNvPr>
          <p:cNvSpPr txBox="1"/>
          <p:nvPr/>
        </p:nvSpPr>
        <p:spPr>
          <a:xfrm>
            <a:off x="7397925" y="354171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</a:t>
            </a:r>
            <a:r>
              <a:rPr kumimoji="1" lang="en-US" altLang="ja-JP" dirty="0"/>
              <a:t>n</a:t>
            </a:r>
            <a:r>
              <a:rPr lang="ja-JP" altLang="en-US"/>
              <a:t>という組み合わせでのモデル</a:t>
            </a:r>
            <a:endParaRPr kumimoji="1" lang="ja-JP" altLang="en-US"/>
          </a:p>
        </p:txBody>
      </p:sp>
      <p:pic>
        <p:nvPicPr>
          <p:cNvPr id="45" name="図 44" descr="グラフ, 図形, 四角形&#10;&#10;自動的に生成された説明">
            <a:extLst>
              <a:ext uri="{FF2B5EF4-FFF2-40B4-BE49-F238E27FC236}">
                <a16:creationId xmlns:a16="http://schemas.microsoft.com/office/drawing/2014/main" id="{304574A9-D4A4-E44E-81BE-75A67153901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6340" t="12272" r="16643" b="4046"/>
          <a:stretch/>
        </p:blipFill>
        <p:spPr>
          <a:xfrm>
            <a:off x="9390764" y="3679962"/>
            <a:ext cx="2461613" cy="2224697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66CD83-F680-0441-9077-C77312B65711}"/>
              </a:ext>
            </a:extLst>
          </p:cNvPr>
          <p:cNvCxnSpPr>
            <a:cxnSpLocks/>
          </p:cNvCxnSpPr>
          <p:nvPr/>
        </p:nvCxnSpPr>
        <p:spPr>
          <a:xfrm>
            <a:off x="10392032" y="3309632"/>
            <a:ext cx="909955" cy="24968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031C4FD-29C4-824A-89D7-16596F446536}"/>
              </a:ext>
            </a:extLst>
          </p:cNvPr>
          <p:cNvCxnSpPr>
            <a:cxnSpLocks/>
          </p:cNvCxnSpPr>
          <p:nvPr/>
        </p:nvCxnSpPr>
        <p:spPr>
          <a:xfrm>
            <a:off x="10190121" y="3637379"/>
            <a:ext cx="2039170" cy="13263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E61A59-B14B-AB47-944A-B1937EFF2572}"/>
              </a:ext>
            </a:extLst>
          </p:cNvPr>
          <p:cNvSpPr txBox="1"/>
          <p:nvPr/>
        </p:nvSpPr>
        <p:spPr>
          <a:xfrm>
            <a:off x="9839500" y="5817975"/>
            <a:ext cx="82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XOR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99C701-429B-C048-9ABC-AF2F7D39E9D1}"/>
              </a:ext>
            </a:extLst>
          </p:cNvPr>
          <p:cNvSpPr txBox="1"/>
          <p:nvPr/>
        </p:nvSpPr>
        <p:spPr>
          <a:xfrm>
            <a:off x="9530077" y="6274989"/>
            <a:ext cx="23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線形分離不可能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E5B6E09-ED46-324E-B06E-F9AED8F2F3D4}"/>
              </a:ext>
            </a:extLst>
          </p:cNvPr>
          <p:cNvCxnSpPr>
            <a:cxnSpLocks/>
          </p:cNvCxnSpPr>
          <p:nvPr/>
        </p:nvCxnSpPr>
        <p:spPr>
          <a:xfrm>
            <a:off x="8038853" y="3472292"/>
            <a:ext cx="1748235" cy="167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825D33C-1EA6-CC48-9709-3761AF595D3D}"/>
              </a:ext>
            </a:extLst>
          </p:cNvPr>
          <p:cNvSpPr txBox="1"/>
          <p:nvPr/>
        </p:nvSpPr>
        <p:spPr>
          <a:xfrm>
            <a:off x="7387497" y="5835652"/>
            <a:ext cx="82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8717E7A-86E5-B940-9D52-6C2D8E03C025}"/>
              </a:ext>
            </a:extLst>
          </p:cNvPr>
          <p:cNvSpPr txBox="1"/>
          <p:nvPr/>
        </p:nvSpPr>
        <p:spPr>
          <a:xfrm>
            <a:off x="7078074" y="6292666"/>
            <a:ext cx="23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線形分離可能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C2E1C6-8F99-684C-A89F-1B9D94251C15}"/>
              </a:ext>
            </a:extLst>
          </p:cNvPr>
          <p:cNvSpPr txBox="1"/>
          <p:nvPr/>
        </p:nvSpPr>
        <p:spPr>
          <a:xfrm>
            <a:off x="11588443" y="1684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d</a:t>
            </a:r>
            <a:endParaRPr kumimoji="1" lang="ja-JP" altLang="en-US" sz="2400" b="1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2CE6A4-7336-8E4D-9292-0174E2A11ADC}"/>
              </a:ext>
            </a:extLst>
          </p:cNvPr>
          <p:cNvCxnSpPr/>
          <p:nvPr/>
        </p:nvCxnSpPr>
        <p:spPr>
          <a:xfrm>
            <a:off x="10973889" y="1927271"/>
            <a:ext cx="602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88A11E-955E-A545-8063-C3006C3B3F14}"/>
              </a:ext>
            </a:extLst>
          </p:cNvPr>
          <p:cNvSpPr txBox="1"/>
          <p:nvPr/>
        </p:nvSpPr>
        <p:spPr>
          <a:xfrm>
            <a:off x="10942112" y="2002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35334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>
            <a:extLst>
              <a:ext uri="{FF2B5EF4-FFF2-40B4-BE49-F238E27FC236}">
                <a16:creationId xmlns:a16="http://schemas.microsoft.com/office/drawing/2014/main" id="{E4D13D97-FCC3-2E45-9937-D67EEE15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541" y="2195111"/>
            <a:ext cx="3231381" cy="10177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EE32AE6-37FB-E944-B837-36798A94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学習アルゴリズム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EED5D7-06E2-DF4D-AE5D-6E4A58C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97"/>
            <a:ext cx="10515600" cy="1760879"/>
          </a:xfrm>
        </p:spPr>
        <p:txBody>
          <a:bodyPr>
            <a:normAutofit/>
          </a:bodyPr>
          <a:lstStyle/>
          <a:p>
            <a:r>
              <a:rPr kumimoji="1" lang="ja-JP" altLang="en-US"/>
              <a:t>パーセプトロン学習法：</a:t>
            </a:r>
            <a:r>
              <a:rPr kumimoji="1" lang="en-US" altLang="ja-JP" dirty="0"/>
              <a:t>2</a:t>
            </a:r>
            <a:r>
              <a:rPr kumimoji="1" lang="ja-JP" altLang="en-US"/>
              <a:t>値分類問題（犬か猫か）</a:t>
            </a:r>
            <a:endParaRPr kumimoji="1" lang="en-US" altLang="ja-JP" dirty="0"/>
          </a:p>
          <a:p>
            <a:r>
              <a:rPr lang="ja-JP" altLang="en-US"/>
              <a:t>目的：上手く</a:t>
            </a:r>
            <a:r>
              <a:rPr lang="en-US" altLang="ja-JP" dirty="0"/>
              <a:t>2</a:t>
            </a:r>
            <a:r>
              <a:rPr lang="ja-JP" altLang="en-US"/>
              <a:t>つに分類できるように</a:t>
            </a:r>
            <a:r>
              <a:rPr lang="en-US" altLang="ja-JP" dirty="0"/>
              <a:t>w</a:t>
            </a:r>
            <a:r>
              <a:rPr lang="ja-JP" altLang="en-US"/>
              <a:t>と</a:t>
            </a:r>
            <a:r>
              <a:rPr lang="en-US" altLang="ja-JP" dirty="0" err="1"/>
              <a:t>θ</a:t>
            </a:r>
            <a:r>
              <a:rPr lang="ja-JP" altLang="en-US"/>
              <a:t>を機械に調整させる</a:t>
            </a:r>
            <a:endParaRPr lang="en-US" altLang="ja-JP" dirty="0"/>
          </a:p>
          <a:p>
            <a:r>
              <a:rPr lang="en-US" altLang="ja-JP" dirty="0"/>
              <a:t>(N-1)</a:t>
            </a:r>
            <a:r>
              <a:rPr lang="ja-JP" altLang="en-US"/>
              <a:t>次元の分離超平面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34BA39-CA65-6E42-A2F0-FC7068C61335}"/>
              </a:ext>
            </a:extLst>
          </p:cNvPr>
          <p:cNvSpPr/>
          <p:nvPr/>
        </p:nvSpPr>
        <p:spPr>
          <a:xfrm>
            <a:off x="642552" y="39293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9FC9F-4751-544A-8AFC-003F7889D071}"/>
              </a:ext>
            </a:extLst>
          </p:cNvPr>
          <p:cNvSpPr/>
          <p:nvPr/>
        </p:nvSpPr>
        <p:spPr>
          <a:xfrm>
            <a:off x="794952" y="40817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6AD90F-B354-5E4F-8A5E-B3D892FF5A98}"/>
              </a:ext>
            </a:extLst>
          </p:cNvPr>
          <p:cNvSpPr/>
          <p:nvPr/>
        </p:nvSpPr>
        <p:spPr>
          <a:xfrm>
            <a:off x="947352" y="42341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F77A4E-E739-3F49-98A1-1ED48EEC0D68}"/>
              </a:ext>
            </a:extLst>
          </p:cNvPr>
          <p:cNvSpPr/>
          <p:nvPr/>
        </p:nvSpPr>
        <p:spPr>
          <a:xfrm>
            <a:off x="1099752" y="43865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8153CA5-D807-454C-83B2-AF0C767B5F48}"/>
              </a:ext>
            </a:extLst>
          </p:cNvPr>
          <p:cNvSpPr/>
          <p:nvPr/>
        </p:nvSpPr>
        <p:spPr>
          <a:xfrm>
            <a:off x="1252152" y="45389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16B0447-C18F-B94D-BD06-1D395497E73B}"/>
              </a:ext>
            </a:extLst>
          </p:cNvPr>
          <p:cNvSpPr/>
          <p:nvPr/>
        </p:nvSpPr>
        <p:spPr>
          <a:xfrm>
            <a:off x="1404552" y="46913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CCB28B-E110-1548-BC8E-76C49E2D501D}"/>
              </a:ext>
            </a:extLst>
          </p:cNvPr>
          <p:cNvSpPr txBox="1"/>
          <p:nvPr/>
        </p:nvSpPr>
        <p:spPr>
          <a:xfrm>
            <a:off x="1016175" y="61557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個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5154D47-AE15-9F48-88EC-959880A02FFE}"/>
              </a:ext>
            </a:extLst>
          </p:cNvPr>
          <p:cNvCxnSpPr/>
          <p:nvPr/>
        </p:nvCxnSpPr>
        <p:spPr>
          <a:xfrm flipV="1">
            <a:off x="1567249" y="4234137"/>
            <a:ext cx="1855573" cy="1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99E706F-B9D3-C243-9AF5-508D6023A88D}"/>
              </a:ext>
            </a:extLst>
          </p:cNvPr>
          <p:cNvSpPr txBox="1"/>
          <p:nvPr/>
        </p:nvSpPr>
        <p:spPr>
          <a:xfrm>
            <a:off x="2137719" y="382226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r>
              <a:rPr kumimoji="1" lang="ja-JP" altLang="en-US"/>
              <a:t>番目</a:t>
            </a: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B6F106D4-3628-B24D-8740-3022D66A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08539"/>
              </p:ext>
            </p:extLst>
          </p:nvPr>
        </p:nvGraphicFramePr>
        <p:xfrm>
          <a:off x="3631274" y="3641012"/>
          <a:ext cx="2164045" cy="199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09">
                  <a:extLst>
                    <a:ext uri="{9D8B030D-6E8A-4147-A177-3AD203B41FA5}">
                      <a16:colId xmlns:a16="http://schemas.microsoft.com/office/drawing/2014/main" val="1360045715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345108728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1363881539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895957283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2603901452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u2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5951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128322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8001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70800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uN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75975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5C01E253-A6AE-6C42-91B2-C7F1E233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47716"/>
              </p:ext>
            </p:extLst>
          </p:nvPr>
        </p:nvGraphicFramePr>
        <p:xfrm>
          <a:off x="6003771" y="3657544"/>
          <a:ext cx="2164045" cy="199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09">
                  <a:extLst>
                    <a:ext uri="{9D8B030D-6E8A-4147-A177-3AD203B41FA5}">
                      <a16:colId xmlns:a16="http://schemas.microsoft.com/office/drawing/2014/main" val="1360045715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345108728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1363881539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895957283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2603901452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5951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28322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8001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0800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75975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B0E02D-8D51-0A47-B50E-AB5F469576AD}"/>
              </a:ext>
            </a:extLst>
          </p:cNvPr>
          <p:cNvSpPr txBox="1"/>
          <p:nvPr/>
        </p:nvSpPr>
        <p:spPr>
          <a:xfrm>
            <a:off x="4139514" y="6340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266ED4C-F866-3446-8F41-BA884568CFA6}"/>
              </a:ext>
            </a:extLst>
          </p:cNvPr>
          <p:cNvSpPr txBox="1"/>
          <p:nvPr/>
        </p:nvSpPr>
        <p:spPr>
          <a:xfrm>
            <a:off x="7057077" y="6370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F41F24C-F2FF-C74D-8C77-4429A22F3634}"/>
              </a:ext>
            </a:extLst>
          </p:cNvPr>
          <p:cNvCxnSpPr>
            <a:cxnSpLocks/>
          </p:cNvCxnSpPr>
          <p:nvPr/>
        </p:nvCxnSpPr>
        <p:spPr>
          <a:xfrm flipV="1">
            <a:off x="8359708" y="3657544"/>
            <a:ext cx="549203" cy="60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FDAAF77-2397-2242-A166-E4FCE0749453}"/>
              </a:ext>
            </a:extLst>
          </p:cNvPr>
          <p:cNvCxnSpPr>
            <a:cxnSpLocks/>
          </p:cNvCxnSpPr>
          <p:nvPr/>
        </p:nvCxnSpPr>
        <p:spPr>
          <a:xfrm>
            <a:off x="8354443" y="4814297"/>
            <a:ext cx="546365" cy="57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91552C-19CA-6A4A-AA88-A3A670F5068C}"/>
              </a:ext>
            </a:extLst>
          </p:cNvPr>
          <p:cNvSpPr txBox="1"/>
          <p:nvPr/>
        </p:nvSpPr>
        <p:spPr>
          <a:xfrm>
            <a:off x="9054251" y="321286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=0</a:t>
            </a:r>
          </a:p>
          <a:p>
            <a:r>
              <a:rPr kumimoji="1" lang="ja-JP" altLang="en-US"/>
              <a:t>猫</a:t>
            </a:r>
            <a:r>
              <a:rPr lang="ja-JP" altLang="en-US"/>
              <a:t>だ！</a:t>
            </a:r>
            <a:endParaRPr kumimoji="1" lang="en-US" altLang="ja-JP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57BD5C6-4C86-A748-96A7-AE8209588E16}"/>
              </a:ext>
            </a:extLst>
          </p:cNvPr>
          <p:cNvSpPr txBox="1"/>
          <p:nvPr/>
        </p:nvSpPr>
        <p:spPr>
          <a:xfrm>
            <a:off x="9054251" y="52240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=1</a:t>
            </a:r>
          </a:p>
          <a:p>
            <a:r>
              <a:rPr lang="ja-JP" altLang="en-US"/>
              <a:t>犬だ！</a:t>
            </a:r>
            <a:endParaRPr kumimoji="1"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BF45D60-EEFD-3F45-A0DB-9BE2232E2C1B}"/>
              </a:ext>
            </a:extLst>
          </p:cNvPr>
          <p:cNvSpPr txBox="1"/>
          <p:nvPr/>
        </p:nvSpPr>
        <p:spPr>
          <a:xfrm>
            <a:off x="9054251" y="6370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38E271C-2754-7342-B56F-3B482C2AB036}"/>
              </a:ext>
            </a:extLst>
          </p:cNvPr>
          <p:cNvSpPr txBox="1"/>
          <p:nvPr/>
        </p:nvSpPr>
        <p:spPr>
          <a:xfrm>
            <a:off x="10466956" y="4081737"/>
            <a:ext cx="17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クラスラベル</a:t>
            </a:r>
            <a:r>
              <a:rPr kumimoji="1" lang="en-US" altLang="ja-JP" dirty="0"/>
              <a:t>d</a:t>
            </a:r>
            <a:r>
              <a:rPr lang="ja-JP" altLang="en-US"/>
              <a:t>（</a:t>
            </a:r>
            <a:r>
              <a:rPr kumimoji="1" lang="ja-JP" altLang="en-US"/>
              <a:t>正解）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9C164BD-AB3E-494C-B022-373B39CF6A48}"/>
              </a:ext>
            </a:extLst>
          </p:cNvPr>
          <p:cNvCxnSpPr/>
          <p:nvPr/>
        </p:nvCxnSpPr>
        <p:spPr>
          <a:xfrm>
            <a:off x="9700582" y="4386537"/>
            <a:ext cx="602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83B49CD-C359-8746-8647-84A5011D7D1C}"/>
              </a:ext>
            </a:extLst>
          </p:cNvPr>
          <p:cNvSpPr txBox="1"/>
          <p:nvPr/>
        </p:nvSpPr>
        <p:spPr>
          <a:xfrm>
            <a:off x="9668805" y="446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377286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図形, 四角形&#10;&#10;自動的に生成された説明">
            <a:extLst>
              <a:ext uri="{FF2B5EF4-FFF2-40B4-BE49-F238E27FC236}">
                <a16:creationId xmlns:a16="http://schemas.microsoft.com/office/drawing/2014/main" id="{2064CE1C-1E41-A548-A9A9-7C81C868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8" t="12032" r="19075" b="3373"/>
          <a:stretch/>
        </p:blipFill>
        <p:spPr>
          <a:xfrm>
            <a:off x="7520118" y="1030372"/>
            <a:ext cx="4213653" cy="39900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951438-5D69-5C4D-A294-1A7E5E73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8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</a:t>
            </a:r>
            <a:r>
              <a:rPr lang="en-US" altLang="ja-JP" dirty="0"/>
              <a:t>(N-1)</a:t>
            </a:r>
            <a:r>
              <a:rPr lang="ja-JP" altLang="en-US"/>
              <a:t>次元の分離超平面</a:t>
            </a:r>
            <a:r>
              <a:rPr lang="en-US" altLang="ja-JP" dirty="0"/>
              <a:t>??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22B6-FF5C-1A4E-8B08-D690CB43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29" y="3173822"/>
            <a:ext cx="10515600" cy="4351338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次元の直線は</a:t>
            </a:r>
            <a:r>
              <a:rPr lang="en-US" altLang="ja-JP" dirty="0"/>
              <a:t>3</a:t>
            </a:r>
            <a:r>
              <a:rPr lang="ja-JP" altLang="en-US"/>
              <a:t>点までなら必ず線形分離可能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⇨逆に言えば</a:t>
            </a:r>
            <a:r>
              <a:rPr lang="en-US" altLang="ja-JP" dirty="0"/>
              <a:t>3</a:t>
            </a:r>
            <a:r>
              <a:rPr lang="ja-JP" altLang="en-US"/>
              <a:t>点を線形分離するには</a:t>
            </a:r>
            <a:r>
              <a:rPr lang="en-US" altLang="ja-JP" dirty="0"/>
              <a:t>2</a:t>
            </a:r>
            <a:r>
              <a:rPr lang="ja-JP" altLang="en-US"/>
              <a:t>次元の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直線があればいい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入力が</a:t>
            </a:r>
            <a:r>
              <a:rPr lang="en-US" altLang="ja-JP" dirty="0"/>
              <a:t>N</a:t>
            </a:r>
            <a:r>
              <a:rPr lang="ja-JP" altLang="en-US"/>
              <a:t>個の場合</a:t>
            </a:r>
            <a:r>
              <a:rPr lang="en-US" altLang="ja-JP" dirty="0"/>
              <a:t>(N-1)</a:t>
            </a:r>
            <a:r>
              <a:rPr lang="ja-JP" altLang="en-US"/>
              <a:t>次元の分離超平面で必ず線形分離可能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B30817-B0B6-4443-8F12-EA2B2FE215E4}"/>
              </a:ext>
            </a:extLst>
          </p:cNvPr>
          <p:cNvCxnSpPr>
            <a:cxnSpLocks/>
          </p:cNvCxnSpPr>
          <p:nvPr/>
        </p:nvCxnSpPr>
        <p:spPr>
          <a:xfrm>
            <a:off x="7957753" y="1252799"/>
            <a:ext cx="2260257" cy="35452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B4D555-74A2-F840-8F77-DEADB2364C8C}"/>
              </a:ext>
            </a:extLst>
          </p:cNvPr>
          <p:cNvCxnSpPr>
            <a:cxnSpLocks/>
          </p:cNvCxnSpPr>
          <p:nvPr/>
        </p:nvCxnSpPr>
        <p:spPr>
          <a:xfrm>
            <a:off x="7879493" y="1340291"/>
            <a:ext cx="4125097" cy="2956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F955BD-3398-BF4F-8952-14D51B1F6CD1}"/>
              </a:ext>
            </a:extLst>
          </p:cNvPr>
          <p:cNvCxnSpPr>
            <a:cxnSpLocks/>
          </p:cNvCxnSpPr>
          <p:nvPr/>
        </p:nvCxnSpPr>
        <p:spPr>
          <a:xfrm flipH="1">
            <a:off x="9235649" y="1704419"/>
            <a:ext cx="2857497" cy="31151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41B32EAC-813C-604D-A541-729E2197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0943" y="1603433"/>
            <a:ext cx="3231381" cy="10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テキスト, 手紙&#10;&#10;自動的に生成された説明">
            <a:extLst>
              <a:ext uri="{FF2B5EF4-FFF2-40B4-BE49-F238E27FC236}">
                <a16:creationId xmlns:a16="http://schemas.microsoft.com/office/drawing/2014/main" id="{BE7C1DE9-F9ED-A24C-8853-C991466B2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15"/>
          <a:stretch/>
        </p:blipFill>
        <p:spPr>
          <a:xfrm>
            <a:off x="7601341" y="3378112"/>
            <a:ext cx="4123394" cy="750064"/>
          </a:xfrm>
          <a:prstGeom prst="rect">
            <a:avLst/>
          </a:prstGeom>
        </p:spPr>
      </p:pic>
      <p:pic>
        <p:nvPicPr>
          <p:cNvPr id="25" name="図 24" descr="テキスト, 手紙&#10;&#10;自動的に生成された説明">
            <a:extLst>
              <a:ext uri="{FF2B5EF4-FFF2-40B4-BE49-F238E27FC236}">
                <a16:creationId xmlns:a16="http://schemas.microsoft.com/office/drawing/2014/main" id="{A89EA4C6-07C5-894E-98BF-88073D01F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9"/>
          <a:stretch/>
        </p:blipFill>
        <p:spPr>
          <a:xfrm>
            <a:off x="7849517" y="3964526"/>
            <a:ext cx="4123394" cy="13380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969E5A-0FB0-6141-A8D1-A440D248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データの更新</a:t>
            </a: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D6A20C1E-9EBF-E948-B463-5AD3E08E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9" y="1431986"/>
            <a:ext cx="3422822" cy="1560958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A5988D17-02CA-224C-9208-70DB27D0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17" y="1757950"/>
            <a:ext cx="2442004" cy="116285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CAAF0-4115-0E46-A73D-8FE292F70D1B}"/>
              </a:ext>
            </a:extLst>
          </p:cNvPr>
          <p:cNvSpPr txBox="1"/>
          <p:nvPr/>
        </p:nvSpPr>
        <p:spPr>
          <a:xfrm>
            <a:off x="7601341" y="136534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正しい予測ができている場合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4820D6-488E-E944-8C7F-C3BFEEBF07B1}"/>
              </a:ext>
            </a:extLst>
          </p:cNvPr>
          <p:cNvCxnSpPr/>
          <p:nvPr/>
        </p:nvCxnSpPr>
        <p:spPr>
          <a:xfrm>
            <a:off x="5168783" y="2277102"/>
            <a:ext cx="1519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D616C7-07C3-DA4A-9172-870A008DF3EA}"/>
              </a:ext>
            </a:extLst>
          </p:cNvPr>
          <p:cNvSpPr txBox="1"/>
          <p:nvPr/>
        </p:nvSpPr>
        <p:spPr>
          <a:xfrm>
            <a:off x="5197439" y="1785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こう置くと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18FA9D-EB78-CB41-A2CE-38A171021309}"/>
              </a:ext>
            </a:extLst>
          </p:cNvPr>
          <p:cNvSpPr txBox="1"/>
          <p:nvPr/>
        </p:nvSpPr>
        <p:spPr>
          <a:xfrm>
            <a:off x="363051" y="3701442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正しい予測ができて</a:t>
            </a:r>
            <a:r>
              <a:rPr kumimoji="1" lang="ja-JP" altLang="en-US" b="1"/>
              <a:t>いない</a:t>
            </a:r>
            <a:r>
              <a:rPr kumimoji="1" lang="ja-JP" altLang="en-US"/>
              <a:t>場合</a:t>
            </a:r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E7797F99-A6A2-884F-90E8-4F97BB0FB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51" y="4207144"/>
            <a:ext cx="4532570" cy="132556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2D84F27-F04C-8045-BE92-629CD4ED2B40}"/>
              </a:ext>
            </a:extLst>
          </p:cNvPr>
          <p:cNvSpPr txBox="1"/>
          <p:nvPr/>
        </p:nvSpPr>
        <p:spPr>
          <a:xfrm>
            <a:off x="5463349" y="388331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2.6.3</a:t>
            </a:r>
            <a:r>
              <a:rPr kumimoji="1" lang="ja-JP" altLang="en-US"/>
              <a:t>勾配法のバッチ学習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F5D141-8D1D-6F44-8C2C-D7D40E84D293}"/>
              </a:ext>
            </a:extLst>
          </p:cNvPr>
          <p:cNvSpPr txBox="1"/>
          <p:nvPr/>
        </p:nvSpPr>
        <p:spPr>
          <a:xfrm>
            <a:off x="1338491" y="58129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なぜこう更新するのか？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A0AAB1-15DD-5540-A4DC-A78BE85BD532}"/>
              </a:ext>
            </a:extLst>
          </p:cNvPr>
          <p:cNvCxnSpPr/>
          <p:nvPr/>
        </p:nvCxnSpPr>
        <p:spPr>
          <a:xfrm>
            <a:off x="5398589" y="4654399"/>
            <a:ext cx="2096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481631-2B05-6A43-81F7-ACFA9ADFBAA3}"/>
              </a:ext>
            </a:extLst>
          </p:cNvPr>
          <p:cNvSpPr txBox="1"/>
          <p:nvPr/>
        </p:nvSpPr>
        <p:spPr>
          <a:xfrm>
            <a:off x="2700402" y="53035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dirty="0"/>
              <a:t>η</a:t>
            </a:r>
            <a:r>
              <a:rPr kumimoji="1" lang="ja-JP" altLang="en-US"/>
              <a:t>：学習率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791A3B-7E79-BE43-A9B7-DAB8784BBCD1}"/>
              </a:ext>
            </a:extLst>
          </p:cNvPr>
          <p:cNvSpPr txBox="1"/>
          <p:nvPr/>
        </p:nvSpPr>
        <p:spPr>
          <a:xfrm>
            <a:off x="5197438" y="5672842"/>
            <a:ext cx="662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</a:t>
            </a:r>
            <a:r>
              <a:rPr kumimoji="1" lang="ja-JP" altLang="en-US" sz="2000"/>
              <a:t>個のデータ全て更新：</a:t>
            </a:r>
            <a:r>
              <a:rPr kumimoji="1" lang="en-US" altLang="ja-JP" sz="2000" dirty="0"/>
              <a:t>1</a:t>
            </a:r>
            <a:r>
              <a:rPr lang="ja-JP" altLang="en-US" sz="2000"/>
              <a:t>エポック</a:t>
            </a:r>
            <a:endParaRPr lang="en-US" altLang="ja-JP" sz="2000" dirty="0"/>
          </a:p>
          <a:p>
            <a:r>
              <a:rPr kumimoji="1" lang="ja-JP" altLang="en-US" sz="2000"/>
              <a:t>パーセプトロン学習法は必ず</a:t>
            </a:r>
            <a:r>
              <a:rPr kumimoji="1" lang="ja-JP" altLang="en-US" sz="2000" b="1"/>
              <a:t>有限のエポック数で終わる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A6FD98-F574-2E48-90F9-2C2820A93E59}"/>
              </a:ext>
            </a:extLst>
          </p:cNvPr>
          <p:cNvSpPr txBox="1"/>
          <p:nvPr/>
        </p:nvSpPr>
        <p:spPr>
          <a:xfrm>
            <a:off x="6446942" y="6178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/>
              <a:t>番目のデータに関して</a:t>
            </a:r>
          </a:p>
        </p:txBody>
      </p:sp>
    </p:spTree>
    <p:extLst>
      <p:ext uri="{BB962C8B-B14F-4D97-AF65-F5344CB8AC3E}">
        <p14:creationId xmlns:p14="http://schemas.microsoft.com/office/powerpoint/2010/main" val="205449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85D94-EEE3-6B4D-9251-D308F3A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2.5</a:t>
            </a:r>
            <a:r>
              <a:rPr kumimoji="1" lang="ja-JP" altLang="en-US"/>
              <a:t>　</a:t>
            </a:r>
            <a:r>
              <a:rPr kumimoji="1" lang="en-US" altLang="ja-JP" dirty="0"/>
              <a:t>NN</a:t>
            </a:r>
            <a:r>
              <a:rPr kumimoji="1" lang="ja-JP" altLang="en-US"/>
              <a:t>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3AFCE-0318-C342-99F0-531882B8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1825625"/>
            <a:ext cx="6526427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/>
              <a:t>線形分離不可能なものを扱うために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順伝播型</a:t>
            </a:r>
            <a:r>
              <a:rPr kumimoji="1" lang="en-US" altLang="ja-JP" dirty="0"/>
              <a:t>NN</a:t>
            </a:r>
          </a:p>
          <a:p>
            <a:pPr marL="0" indent="0">
              <a:buNone/>
            </a:pPr>
            <a:r>
              <a:rPr lang="ja-JP" altLang="en-US"/>
              <a:t>一方向に情報が伝わっていく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各入力データは</a:t>
            </a:r>
            <a:r>
              <a:rPr lang="ja-JP" altLang="en-US" b="1"/>
              <a:t>独立に処理</a:t>
            </a:r>
            <a:r>
              <a:rPr lang="ja-JP" altLang="en-US"/>
              <a:t>される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リカレント</a:t>
            </a:r>
            <a:r>
              <a:rPr kumimoji="1" lang="en-US" altLang="ja-JP" dirty="0"/>
              <a:t>NN</a:t>
            </a:r>
          </a:p>
          <a:p>
            <a:pPr marL="0" indent="0">
              <a:buNone/>
            </a:pPr>
            <a:r>
              <a:rPr lang="ja-JP" altLang="en-US"/>
              <a:t>フィードバック結合がある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（時）系列データの関係を</a:t>
            </a:r>
            <a:r>
              <a:rPr kumimoji="1" lang="ja-JP" altLang="en-US" b="1"/>
              <a:t>記憶</a:t>
            </a:r>
            <a:r>
              <a:rPr kumimoji="1" lang="ja-JP" altLang="en-US"/>
              <a:t>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例：気象予測</a:t>
            </a:r>
            <a:endParaRPr kumimoji="1" lang="en-US" altLang="ja-JP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EA88EF69-7290-6242-BD2A-F065D3DE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82" y="31016"/>
            <a:ext cx="4048059" cy="23972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ECED7B-7559-3940-B4A0-65A130046D6D}"/>
              </a:ext>
            </a:extLst>
          </p:cNvPr>
          <p:cNvSpPr txBox="1"/>
          <p:nvPr/>
        </p:nvSpPr>
        <p:spPr>
          <a:xfrm>
            <a:off x="6731053" y="2038969"/>
            <a:ext cx="5609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ja.wikipedia.org</a:t>
            </a:r>
            <a:r>
              <a:rPr lang="en" altLang="ja-JP" sz="1050" dirty="0"/>
              <a:t>/wiki/</a:t>
            </a:r>
            <a:r>
              <a:rPr lang="ja-JP" altLang="en-US" sz="1050"/>
              <a:t>ニューラルネットワーク</a:t>
            </a:r>
            <a:r>
              <a:rPr lang="en-US" altLang="ja-JP" sz="1050" dirty="0"/>
              <a:t>#</a:t>
            </a:r>
            <a:r>
              <a:rPr lang="ja-JP" altLang="en-US" sz="1050"/>
              <a:t>順伝播型ニューラルネットワーク</a:t>
            </a:r>
            <a:endParaRPr kumimoji="1" lang="ja-JP" altLang="en-US" sz="105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978D6B21-2461-5D42-B478-C1586C079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364627" y="2499023"/>
            <a:ext cx="2807730" cy="42115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E70E9A-7C5A-AB44-B946-8F35358424FA}"/>
              </a:ext>
            </a:extLst>
          </p:cNvPr>
          <p:cNvSpPr txBox="1"/>
          <p:nvPr/>
        </p:nvSpPr>
        <p:spPr>
          <a:xfrm>
            <a:off x="10043179" y="6204334"/>
            <a:ext cx="18934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50" dirty="0"/>
              <a:t>http://hiro2o2.hatenablog.jp/entry/2016/06/17/232429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47957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649</Words>
  <Application>Microsoft Macintosh PowerPoint</Application>
  <PresentationFormat>ワイド画面</PresentationFormat>
  <Paragraphs>152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　#2</vt:lpstr>
      <vt:lpstr>2.1　背景</vt:lpstr>
      <vt:lpstr>2.2　ニューロンモデル　</vt:lpstr>
      <vt:lpstr>2.3　活性化関数f</vt:lpstr>
      <vt:lpstr>2.4.1　パーセプトロン</vt:lpstr>
      <vt:lpstr>2.4.2　学習アルゴリズム</vt:lpstr>
      <vt:lpstr>2.4.2　(N-1)次元の分離超平面?? </vt:lpstr>
      <vt:lpstr>2.4.2　データの更新</vt:lpstr>
      <vt:lpstr>2.5　NNの構造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　#2</dc:title>
  <dc:creator>日比　浩喜</dc:creator>
  <cp:lastModifiedBy>日比　浩喜</cp:lastModifiedBy>
  <cp:revision>32</cp:revision>
  <dcterms:created xsi:type="dcterms:W3CDTF">2021-05-12T09:38:17Z</dcterms:created>
  <dcterms:modified xsi:type="dcterms:W3CDTF">2021-05-13T15:24:45Z</dcterms:modified>
</cp:coreProperties>
</file>