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89" r:id="rId4"/>
    <p:sldId id="291" r:id="rId5"/>
    <p:sldId id="269" r:id="rId6"/>
    <p:sldId id="270" r:id="rId7"/>
    <p:sldId id="272" r:id="rId8"/>
    <p:sldId id="273" r:id="rId9"/>
    <p:sldId id="274" r:id="rId10"/>
    <p:sldId id="288" r:id="rId11"/>
    <p:sldId id="275" r:id="rId12"/>
    <p:sldId id="276" r:id="rId13"/>
    <p:sldId id="290" r:id="rId14"/>
    <p:sldId id="277" r:id="rId15"/>
    <p:sldId id="284" r:id="rId16"/>
    <p:sldId id="278" r:id="rId17"/>
    <p:sldId id="286" r:id="rId18"/>
    <p:sldId id="285" r:id="rId19"/>
    <p:sldId id="279" r:id="rId20"/>
    <p:sldId id="280" r:id="rId21"/>
    <p:sldId id="281" r:id="rId22"/>
    <p:sldId id="282" r:id="rId23"/>
    <p:sldId id="287" r:id="rId24"/>
    <p:sldId id="283" r:id="rId2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3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8"/>
    <p:restoredTop sz="95741"/>
  </p:normalViewPr>
  <p:slideViewPr>
    <p:cSldViewPr snapToGrid="0" snapToObjects="1">
      <p:cViewPr varScale="1">
        <p:scale>
          <a:sx n="89" d="100"/>
          <a:sy n="89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2A0A-3CD0-014A-A421-1E94158C6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4BBD9-8375-3D40-A454-39F040555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9D739-D100-4143-A6B2-52242439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10/6/21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351C2-C897-4749-8872-D10EEBB9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85B8A-8E57-FA4A-A839-DB9319E8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9963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7B01-C90B-D546-9020-6A20DA10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D743F-2880-0748-9211-34AEC3FB1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9B918-D50D-9543-BA87-51C9069A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10/6/21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6DA8-3497-0044-9C01-87E724D6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2B3C-3848-FD45-BF28-48EDFD95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4738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5F33A-4304-3E46-AEF5-9CF8975CC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C69D7-BF03-0944-9BDD-9F49595D0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8FB52-10F0-3F41-BED6-FC82C736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10/6/21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4CB57-2335-3346-B6EE-40978AD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75523-B57A-E54B-8E8D-0601D845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5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A657-0724-FA4B-B633-9FD26A40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019D-C101-6D4E-834A-10D2BB65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A369C-B81C-9042-ABC1-8199029A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10/6/21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6642D-3F99-F743-A091-1AD5513F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CDD8-0615-3A4F-91DE-18C59C7E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9619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E1AD-9026-3B40-B7B5-29F2B5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7D367-EE47-D645-A9C1-029974455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03F4F-92F6-264D-A487-B7200620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10/6/21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274ED-DD7B-1E46-9883-AB47A186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95DA5-5920-1E49-843B-44467EE5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6864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5B97-8451-074D-8F5B-F7574EC0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611CF-CA0C-844B-9A98-89C3A2691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48DB3-2F47-E841-B4FB-2B269B0FC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AA26A-A729-C04E-9077-527EC189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10/6/21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29746-2318-1C4D-86F9-18C3C4FB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0CF5B-F7FC-3449-89E5-5979AD49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5529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87EE-0066-DD43-B72D-16679AE64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F93A2-4348-4C4E-BEAB-104C7371C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8C2CD-D9A7-A949-9279-8D2849C47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24D0F-09E4-2A4F-B0A9-8687C86FB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E4CB3-6D5A-284E-9F81-295770097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AFA98-AE0A-794E-9F29-1A6C6444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10/6/21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BF158-EE7D-CB40-8519-BA179FD2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065F4-6AA9-5041-A217-67077B1F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2354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99D0-AE80-924A-ADB2-C2A603E2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E4776-BDE8-0440-9AB8-8409BE50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10/6/21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8FAFD-D79A-9F4C-9FB6-2C41BE2F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B40F0-4D0A-D948-AD2D-B7E428F8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8538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E0985-6251-8B4E-84D8-DB782A76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10/6/21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2A8D2-608E-0348-BA7F-52443EBB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9248D-4DFC-3E42-94F7-4D3F801E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7525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C054-347E-264D-92A2-8C265AFF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B2D4-3170-F44A-A799-0BA95B9A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5701F-304A-5D40-B90E-0099EBA6A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89E3A-2025-C741-87B4-B6495BE3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10/6/21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CE221-35D9-0447-A9DE-7B81CF31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94FB5-5896-3F44-BD0E-BEF525D4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3181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2818-084F-A042-B77A-0FC361BB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776C7-8EA6-B449-8B74-058109426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CB652-87C1-AD48-9C71-8664B288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F394A-1FF5-4045-A2AF-3B2BBD7E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10/6/21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0ACDC-CF67-9144-821C-98BE2502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25503-8020-7D4C-BFEF-1CE31493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9306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90758-0720-554C-902C-ADC375B3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3C42B-1A58-1A46-A824-16B69E1C3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3C1D7-1DA6-C74C-B0E0-257379BF9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C2CF7-CE78-7947-AD12-C1A6970E8B58}" type="datetimeFigureOut">
              <a:rPr lang="en-KR" smtClean="0"/>
              <a:t>10/6/21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A4A24-B293-3D47-9113-D40AEEA9C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24961-3B38-6A4A-B8AF-21F35AE2B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0212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0" Type="http://schemas.openxmlformats.org/officeDocument/2006/relationships/image" Target="../media/image52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108.png"/><Relationship Id="rId21" Type="http://schemas.openxmlformats.org/officeDocument/2006/relationships/image" Target="../media/image126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image" Target="../media/image107.png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24" Type="http://schemas.openxmlformats.org/officeDocument/2006/relationships/image" Target="../media/image129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23" Type="http://schemas.openxmlformats.org/officeDocument/2006/relationships/image" Target="../media/image128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Relationship Id="rId22" Type="http://schemas.openxmlformats.org/officeDocument/2006/relationships/image" Target="../media/image1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3" Type="http://schemas.openxmlformats.org/officeDocument/2006/relationships/image" Target="../media/image131.png"/><Relationship Id="rId21" Type="http://schemas.openxmlformats.org/officeDocument/2006/relationships/image" Target="../media/image149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17" Type="http://schemas.openxmlformats.org/officeDocument/2006/relationships/image" Target="../media/image145.png"/><Relationship Id="rId2" Type="http://schemas.openxmlformats.org/officeDocument/2006/relationships/image" Target="../media/image130.png"/><Relationship Id="rId16" Type="http://schemas.openxmlformats.org/officeDocument/2006/relationships/image" Target="../media/image144.png"/><Relationship Id="rId20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5" Type="http://schemas.openxmlformats.org/officeDocument/2006/relationships/image" Target="../media/image133.png"/><Relationship Id="rId15" Type="http://schemas.openxmlformats.org/officeDocument/2006/relationships/image" Target="../media/image143.png"/><Relationship Id="rId10" Type="http://schemas.openxmlformats.org/officeDocument/2006/relationships/image" Target="../media/image138.png"/><Relationship Id="rId19" Type="http://schemas.openxmlformats.org/officeDocument/2006/relationships/image" Target="../media/image147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Relationship Id="rId22" Type="http://schemas.openxmlformats.org/officeDocument/2006/relationships/image" Target="../media/image15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" Type="http://schemas.openxmlformats.org/officeDocument/2006/relationships/image" Target="../media/image151.png"/><Relationship Id="rId16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09B0-FD9F-754E-98A6-1AD1FAD89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Pytorch</a:t>
            </a:r>
            <a:b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勉強会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93152-9E2F-1340-91E0-247B20D27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KR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231632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ko-Kore-KR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自動微分</a:t>
            </a:r>
            <a:r>
              <a:rPr lang="en-US" altLang="ko-Kore-KR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(Autograd)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C6D7CBA-C5F9-E742-8482-00392506B8D9}"/>
              </a:ext>
            </a:extLst>
          </p:cNvPr>
          <p:cNvGrpSpPr/>
          <p:nvPr/>
        </p:nvGrpSpPr>
        <p:grpSpPr>
          <a:xfrm>
            <a:off x="1858621" y="1803113"/>
            <a:ext cx="6360158" cy="3943574"/>
            <a:chOff x="772179" y="2416508"/>
            <a:chExt cx="6360158" cy="394357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200A838-BEC5-3848-9897-10181CAB02A8}"/>
                </a:ext>
              </a:extLst>
            </p:cNvPr>
            <p:cNvSpPr/>
            <p:nvPr/>
          </p:nvSpPr>
          <p:spPr>
            <a:xfrm>
              <a:off x="772179" y="3232414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6F1604E-8C62-FE4A-9821-BD763482E287}"/>
                </a:ext>
              </a:extLst>
            </p:cNvPr>
            <p:cNvSpPr/>
            <p:nvPr/>
          </p:nvSpPr>
          <p:spPr>
            <a:xfrm>
              <a:off x="772179" y="4133690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A6E4098-FAFB-894F-90DA-E0EFC7B80D4B}"/>
                </a:ext>
              </a:extLst>
            </p:cNvPr>
            <p:cNvSpPr/>
            <p:nvPr/>
          </p:nvSpPr>
          <p:spPr>
            <a:xfrm>
              <a:off x="772179" y="5077979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DB5B24A-8E71-8340-8526-93A0E1182E92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1385574" y="2723206"/>
              <a:ext cx="1819039" cy="1717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4F3FC39-A539-4B4E-8368-EA1C1E2F9BB0}"/>
                </a:ext>
              </a:extLst>
            </p:cNvPr>
            <p:cNvSpPr/>
            <p:nvPr/>
          </p:nvSpPr>
          <p:spPr>
            <a:xfrm>
              <a:off x="3204613" y="2416508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377B3B3-6B32-CD44-9537-94CA2C712774}"/>
                </a:ext>
              </a:extLst>
            </p:cNvPr>
            <p:cNvSpPr/>
            <p:nvPr/>
          </p:nvSpPr>
          <p:spPr>
            <a:xfrm>
              <a:off x="3204613" y="3445646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66CB3CF-5A11-9345-82BD-6F1D7236426D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 flipV="1">
              <a:off x="1385574" y="3752344"/>
              <a:ext cx="1819039" cy="688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3A0F240-0309-2C4E-8BA9-2054C6F4C871}"/>
                </a:ext>
              </a:extLst>
            </p:cNvPr>
            <p:cNvCxnSpPr>
              <a:cxnSpLocks/>
              <a:stCxn id="9" idx="6"/>
              <a:endCxn id="16" idx="2"/>
            </p:cNvCxnSpPr>
            <p:nvPr/>
          </p:nvCxnSpPr>
          <p:spPr>
            <a:xfrm flipV="1">
              <a:off x="1385574" y="3752344"/>
              <a:ext cx="1819039" cy="1632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D775F53-6EA5-D542-B473-200577F857A6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385574" y="2723206"/>
              <a:ext cx="1819039" cy="2661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8FC639F-7571-BD41-9A31-6C3A6B54933B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1385574" y="2723206"/>
              <a:ext cx="1819039" cy="815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135D8A8-DB37-3648-B47D-7D970C70DA2D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1385574" y="3539112"/>
              <a:ext cx="1819039" cy="213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2EB5549-6F84-2B48-AF67-2DBAB6C2F623}"/>
                </a:ext>
              </a:extLst>
            </p:cNvPr>
            <p:cNvSpPr/>
            <p:nvPr/>
          </p:nvSpPr>
          <p:spPr>
            <a:xfrm>
              <a:off x="3204613" y="4717549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AC5C0B8-8345-D34B-A216-12DFEBBE0E47}"/>
                </a:ext>
              </a:extLst>
            </p:cNvPr>
            <p:cNvSpPr/>
            <p:nvPr/>
          </p:nvSpPr>
          <p:spPr>
            <a:xfrm>
              <a:off x="3204613" y="5746687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CC5A52C-F46D-2E48-9FCA-80027E4B7298}"/>
                </a:ext>
              </a:extLst>
            </p:cNvPr>
            <p:cNvCxnSpPr>
              <a:cxnSpLocks/>
              <a:stCxn id="6" idx="6"/>
              <a:endCxn id="23" idx="2"/>
            </p:cNvCxnSpPr>
            <p:nvPr/>
          </p:nvCxnSpPr>
          <p:spPr>
            <a:xfrm>
              <a:off x="1385574" y="3539112"/>
              <a:ext cx="1819039" cy="148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DAE6677A-BC79-3A4D-A3B6-CB5F80244FEA}"/>
                </a:ext>
              </a:extLst>
            </p:cNvPr>
            <p:cNvCxnSpPr>
              <a:cxnSpLocks/>
              <a:stCxn id="6" idx="6"/>
              <a:endCxn id="25" idx="2"/>
            </p:cNvCxnSpPr>
            <p:nvPr/>
          </p:nvCxnSpPr>
          <p:spPr>
            <a:xfrm>
              <a:off x="1385574" y="3539112"/>
              <a:ext cx="1819039" cy="2514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68066E3-16CA-EC47-B128-F4681EE0B86A}"/>
                </a:ext>
              </a:extLst>
            </p:cNvPr>
            <p:cNvCxnSpPr>
              <a:cxnSpLocks/>
              <a:stCxn id="7" idx="6"/>
              <a:endCxn id="23" idx="2"/>
            </p:cNvCxnSpPr>
            <p:nvPr/>
          </p:nvCxnSpPr>
          <p:spPr>
            <a:xfrm>
              <a:off x="1385574" y="4440388"/>
              <a:ext cx="1819039" cy="583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976FB3B-C089-D046-A85A-C88E16A79635}"/>
                </a:ext>
              </a:extLst>
            </p:cNvPr>
            <p:cNvCxnSpPr>
              <a:cxnSpLocks/>
              <a:stCxn id="7" idx="6"/>
              <a:endCxn id="25" idx="2"/>
            </p:cNvCxnSpPr>
            <p:nvPr/>
          </p:nvCxnSpPr>
          <p:spPr>
            <a:xfrm>
              <a:off x="1385574" y="4440388"/>
              <a:ext cx="1819039" cy="161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F375DB3-B2F8-844D-ABA7-6A726D151793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1385574" y="5384677"/>
              <a:ext cx="1819039" cy="658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39AEF13-8103-F643-AE2F-8F77BDFE9643}"/>
                </a:ext>
              </a:extLst>
            </p:cNvPr>
            <p:cNvCxnSpPr>
              <a:cxnSpLocks/>
              <a:stCxn id="9" idx="6"/>
              <a:endCxn id="23" idx="2"/>
            </p:cNvCxnSpPr>
            <p:nvPr/>
          </p:nvCxnSpPr>
          <p:spPr>
            <a:xfrm flipV="1">
              <a:off x="1385574" y="5024247"/>
              <a:ext cx="1819039" cy="36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EBF2C69-562E-004D-93E1-C6CB68E9A873}"/>
                </a:ext>
              </a:extLst>
            </p:cNvPr>
            <p:cNvSpPr/>
            <p:nvPr/>
          </p:nvSpPr>
          <p:spPr>
            <a:xfrm>
              <a:off x="4946116" y="3429000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90F65FB-382C-4442-9622-90234D537B77}"/>
                </a:ext>
              </a:extLst>
            </p:cNvPr>
            <p:cNvCxnSpPr>
              <a:cxnSpLocks/>
              <a:stCxn id="11" idx="6"/>
              <a:endCxn id="33" idx="2"/>
            </p:cNvCxnSpPr>
            <p:nvPr/>
          </p:nvCxnSpPr>
          <p:spPr>
            <a:xfrm>
              <a:off x="3818008" y="2723206"/>
              <a:ext cx="1128108" cy="1012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65070C87-74E9-694C-9285-6FFCAC69D51E}"/>
                </a:ext>
              </a:extLst>
            </p:cNvPr>
            <p:cNvCxnSpPr>
              <a:cxnSpLocks/>
              <a:stCxn id="16" idx="6"/>
              <a:endCxn id="33" idx="2"/>
            </p:cNvCxnSpPr>
            <p:nvPr/>
          </p:nvCxnSpPr>
          <p:spPr>
            <a:xfrm flipV="1">
              <a:off x="3818008" y="3735698"/>
              <a:ext cx="1128108" cy="16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2B5B3FB-B432-6349-B807-A2BB6641B924}"/>
                </a:ext>
              </a:extLst>
            </p:cNvPr>
            <p:cNvCxnSpPr>
              <a:cxnSpLocks/>
              <a:stCxn id="23" idx="6"/>
              <a:endCxn id="33" idx="2"/>
            </p:cNvCxnSpPr>
            <p:nvPr/>
          </p:nvCxnSpPr>
          <p:spPr>
            <a:xfrm flipV="1">
              <a:off x="3818008" y="3735698"/>
              <a:ext cx="1128108" cy="1288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C23AFEB-86C2-E247-9BB8-8EF1E423ED74}"/>
                </a:ext>
              </a:extLst>
            </p:cNvPr>
            <p:cNvCxnSpPr>
              <a:cxnSpLocks/>
              <a:stCxn id="25" idx="6"/>
              <a:endCxn id="33" idx="2"/>
            </p:cNvCxnSpPr>
            <p:nvPr/>
          </p:nvCxnSpPr>
          <p:spPr>
            <a:xfrm flipV="1">
              <a:off x="3818008" y="3735698"/>
              <a:ext cx="1128108" cy="2317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E486B2D-8E32-0947-B734-230E967916D5}"/>
                </a:ext>
              </a:extLst>
            </p:cNvPr>
            <p:cNvSpPr/>
            <p:nvPr/>
          </p:nvSpPr>
          <p:spPr>
            <a:xfrm>
              <a:off x="4946115" y="4717549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E936DDBE-7CF4-CB4C-A1DF-AA83EEA8B880}"/>
                </a:ext>
              </a:extLst>
            </p:cNvPr>
            <p:cNvCxnSpPr>
              <a:cxnSpLocks/>
              <a:stCxn id="25" idx="6"/>
              <a:endCxn id="38" idx="2"/>
            </p:cNvCxnSpPr>
            <p:nvPr/>
          </p:nvCxnSpPr>
          <p:spPr>
            <a:xfrm flipV="1">
              <a:off x="3818008" y="5024247"/>
              <a:ext cx="1128107" cy="1029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D8DF3B7D-89C3-244E-9CD4-09DB0CBE50E0}"/>
                </a:ext>
              </a:extLst>
            </p:cNvPr>
            <p:cNvCxnSpPr>
              <a:cxnSpLocks/>
              <a:stCxn id="23" idx="6"/>
              <a:endCxn id="38" idx="2"/>
            </p:cNvCxnSpPr>
            <p:nvPr/>
          </p:nvCxnSpPr>
          <p:spPr>
            <a:xfrm>
              <a:off x="3818008" y="5024247"/>
              <a:ext cx="11281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6617F5F-EC39-6A4B-A25A-8A681817A800}"/>
                </a:ext>
              </a:extLst>
            </p:cNvPr>
            <p:cNvCxnSpPr>
              <a:cxnSpLocks/>
              <a:stCxn id="16" idx="6"/>
              <a:endCxn id="38" idx="2"/>
            </p:cNvCxnSpPr>
            <p:nvPr/>
          </p:nvCxnSpPr>
          <p:spPr>
            <a:xfrm>
              <a:off x="3818008" y="3752344"/>
              <a:ext cx="1128107" cy="1271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9F5C2203-01C3-EF4A-AA89-4FA8F7984B23}"/>
                </a:ext>
              </a:extLst>
            </p:cNvPr>
            <p:cNvCxnSpPr>
              <a:cxnSpLocks/>
              <a:stCxn id="11" idx="6"/>
              <a:endCxn id="38" idx="2"/>
            </p:cNvCxnSpPr>
            <p:nvPr/>
          </p:nvCxnSpPr>
          <p:spPr>
            <a:xfrm>
              <a:off x="3818008" y="2723206"/>
              <a:ext cx="1128107" cy="2301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1A701607-2993-934C-89DE-551743DDABD6}"/>
                </a:ext>
              </a:extLst>
            </p:cNvPr>
            <p:cNvSpPr/>
            <p:nvPr/>
          </p:nvSpPr>
          <p:spPr>
            <a:xfrm>
              <a:off x="6518942" y="4042395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DE8D98FE-7FDD-DE41-86D9-AA4EC29DDD39}"/>
                </a:ext>
              </a:extLst>
            </p:cNvPr>
            <p:cNvCxnSpPr>
              <a:cxnSpLocks/>
              <a:stCxn id="33" idx="6"/>
              <a:endCxn id="43" idx="2"/>
            </p:cNvCxnSpPr>
            <p:nvPr/>
          </p:nvCxnSpPr>
          <p:spPr>
            <a:xfrm>
              <a:off x="5559511" y="3735698"/>
              <a:ext cx="959431" cy="613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C30E977-3E9A-A747-B6DD-58B8C0DB80F2}"/>
                </a:ext>
              </a:extLst>
            </p:cNvPr>
            <p:cNvCxnSpPr>
              <a:cxnSpLocks/>
              <a:stCxn id="38" idx="6"/>
              <a:endCxn id="43" idx="2"/>
            </p:cNvCxnSpPr>
            <p:nvPr/>
          </p:nvCxnSpPr>
          <p:spPr>
            <a:xfrm flipV="1">
              <a:off x="5559510" y="4349093"/>
              <a:ext cx="959432" cy="675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ADD68FA-D3B5-5B45-841E-0726319E33F5}"/>
              </a:ext>
            </a:extLst>
          </p:cNvPr>
          <p:cNvSpPr txBox="1"/>
          <p:nvPr/>
        </p:nvSpPr>
        <p:spPr>
          <a:xfrm>
            <a:off x="1575323" y="1258612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Input layer</a:t>
            </a:r>
            <a:endParaRPr kumimoji="1" lang="ja-JP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40DBF6-5A1E-A945-A9E8-18ECE05E24D1}"/>
              </a:ext>
            </a:extLst>
          </p:cNvPr>
          <p:cNvSpPr txBox="1"/>
          <p:nvPr/>
        </p:nvSpPr>
        <p:spPr>
          <a:xfrm>
            <a:off x="4365829" y="1261512"/>
            <a:ext cx="220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Middle (hidden) layer</a:t>
            </a:r>
            <a:endParaRPr kumimoji="1" lang="ja-JP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BCC0BE-961F-F540-82F8-E6B26303AC82}"/>
              </a:ext>
            </a:extLst>
          </p:cNvPr>
          <p:cNvSpPr txBox="1"/>
          <p:nvPr/>
        </p:nvSpPr>
        <p:spPr>
          <a:xfrm>
            <a:off x="7229394" y="1258612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Output layer</a:t>
            </a:r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EFC86A-0210-0442-9FFE-CC9F2D2B3857}"/>
              </a:ext>
            </a:extLst>
          </p:cNvPr>
          <p:cNvSpPr txBox="1"/>
          <p:nvPr/>
        </p:nvSpPr>
        <p:spPr>
          <a:xfrm>
            <a:off x="5173490" y="5314298"/>
            <a:ext cx="70500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ko-Kore-KR" altLang="en-US" dirty="0"/>
              <a:t>順伝播</a:t>
            </a:r>
            <a:r>
              <a:rPr kumimoji="1" lang="en-US" altLang="ko-Kore-KR" dirty="0"/>
              <a:t> </a:t>
            </a:r>
            <a:r>
              <a:rPr kumimoji="1" lang="en-US" altLang="ko-Kore-KR" dirty="0">
                <a:sym typeface="Wingdings" pitchFamily="2" charset="2"/>
              </a:rPr>
              <a:t> Chapter 2.3</a:t>
            </a:r>
            <a:endParaRPr kumimoji="1" lang="en-US" altLang="ko-Kore-KR" dirty="0"/>
          </a:p>
          <a:p>
            <a:pPr marL="342900" indent="-342900">
              <a:buFont typeface="+mj-lt"/>
              <a:buAutoNum type="arabicPeriod"/>
            </a:pPr>
            <a:r>
              <a:rPr kumimoji="1" lang="ko-Kore-KR" altLang="en-US" dirty="0"/>
              <a:t>損失関数の計算</a:t>
            </a:r>
            <a:r>
              <a:rPr kumimoji="1" lang="en-US" altLang="ko-Kore-KR" dirty="0"/>
              <a:t> </a:t>
            </a:r>
            <a:r>
              <a:rPr kumimoji="1" lang="en-US" altLang="ko-Kore-KR" dirty="0">
                <a:sym typeface="Wingdings" pitchFamily="2" charset="2"/>
              </a:rPr>
              <a:t> Chapter 2.4</a:t>
            </a:r>
            <a:endParaRPr kumimoji="1" lang="en-US" altLang="ko-Kore-KR" dirty="0"/>
          </a:p>
          <a:p>
            <a:pPr marL="342900" indent="-342900">
              <a:buFont typeface="+mj-lt"/>
              <a:buAutoNum type="arabicPeriod"/>
            </a:pPr>
            <a:r>
              <a:rPr kumimoji="1" lang="ko-Kore-KR" altLang="en-US" dirty="0"/>
              <a:t>逆伝播</a:t>
            </a:r>
            <a:br>
              <a:rPr kumimoji="1" lang="en-US" altLang="ko-Kore-KR" dirty="0"/>
            </a:br>
            <a:r>
              <a:rPr kumimoji="1" lang="en-US" altLang="ko-Kore-KR" dirty="0">
                <a:sym typeface="Wingdings" pitchFamily="2" charset="2"/>
              </a:rPr>
              <a:t> </a:t>
            </a:r>
            <a:r>
              <a:rPr kumimoji="1" lang="ko-Kore-KR" altLang="en-US" dirty="0">
                <a:solidFill>
                  <a:srgbClr val="FF0000"/>
                </a:solidFill>
                <a:sym typeface="Wingdings" pitchFamily="2" charset="2"/>
              </a:rPr>
              <a:t>損失関数からパラメータの勾配計算（偏微分）</a:t>
            </a:r>
            <a:r>
              <a:rPr kumimoji="1" lang="en-US" altLang="ko-Kore-KR" dirty="0">
                <a:solidFill>
                  <a:srgbClr val="FF0000"/>
                </a:solidFill>
                <a:sym typeface="Wingdings" pitchFamily="2" charset="2"/>
              </a:rPr>
              <a:t>  Chapter 2.2</a:t>
            </a:r>
            <a:br>
              <a:rPr kumimoji="1" lang="en-US" altLang="ko-Kore-KR" dirty="0">
                <a:solidFill>
                  <a:srgbClr val="FF0000"/>
                </a:solidFill>
                <a:sym typeface="Wingdings" pitchFamily="2" charset="2"/>
              </a:rPr>
            </a:br>
            <a:r>
              <a:rPr kumimoji="1" lang="en-US" altLang="ko-Kore-KR" dirty="0">
                <a:sym typeface="Wingdings" pitchFamily="2" charset="2"/>
              </a:rPr>
              <a:t> </a:t>
            </a:r>
            <a:r>
              <a:rPr kumimoji="1" lang="ko-Kore-KR" altLang="en-US" dirty="0">
                <a:sym typeface="Wingdings" pitchFamily="2" charset="2"/>
              </a:rPr>
              <a:t>勾配からパラメータ更新</a:t>
            </a:r>
            <a:r>
              <a:rPr kumimoji="1" lang="en-US" altLang="ko-Kore-KR" dirty="0">
                <a:sym typeface="Wingdings" pitchFamily="2" charset="2"/>
              </a:rPr>
              <a:t>  Chapter 2.5</a:t>
            </a:r>
            <a:endParaRPr kumimoji="1" lang="en-US" altLang="ko-Kore-KR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9EE182E-0021-A14B-92A8-D4205C67E175}"/>
              </a:ext>
            </a:extLst>
          </p:cNvPr>
          <p:cNvSpPr/>
          <p:nvPr/>
        </p:nvSpPr>
        <p:spPr>
          <a:xfrm>
            <a:off x="9178210" y="3429000"/>
            <a:ext cx="613395" cy="613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EC0E1-5598-AF44-B358-377231015A62}"/>
              </a:ext>
            </a:extLst>
          </p:cNvPr>
          <p:cNvSpPr txBox="1"/>
          <p:nvPr/>
        </p:nvSpPr>
        <p:spPr>
          <a:xfrm>
            <a:off x="8509692" y="3551031"/>
            <a:ext cx="37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vs</a:t>
            </a:r>
            <a:endParaRPr kumimoji="1" lang="ja-JP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E244AC5-F880-C842-A6C3-5ED4482DF3D3}"/>
              </a:ext>
            </a:extLst>
          </p:cNvPr>
          <p:cNvSpPr txBox="1"/>
          <p:nvPr/>
        </p:nvSpPr>
        <p:spPr>
          <a:xfrm>
            <a:off x="8909332" y="1258612"/>
            <a:ext cx="115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Label data</a:t>
            </a:r>
            <a:endParaRPr kumimoji="1" lang="ja-JP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78A595-254B-4A42-9428-39E37929F5EF}"/>
              </a:ext>
            </a:extLst>
          </p:cNvPr>
          <p:cNvSpPr txBox="1"/>
          <p:nvPr/>
        </p:nvSpPr>
        <p:spPr>
          <a:xfrm>
            <a:off x="7662203" y="418209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dog</a:t>
            </a:r>
            <a:endParaRPr kumimoji="1" lang="ja-JP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40CFCBB7-1EDD-F849-B908-F76E7ECC6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7" y="2755253"/>
            <a:ext cx="1498284" cy="214347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CB58F56-EA5F-3E4B-B25D-B7CECA97F0E8}"/>
              </a:ext>
            </a:extLst>
          </p:cNvPr>
          <p:cNvSpPr txBox="1"/>
          <p:nvPr/>
        </p:nvSpPr>
        <p:spPr>
          <a:xfrm>
            <a:off x="9241294" y="418209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dog</a:t>
            </a:r>
            <a:endParaRPr kumimoji="1" lang="ja-JP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FB27C1-313E-4847-8B3C-DA3E19BB850B}"/>
              </a:ext>
            </a:extLst>
          </p:cNvPr>
          <p:cNvSpPr txBox="1"/>
          <p:nvPr/>
        </p:nvSpPr>
        <p:spPr>
          <a:xfrm>
            <a:off x="289793" y="2407487"/>
            <a:ext cx="156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cat or dog?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056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ko-Kore-KR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自動微分</a:t>
            </a:r>
            <a:r>
              <a:rPr lang="en-US" altLang="ko-Kore-KR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Autograd)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C2E51-0069-064D-9FB8-7F489D3F968E}"/>
              </a:ext>
            </a:extLst>
          </p:cNvPr>
          <p:cNvSpPr txBox="1"/>
          <p:nvPr/>
        </p:nvSpPr>
        <p:spPr>
          <a:xfrm>
            <a:off x="481693" y="113359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>
                <a:sym typeface="Wingdings" pitchFamily="2" charset="2"/>
              </a:rPr>
              <a:t>簡単な例</a:t>
            </a:r>
            <a:endParaRPr kumimoji="1" lang="en-US" altLang="ja-JP" dirty="0">
              <a:sym typeface="Wingdings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AB411F-FCF6-F840-82DC-AC2D25378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3257"/>
            <a:ext cx="5135168" cy="346103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5A10231-2D41-D94C-AD29-0E0C9FE97A62}"/>
              </a:ext>
            </a:extLst>
          </p:cNvPr>
          <p:cNvSpPr/>
          <p:nvPr/>
        </p:nvSpPr>
        <p:spPr>
          <a:xfrm>
            <a:off x="2703655" y="3073793"/>
            <a:ext cx="1573481" cy="5878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A48CA2-9D5E-DB42-BB45-5E6A21980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324" y="2973257"/>
            <a:ext cx="5169865" cy="346970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D3C9B3-021C-BA4F-8292-022654B1FA41}"/>
              </a:ext>
            </a:extLst>
          </p:cNvPr>
          <p:cNvSpPr/>
          <p:nvPr/>
        </p:nvSpPr>
        <p:spPr>
          <a:xfrm>
            <a:off x="8183425" y="3086533"/>
            <a:ext cx="1637231" cy="2266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650138-45E9-9D4C-900F-58E5EF113B94}"/>
              </a:ext>
            </a:extLst>
          </p:cNvPr>
          <p:cNvSpPr/>
          <p:nvPr/>
        </p:nvSpPr>
        <p:spPr>
          <a:xfrm>
            <a:off x="6649604" y="5937791"/>
            <a:ext cx="474248" cy="1873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ABC696-759E-AB47-ABBB-96D546B4DEA5}"/>
                  </a:ext>
                </a:extLst>
              </p:cNvPr>
              <p:cNvSpPr txBox="1"/>
              <p:nvPr/>
            </p:nvSpPr>
            <p:spPr>
              <a:xfrm>
                <a:off x="838200" y="1600083"/>
                <a:ext cx="11525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ABC696-759E-AB47-ABBB-96D546B4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00083"/>
                <a:ext cx="1152560" cy="276999"/>
              </a:xfrm>
              <a:prstGeom prst="rect">
                <a:avLst/>
              </a:prstGeom>
              <a:blipFill>
                <a:blip r:embed="rId4"/>
                <a:stretch>
                  <a:fillRect l="-5495" r="-4396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F23A6EC8-1526-B24B-8AD3-66F501CF6AA9}"/>
                  </a:ext>
                </a:extLst>
              </p:cNvPr>
              <p:cNvSpPr/>
              <p:nvPr/>
            </p:nvSpPr>
            <p:spPr>
              <a:xfrm>
                <a:off x="3347358" y="1572908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F23A6EC8-1526-B24B-8AD3-66F501CF6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358" y="1572908"/>
                <a:ext cx="816428" cy="81642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FB1AFF0-63B1-D64F-AE30-588324D0DEBE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163786" y="1981122"/>
            <a:ext cx="2055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5E1709E-7344-C646-96E9-C71DF8619457}"/>
                  </a:ext>
                </a:extLst>
              </p:cNvPr>
              <p:cNvSpPr/>
              <p:nvPr/>
            </p:nvSpPr>
            <p:spPr>
              <a:xfrm>
                <a:off x="6219613" y="1572908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5E1709E-7344-C646-96E9-C71DF8619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613" y="1572908"/>
                <a:ext cx="816428" cy="81642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3930E4-703B-F544-BCF4-60125562DF46}"/>
                  </a:ext>
                </a:extLst>
              </p:cNvPr>
              <p:cNvSpPr txBox="1"/>
              <p:nvPr/>
            </p:nvSpPr>
            <p:spPr>
              <a:xfrm>
                <a:off x="4594388" y="1611790"/>
                <a:ext cx="11946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3930E4-703B-F544-BCF4-60125562D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388" y="1611790"/>
                <a:ext cx="1194622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3D80D7-EA8D-634E-9FF5-5657282F2F16}"/>
                  </a:ext>
                </a:extLst>
              </p:cNvPr>
              <p:cNvSpPr txBox="1"/>
              <p:nvPr/>
            </p:nvSpPr>
            <p:spPr>
              <a:xfrm>
                <a:off x="4745537" y="2033012"/>
                <a:ext cx="906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3D80D7-EA8D-634E-9FF5-5657282F2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537" y="2033012"/>
                <a:ext cx="9062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94A30B6-FBCE-A34B-A189-A71818E98299}"/>
              </a:ext>
            </a:extLst>
          </p:cNvPr>
          <p:cNvSpPr txBox="1"/>
          <p:nvPr/>
        </p:nvSpPr>
        <p:spPr>
          <a:xfrm>
            <a:off x="481693" y="2591233"/>
            <a:ext cx="402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ym typeface="Wingdings" pitchFamily="2" charset="2"/>
              </a:rPr>
              <a:t>backward method</a:t>
            </a:r>
            <a:r>
              <a:rPr kumimoji="1" lang="ko-Kore-KR" altLang="en-US">
                <a:sym typeface="Wingdings" pitchFamily="2" charset="2"/>
              </a:rPr>
              <a:t>による偏微分計算</a:t>
            </a:r>
            <a:endParaRPr kumimoji="1" lang="en-US" altLang="ja-JP" dirty="0">
              <a:sym typeface="Wingdings" pitchFamily="2" charset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00E494-1D7E-8B47-B314-1C8D9BCF28BE}"/>
              </a:ext>
            </a:extLst>
          </p:cNvPr>
          <p:cNvSpPr txBox="1"/>
          <p:nvPr/>
        </p:nvSpPr>
        <p:spPr>
          <a:xfrm>
            <a:off x="2086897" y="4780998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kumimoji="1" lang="ko-Kore-KR" altLang="en-US" sz="1400">
                <a:solidFill>
                  <a:srgbClr val="FF0000"/>
                </a:solidFill>
              </a:rPr>
              <a:t>自動微分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1D362-AFF9-7C4A-BF0E-C8DF06E02028}"/>
              </a:ext>
            </a:extLst>
          </p:cNvPr>
          <p:cNvSpPr txBox="1"/>
          <p:nvPr/>
        </p:nvSpPr>
        <p:spPr>
          <a:xfrm>
            <a:off x="3116098" y="5205205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kumimoji="1" lang="ko-Kore-KR" altLang="en-US" sz="1400">
                <a:solidFill>
                  <a:srgbClr val="FF0000"/>
                </a:solidFill>
                <a:sym typeface="Wingdings" pitchFamily="2" charset="2"/>
              </a:rPr>
              <a:t>勾配</a:t>
            </a:r>
            <a:r>
              <a:rPr kumimoji="1" lang="ko-Kore-KR" altLang="en-US" sz="1400">
                <a:solidFill>
                  <a:srgbClr val="FF0000"/>
                </a:solidFill>
              </a:rPr>
              <a:t>の確認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37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ko-Kore-KR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自動微分</a:t>
            </a:r>
            <a:r>
              <a:rPr lang="en-US" altLang="ko-Kore-KR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Autograd)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C2E51-0069-064D-9FB8-7F489D3F968E}"/>
              </a:ext>
            </a:extLst>
          </p:cNvPr>
          <p:cNvSpPr txBox="1"/>
          <p:nvPr/>
        </p:nvSpPr>
        <p:spPr>
          <a:xfrm>
            <a:off x="481693" y="113359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>
                <a:sym typeface="Wingdings" pitchFamily="2" charset="2"/>
              </a:rPr>
              <a:t>より複雑な例</a:t>
            </a:r>
            <a:endParaRPr kumimoji="1" lang="en-US" altLang="ja-JP" dirty="0">
              <a:sym typeface="Wingdings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420286-C8BD-7B4C-9E7C-B2F29D414F75}"/>
                  </a:ext>
                </a:extLst>
              </p:cNvPr>
              <p:cNvSpPr txBox="1"/>
              <p:nvPr/>
            </p:nvSpPr>
            <p:spPr>
              <a:xfrm>
                <a:off x="838200" y="1603176"/>
                <a:ext cx="3878434" cy="810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kumimoji="1" lang="ja-JP" altLang="en-US"/>
                                <m:t>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kumimoji="1" lang="ja-JP" altLang="en-US"/>
                            <m:t> </m:t>
                          </m:r>
                        </m:e>
                      </m:nary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420286-C8BD-7B4C-9E7C-B2F29D414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03176"/>
                <a:ext cx="3878434" cy="810094"/>
              </a:xfrm>
              <a:prstGeom prst="rect">
                <a:avLst/>
              </a:prstGeom>
              <a:blipFill>
                <a:blip r:embed="rId2"/>
                <a:stretch>
                  <a:fillRect l="-10131" t="-106154" r="-1961" b="-16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A8FC64-DE01-024F-A1B7-26E69DDC419B}"/>
                  </a:ext>
                </a:extLst>
              </p:cNvPr>
              <p:cNvSpPr txBox="1"/>
              <p:nvPr/>
            </p:nvSpPr>
            <p:spPr>
              <a:xfrm>
                <a:off x="5056835" y="1731993"/>
                <a:ext cx="1526956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1 1 1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1 1 1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A8FC64-DE01-024F-A1B7-26E69DDC4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835" y="1731993"/>
                <a:ext cx="1526956" cy="552459"/>
              </a:xfrm>
              <a:prstGeom prst="rect">
                <a:avLst/>
              </a:prstGeom>
              <a:blipFill>
                <a:blip r:embed="rId3"/>
                <a:stretch>
                  <a:fillRect t="-2273" b="-20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A5CD47-52BB-7849-B57F-EBA20A175164}"/>
                  </a:ext>
                </a:extLst>
              </p:cNvPr>
              <p:cNvSpPr txBox="1"/>
              <p:nvPr/>
            </p:nvSpPr>
            <p:spPr>
              <a:xfrm>
                <a:off x="6776778" y="1731992"/>
                <a:ext cx="1526956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1 1 1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1 1 1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A5CD47-52BB-7849-B57F-EBA20A175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778" y="1731992"/>
                <a:ext cx="1526956" cy="552459"/>
              </a:xfrm>
              <a:prstGeom prst="rect">
                <a:avLst/>
              </a:prstGeom>
              <a:blipFill>
                <a:blip r:embed="rId4"/>
                <a:stretch>
                  <a:fillRect t="-2273" b="-20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E56C1B83-5199-5A44-94B1-92B369CB9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82983"/>
            <a:ext cx="5100471" cy="21425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D45316F-F5FB-644D-BEC1-112025279B3D}"/>
                  </a:ext>
                </a:extLst>
              </p:cNvPr>
              <p:cNvSpPr txBox="1"/>
              <p:nvPr/>
            </p:nvSpPr>
            <p:spPr>
              <a:xfrm>
                <a:off x="5990665" y="2513516"/>
                <a:ext cx="3099182" cy="1652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𝑒𝑥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 </m:t>
                      </m:r>
                      <m:f>
                        <m:f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func>
                        <m:func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1400" i="1" dirty="0">
                  <a:latin typeface="Cambria Math" panose="02040503050406030204" pitchFamily="18" charset="0"/>
                </a:endParaRPr>
              </a:p>
              <a:p>
                <a:r>
                  <a:rPr kumimoji="1" lang="en-US" altLang="ja-JP" sz="1400" b="0" dirty="0"/>
                  <a:t>                 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=3∗1∗</m:t>
                    </m:r>
                    <m:func>
                      <m:func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𝑒𝑥𝑝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𝑒𝑥𝑝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sz="1400" b="0" i="1" dirty="0">
                  <a:latin typeface="Cambria Math" panose="02040503050406030204" pitchFamily="18" charset="0"/>
                </a:endParaRPr>
              </a:p>
              <a:p>
                <a:r>
                  <a:rPr kumimoji="1" lang="en-US" altLang="ja-JP" sz="1400" b="0" dirty="0"/>
                  <a:t>                 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=10.8731</m:t>
                    </m:r>
                  </m:oMath>
                </a14:m>
                <a:br>
                  <a:rPr kumimoji="1" lang="en-US" altLang="ja-JP" sz="1400" b="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en-US" altLang="ja-JP" sz="1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func>
                        <m:func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1400" i="1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D45316F-F5FB-644D-BEC1-112025279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665" y="2513516"/>
                <a:ext cx="3099182" cy="16526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67E95D-2CCC-E74C-BFE2-B0B502FB29C5}"/>
                  </a:ext>
                </a:extLst>
              </p:cNvPr>
              <p:cNvSpPr txBox="1"/>
              <p:nvPr/>
            </p:nvSpPr>
            <p:spPr>
              <a:xfrm>
                <a:off x="9141841" y="2513516"/>
                <a:ext cx="2184381" cy="1652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𝑒𝑥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 </m:t>
                      </m:r>
                      <m:f>
                        <m:f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func>
                        <m:func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1400" i="1" dirty="0">
                  <a:latin typeface="Cambria Math" panose="02040503050406030204" pitchFamily="18" charset="0"/>
                </a:endParaRPr>
              </a:p>
              <a:p>
                <a:r>
                  <a:rPr kumimoji="1" lang="en-US" altLang="ja-JP" sz="1400" b="0" dirty="0"/>
                  <a:t>                 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=3∗1∗</m:t>
                    </m:r>
                    <m:func>
                      <m:func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𝑒𝑥𝑝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sz="1400" b="0" i="1" dirty="0">
                  <a:latin typeface="Cambria Math" panose="02040503050406030204" pitchFamily="18" charset="0"/>
                </a:endParaRPr>
              </a:p>
              <a:p>
                <a:r>
                  <a:rPr kumimoji="1" lang="en-US" altLang="ja-JP" sz="1400" b="0" dirty="0"/>
                  <a:t>                 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=8.1548</m:t>
                    </m:r>
                  </m:oMath>
                </a14:m>
                <a:br>
                  <a:rPr kumimoji="1" lang="en-US" altLang="ja-JP" sz="1400" b="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en-US" altLang="ja-JP" sz="1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func>
                        <m:func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1400" i="1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67E95D-2CCC-E74C-BFE2-B0B502FB2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841" y="2513516"/>
                <a:ext cx="2184381" cy="16526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326066-4192-944D-902D-9EA5FD450411}"/>
                  </a:ext>
                </a:extLst>
              </p:cNvPr>
              <p:cNvSpPr txBox="1"/>
              <p:nvPr/>
            </p:nvSpPr>
            <p:spPr>
              <a:xfrm>
                <a:off x="6222913" y="4022344"/>
                <a:ext cx="3070841" cy="992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en-US" altLang="ja-JP" sz="1400" i="1" dirty="0">
                  <a:latin typeface="Cambria Math" panose="02040503050406030204" pitchFamily="18" charset="0"/>
                </a:endParaRPr>
              </a:p>
              <a:p>
                <a:endParaRPr kumimoji="1" lang="en-US" altLang="ja-JP" sz="1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10.8731  </m:t>
                              </m:r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10.8731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10.8731</m:t>
                              </m:r>
                            </m:e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10.8731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10.8731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10.8731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326066-4192-944D-902D-9EA5FD450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913" y="4022344"/>
                <a:ext cx="3070841" cy="9929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7365F4-FDB6-854E-9008-C577E5489EB1}"/>
                  </a:ext>
                </a:extLst>
              </p:cNvPr>
              <p:cNvSpPr txBox="1"/>
              <p:nvPr/>
            </p:nvSpPr>
            <p:spPr>
              <a:xfrm>
                <a:off x="9322095" y="4022343"/>
                <a:ext cx="2754537" cy="992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en-US" altLang="ja-JP" sz="1400" i="1" dirty="0">
                  <a:latin typeface="Cambria Math" panose="02040503050406030204" pitchFamily="18" charset="0"/>
                </a:endParaRPr>
              </a:p>
              <a:p>
                <a:endParaRPr kumimoji="1" lang="en-US" altLang="ja-JP" sz="1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8.1548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8.1548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8.1548</m:t>
                              </m:r>
                            </m:e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8.1548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8.1548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8.1548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7365F4-FDB6-854E-9008-C577E5489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095" y="4022343"/>
                <a:ext cx="2754537" cy="9929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>
            <a:extLst>
              <a:ext uri="{FF2B5EF4-FFF2-40B4-BE49-F238E27FC236}">
                <a16:creationId xmlns:a16="http://schemas.microsoft.com/office/drawing/2014/main" id="{D07D34FA-C83A-8D4B-A1D6-755891384D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5254824"/>
            <a:ext cx="3140086" cy="131848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5613AB5-1679-7144-9770-C9F642AFC881}"/>
              </a:ext>
            </a:extLst>
          </p:cNvPr>
          <p:cNvSpPr txBox="1"/>
          <p:nvPr/>
        </p:nvSpPr>
        <p:spPr>
          <a:xfrm>
            <a:off x="759278" y="4885125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ym typeface="Wingdings" pitchFamily="2" charset="2"/>
              </a:rPr>
              <a:t> </a:t>
            </a:r>
            <a:r>
              <a:rPr kumimoji="1" lang="ko-Kore-KR" altLang="en-US">
                <a:sym typeface="Wingdings" pitchFamily="2" charset="2"/>
              </a:rPr>
              <a:t>勾配計算結果</a:t>
            </a:r>
            <a:endParaRPr kumimoji="1" lang="ja-JP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F5B02D7-B897-0248-A4CE-6680E78BC5A7}"/>
              </a:ext>
            </a:extLst>
          </p:cNvPr>
          <p:cNvCxnSpPr/>
          <p:nvPr/>
        </p:nvCxnSpPr>
        <p:spPr>
          <a:xfrm>
            <a:off x="7758333" y="4166148"/>
            <a:ext cx="0" cy="275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A0F80CC-5B6E-ED40-A77C-278CF6B87F2E}"/>
              </a:ext>
            </a:extLst>
          </p:cNvPr>
          <p:cNvCxnSpPr/>
          <p:nvPr/>
        </p:nvCxnSpPr>
        <p:spPr>
          <a:xfrm>
            <a:off x="10467502" y="4116882"/>
            <a:ext cx="0" cy="275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678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ko-Kore-KR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ニューラルネットワークの定義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C6D7CBA-C5F9-E742-8482-00392506B8D9}"/>
              </a:ext>
            </a:extLst>
          </p:cNvPr>
          <p:cNvGrpSpPr/>
          <p:nvPr/>
        </p:nvGrpSpPr>
        <p:grpSpPr>
          <a:xfrm>
            <a:off x="1858621" y="1803113"/>
            <a:ext cx="6360158" cy="3943574"/>
            <a:chOff x="772179" y="2416508"/>
            <a:chExt cx="6360158" cy="394357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200A838-BEC5-3848-9897-10181CAB02A8}"/>
                </a:ext>
              </a:extLst>
            </p:cNvPr>
            <p:cNvSpPr/>
            <p:nvPr/>
          </p:nvSpPr>
          <p:spPr>
            <a:xfrm>
              <a:off x="772179" y="3232414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6F1604E-8C62-FE4A-9821-BD763482E287}"/>
                </a:ext>
              </a:extLst>
            </p:cNvPr>
            <p:cNvSpPr/>
            <p:nvPr/>
          </p:nvSpPr>
          <p:spPr>
            <a:xfrm>
              <a:off x="772179" y="4133690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A6E4098-FAFB-894F-90DA-E0EFC7B80D4B}"/>
                </a:ext>
              </a:extLst>
            </p:cNvPr>
            <p:cNvSpPr/>
            <p:nvPr/>
          </p:nvSpPr>
          <p:spPr>
            <a:xfrm>
              <a:off x="772179" y="5077979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DB5B24A-8E71-8340-8526-93A0E1182E92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1385574" y="2723206"/>
              <a:ext cx="1819039" cy="1717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4F3FC39-A539-4B4E-8368-EA1C1E2F9BB0}"/>
                </a:ext>
              </a:extLst>
            </p:cNvPr>
            <p:cNvSpPr/>
            <p:nvPr/>
          </p:nvSpPr>
          <p:spPr>
            <a:xfrm>
              <a:off x="3204613" y="2416508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377B3B3-6B32-CD44-9537-94CA2C712774}"/>
                </a:ext>
              </a:extLst>
            </p:cNvPr>
            <p:cNvSpPr/>
            <p:nvPr/>
          </p:nvSpPr>
          <p:spPr>
            <a:xfrm>
              <a:off x="3204613" y="3445646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66CB3CF-5A11-9345-82BD-6F1D7236426D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 flipV="1">
              <a:off x="1385574" y="3752344"/>
              <a:ext cx="1819039" cy="688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3A0F240-0309-2C4E-8BA9-2054C6F4C871}"/>
                </a:ext>
              </a:extLst>
            </p:cNvPr>
            <p:cNvCxnSpPr>
              <a:cxnSpLocks/>
              <a:stCxn id="9" idx="6"/>
              <a:endCxn id="16" idx="2"/>
            </p:cNvCxnSpPr>
            <p:nvPr/>
          </p:nvCxnSpPr>
          <p:spPr>
            <a:xfrm flipV="1">
              <a:off x="1385574" y="3752344"/>
              <a:ext cx="1819039" cy="1632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D775F53-6EA5-D542-B473-200577F857A6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385574" y="2723206"/>
              <a:ext cx="1819039" cy="2661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8FC639F-7571-BD41-9A31-6C3A6B54933B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1385574" y="2723206"/>
              <a:ext cx="1819039" cy="815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135D8A8-DB37-3648-B47D-7D970C70DA2D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1385574" y="3539112"/>
              <a:ext cx="1819039" cy="213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2EB5549-6F84-2B48-AF67-2DBAB6C2F623}"/>
                </a:ext>
              </a:extLst>
            </p:cNvPr>
            <p:cNvSpPr/>
            <p:nvPr/>
          </p:nvSpPr>
          <p:spPr>
            <a:xfrm>
              <a:off x="3204613" y="4717549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AC5C0B8-8345-D34B-A216-12DFEBBE0E47}"/>
                </a:ext>
              </a:extLst>
            </p:cNvPr>
            <p:cNvSpPr/>
            <p:nvPr/>
          </p:nvSpPr>
          <p:spPr>
            <a:xfrm>
              <a:off x="3204613" y="5746687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CC5A52C-F46D-2E48-9FCA-80027E4B7298}"/>
                </a:ext>
              </a:extLst>
            </p:cNvPr>
            <p:cNvCxnSpPr>
              <a:cxnSpLocks/>
              <a:stCxn id="6" idx="6"/>
              <a:endCxn id="23" idx="2"/>
            </p:cNvCxnSpPr>
            <p:nvPr/>
          </p:nvCxnSpPr>
          <p:spPr>
            <a:xfrm>
              <a:off x="1385574" y="3539112"/>
              <a:ext cx="1819039" cy="148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DAE6677A-BC79-3A4D-A3B6-CB5F80244FEA}"/>
                </a:ext>
              </a:extLst>
            </p:cNvPr>
            <p:cNvCxnSpPr>
              <a:cxnSpLocks/>
              <a:stCxn id="6" idx="6"/>
              <a:endCxn id="25" idx="2"/>
            </p:cNvCxnSpPr>
            <p:nvPr/>
          </p:nvCxnSpPr>
          <p:spPr>
            <a:xfrm>
              <a:off x="1385574" y="3539112"/>
              <a:ext cx="1819039" cy="2514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68066E3-16CA-EC47-B128-F4681EE0B86A}"/>
                </a:ext>
              </a:extLst>
            </p:cNvPr>
            <p:cNvCxnSpPr>
              <a:cxnSpLocks/>
              <a:stCxn id="7" idx="6"/>
              <a:endCxn id="23" idx="2"/>
            </p:cNvCxnSpPr>
            <p:nvPr/>
          </p:nvCxnSpPr>
          <p:spPr>
            <a:xfrm>
              <a:off x="1385574" y="4440388"/>
              <a:ext cx="1819039" cy="583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976FB3B-C089-D046-A85A-C88E16A79635}"/>
                </a:ext>
              </a:extLst>
            </p:cNvPr>
            <p:cNvCxnSpPr>
              <a:cxnSpLocks/>
              <a:stCxn id="7" idx="6"/>
              <a:endCxn id="25" idx="2"/>
            </p:cNvCxnSpPr>
            <p:nvPr/>
          </p:nvCxnSpPr>
          <p:spPr>
            <a:xfrm>
              <a:off x="1385574" y="4440388"/>
              <a:ext cx="1819039" cy="161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F375DB3-B2F8-844D-ABA7-6A726D151793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1385574" y="5384677"/>
              <a:ext cx="1819039" cy="658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39AEF13-8103-F643-AE2F-8F77BDFE9643}"/>
                </a:ext>
              </a:extLst>
            </p:cNvPr>
            <p:cNvCxnSpPr>
              <a:cxnSpLocks/>
              <a:stCxn id="9" idx="6"/>
              <a:endCxn id="23" idx="2"/>
            </p:cNvCxnSpPr>
            <p:nvPr/>
          </p:nvCxnSpPr>
          <p:spPr>
            <a:xfrm flipV="1">
              <a:off x="1385574" y="5024247"/>
              <a:ext cx="1819039" cy="36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EBF2C69-562E-004D-93E1-C6CB68E9A873}"/>
                </a:ext>
              </a:extLst>
            </p:cNvPr>
            <p:cNvSpPr/>
            <p:nvPr/>
          </p:nvSpPr>
          <p:spPr>
            <a:xfrm>
              <a:off x="4946116" y="3429000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90F65FB-382C-4442-9622-90234D537B77}"/>
                </a:ext>
              </a:extLst>
            </p:cNvPr>
            <p:cNvCxnSpPr>
              <a:cxnSpLocks/>
              <a:stCxn id="11" idx="6"/>
              <a:endCxn id="33" idx="2"/>
            </p:cNvCxnSpPr>
            <p:nvPr/>
          </p:nvCxnSpPr>
          <p:spPr>
            <a:xfrm>
              <a:off x="3818008" y="2723206"/>
              <a:ext cx="1128108" cy="1012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65070C87-74E9-694C-9285-6FFCAC69D51E}"/>
                </a:ext>
              </a:extLst>
            </p:cNvPr>
            <p:cNvCxnSpPr>
              <a:cxnSpLocks/>
              <a:stCxn id="16" idx="6"/>
              <a:endCxn id="33" idx="2"/>
            </p:cNvCxnSpPr>
            <p:nvPr/>
          </p:nvCxnSpPr>
          <p:spPr>
            <a:xfrm flipV="1">
              <a:off x="3818008" y="3735698"/>
              <a:ext cx="1128108" cy="16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2B5B3FB-B432-6349-B807-A2BB6641B924}"/>
                </a:ext>
              </a:extLst>
            </p:cNvPr>
            <p:cNvCxnSpPr>
              <a:cxnSpLocks/>
              <a:stCxn id="23" idx="6"/>
              <a:endCxn id="33" idx="2"/>
            </p:cNvCxnSpPr>
            <p:nvPr/>
          </p:nvCxnSpPr>
          <p:spPr>
            <a:xfrm flipV="1">
              <a:off x="3818008" y="3735698"/>
              <a:ext cx="1128108" cy="1288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C23AFEB-86C2-E247-9BB8-8EF1E423ED74}"/>
                </a:ext>
              </a:extLst>
            </p:cNvPr>
            <p:cNvCxnSpPr>
              <a:cxnSpLocks/>
              <a:stCxn id="25" idx="6"/>
              <a:endCxn id="33" idx="2"/>
            </p:cNvCxnSpPr>
            <p:nvPr/>
          </p:nvCxnSpPr>
          <p:spPr>
            <a:xfrm flipV="1">
              <a:off x="3818008" y="3735698"/>
              <a:ext cx="1128108" cy="2317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E486B2D-8E32-0947-B734-230E967916D5}"/>
                </a:ext>
              </a:extLst>
            </p:cNvPr>
            <p:cNvSpPr/>
            <p:nvPr/>
          </p:nvSpPr>
          <p:spPr>
            <a:xfrm>
              <a:off x="4946115" y="4717549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E936DDBE-7CF4-CB4C-A1DF-AA83EEA8B880}"/>
                </a:ext>
              </a:extLst>
            </p:cNvPr>
            <p:cNvCxnSpPr>
              <a:cxnSpLocks/>
              <a:stCxn id="25" idx="6"/>
              <a:endCxn id="38" idx="2"/>
            </p:cNvCxnSpPr>
            <p:nvPr/>
          </p:nvCxnSpPr>
          <p:spPr>
            <a:xfrm flipV="1">
              <a:off x="3818008" y="5024247"/>
              <a:ext cx="1128107" cy="1029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D8DF3B7D-89C3-244E-9CD4-09DB0CBE50E0}"/>
                </a:ext>
              </a:extLst>
            </p:cNvPr>
            <p:cNvCxnSpPr>
              <a:cxnSpLocks/>
              <a:stCxn id="23" idx="6"/>
              <a:endCxn id="38" idx="2"/>
            </p:cNvCxnSpPr>
            <p:nvPr/>
          </p:nvCxnSpPr>
          <p:spPr>
            <a:xfrm>
              <a:off x="3818008" y="5024247"/>
              <a:ext cx="11281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6617F5F-EC39-6A4B-A25A-8A681817A800}"/>
                </a:ext>
              </a:extLst>
            </p:cNvPr>
            <p:cNvCxnSpPr>
              <a:cxnSpLocks/>
              <a:stCxn id="16" idx="6"/>
              <a:endCxn id="38" idx="2"/>
            </p:cNvCxnSpPr>
            <p:nvPr/>
          </p:nvCxnSpPr>
          <p:spPr>
            <a:xfrm>
              <a:off x="3818008" y="3752344"/>
              <a:ext cx="1128107" cy="1271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9F5C2203-01C3-EF4A-AA89-4FA8F7984B23}"/>
                </a:ext>
              </a:extLst>
            </p:cNvPr>
            <p:cNvCxnSpPr>
              <a:cxnSpLocks/>
              <a:stCxn id="11" idx="6"/>
              <a:endCxn id="38" idx="2"/>
            </p:cNvCxnSpPr>
            <p:nvPr/>
          </p:nvCxnSpPr>
          <p:spPr>
            <a:xfrm>
              <a:off x="3818008" y="2723206"/>
              <a:ext cx="1128107" cy="2301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1A701607-2993-934C-89DE-551743DDABD6}"/>
                </a:ext>
              </a:extLst>
            </p:cNvPr>
            <p:cNvSpPr/>
            <p:nvPr/>
          </p:nvSpPr>
          <p:spPr>
            <a:xfrm>
              <a:off x="6518942" y="4042395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DE8D98FE-7FDD-DE41-86D9-AA4EC29DDD39}"/>
                </a:ext>
              </a:extLst>
            </p:cNvPr>
            <p:cNvCxnSpPr>
              <a:cxnSpLocks/>
              <a:stCxn id="33" idx="6"/>
              <a:endCxn id="43" idx="2"/>
            </p:cNvCxnSpPr>
            <p:nvPr/>
          </p:nvCxnSpPr>
          <p:spPr>
            <a:xfrm>
              <a:off x="5559511" y="3735698"/>
              <a:ext cx="959431" cy="613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C30E977-3E9A-A747-B6DD-58B8C0DB80F2}"/>
                </a:ext>
              </a:extLst>
            </p:cNvPr>
            <p:cNvCxnSpPr>
              <a:cxnSpLocks/>
              <a:stCxn id="38" idx="6"/>
              <a:endCxn id="43" idx="2"/>
            </p:cNvCxnSpPr>
            <p:nvPr/>
          </p:nvCxnSpPr>
          <p:spPr>
            <a:xfrm flipV="1">
              <a:off x="5559510" y="4349093"/>
              <a:ext cx="959432" cy="675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ADD68FA-D3B5-5B45-841E-0726319E33F5}"/>
              </a:ext>
            </a:extLst>
          </p:cNvPr>
          <p:cNvSpPr txBox="1"/>
          <p:nvPr/>
        </p:nvSpPr>
        <p:spPr>
          <a:xfrm>
            <a:off x="1575323" y="1258612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Input layer</a:t>
            </a:r>
            <a:endParaRPr kumimoji="1" lang="ja-JP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40DBF6-5A1E-A945-A9E8-18ECE05E24D1}"/>
              </a:ext>
            </a:extLst>
          </p:cNvPr>
          <p:cNvSpPr txBox="1"/>
          <p:nvPr/>
        </p:nvSpPr>
        <p:spPr>
          <a:xfrm>
            <a:off x="4365829" y="1261512"/>
            <a:ext cx="220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Middle (hidden) layer</a:t>
            </a:r>
            <a:endParaRPr kumimoji="1" lang="ja-JP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BCC0BE-961F-F540-82F8-E6B26303AC82}"/>
              </a:ext>
            </a:extLst>
          </p:cNvPr>
          <p:cNvSpPr txBox="1"/>
          <p:nvPr/>
        </p:nvSpPr>
        <p:spPr>
          <a:xfrm>
            <a:off x="7229394" y="1258612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Output layer</a:t>
            </a:r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EFC86A-0210-0442-9FFE-CC9F2D2B3857}"/>
              </a:ext>
            </a:extLst>
          </p:cNvPr>
          <p:cNvSpPr txBox="1"/>
          <p:nvPr/>
        </p:nvSpPr>
        <p:spPr>
          <a:xfrm>
            <a:off x="5173490" y="5314298"/>
            <a:ext cx="70500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ko-Kore-KR" altLang="en-US" dirty="0">
                <a:solidFill>
                  <a:srgbClr val="FF0000"/>
                </a:solidFill>
              </a:rPr>
              <a:t>順伝播</a:t>
            </a:r>
            <a:r>
              <a:rPr kumimoji="1" lang="en-US" altLang="ko-Kore-KR" dirty="0">
                <a:solidFill>
                  <a:srgbClr val="FF0000"/>
                </a:solidFill>
              </a:rPr>
              <a:t> </a:t>
            </a:r>
            <a:r>
              <a:rPr kumimoji="1" lang="en-US" altLang="ko-Kore-KR" dirty="0">
                <a:solidFill>
                  <a:srgbClr val="FF0000"/>
                </a:solidFill>
                <a:sym typeface="Wingdings" pitchFamily="2" charset="2"/>
              </a:rPr>
              <a:t> Chapter 2.3</a:t>
            </a:r>
            <a:endParaRPr kumimoji="1" lang="en-US" altLang="ko-Kore-KR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ko-Kore-KR" altLang="en-US" dirty="0"/>
              <a:t>損失関数の計算</a:t>
            </a:r>
            <a:r>
              <a:rPr kumimoji="1" lang="en-US" altLang="ko-Kore-KR" dirty="0"/>
              <a:t> </a:t>
            </a:r>
            <a:r>
              <a:rPr kumimoji="1" lang="en-US" altLang="ko-Kore-KR" dirty="0">
                <a:sym typeface="Wingdings" pitchFamily="2" charset="2"/>
              </a:rPr>
              <a:t> Chapter 2.4</a:t>
            </a:r>
            <a:endParaRPr kumimoji="1" lang="en-US" altLang="ko-Kore-KR" dirty="0"/>
          </a:p>
          <a:p>
            <a:pPr marL="342900" indent="-342900">
              <a:buFont typeface="+mj-lt"/>
              <a:buAutoNum type="arabicPeriod"/>
            </a:pPr>
            <a:r>
              <a:rPr kumimoji="1" lang="ko-Kore-KR" altLang="en-US" dirty="0"/>
              <a:t>逆伝播</a:t>
            </a:r>
            <a:br>
              <a:rPr kumimoji="1" lang="en-US" altLang="ko-Kore-KR" dirty="0"/>
            </a:br>
            <a:r>
              <a:rPr kumimoji="1" lang="en-US" altLang="ko-Kore-KR" dirty="0">
                <a:sym typeface="Wingdings" pitchFamily="2" charset="2"/>
              </a:rPr>
              <a:t> </a:t>
            </a:r>
            <a:r>
              <a:rPr kumimoji="1" lang="ko-Kore-KR" altLang="en-US" dirty="0">
                <a:sym typeface="Wingdings" pitchFamily="2" charset="2"/>
              </a:rPr>
              <a:t>損失関数からパラメータの勾配計算（偏微分）</a:t>
            </a:r>
            <a:r>
              <a:rPr kumimoji="1" lang="en-US" altLang="ko-Kore-KR" dirty="0">
                <a:sym typeface="Wingdings" pitchFamily="2" charset="2"/>
              </a:rPr>
              <a:t>  Chapter 2.2</a:t>
            </a:r>
            <a:br>
              <a:rPr kumimoji="1" lang="en-US" altLang="ko-Kore-KR" dirty="0">
                <a:sym typeface="Wingdings" pitchFamily="2" charset="2"/>
              </a:rPr>
            </a:br>
            <a:r>
              <a:rPr kumimoji="1" lang="en-US" altLang="ko-Kore-KR" dirty="0">
                <a:sym typeface="Wingdings" pitchFamily="2" charset="2"/>
              </a:rPr>
              <a:t> </a:t>
            </a:r>
            <a:r>
              <a:rPr kumimoji="1" lang="ko-Kore-KR" altLang="en-US" dirty="0">
                <a:sym typeface="Wingdings" pitchFamily="2" charset="2"/>
              </a:rPr>
              <a:t>勾配からパラメータ更新</a:t>
            </a:r>
            <a:r>
              <a:rPr kumimoji="1" lang="en-US" altLang="ko-Kore-KR" dirty="0">
                <a:sym typeface="Wingdings" pitchFamily="2" charset="2"/>
              </a:rPr>
              <a:t>  Chapter 2.5</a:t>
            </a:r>
            <a:endParaRPr kumimoji="1" lang="en-US" altLang="ko-Kore-KR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9EE182E-0021-A14B-92A8-D4205C67E175}"/>
              </a:ext>
            </a:extLst>
          </p:cNvPr>
          <p:cNvSpPr/>
          <p:nvPr/>
        </p:nvSpPr>
        <p:spPr>
          <a:xfrm>
            <a:off x="9178210" y="3429000"/>
            <a:ext cx="613395" cy="613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EC0E1-5598-AF44-B358-377231015A62}"/>
              </a:ext>
            </a:extLst>
          </p:cNvPr>
          <p:cNvSpPr txBox="1"/>
          <p:nvPr/>
        </p:nvSpPr>
        <p:spPr>
          <a:xfrm>
            <a:off x="8509692" y="3551031"/>
            <a:ext cx="37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vs</a:t>
            </a:r>
            <a:endParaRPr kumimoji="1" lang="ja-JP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E244AC5-F880-C842-A6C3-5ED4482DF3D3}"/>
              </a:ext>
            </a:extLst>
          </p:cNvPr>
          <p:cNvSpPr txBox="1"/>
          <p:nvPr/>
        </p:nvSpPr>
        <p:spPr>
          <a:xfrm>
            <a:off x="8909332" y="1258612"/>
            <a:ext cx="115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Label data</a:t>
            </a:r>
            <a:endParaRPr kumimoji="1" lang="ja-JP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78A595-254B-4A42-9428-39E37929F5EF}"/>
              </a:ext>
            </a:extLst>
          </p:cNvPr>
          <p:cNvSpPr txBox="1"/>
          <p:nvPr/>
        </p:nvSpPr>
        <p:spPr>
          <a:xfrm>
            <a:off x="7662203" y="418209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dog</a:t>
            </a:r>
            <a:endParaRPr kumimoji="1" lang="ja-JP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40CFCBB7-1EDD-F849-B908-F76E7ECC6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7" y="2755253"/>
            <a:ext cx="1498284" cy="214347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CB58F56-EA5F-3E4B-B25D-B7CECA97F0E8}"/>
              </a:ext>
            </a:extLst>
          </p:cNvPr>
          <p:cNvSpPr txBox="1"/>
          <p:nvPr/>
        </p:nvSpPr>
        <p:spPr>
          <a:xfrm>
            <a:off x="9241294" y="418209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dog</a:t>
            </a:r>
            <a:endParaRPr kumimoji="1" lang="ja-JP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FB27C1-313E-4847-8B3C-DA3E19BB850B}"/>
              </a:ext>
            </a:extLst>
          </p:cNvPr>
          <p:cNvSpPr txBox="1"/>
          <p:nvPr/>
        </p:nvSpPr>
        <p:spPr>
          <a:xfrm>
            <a:off x="289793" y="2407487"/>
            <a:ext cx="156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cat or dog?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960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ko-Kore-KR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ニューラルネットワークの定義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7E9B9C9A-5F31-3946-9D5B-C7907807B815}"/>
                  </a:ext>
                </a:extLst>
              </p:cNvPr>
              <p:cNvSpPr/>
              <p:nvPr/>
            </p:nvSpPr>
            <p:spPr>
              <a:xfrm>
                <a:off x="1061358" y="2062765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7E9B9C9A-5F31-3946-9D5B-C7907807B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58" y="2062765"/>
                <a:ext cx="816428" cy="81642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E4DEECD-B188-5A47-9AA4-DD2B15ADF779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1877786" y="2470979"/>
            <a:ext cx="2055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E7FFC1B-A20F-044E-A2CF-D449583AFE4C}"/>
                  </a:ext>
                </a:extLst>
              </p:cNvPr>
              <p:cNvSpPr/>
              <p:nvPr/>
            </p:nvSpPr>
            <p:spPr>
              <a:xfrm>
                <a:off x="3933613" y="2062765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E7FFC1B-A20F-044E-A2CF-D449583AFE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613" y="2062765"/>
                <a:ext cx="816428" cy="81642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1A76DC-384B-CC4E-9A35-178D5E4307AB}"/>
                  </a:ext>
                </a:extLst>
              </p:cNvPr>
              <p:cNvSpPr txBox="1"/>
              <p:nvPr/>
            </p:nvSpPr>
            <p:spPr>
              <a:xfrm>
                <a:off x="2308388" y="2101647"/>
                <a:ext cx="11946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1A76DC-384B-CC4E-9A35-178D5E430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388" y="2101647"/>
                <a:ext cx="119462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8A2615-7A53-6C49-8C2D-9A18558A380E}"/>
                  </a:ext>
                </a:extLst>
              </p:cNvPr>
              <p:cNvSpPr txBox="1"/>
              <p:nvPr/>
            </p:nvSpPr>
            <p:spPr>
              <a:xfrm>
                <a:off x="2459537" y="2522869"/>
                <a:ext cx="906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8A2615-7A53-6C49-8C2D-9A18558A3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537" y="2522869"/>
                <a:ext cx="9062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5663A5E5-E1C4-E646-9F56-8B16355AC1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45" t="21188" r="47958" b="70948"/>
          <a:stretch/>
        </p:blipFill>
        <p:spPr>
          <a:xfrm>
            <a:off x="1430824" y="3482709"/>
            <a:ext cx="2963635" cy="3293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8DD95FFA-1189-5948-B642-B31021CD917E}"/>
                  </a:ext>
                </a:extLst>
              </p:cNvPr>
              <p:cNvSpPr/>
              <p:nvPr/>
            </p:nvSpPr>
            <p:spPr>
              <a:xfrm>
                <a:off x="6066700" y="2062765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8DD95FFA-1189-5948-B642-B31021CD9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700" y="2062765"/>
                <a:ext cx="816428" cy="81642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4E0693A-4D48-5444-9CCE-E636D2621E74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6883128" y="2470979"/>
            <a:ext cx="2055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C9DA4F5-1E5B-0043-8053-39D341C5B4EF}"/>
                  </a:ext>
                </a:extLst>
              </p:cNvPr>
              <p:cNvSpPr/>
              <p:nvPr/>
            </p:nvSpPr>
            <p:spPr>
              <a:xfrm>
                <a:off x="8938955" y="2062765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C9DA4F5-1E5B-0043-8053-39D341C5B4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955" y="2062765"/>
                <a:ext cx="816428" cy="81642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A45291-E8FE-584C-B3C3-45D53845861B}"/>
                  </a:ext>
                </a:extLst>
              </p:cNvPr>
              <p:cNvSpPr txBox="1"/>
              <p:nvPr/>
            </p:nvSpPr>
            <p:spPr>
              <a:xfrm>
                <a:off x="7313730" y="2101647"/>
                <a:ext cx="11946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A45291-E8FE-584C-B3C3-45D538458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730" y="2101647"/>
                <a:ext cx="1194622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D0A49F-8E97-4646-ACC7-DDAD3C032C2D}"/>
                  </a:ext>
                </a:extLst>
              </p:cNvPr>
              <p:cNvSpPr txBox="1"/>
              <p:nvPr/>
            </p:nvSpPr>
            <p:spPr>
              <a:xfrm>
                <a:off x="7464879" y="2522869"/>
                <a:ext cx="906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D0A49F-8E97-4646-ACC7-DDAD3C032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879" y="2522869"/>
                <a:ext cx="9062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4CB16134-E95B-644F-9AE7-7CB39786A6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27891" y="3286022"/>
            <a:ext cx="3235504" cy="209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9BC7DA-A5EF-6943-9F9A-A1E3FA9A4503}"/>
              </a:ext>
            </a:extLst>
          </p:cNvPr>
          <p:cNvSpPr txBox="1"/>
          <p:nvPr/>
        </p:nvSpPr>
        <p:spPr>
          <a:xfrm>
            <a:off x="487020" y="1424648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/>
              <a:t>線形モデルを直接定義</a:t>
            </a:r>
            <a:endParaRPr kumimoji="1" lang="ja-JP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6AE58-2451-5C46-A9E6-217BEC2386CF}"/>
              </a:ext>
            </a:extLst>
          </p:cNvPr>
          <p:cNvSpPr txBox="1"/>
          <p:nvPr/>
        </p:nvSpPr>
        <p:spPr>
          <a:xfrm>
            <a:off x="5589558" y="1430011"/>
            <a:ext cx="304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/>
              <a:t>線形モデルを</a:t>
            </a:r>
            <a:r>
              <a:rPr kumimoji="1" lang="en-US" altLang="ko-Kore-KR" dirty="0"/>
              <a:t>torch</a:t>
            </a:r>
            <a:r>
              <a:rPr kumimoji="1" lang="ko-Kore-KR" altLang="en-US"/>
              <a:t>で定義</a:t>
            </a:r>
            <a:endParaRPr kumimoji="1" lang="ja-JP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75488D5-0281-194E-83B3-6D8781346758}"/>
              </a:ext>
            </a:extLst>
          </p:cNvPr>
          <p:cNvCxnSpPr>
            <a:cxnSpLocks/>
          </p:cNvCxnSpPr>
          <p:nvPr/>
        </p:nvCxnSpPr>
        <p:spPr>
          <a:xfrm>
            <a:off x="9825170" y="4918171"/>
            <a:ext cx="46115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2E910A6-71C3-8E4A-B09A-49089E1BA122}"/>
                  </a:ext>
                </a:extLst>
              </p:cNvPr>
              <p:cNvSpPr txBox="1"/>
              <p:nvPr/>
            </p:nvSpPr>
            <p:spPr>
              <a:xfrm>
                <a:off x="10286323" y="4715749"/>
                <a:ext cx="11946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2E910A6-71C3-8E4A-B09A-49089E1BA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323" y="4715749"/>
                <a:ext cx="1194622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E664CE0-EF2E-B145-B0C0-746688C3A9CE}"/>
                  </a:ext>
                </a:extLst>
              </p:cNvPr>
              <p:cNvSpPr txBox="1"/>
              <p:nvPr/>
            </p:nvSpPr>
            <p:spPr>
              <a:xfrm>
                <a:off x="10294370" y="5031816"/>
                <a:ext cx="906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E664CE0-EF2E-B145-B0C0-746688C3A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370" y="5031816"/>
                <a:ext cx="9062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FC752DF-F62D-1A47-B271-41EF910E314E}"/>
              </a:ext>
            </a:extLst>
          </p:cNvPr>
          <p:cNvCxnSpPr>
            <a:cxnSpLocks/>
          </p:cNvCxnSpPr>
          <p:nvPr/>
        </p:nvCxnSpPr>
        <p:spPr>
          <a:xfrm>
            <a:off x="9825169" y="5216482"/>
            <a:ext cx="46115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A5EE547C-3A58-4B46-BE4F-2069704B6AC5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750"/>
          <a:stretch/>
        </p:blipFill>
        <p:spPr>
          <a:xfrm>
            <a:off x="6427891" y="5376522"/>
            <a:ext cx="3235504" cy="1292467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0A8F5B5-7D7A-B64E-BAAD-8C9952036D8B}"/>
              </a:ext>
            </a:extLst>
          </p:cNvPr>
          <p:cNvCxnSpPr/>
          <p:nvPr/>
        </p:nvCxnSpPr>
        <p:spPr>
          <a:xfrm flipH="1">
            <a:off x="8229600" y="3429000"/>
            <a:ext cx="1595569" cy="302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C432729-E9DC-654C-9A06-2548A834C95B}"/>
              </a:ext>
            </a:extLst>
          </p:cNvPr>
          <p:cNvSpPr txBox="1"/>
          <p:nvPr/>
        </p:nvSpPr>
        <p:spPr>
          <a:xfrm>
            <a:off x="9825169" y="3105834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/>
              <a:t>ノードの</a:t>
            </a:r>
            <a:br>
              <a:rPr kumimoji="1" lang="en-US" altLang="ko-Kore-KR" dirty="0"/>
            </a:br>
            <a:r>
              <a:rPr kumimoji="1" lang="en-US" altLang="ja-JP" dirty="0"/>
              <a:t>Input dimension</a:t>
            </a:r>
            <a:endParaRPr kumimoji="1" lang="ja-JP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DCD6E49-2BAD-8043-945E-CA185DC27349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8391375" y="3845274"/>
            <a:ext cx="1433794" cy="2774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D413DC4-F556-BA43-A36F-5586C6E7F22B}"/>
              </a:ext>
            </a:extLst>
          </p:cNvPr>
          <p:cNvSpPr txBox="1"/>
          <p:nvPr/>
        </p:nvSpPr>
        <p:spPr>
          <a:xfrm>
            <a:off x="9825169" y="3799520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/>
              <a:t>ノードの</a:t>
            </a:r>
            <a:br>
              <a:rPr kumimoji="1" lang="en-US" altLang="ko-Kore-KR" dirty="0"/>
            </a:br>
            <a:r>
              <a:rPr kumimoji="1" lang="en-US" altLang="ja-JP" dirty="0"/>
              <a:t>Output dimension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451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ko-Kore-KR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ニューラルネットワークの定義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C134D04-3F47-874A-B34F-8A7ED98C6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83" y="2466082"/>
            <a:ext cx="4942599" cy="3244177"/>
          </a:xfrm>
          <a:prstGeom prst="rect">
            <a:avLst/>
          </a:prstGeom>
        </p:spPr>
      </p:pic>
      <p:grpSp>
        <p:nvGrpSpPr>
          <p:cNvPr id="92" name="그룹 91">
            <a:extLst>
              <a:ext uri="{FF2B5EF4-FFF2-40B4-BE49-F238E27FC236}">
                <a16:creationId xmlns:a16="http://schemas.microsoft.com/office/drawing/2014/main" id="{F91718E5-602E-F64C-B2C6-E44F22997D2B}"/>
              </a:ext>
            </a:extLst>
          </p:cNvPr>
          <p:cNvGrpSpPr/>
          <p:nvPr/>
        </p:nvGrpSpPr>
        <p:grpSpPr>
          <a:xfrm>
            <a:off x="7914530" y="1047408"/>
            <a:ext cx="3045829" cy="2770778"/>
            <a:chOff x="7762239" y="908869"/>
            <a:chExt cx="3350411" cy="30478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9F9BA7FF-A7D4-DC4F-87C1-A3A3E1D1961A}"/>
                    </a:ext>
                  </a:extLst>
                </p:cNvPr>
                <p:cNvSpPr/>
                <p:nvPr/>
              </p:nvSpPr>
              <p:spPr>
                <a:xfrm>
                  <a:off x="7762239" y="1251869"/>
                  <a:ext cx="674734" cy="6747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2.3238</m:t>
                        </m:r>
                      </m:oMath>
                    </m:oMathPara>
                  </a14:m>
                  <a:endParaRPr kumimoji="1" lang="ja-JP" altLang="en-US" sz="1100"/>
                </a:p>
              </p:txBody>
            </p:sp>
          </mc:Choice>
          <mc:Fallback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9F9BA7FF-A7D4-DC4F-87C1-A3A3E1D196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2239" y="1251869"/>
                  <a:ext cx="674734" cy="67473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C7C5F254-43C5-7E4F-815C-532B8505D95A}"/>
                    </a:ext>
                  </a:extLst>
                </p:cNvPr>
                <p:cNvSpPr/>
                <p:nvPr/>
              </p:nvSpPr>
              <p:spPr>
                <a:xfrm>
                  <a:off x="7762239" y="2243272"/>
                  <a:ext cx="674734" cy="6747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−0.1417</m:t>
                        </m:r>
                      </m:oMath>
                    </m:oMathPara>
                  </a14:m>
                  <a:endParaRPr kumimoji="1" lang="ja-JP" altLang="en-US" sz="1100"/>
                </a:p>
              </p:txBody>
            </p:sp>
          </mc:Choice>
          <mc:Fallback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C7C5F254-43C5-7E4F-815C-532B8505D9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2239" y="2243272"/>
                  <a:ext cx="674734" cy="67473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EF8CF6A3-C8B0-6B4C-A77C-3CA56C408671}"/>
                    </a:ext>
                  </a:extLst>
                </p:cNvPr>
                <p:cNvSpPr/>
                <p:nvPr/>
              </p:nvSpPr>
              <p:spPr>
                <a:xfrm>
                  <a:off x="7762239" y="3281991"/>
                  <a:ext cx="674734" cy="6747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1.3798</m:t>
                        </m:r>
                      </m:oMath>
                    </m:oMathPara>
                  </a14:m>
                  <a:endParaRPr kumimoji="1" lang="ja-JP" altLang="en-US" sz="1100"/>
                </a:p>
              </p:txBody>
            </p:sp>
          </mc:Choice>
          <mc:Fallback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EF8CF6A3-C8B0-6B4C-A77C-3CA56C4086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2239" y="3281991"/>
                  <a:ext cx="674734" cy="67473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039F8E3-61B7-894D-B8CD-0B56E2A2BD14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8436973" y="2090833"/>
              <a:ext cx="2000943" cy="489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FCB6C57E-EDB1-6B4D-AFE8-2EE176F1A421}"/>
                    </a:ext>
                  </a:extLst>
                </p:cNvPr>
                <p:cNvSpPr/>
                <p:nvPr/>
              </p:nvSpPr>
              <p:spPr>
                <a:xfrm>
                  <a:off x="10437916" y="1753466"/>
                  <a:ext cx="674734" cy="6747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−1.7149</m:t>
                        </m:r>
                      </m:oMath>
                    </m:oMathPara>
                  </a14:m>
                  <a:endParaRPr kumimoji="1" lang="ja-JP" altLang="en-US" sz="1100"/>
                </a:p>
              </p:txBody>
            </p:sp>
          </mc:Choice>
          <mc:Fallback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FCB6C57E-EDB1-6B4D-AFE8-2EE176F1A4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7916" y="1753466"/>
                  <a:ext cx="674734" cy="67473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0E135EC-A6A6-744A-B903-E0882DA57B32}"/>
                    </a:ext>
                  </a:extLst>
                </p:cNvPr>
                <p:cNvSpPr txBox="1"/>
                <p:nvPr/>
              </p:nvSpPr>
              <p:spPr>
                <a:xfrm>
                  <a:off x="7866562" y="2965322"/>
                  <a:ext cx="486384" cy="3724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0E135EC-A6A6-744A-B903-E0882DA57B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6562" y="2965322"/>
                  <a:ext cx="486384" cy="3724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CC255D9-ABB1-004E-BAE8-455CFB1DCDFD}"/>
                    </a:ext>
                  </a:extLst>
                </p:cNvPr>
                <p:cNvSpPr txBox="1"/>
                <p:nvPr/>
              </p:nvSpPr>
              <p:spPr>
                <a:xfrm>
                  <a:off x="7866562" y="1907365"/>
                  <a:ext cx="486384" cy="3724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CC255D9-ABB1-004E-BAE8-455CFB1DC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6562" y="1907365"/>
                  <a:ext cx="486384" cy="3724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422E1FE-6126-E24D-A609-E00599478D4C}"/>
                    </a:ext>
                  </a:extLst>
                </p:cNvPr>
                <p:cNvSpPr txBox="1"/>
                <p:nvPr/>
              </p:nvSpPr>
              <p:spPr>
                <a:xfrm>
                  <a:off x="7866562" y="908869"/>
                  <a:ext cx="481339" cy="3724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422E1FE-6126-E24D-A609-E00599478D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6562" y="908869"/>
                  <a:ext cx="481339" cy="3724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64C7AFC-17D8-F24F-B25E-CB13448B6BEA}"/>
                    </a:ext>
                  </a:extLst>
                </p:cNvPr>
                <p:cNvSpPr txBox="1"/>
                <p:nvPr/>
              </p:nvSpPr>
              <p:spPr>
                <a:xfrm>
                  <a:off x="10589591" y="1448588"/>
                  <a:ext cx="482659" cy="3724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64C7AFC-17D8-F24F-B25E-CB13448B6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9591" y="1448588"/>
                  <a:ext cx="482659" cy="3724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59CBF637-1269-F14A-AE8E-89857836F14C}"/>
                    </a:ext>
                  </a:extLst>
                </p:cNvPr>
                <p:cNvSpPr/>
                <p:nvPr/>
              </p:nvSpPr>
              <p:spPr>
                <a:xfrm>
                  <a:off x="10437916" y="2885517"/>
                  <a:ext cx="674734" cy="6747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−1.0298</m:t>
                        </m:r>
                      </m:oMath>
                    </m:oMathPara>
                  </a14:m>
                  <a:endParaRPr kumimoji="1" lang="ja-JP" altLang="en-US" sz="1100"/>
                </a:p>
              </p:txBody>
            </p:sp>
          </mc:Choice>
          <mc:Fallback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59CBF637-1269-F14A-AE8E-89857836F1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7916" y="2885517"/>
                  <a:ext cx="674734" cy="674734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B684439-155A-D34C-B4D7-9FFEF52F03EE}"/>
                    </a:ext>
                  </a:extLst>
                </p:cNvPr>
                <p:cNvSpPr txBox="1"/>
                <p:nvPr/>
              </p:nvSpPr>
              <p:spPr>
                <a:xfrm>
                  <a:off x="10589591" y="2580639"/>
                  <a:ext cx="487701" cy="3724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B684439-155A-D34C-B4D7-9FFEF52F03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9591" y="2580639"/>
                  <a:ext cx="487701" cy="3724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427B3F93-9670-AB44-ACFE-A3BD9330BCA1}"/>
                </a:ext>
              </a:extLst>
            </p:cNvPr>
            <p:cNvCxnSpPr>
              <a:cxnSpLocks/>
              <a:stCxn id="29" idx="6"/>
              <a:endCxn id="43" idx="2"/>
            </p:cNvCxnSpPr>
            <p:nvPr/>
          </p:nvCxnSpPr>
          <p:spPr>
            <a:xfrm>
              <a:off x="8436973" y="2580639"/>
              <a:ext cx="2000943" cy="642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13F2B63F-4AED-814E-87D9-A4206B0130D5}"/>
                </a:ext>
              </a:extLst>
            </p:cNvPr>
            <p:cNvCxnSpPr>
              <a:cxnSpLocks/>
              <a:stCxn id="31" idx="6"/>
              <a:endCxn id="43" idx="2"/>
            </p:cNvCxnSpPr>
            <p:nvPr/>
          </p:nvCxnSpPr>
          <p:spPr>
            <a:xfrm flipV="1">
              <a:off x="8436973" y="3222884"/>
              <a:ext cx="2000943" cy="396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D99C4762-A088-BC44-A1F7-5A61BF7726A0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 flipV="1">
              <a:off x="8436973" y="2090833"/>
              <a:ext cx="2000943" cy="1528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A3CB64D-F20C-5849-92FB-8D06E0B167AE}"/>
                </a:ext>
              </a:extLst>
            </p:cNvPr>
            <p:cNvCxnSpPr>
              <a:cxnSpLocks/>
              <a:stCxn id="28" idx="6"/>
              <a:endCxn id="37" idx="2"/>
            </p:cNvCxnSpPr>
            <p:nvPr/>
          </p:nvCxnSpPr>
          <p:spPr>
            <a:xfrm>
              <a:off x="8436973" y="1589236"/>
              <a:ext cx="2000943" cy="501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684BA9A4-D28A-9940-BFC7-D1C048D3EFE2}"/>
                </a:ext>
              </a:extLst>
            </p:cNvPr>
            <p:cNvCxnSpPr>
              <a:cxnSpLocks/>
              <a:stCxn id="28" idx="6"/>
              <a:endCxn id="43" idx="2"/>
            </p:cNvCxnSpPr>
            <p:nvPr/>
          </p:nvCxnSpPr>
          <p:spPr>
            <a:xfrm>
              <a:off x="8436973" y="1589236"/>
              <a:ext cx="2000943" cy="1633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9F63779-E0B3-094A-A6AB-4AE60AC71847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1897061" y="2225396"/>
            <a:ext cx="462891" cy="5780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279716C-EBFB-1E44-BBBA-79492A3BFFA2}"/>
              </a:ext>
            </a:extLst>
          </p:cNvPr>
          <p:cNvSpPr txBox="1"/>
          <p:nvPr/>
        </p:nvSpPr>
        <p:spPr>
          <a:xfrm>
            <a:off x="1242875" y="1856064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rgbClr val="FF0000"/>
                </a:solidFill>
              </a:rPr>
              <a:t>データの数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9927BA9-7CB9-834F-AA4C-F15DD13D31C0}"/>
              </a:ext>
            </a:extLst>
          </p:cNvPr>
          <p:cNvCxnSpPr>
            <a:cxnSpLocks/>
          </p:cNvCxnSpPr>
          <p:nvPr/>
        </p:nvCxnSpPr>
        <p:spPr>
          <a:xfrm flipH="1">
            <a:off x="2580300" y="2149413"/>
            <a:ext cx="548678" cy="6540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BD2F9E2-83D2-1749-A5A0-2B399A286328}"/>
              </a:ext>
            </a:extLst>
          </p:cNvPr>
          <p:cNvSpPr txBox="1"/>
          <p:nvPr/>
        </p:nvSpPr>
        <p:spPr>
          <a:xfrm>
            <a:off x="2695140" y="1856064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>
                <a:solidFill>
                  <a:srgbClr val="FF0000"/>
                </a:solidFill>
              </a:rPr>
              <a:t>データの次元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A509F1-C8C1-5C4F-ACA9-793EDB15E3C2}"/>
              </a:ext>
            </a:extLst>
          </p:cNvPr>
          <p:cNvSpPr txBox="1"/>
          <p:nvPr/>
        </p:nvSpPr>
        <p:spPr>
          <a:xfrm>
            <a:off x="2694840" y="3713259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Input</a:t>
            </a:r>
            <a:r>
              <a:rPr kumimoji="1" lang="ko-Kore-KR" altLang="en-US" b="1">
                <a:solidFill>
                  <a:srgbClr val="FF0000"/>
                </a:solidFill>
              </a:rPr>
              <a:t>の次元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8175632-3884-CB43-9BAC-B81DBC423C62}"/>
              </a:ext>
            </a:extLst>
          </p:cNvPr>
          <p:cNvCxnSpPr>
            <a:cxnSpLocks/>
          </p:cNvCxnSpPr>
          <p:nvPr/>
        </p:nvCxnSpPr>
        <p:spPr>
          <a:xfrm flipH="1">
            <a:off x="2551247" y="4050626"/>
            <a:ext cx="143593" cy="118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2936A11-3B6B-5443-B1F3-613223689FF1}"/>
              </a:ext>
            </a:extLst>
          </p:cNvPr>
          <p:cNvSpPr txBox="1"/>
          <p:nvPr/>
        </p:nvSpPr>
        <p:spPr>
          <a:xfrm>
            <a:off x="2854639" y="440987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Output</a:t>
            </a:r>
            <a:r>
              <a:rPr kumimoji="1" lang="ko-Kore-KR" altLang="en-US" b="1">
                <a:solidFill>
                  <a:srgbClr val="FF0000"/>
                </a:solidFill>
              </a:rPr>
              <a:t>の次元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48ACB11-E4B4-B24A-B9B0-64F4DF80061D}"/>
              </a:ext>
            </a:extLst>
          </p:cNvPr>
          <p:cNvCxnSpPr>
            <a:cxnSpLocks/>
          </p:cNvCxnSpPr>
          <p:nvPr/>
        </p:nvCxnSpPr>
        <p:spPr>
          <a:xfrm flipH="1" flipV="1">
            <a:off x="2703648" y="4321586"/>
            <a:ext cx="150991" cy="167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A688B38E-C40B-C24A-956D-D66718F1CCDA}"/>
              </a:ext>
            </a:extLst>
          </p:cNvPr>
          <p:cNvGrpSpPr/>
          <p:nvPr/>
        </p:nvGrpSpPr>
        <p:grpSpPr>
          <a:xfrm>
            <a:off x="7914530" y="4122187"/>
            <a:ext cx="3045828" cy="2770778"/>
            <a:chOff x="7762239" y="3983648"/>
            <a:chExt cx="3350411" cy="30478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CE070104-09FB-EA47-894A-E09221C59FFD}"/>
                    </a:ext>
                  </a:extLst>
                </p:cNvPr>
                <p:cNvSpPr/>
                <p:nvPr/>
              </p:nvSpPr>
              <p:spPr>
                <a:xfrm>
                  <a:off x="7762239" y="4326648"/>
                  <a:ext cx="674734" cy="6747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0.2610</m:t>
                        </m:r>
                      </m:oMath>
                    </m:oMathPara>
                  </a14:m>
                  <a:endParaRPr kumimoji="1" lang="ja-JP" altLang="en-US" sz="1100"/>
                </a:p>
              </p:txBody>
            </p:sp>
          </mc:Choice>
          <mc:Fallback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CE070104-09FB-EA47-894A-E09221C59F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2239" y="4326648"/>
                  <a:ext cx="674734" cy="674734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6457E877-D415-BE4B-A8F1-D1B5061D3689}"/>
                    </a:ext>
                  </a:extLst>
                </p:cNvPr>
                <p:cNvSpPr/>
                <p:nvPr/>
              </p:nvSpPr>
              <p:spPr>
                <a:xfrm>
                  <a:off x="7762239" y="5318051"/>
                  <a:ext cx="674734" cy="6747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1.4657</m:t>
                        </m:r>
                      </m:oMath>
                    </m:oMathPara>
                  </a14:m>
                  <a:endParaRPr kumimoji="1" lang="ja-JP" altLang="en-US" sz="1100"/>
                </a:p>
              </p:txBody>
            </p:sp>
          </mc:Choice>
          <mc:Fallback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6457E877-D415-BE4B-A8F1-D1B5061D36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2239" y="5318051"/>
                  <a:ext cx="674734" cy="674734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867FE43C-A917-394E-94E3-02E179358B9F}"/>
                    </a:ext>
                  </a:extLst>
                </p:cNvPr>
                <p:cNvSpPr/>
                <p:nvPr/>
              </p:nvSpPr>
              <p:spPr>
                <a:xfrm>
                  <a:off x="7762239" y="6356770"/>
                  <a:ext cx="674734" cy="6747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0.2128</m:t>
                        </m:r>
                      </m:oMath>
                    </m:oMathPara>
                  </a14:m>
                  <a:endParaRPr kumimoji="1" lang="ja-JP" altLang="en-US" sz="1100"/>
                </a:p>
              </p:txBody>
            </p:sp>
          </mc:Choice>
          <mc:Fallback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867FE43C-A917-394E-94E3-02E179358B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2239" y="6356770"/>
                  <a:ext cx="674734" cy="674734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0B14C8BE-667D-5D49-B048-4B1A72DEBBB1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V="1">
              <a:off x="8436973" y="5165612"/>
              <a:ext cx="2000943" cy="489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318E348A-2CFC-B643-A274-A73D7DBFF3A7}"/>
                    </a:ext>
                  </a:extLst>
                </p:cNvPr>
                <p:cNvSpPr/>
                <p:nvPr/>
              </p:nvSpPr>
              <p:spPr>
                <a:xfrm>
                  <a:off x="10437916" y="4828245"/>
                  <a:ext cx="674734" cy="6747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−1.5241</m:t>
                        </m:r>
                      </m:oMath>
                    </m:oMathPara>
                  </a14:m>
                  <a:endParaRPr kumimoji="1" lang="ja-JP" altLang="en-US" sz="1100"/>
                </a:p>
              </p:txBody>
            </p:sp>
          </mc:Choice>
          <mc:Fallback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318E348A-2CFC-B643-A274-A73D7DBFF3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7916" y="4828245"/>
                  <a:ext cx="674734" cy="674734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6F209494-9223-1D49-A71C-19A08B0878CB}"/>
                    </a:ext>
                  </a:extLst>
                </p:cNvPr>
                <p:cNvSpPr txBox="1"/>
                <p:nvPr/>
              </p:nvSpPr>
              <p:spPr>
                <a:xfrm>
                  <a:off x="7866561" y="6040101"/>
                  <a:ext cx="442167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6F209494-9223-1D49-A71C-19A08B0878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6561" y="6040101"/>
                  <a:ext cx="442167" cy="33855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2974B82-5A55-644F-8CC1-C7E8CC4AC250}"/>
                    </a:ext>
                  </a:extLst>
                </p:cNvPr>
                <p:cNvSpPr txBox="1"/>
                <p:nvPr/>
              </p:nvSpPr>
              <p:spPr>
                <a:xfrm>
                  <a:off x="7866561" y="4982144"/>
                  <a:ext cx="442167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2974B82-5A55-644F-8CC1-C7E8CC4AC2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6561" y="4982144"/>
                  <a:ext cx="442167" cy="33855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0868C53-961E-D948-95C9-3154566120DD}"/>
                    </a:ext>
                  </a:extLst>
                </p:cNvPr>
                <p:cNvSpPr txBox="1"/>
                <p:nvPr/>
              </p:nvSpPr>
              <p:spPr>
                <a:xfrm>
                  <a:off x="7866561" y="3983648"/>
                  <a:ext cx="437581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0868C53-961E-D948-95C9-3154566120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6561" y="3983648"/>
                  <a:ext cx="437581" cy="33855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12D3D5A-C64E-0F4A-8A2A-4BC3B5E792FE}"/>
                    </a:ext>
                  </a:extLst>
                </p:cNvPr>
                <p:cNvSpPr txBox="1"/>
                <p:nvPr/>
              </p:nvSpPr>
              <p:spPr>
                <a:xfrm>
                  <a:off x="10589591" y="4523367"/>
                  <a:ext cx="438781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12D3D5A-C64E-0F4A-8A2A-4BC3B5E792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9591" y="4523367"/>
                  <a:ext cx="438781" cy="33855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FA00BCCA-AECC-6C42-8C09-18EDB3FDEB48}"/>
                    </a:ext>
                  </a:extLst>
                </p:cNvPr>
                <p:cNvSpPr/>
                <p:nvPr/>
              </p:nvSpPr>
              <p:spPr>
                <a:xfrm>
                  <a:off x="10437916" y="5960296"/>
                  <a:ext cx="674734" cy="6747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−1.2692</m:t>
                        </m:r>
                      </m:oMath>
                    </m:oMathPara>
                  </a14:m>
                  <a:endParaRPr kumimoji="1" lang="ja-JP" altLang="en-US" sz="1100"/>
                </a:p>
              </p:txBody>
            </p:sp>
          </mc:Choice>
          <mc:Fallback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FA00BCCA-AECC-6C42-8C09-18EDB3FDEB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7916" y="5960296"/>
                  <a:ext cx="674734" cy="674734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013F593A-0911-354A-B2DD-2CE055B6A153}"/>
                    </a:ext>
                  </a:extLst>
                </p:cNvPr>
                <p:cNvSpPr txBox="1"/>
                <p:nvPr/>
              </p:nvSpPr>
              <p:spPr>
                <a:xfrm>
                  <a:off x="10589591" y="5655418"/>
                  <a:ext cx="443365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013F593A-0911-354A-B2DD-2CE055B6A1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9591" y="5655418"/>
                  <a:ext cx="443365" cy="33855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7117EB81-4FCB-7440-9505-3F188DA1FDEB}"/>
                </a:ext>
              </a:extLst>
            </p:cNvPr>
            <p:cNvCxnSpPr>
              <a:cxnSpLocks/>
              <a:stCxn id="76" idx="6"/>
              <a:endCxn id="84" idx="2"/>
            </p:cNvCxnSpPr>
            <p:nvPr/>
          </p:nvCxnSpPr>
          <p:spPr>
            <a:xfrm>
              <a:off x="8436973" y="5655418"/>
              <a:ext cx="2000943" cy="642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1C1846B3-AA70-1E47-B557-1878406831B5}"/>
                </a:ext>
              </a:extLst>
            </p:cNvPr>
            <p:cNvCxnSpPr>
              <a:cxnSpLocks/>
              <a:stCxn id="77" idx="6"/>
              <a:endCxn id="84" idx="2"/>
            </p:cNvCxnSpPr>
            <p:nvPr/>
          </p:nvCxnSpPr>
          <p:spPr>
            <a:xfrm flipV="1">
              <a:off x="8436973" y="6297663"/>
              <a:ext cx="2000943" cy="396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9C8EA337-07B6-194D-BC93-7776BCA84C89}"/>
                </a:ext>
              </a:extLst>
            </p:cNvPr>
            <p:cNvCxnSpPr>
              <a:cxnSpLocks/>
              <a:stCxn id="77" idx="6"/>
              <a:endCxn id="79" idx="2"/>
            </p:cNvCxnSpPr>
            <p:nvPr/>
          </p:nvCxnSpPr>
          <p:spPr>
            <a:xfrm flipV="1">
              <a:off x="8436973" y="5165612"/>
              <a:ext cx="2000943" cy="1528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954BA6D3-56C9-CB44-8C30-6D88BCAA284B}"/>
                </a:ext>
              </a:extLst>
            </p:cNvPr>
            <p:cNvCxnSpPr>
              <a:cxnSpLocks/>
              <a:stCxn id="75" idx="6"/>
              <a:endCxn id="79" idx="2"/>
            </p:cNvCxnSpPr>
            <p:nvPr/>
          </p:nvCxnSpPr>
          <p:spPr>
            <a:xfrm>
              <a:off x="8436973" y="4664015"/>
              <a:ext cx="2000943" cy="501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F3ADFC45-88C8-4746-AFDF-99B55E4078DB}"/>
                </a:ext>
              </a:extLst>
            </p:cNvPr>
            <p:cNvCxnSpPr>
              <a:cxnSpLocks/>
              <a:stCxn id="75" idx="6"/>
              <a:endCxn id="84" idx="2"/>
            </p:cNvCxnSpPr>
            <p:nvPr/>
          </p:nvCxnSpPr>
          <p:spPr>
            <a:xfrm>
              <a:off x="8436973" y="4664015"/>
              <a:ext cx="2000943" cy="1633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A0BCB4EC-2E12-D94F-93DB-D099BC692282}"/>
              </a:ext>
            </a:extLst>
          </p:cNvPr>
          <p:cNvSpPr txBox="1"/>
          <p:nvPr/>
        </p:nvSpPr>
        <p:spPr>
          <a:xfrm>
            <a:off x="6304038" y="235967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/>
              <a:t>データ</a:t>
            </a:r>
            <a:r>
              <a:rPr kumimoji="1" lang="en-US" altLang="ko-Kore-KR" b="1" dirty="0"/>
              <a:t>1</a:t>
            </a:r>
            <a:endParaRPr kumimoji="1" lang="ja-JP" altLang="en-US" b="1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8762BA4-C9BE-6B40-89F8-E49485FD3A5F}"/>
              </a:ext>
            </a:extLst>
          </p:cNvPr>
          <p:cNvSpPr txBox="1"/>
          <p:nvPr/>
        </p:nvSpPr>
        <p:spPr>
          <a:xfrm>
            <a:off x="6304037" y="5419339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/>
              <a:t>データ</a:t>
            </a:r>
            <a:r>
              <a:rPr kumimoji="1" lang="en-US" altLang="ko-Kore-KR" b="1" dirty="0"/>
              <a:t>2</a:t>
            </a:r>
            <a:endParaRPr kumimoji="1" lang="ja-JP" altLang="en-US" b="1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EC46A787-F29F-A24C-B4C0-C830E07E0DEE}"/>
              </a:ext>
            </a:extLst>
          </p:cNvPr>
          <p:cNvSpPr/>
          <p:nvPr/>
        </p:nvSpPr>
        <p:spPr>
          <a:xfrm>
            <a:off x="2475015" y="2803449"/>
            <a:ext cx="148028" cy="216728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3451D9E8-181B-CB47-A781-988A51C5E7A3}"/>
              </a:ext>
            </a:extLst>
          </p:cNvPr>
          <p:cNvSpPr/>
          <p:nvPr/>
        </p:nvSpPr>
        <p:spPr>
          <a:xfrm>
            <a:off x="2475015" y="4158990"/>
            <a:ext cx="148028" cy="216728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A0E9AB3-0CAE-F845-BDF6-F1D189BB9C66}"/>
              </a:ext>
            </a:extLst>
          </p:cNvPr>
          <p:cNvSpPr txBox="1"/>
          <p:nvPr/>
        </p:nvSpPr>
        <p:spPr>
          <a:xfrm>
            <a:off x="537563" y="5852621"/>
            <a:ext cx="5182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Output</a:t>
            </a:r>
            <a:r>
              <a:rPr kumimoji="1" lang="ja-JP" altLang="en-US" b="1">
                <a:solidFill>
                  <a:srgbClr val="FF0000"/>
                </a:solidFill>
              </a:rPr>
              <a:t>の</a:t>
            </a:r>
            <a:r>
              <a:rPr kumimoji="1" lang="ko-Kore-KR" altLang="en-US" b="1" dirty="0">
                <a:solidFill>
                  <a:srgbClr val="FF0000"/>
                </a:solidFill>
              </a:rPr>
              <a:t>サイズ</a:t>
            </a:r>
            <a:r>
              <a:rPr kumimoji="1" lang="en-US" altLang="ko-Kore-KR" b="1" dirty="0">
                <a:solidFill>
                  <a:srgbClr val="FF0000"/>
                </a:solidFill>
              </a:rPr>
              <a:t>: (Input</a:t>
            </a:r>
            <a:r>
              <a:rPr kumimoji="1" lang="ko-Kore-KR" altLang="en-US" b="1" dirty="0">
                <a:solidFill>
                  <a:srgbClr val="FF0000"/>
                </a:solidFill>
              </a:rPr>
              <a:t>データの数</a:t>
            </a:r>
            <a:r>
              <a:rPr kumimoji="1" lang="en-US" altLang="ko-Kore-KR" b="1" dirty="0">
                <a:solidFill>
                  <a:srgbClr val="FF0000"/>
                </a:solidFill>
              </a:rPr>
              <a:t>, Output</a:t>
            </a:r>
            <a:r>
              <a:rPr kumimoji="1" lang="ko-Kore-KR" altLang="en-US" b="1" dirty="0">
                <a:solidFill>
                  <a:srgbClr val="FF0000"/>
                </a:solidFill>
              </a:rPr>
              <a:t>の次元</a:t>
            </a:r>
            <a:r>
              <a:rPr kumimoji="1" lang="en-US" altLang="ko-Kore-KR" b="1" dirty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ja-JP" b="1" dirty="0">
                <a:solidFill>
                  <a:srgbClr val="FF0000"/>
                </a:solidFill>
              </a:rPr>
              <a:t>	</a:t>
            </a:r>
            <a:r>
              <a:rPr kumimoji="1" lang="ja-JP" altLang="en-US" b="1">
                <a:solidFill>
                  <a:srgbClr val="FF0000"/>
                </a:solidFill>
              </a:rPr>
              <a:t>　　</a:t>
            </a:r>
            <a:r>
              <a:rPr kumimoji="1" lang="en-US" altLang="ja-JP" b="1" dirty="0">
                <a:solidFill>
                  <a:srgbClr val="FF0000"/>
                </a:solidFill>
              </a:rPr>
              <a:t>   = (2,2)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5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ko-Kore-KR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ニューラルネットワークの定義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7E9B9C9A-5F31-3946-9D5B-C7907807B815}"/>
                  </a:ext>
                </a:extLst>
              </p:cNvPr>
              <p:cNvSpPr/>
              <p:nvPr/>
            </p:nvSpPr>
            <p:spPr>
              <a:xfrm>
                <a:off x="917069" y="2062765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7E9B9C9A-5F31-3946-9D5B-C7907807B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69" y="2062765"/>
                <a:ext cx="816428" cy="81642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E4DEECD-B188-5A47-9AA4-DD2B15ADF779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1733497" y="2470979"/>
            <a:ext cx="563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E7FFC1B-A20F-044E-A2CF-D449583AFE4C}"/>
                  </a:ext>
                </a:extLst>
              </p:cNvPr>
              <p:cNvSpPr/>
              <p:nvPr/>
            </p:nvSpPr>
            <p:spPr>
              <a:xfrm>
                <a:off x="2321525" y="2062765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E7FFC1B-A20F-044E-A2CF-D449583AFE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525" y="2062765"/>
                <a:ext cx="816428" cy="81642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89BC7DA-A5EF-6943-9F9A-A1E3FA9A4503}"/>
              </a:ext>
            </a:extLst>
          </p:cNvPr>
          <p:cNvSpPr txBox="1"/>
          <p:nvPr/>
        </p:nvSpPr>
        <p:spPr>
          <a:xfrm>
            <a:off x="487020" y="1424648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長い関数を定義したい場合は？</a:t>
            </a:r>
            <a:endParaRPr kumimoji="1" lang="ja-JP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1761677-B2C8-F84F-8EAA-CBE26A55E0FD}"/>
              </a:ext>
            </a:extLst>
          </p:cNvPr>
          <p:cNvCxnSpPr>
            <a:cxnSpLocks/>
          </p:cNvCxnSpPr>
          <p:nvPr/>
        </p:nvCxnSpPr>
        <p:spPr>
          <a:xfrm>
            <a:off x="3141584" y="2457719"/>
            <a:ext cx="563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4A377CCD-B4B8-5E4D-9B72-032272D3765A}"/>
                  </a:ext>
                </a:extLst>
              </p:cNvPr>
              <p:cNvSpPr/>
              <p:nvPr/>
            </p:nvSpPr>
            <p:spPr>
              <a:xfrm>
                <a:off x="3729612" y="2049505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4A377CCD-B4B8-5E4D-9B72-032272D37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612" y="2049505"/>
                <a:ext cx="816428" cy="8164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526E8A3-BA97-AF44-BAA6-2974AD9E83A8}"/>
              </a:ext>
            </a:extLst>
          </p:cNvPr>
          <p:cNvSpPr txBox="1"/>
          <p:nvPr/>
        </p:nvSpPr>
        <p:spPr>
          <a:xfrm>
            <a:off x="4546040" y="22128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EC53197-5F12-0D4D-B4B2-179CBB4B2134}"/>
              </a:ext>
            </a:extLst>
          </p:cNvPr>
          <p:cNvCxnSpPr>
            <a:cxnSpLocks/>
          </p:cNvCxnSpPr>
          <p:nvPr/>
        </p:nvCxnSpPr>
        <p:spPr>
          <a:xfrm>
            <a:off x="4901594" y="2457719"/>
            <a:ext cx="563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035D090E-CF37-4943-9F5B-F890AEC4C5F7}"/>
                  </a:ext>
                </a:extLst>
              </p:cNvPr>
              <p:cNvSpPr/>
              <p:nvPr/>
            </p:nvSpPr>
            <p:spPr>
              <a:xfrm>
                <a:off x="5489622" y="2049505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035D090E-CF37-4943-9F5B-F890AEC4C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622" y="2049505"/>
                <a:ext cx="816428" cy="81642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D33C976-D1A4-404D-A26B-1626E0ED05B9}"/>
              </a:ext>
            </a:extLst>
          </p:cNvPr>
          <p:cNvSpPr txBox="1"/>
          <p:nvPr/>
        </p:nvSpPr>
        <p:spPr>
          <a:xfrm>
            <a:off x="867184" y="3342125"/>
            <a:ext cx="186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ym typeface="Wingdings" pitchFamily="2" charset="2"/>
              </a:rPr>
              <a:t> </a:t>
            </a:r>
            <a:r>
              <a:rPr kumimoji="1" lang="en-US" altLang="ja-JP" dirty="0"/>
              <a:t>Pytorch </a:t>
            </a:r>
            <a:r>
              <a:rPr kumimoji="1" lang="ko-Kore-KR" altLang="en-US" dirty="0"/>
              <a:t>使用</a:t>
            </a:r>
            <a:r>
              <a:rPr kumimoji="1" lang="en-US" altLang="ko-Kore-KR" dirty="0"/>
              <a:t> X</a:t>
            </a:r>
            <a:endParaRPr kumimoji="1" lang="ja-JP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5E2E0D2-DBD9-9449-A098-6D9B1FEBAF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069" y="3832164"/>
            <a:ext cx="2854876" cy="28548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F10BC98-973C-4847-A4F0-A2BF5650545D}"/>
              </a:ext>
            </a:extLst>
          </p:cNvPr>
          <p:cNvSpPr txBox="1"/>
          <p:nvPr/>
        </p:nvSpPr>
        <p:spPr>
          <a:xfrm>
            <a:off x="5085556" y="3342125"/>
            <a:ext cx="190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ym typeface="Wingdings" pitchFamily="2" charset="2"/>
              </a:rPr>
              <a:t> </a:t>
            </a:r>
            <a:r>
              <a:rPr kumimoji="1" lang="en-US" altLang="ja-JP" dirty="0"/>
              <a:t>Pytorch </a:t>
            </a:r>
            <a:r>
              <a:rPr kumimoji="1" lang="ko-Kore-KR" altLang="en-US" dirty="0"/>
              <a:t>使用</a:t>
            </a:r>
            <a:r>
              <a:rPr kumimoji="1" lang="en-US" altLang="ko-Kore-KR" dirty="0"/>
              <a:t> O</a:t>
            </a:r>
            <a:endParaRPr kumimoji="1" lang="ja-JP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D66A5A-5BE5-F34C-B5B0-984BFD2D86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3380" y="3832164"/>
            <a:ext cx="3851984" cy="226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94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ko-Kore-KR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ニューラルネットワークの定義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BC7DA-A5EF-6943-9F9A-A1E3FA9A4503}"/>
              </a:ext>
            </a:extLst>
          </p:cNvPr>
          <p:cNvSpPr txBox="1"/>
          <p:nvPr/>
        </p:nvSpPr>
        <p:spPr>
          <a:xfrm>
            <a:off x="487020" y="1424648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高次元</a:t>
            </a:r>
            <a:r>
              <a:rPr kumimoji="1" lang="en-US" altLang="ko-Kore-KR" dirty="0"/>
              <a:t>Input</a:t>
            </a:r>
            <a:r>
              <a:rPr kumimoji="1" lang="ko-Kore-KR" altLang="en-US" dirty="0"/>
              <a:t>の関数を定義したい場合は？</a:t>
            </a:r>
            <a:endParaRPr kumimoji="1" lang="ja-JP" altLang="en-US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1EAA5E21-A921-2242-94A6-3D077161981F}"/>
              </a:ext>
            </a:extLst>
          </p:cNvPr>
          <p:cNvGrpSpPr/>
          <p:nvPr/>
        </p:nvGrpSpPr>
        <p:grpSpPr>
          <a:xfrm>
            <a:off x="487020" y="2121592"/>
            <a:ext cx="6360158" cy="4220735"/>
            <a:chOff x="772179" y="2139347"/>
            <a:chExt cx="6360158" cy="4220735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B198162-63C5-E142-B89A-E072706955A1}"/>
                </a:ext>
              </a:extLst>
            </p:cNvPr>
            <p:cNvSpPr/>
            <p:nvPr/>
          </p:nvSpPr>
          <p:spPr>
            <a:xfrm>
              <a:off x="772179" y="3232414"/>
              <a:ext cx="613395" cy="61339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highlight>
                  <a:srgbClr val="FFFF00"/>
                </a:highlight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D72CB10-434C-FF4D-926C-967ADD600E6E}"/>
                </a:ext>
              </a:extLst>
            </p:cNvPr>
            <p:cNvSpPr/>
            <p:nvPr/>
          </p:nvSpPr>
          <p:spPr>
            <a:xfrm>
              <a:off x="772179" y="4133690"/>
              <a:ext cx="613395" cy="61339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highlight>
                  <a:srgbClr val="FFFF00"/>
                </a:highlight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E41C82B-7352-CD4B-B6A0-E6FBB526AFC2}"/>
                </a:ext>
              </a:extLst>
            </p:cNvPr>
            <p:cNvSpPr/>
            <p:nvPr/>
          </p:nvSpPr>
          <p:spPr>
            <a:xfrm>
              <a:off x="772179" y="5077979"/>
              <a:ext cx="613395" cy="61339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highlight>
                  <a:srgbClr val="FFFF00"/>
                </a:highlight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672FED3-B8BD-0A4F-877E-BD1878D2ACC5}"/>
                </a:ext>
              </a:extLst>
            </p:cNvPr>
            <p:cNvCxnSpPr>
              <a:cxnSpLocks/>
              <a:stCxn id="18" idx="6"/>
              <a:endCxn id="21" idx="2"/>
            </p:cNvCxnSpPr>
            <p:nvPr/>
          </p:nvCxnSpPr>
          <p:spPr>
            <a:xfrm flipV="1">
              <a:off x="1385574" y="2723206"/>
              <a:ext cx="1819039" cy="1717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73B5571-DB0B-7146-8C9A-7B49E044F870}"/>
                </a:ext>
              </a:extLst>
            </p:cNvPr>
            <p:cNvSpPr/>
            <p:nvPr/>
          </p:nvSpPr>
          <p:spPr>
            <a:xfrm>
              <a:off x="3204613" y="2416508"/>
              <a:ext cx="613395" cy="61339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0826597-B38E-2847-AAE9-4264995382F9}"/>
                    </a:ext>
                  </a:extLst>
                </p:cNvPr>
                <p:cNvSpPr txBox="1"/>
                <p:nvPr/>
              </p:nvSpPr>
              <p:spPr>
                <a:xfrm>
                  <a:off x="867018" y="4790099"/>
                  <a:ext cx="442167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0826597-B38E-2847-AAE9-426499538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018" y="4790099"/>
                  <a:ext cx="442167" cy="3385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C2CFA68-CF29-4842-B72E-450AB446AA64}"/>
                    </a:ext>
                  </a:extLst>
                </p:cNvPr>
                <p:cNvSpPr txBox="1"/>
                <p:nvPr/>
              </p:nvSpPr>
              <p:spPr>
                <a:xfrm>
                  <a:off x="867018" y="3828320"/>
                  <a:ext cx="442167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C2CFA68-CF29-4842-B72E-450AB446AA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018" y="3828320"/>
                  <a:ext cx="442167" cy="33855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7B2E20F-15E0-5C42-B88A-E5FC0A46CA0B}"/>
                    </a:ext>
                  </a:extLst>
                </p:cNvPr>
                <p:cNvSpPr txBox="1"/>
                <p:nvPr/>
              </p:nvSpPr>
              <p:spPr>
                <a:xfrm>
                  <a:off x="867018" y="2920596"/>
                  <a:ext cx="437581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7B2E20F-15E0-5C42-B88A-E5FC0A46C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018" y="2920596"/>
                  <a:ext cx="437581" cy="3385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E8133FB-2720-1543-B3DE-F638183A2A44}"/>
                    </a:ext>
                  </a:extLst>
                </p:cNvPr>
                <p:cNvSpPr txBox="1"/>
                <p:nvPr/>
              </p:nvSpPr>
              <p:spPr>
                <a:xfrm>
                  <a:off x="3342500" y="2139347"/>
                  <a:ext cx="39780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E8133FB-2720-1543-B3DE-F638183A2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500" y="2139347"/>
                  <a:ext cx="39780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8B5934E-8DBD-5040-B1E8-931557B53FFB}"/>
                </a:ext>
              </a:extLst>
            </p:cNvPr>
            <p:cNvSpPr/>
            <p:nvPr/>
          </p:nvSpPr>
          <p:spPr>
            <a:xfrm>
              <a:off x="3204613" y="3445646"/>
              <a:ext cx="613395" cy="61339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A425728-29DC-D44D-9CD1-1A1C474B65D9}"/>
                    </a:ext>
                  </a:extLst>
                </p:cNvPr>
                <p:cNvSpPr txBox="1"/>
                <p:nvPr/>
              </p:nvSpPr>
              <p:spPr>
                <a:xfrm>
                  <a:off x="3342500" y="3168484"/>
                  <a:ext cx="4019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A425728-29DC-D44D-9CD1-1A1C474B6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500" y="3168484"/>
                  <a:ext cx="401969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B544BA6-F6F9-234C-BF28-BCA4DED4CB4A}"/>
                </a:ext>
              </a:extLst>
            </p:cNvPr>
            <p:cNvCxnSpPr>
              <a:cxnSpLocks/>
              <a:stCxn id="18" idx="6"/>
              <a:endCxn id="26" idx="2"/>
            </p:cNvCxnSpPr>
            <p:nvPr/>
          </p:nvCxnSpPr>
          <p:spPr>
            <a:xfrm flipV="1">
              <a:off x="1385574" y="3752344"/>
              <a:ext cx="1819039" cy="688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6FC4F386-9FE3-2140-8785-0D1C8852D1B5}"/>
                </a:ext>
              </a:extLst>
            </p:cNvPr>
            <p:cNvCxnSpPr>
              <a:cxnSpLocks/>
              <a:stCxn id="19" idx="6"/>
              <a:endCxn id="26" idx="2"/>
            </p:cNvCxnSpPr>
            <p:nvPr/>
          </p:nvCxnSpPr>
          <p:spPr>
            <a:xfrm flipV="1">
              <a:off x="1385574" y="3752344"/>
              <a:ext cx="1819039" cy="1632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51C12C3-05E1-7B43-A2B2-294F96981646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 flipV="1">
              <a:off x="1385574" y="2723206"/>
              <a:ext cx="1819039" cy="2661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C4DFBF12-AB2F-FB41-89FB-DD34ECB36EE7}"/>
                </a:ext>
              </a:extLst>
            </p:cNvPr>
            <p:cNvCxnSpPr>
              <a:cxnSpLocks/>
              <a:stCxn id="17" idx="6"/>
              <a:endCxn id="21" idx="2"/>
            </p:cNvCxnSpPr>
            <p:nvPr/>
          </p:nvCxnSpPr>
          <p:spPr>
            <a:xfrm flipV="1">
              <a:off x="1385574" y="2723206"/>
              <a:ext cx="1819039" cy="815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22944E2-8B45-FD42-B737-90184CC2430B}"/>
                </a:ext>
              </a:extLst>
            </p:cNvPr>
            <p:cNvCxnSpPr>
              <a:cxnSpLocks/>
              <a:stCxn id="17" idx="6"/>
              <a:endCxn id="26" idx="2"/>
            </p:cNvCxnSpPr>
            <p:nvPr/>
          </p:nvCxnSpPr>
          <p:spPr>
            <a:xfrm>
              <a:off x="1385574" y="3539112"/>
              <a:ext cx="1819039" cy="213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1FE75501-D8B1-604B-8BE8-BFA4D5674CB2}"/>
                </a:ext>
              </a:extLst>
            </p:cNvPr>
            <p:cNvSpPr/>
            <p:nvPr/>
          </p:nvSpPr>
          <p:spPr>
            <a:xfrm>
              <a:off x="3204613" y="4717549"/>
              <a:ext cx="613395" cy="61339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48324CE-E564-A444-8058-8E4F3A23B7F5}"/>
                    </a:ext>
                  </a:extLst>
                </p:cNvPr>
                <p:cNvSpPr txBox="1"/>
                <p:nvPr/>
              </p:nvSpPr>
              <p:spPr>
                <a:xfrm>
                  <a:off x="3342500" y="4440388"/>
                  <a:ext cx="39780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48324CE-E564-A444-8058-8E4F3A23B7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500" y="4440388"/>
                  <a:ext cx="39780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1FCD415-D556-4240-AB8E-0F55EC86556D}"/>
                </a:ext>
              </a:extLst>
            </p:cNvPr>
            <p:cNvSpPr/>
            <p:nvPr/>
          </p:nvSpPr>
          <p:spPr>
            <a:xfrm>
              <a:off x="3204613" y="5746687"/>
              <a:ext cx="613395" cy="61339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2313BBE-646E-EA45-9D85-0DB1B10F719C}"/>
                    </a:ext>
                  </a:extLst>
                </p:cNvPr>
                <p:cNvSpPr txBox="1"/>
                <p:nvPr/>
              </p:nvSpPr>
              <p:spPr>
                <a:xfrm>
                  <a:off x="3342500" y="5469525"/>
                  <a:ext cx="4019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2313BBE-646E-EA45-9D85-0DB1B10F7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500" y="5469525"/>
                  <a:ext cx="401969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9CDBF3C1-20F6-E848-9B72-BA9D015A40E5}"/>
                </a:ext>
              </a:extLst>
            </p:cNvPr>
            <p:cNvCxnSpPr>
              <a:cxnSpLocks/>
              <a:stCxn id="17" idx="6"/>
              <a:endCxn id="38" idx="2"/>
            </p:cNvCxnSpPr>
            <p:nvPr/>
          </p:nvCxnSpPr>
          <p:spPr>
            <a:xfrm>
              <a:off x="1385574" y="3539112"/>
              <a:ext cx="1819039" cy="148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942ABD67-1EBD-8146-9F97-C351B0CC80BC}"/>
                </a:ext>
              </a:extLst>
            </p:cNvPr>
            <p:cNvCxnSpPr>
              <a:cxnSpLocks/>
              <a:stCxn id="17" idx="6"/>
              <a:endCxn id="41" idx="2"/>
            </p:cNvCxnSpPr>
            <p:nvPr/>
          </p:nvCxnSpPr>
          <p:spPr>
            <a:xfrm>
              <a:off x="1385574" y="3539112"/>
              <a:ext cx="1819039" cy="2514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AFED69B6-F1A0-9343-8D42-A44BF454F70E}"/>
                </a:ext>
              </a:extLst>
            </p:cNvPr>
            <p:cNvCxnSpPr>
              <a:cxnSpLocks/>
              <a:stCxn id="18" idx="6"/>
              <a:endCxn id="38" idx="2"/>
            </p:cNvCxnSpPr>
            <p:nvPr/>
          </p:nvCxnSpPr>
          <p:spPr>
            <a:xfrm>
              <a:off x="1385574" y="4440388"/>
              <a:ext cx="1819039" cy="583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65C5AAA-B135-1A42-A751-2B923EDE78E6}"/>
                </a:ext>
              </a:extLst>
            </p:cNvPr>
            <p:cNvCxnSpPr>
              <a:cxnSpLocks/>
              <a:stCxn id="18" idx="6"/>
              <a:endCxn id="41" idx="2"/>
            </p:cNvCxnSpPr>
            <p:nvPr/>
          </p:nvCxnSpPr>
          <p:spPr>
            <a:xfrm>
              <a:off x="1385574" y="4440388"/>
              <a:ext cx="1819039" cy="161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900073A-817B-114A-BE18-955E772E3EBF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1385574" y="5384677"/>
              <a:ext cx="1819039" cy="658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8ED78E58-B214-504B-86A4-1B0D55054D5A}"/>
                </a:ext>
              </a:extLst>
            </p:cNvPr>
            <p:cNvCxnSpPr>
              <a:cxnSpLocks/>
              <a:stCxn id="19" idx="6"/>
              <a:endCxn id="38" idx="2"/>
            </p:cNvCxnSpPr>
            <p:nvPr/>
          </p:nvCxnSpPr>
          <p:spPr>
            <a:xfrm flipV="1">
              <a:off x="1385574" y="5024247"/>
              <a:ext cx="1819039" cy="36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764B5118-5248-7642-A6A1-411FDEAB355C}"/>
                </a:ext>
              </a:extLst>
            </p:cNvPr>
            <p:cNvSpPr/>
            <p:nvPr/>
          </p:nvSpPr>
          <p:spPr>
            <a:xfrm>
              <a:off x="4946116" y="3429000"/>
              <a:ext cx="613395" cy="61339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25933A4-1E05-9944-9E62-F5EA1BB0963B}"/>
                </a:ext>
              </a:extLst>
            </p:cNvPr>
            <p:cNvCxnSpPr>
              <a:cxnSpLocks/>
              <a:stCxn id="21" idx="6"/>
              <a:endCxn id="61" idx="2"/>
            </p:cNvCxnSpPr>
            <p:nvPr/>
          </p:nvCxnSpPr>
          <p:spPr>
            <a:xfrm>
              <a:off x="3818008" y="2723206"/>
              <a:ext cx="1128108" cy="1012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966171E-8373-3445-AD11-019831B23CD6}"/>
                </a:ext>
              </a:extLst>
            </p:cNvPr>
            <p:cNvCxnSpPr>
              <a:cxnSpLocks/>
              <a:stCxn id="26" idx="6"/>
              <a:endCxn id="61" idx="2"/>
            </p:cNvCxnSpPr>
            <p:nvPr/>
          </p:nvCxnSpPr>
          <p:spPr>
            <a:xfrm flipV="1">
              <a:off x="3818008" y="3735698"/>
              <a:ext cx="1128108" cy="16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CBE25C53-55BD-B940-BE28-D63D330A21A5}"/>
                </a:ext>
              </a:extLst>
            </p:cNvPr>
            <p:cNvCxnSpPr>
              <a:cxnSpLocks/>
              <a:stCxn id="38" idx="6"/>
              <a:endCxn id="61" idx="2"/>
            </p:cNvCxnSpPr>
            <p:nvPr/>
          </p:nvCxnSpPr>
          <p:spPr>
            <a:xfrm flipV="1">
              <a:off x="3818008" y="3735698"/>
              <a:ext cx="1128108" cy="1288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DD96C975-D642-194D-BA5C-9C81F3C14068}"/>
                </a:ext>
              </a:extLst>
            </p:cNvPr>
            <p:cNvCxnSpPr>
              <a:cxnSpLocks/>
              <a:stCxn id="41" idx="6"/>
              <a:endCxn id="61" idx="2"/>
            </p:cNvCxnSpPr>
            <p:nvPr/>
          </p:nvCxnSpPr>
          <p:spPr>
            <a:xfrm flipV="1">
              <a:off x="3818008" y="3735698"/>
              <a:ext cx="1128108" cy="2317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0A589A9-D074-4D4D-9F22-F05CE74FD1D5}"/>
                </a:ext>
              </a:extLst>
            </p:cNvPr>
            <p:cNvSpPr/>
            <p:nvPr/>
          </p:nvSpPr>
          <p:spPr>
            <a:xfrm>
              <a:off x="4946115" y="4717549"/>
              <a:ext cx="613395" cy="61339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71763B06-045F-4545-B3A2-2198655D1488}"/>
                </a:ext>
              </a:extLst>
            </p:cNvPr>
            <p:cNvCxnSpPr>
              <a:cxnSpLocks/>
              <a:stCxn id="41" idx="6"/>
              <a:endCxn id="82" idx="2"/>
            </p:cNvCxnSpPr>
            <p:nvPr/>
          </p:nvCxnSpPr>
          <p:spPr>
            <a:xfrm flipV="1">
              <a:off x="3818008" y="5024247"/>
              <a:ext cx="1128107" cy="1029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7D2693B-B254-7549-8E50-60DAC238CEEA}"/>
                </a:ext>
              </a:extLst>
            </p:cNvPr>
            <p:cNvCxnSpPr>
              <a:cxnSpLocks/>
              <a:stCxn id="38" idx="6"/>
              <a:endCxn id="82" idx="2"/>
            </p:cNvCxnSpPr>
            <p:nvPr/>
          </p:nvCxnSpPr>
          <p:spPr>
            <a:xfrm>
              <a:off x="3818008" y="5024247"/>
              <a:ext cx="11281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38E3AA0E-2D4D-7242-AAC4-1992A181957A}"/>
                </a:ext>
              </a:extLst>
            </p:cNvPr>
            <p:cNvCxnSpPr>
              <a:cxnSpLocks/>
              <a:stCxn id="26" idx="6"/>
              <a:endCxn id="82" idx="2"/>
            </p:cNvCxnSpPr>
            <p:nvPr/>
          </p:nvCxnSpPr>
          <p:spPr>
            <a:xfrm>
              <a:off x="3818008" y="3752344"/>
              <a:ext cx="1128107" cy="1271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C5F9A8D3-4056-7344-9CB0-5D19FB112C09}"/>
                </a:ext>
              </a:extLst>
            </p:cNvPr>
            <p:cNvCxnSpPr>
              <a:cxnSpLocks/>
              <a:stCxn id="21" idx="6"/>
              <a:endCxn id="82" idx="2"/>
            </p:cNvCxnSpPr>
            <p:nvPr/>
          </p:nvCxnSpPr>
          <p:spPr>
            <a:xfrm>
              <a:off x="3818008" y="2723206"/>
              <a:ext cx="1128107" cy="2301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845914D-BE42-4242-AE1E-BE739B8B7AD8}"/>
                </a:ext>
              </a:extLst>
            </p:cNvPr>
            <p:cNvSpPr/>
            <p:nvPr/>
          </p:nvSpPr>
          <p:spPr>
            <a:xfrm>
              <a:off x="6518942" y="4042395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3E3500EF-174E-3A44-BF6E-68962D849958}"/>
                </a:ext>
              </a:extLst>
            </p:cNvPr>
            <p:cNvCxnSpPr>
              <a:cxnSpLocks/>
              <a:stCxn id="61" idx="6"/>
              <a:endCxn id="99" idx="2"/>
            </p:cNvCxnSpPr>
            <p:nvPr/>
          </p:nvCxnSpPr>
          <p:spPr>
            <a:xfrm>
              <a:off x="5559511" y="3735698"/>
              <a:ext cx="959431" cy="613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168FAEF3-5B6B-4D42-8CED-303AB0261120}"/>
                </a:ext>
              </a:extLst>
            </p:cNvPr>
            <p:cNvCxnSpPr>
              <a:cxnSpLocks/>
              <a:stCxn id="82" idx="6"/>
              <a:endCxn id="99" idx="2"/>
            </p:cNvCxnSpPr>
            <p:nvPr/>
          </p:nvCxnSpPr>
          <p:spPr>
            <a:xfrm flipV="1">
              <a:off x="5559510" y="4349093"/>
              <a:ext cx="959432" cy="675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26AE5651-286B-0541-916D-1315E7A5A0FA}"/>
              </a:ext>
            </a:extLst>
          </p:cNvPr>
          <p:cNvSpPr txBox="1"/>
          <p:nvPr/>
        </p:nvSpPr>
        <p:spPr>
          <a:xfrm>
            <a:off x="203722" y="1854252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Input layer</a:t>
            </a:r>
            <a:endParaRPr kumimoji="1" lang="ja-JP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9FD2100-54A6-504A-B23E-9C22C0EC5F61}"/>
              </a:ext>
            </a:extLst>
          </p:cNvPr>
          <p:cNvSpPr txBox="1"/>
          <p:nvPr/>
        </p:nvSpPr>
        <p:spPr>
          <a:xfrm>
            <a:off x="2916531" y="1857152"/>
            <a:ext cx="220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Middle (hidden) layer</a:t>
            </a:r>
            <a:endParaRPr kumimoji="1" lang="ja-JP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054720A-70D8-5B49-859D-540E6409F4DC}"/>
              </a:ext>
            </a:extLst>
          </p:cNvPr>
          <p:cNvSpPr txBox="1"/>
          <p:nvPr/>
        </p:nvSpPr>
        <p:spPr>
          <a:xfrm>
            <a:off x="5857793" y="1854252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Output layer</a:t>
            </a:r>
            <a:endParaRPr kumimoji="1" lang="ja-JP" altLang="en-US"/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6EF8755C-84F3-4E43-A2B1-D031AA2127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5372" y="2374575"/>
            <a:ext cx="4226972" cy="3482720"/>
          </a:xfrm>
          <a:prstGeom prst="rect">
            <a:avLst/>
          </a:prstGeom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39B7BCA8-8DAA-E948-9BF7-D4F7B25D2A27}"/>
              </a:ext>
            </a:extLst>
          </p:cNvPr>
          <p:cNvSpPr/>
          <p:nvPr/>
        </p:nvSpPr>
        <p:spPr>
          <a:xfrm>
            <a:off x="10829595" y="3393489"/>
            <a:ext cx="148028" cy="21672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9908A52F-1720-4545-8636-8D2FDD2FDBD0}"/>
              </a:ext>
            </a:extLst>
          </p:cNvPr>
          <p:cNvSpPr/>
          <p:nvPr/>
        </p:nvSpPr>
        <p:spPr>
          <a:xfrm>
            <a:off x="10671274" y="3581401"/>
            <a:ext cx="148028" cy="21672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7D9211E-72AE-B042-A651-8348FBF3810E}"/>
              </a:ext>
            </a:extLst>
          </p:cNvPr>
          <p:cNvSpPr/>
          <p:nvPr/>
        </p:nvSpPr>
        <p:spPr>
          <a:xfrm>
            <a:off x="10839952" y="3581401"/>
            <a:ext cx="148028" cy="216728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D728CB1A-D2FB-134D-8AF4-44C26E37BEEF}"/>
              </a:ext>
            </a:extLst>
          </p:cNvPr>
          <p:cNvSpPr/>
          <p:nvPr/>
        </p:nvSpPr>
        <p:spPr>
          <a:xfrm>
            <a:off x="10672755" y="3760435"/>
            <a:ext cx="148028" cy="216728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731BE75F-AC9F-DE4A-A881-2166F0DE5BE3}"/>
              </a:ext>
            </a:extLst>
          </p:cNvPr>
          <p:cNvSpPr/>
          <p:nvPr/>
        </p:nvSpPr>
        <p:spPr>
          <a:xfrm>
            <a:off x="9553245" y="2688641"/>
            <a:ext cx="148028" cy="216728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CB4D05B0-63A0-7B47-A382-F3B0CE35385B}"/>
              </a:ext>
            </a:extLst>
          </p:cNvPr>
          <p:cNvSpPr/>
          <p:nvPr/>
        </p:nvSpPr>
        <p:spPr>
          <a:xfrm>
            <a:off x="10671274" y="3396549"/>
            <a:ext cx="148028" cy="216728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63832A0D-03F1-5942-A5DC-B82922019E98}"/>
              </a:ext>
            </a:extLst>
          </p:cNvPr>
          <p:cNvCxnSpPr>
            <a:cxnSpLocks/>
          </p:cNvCxnSpPr>
          <p:nvPr/>
        </p:nvCxnSpPr>
        <p:spPr>
          <a:xfrm>
            <a:off x="9092218" y="2264489"/>
            <a:ext cx="347777" cy="434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C4F71796-FC61-274A-A37C-43A169A90842}"/>
              </a:ext>
            </a:extLst>
          </p:cNvPr>
          <p:cNvSpPr txBox="1"/>
          <p:nvPr/>
        </p:nvSpPr>
        <p:spPr>
          <a:xfrm>
            <a:off x="8040570" y="190614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Input </a:t>
            </a:r>
            <a:r>
              <a:rPr kumimoji="1" lang="ko-Kore-KR" altLang="en-US" b="1" dirty="0">
                <a:solidFill>
                  <a:srgbClr val="FF0000"/>
                </a:solidFill>
              </a:rPr>
              <a:t>データの数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5B1348C-A7E0-3E4B-8F7C-CC9F92CC1900}"/>
              </a:ext>
            </a:extLst>
          </p:cNvPr>
          <p:cNvSpPr txBox="1"/>
          <p:nvPr/>
        </p:nvSpPr>
        <p:spPr>
          <a:xfrm>
            <a:off x="10124294" y="433133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Output</a:t>
            </a:r>
            <a:r>
              <a:rPr kumimoji="1" lang="ko-Kore-KR" altLang="en-US" b="1">
                <a:solidFill>
                  <a:srgbClr val="FF0000"/>
                </a:solidFill>
              </a:rPr>
              <a:t>の次元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2FB786D6-2192-D745-A731-D19FCD96CAA5}"/>
              </a:ext>
            </a:extLst>
          </p:cNvPr>
          <p:cNvCxnSpPr>
            <a:cxnSpLocks/>
          </p:cNvCxnSpPr>
          <p:nvPr/>
        </p:nvCxnSpPr>
        <p:spPr>
          <a:xfrm flipH="1" flipV="1">
            <a:off x="10940595" y="3986041"/>
            <a:ext cx="37028" cy="3067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F654BDF-666F-1A4B-B304-60D12B4FD367}"/>
              </a:ext>
            </a:extLst>
          </p:cNvPr>
          <p:cNvSpPr txBox="1"/>
          <p:nvPr/>
        </p:nvSpPr>
        <p:spPr>
          <a:xfrm>
            <a:off x="7133903" y="6072326"/>
            <a:ext cx="5182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Output</a:t>
            </a:r>
            <a:r>
              <a:rPr kumimoji="1" lang="ja-JP" altLang="en-US" b="1">
                <a:solidFill>
                  <a:srgbClr val="FF0000"/>
                </a:solidFill>
              </a:rPr>
              <a:t>の</a:t>
            </a:r>
            <a:r>
              <a:rPr kumimoji="1" lang="ko-Kore-KR" altLang="en-US" b="1" dirty="0">
                <a:solidFill>
                  <a:srgbClr val="FF0000"/>
                </a:solidFill>
              </a:rPr>
              <a:t>サイズ</a:t>
            </a:r>
            <a:r>
              <a:rPr kumimoji="1" lang="en-US" altLang="ko-Kore-KR" b="1" dirty="0">
                <a:solidFill>
                  <a:srgbClr val="FF0000"/>
                </a:solidFill>
              </a:rPr>
              <a:t>: (Input</a:t>
            </a:r>
            <a:r>
              <a:rPr kumimoji="1" lang="ko-Kore-KR" altLang="en-US" b="1" dirty="0">
                <a:solidFill>
                  <a:srgbClr val="FF0000"/>
                </a:solidFill>
              </a:rPr>
              <a:t>データの数</a:t>
            </a:r>
            <a:r>
              <a:rPr kumimoji="1" lang="en-US" altLang="ko-Kore-KR" b="1" dirty="0">
                <a:solidFill>
                  <a:srgbClr val="FF0000"/>
                </a:solidFill>
              </a:rPr>
              <a:t>, Output</a:t>
            </a:r>
            <a:r>
              <a:rPr kumimoji="1" lang="ko-Kore-KR" altLang="en-US" b="1" dirty="0">
                <a:solidFill>
                  <a:srgbClr val="FF0000"/>
                </a:solidFill>
              </a:rPr>
              <a:t>の次元</a:t>
            </a:r>
            <a:r>
              <a:rPr kumimoji="1" lang="en-US" altLang="ko-Kore-KR" b="1" dirty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ja-JP" b="1" dirty="0">
                <a:solidFill>
                  <a:srgbClr val="FF0000"/>
                </a:solidFill>
              </a:rPr>
              <a:t>	</a:t>
            </a:r>
            <a:r>
              <a:rPr kumimoji="1" lang="ja-JP" altLang="en-US" b="1">
                <a:solidFill>
                  <a:srgbClr val="FF0000"/>
                </a:solidFill>
              </a:rPr>
              <a:t>　　</a:t>
            </a:r>
            <a:r>
              <a:rPr kumimoji="1" lang="en-US" altLang="ja-JP" b="1" dirty="0">
                <a:solidFill>
                  <a:srgbClr val="FF0000"/>
                </a:solidFill>
              </a:rPr>
              <a:t>   = (2,1)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04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ko-Kore-KR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ニューラルネットワークの定義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EF421-6ACB-1341-B33E-D7ABD549CCB7}"/>
              </a:ext>
            </a:extLst>
          </p:cNvPr>
          <p:cNvSpPr txBox="1"/>
          <p:nvPr/>
        </p:nvSpPr>
        <p:spPr>
          <a:xfrm>
            <a:off x="2284415" y="1397675"/>
            <a:ext cx="73689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Quiz 1</a:t>
            </a:r>
            <a:r>
              <a:rPr kumimoji="1" lang="en-US" altLang="ja-JP" dirty="0"/>
              <a:t>:</a:t>
            </a:r>
            <a:r>
              <a:rPr kumimoji="1" lang="ja-JP" altLang="en-US"/>
              <a:t> </a:t>
            </a:r>
            <a:r>
              <a:rPr kumimoji="1" lang="ko-Kore-KR" altLang="en-US" dirty="0"/>
              <a:t>以下の条件を満たすニューラルネットワークを作りなさい。</a:t>
            </a:r>
            <a:br>
              <a:rPr kumimoji="1" lang="en-US" altLang="ko-Kore-KR" dirty="0"/>
            </a:br>
            <a:endParaRPr kumimoji="1" lang="en-US" altLang="ko-Kore-KR" dirty="0"/>
          </a:p>
          <a:p>
            <a:r>
              <a:rPr kumimoji="1" lang="ja-JP" altLang="en-US"/>
              <a:t>　　　</a:t>
            </a:r>
            <a:r>
              <a:rPr kumimoji="1" lang="en-US" altLang="ja-JP" dirty="0"/>
              <a:t>Input</a:t>
            </a:r>
            <a:r>
              <a:rPr kumimoji="1" lang="ko-Kore-KR" altLang="en-US" dirty="0"/>
              <a:t>データの数：１００</a:t>
            </a:r>
            <a:endParaRPr kumimoji="1" lang="en-US" altLang="ko-Kore-KR" dirty="0"/>
          </a:p>
          <a:p>
            <a:r>
              <a:rPr kumimoji="1" lang="ja-JP" altLang="en-US"/>
              <a:t>　　　</a:t>
            </a:r>
            <a:r>
              <a:rPr kumimoji="1" lang="en-US" altLang="ja-JP" dirty="0"/>
              <a:t>Input</a:t>
            </a:r>
            <a:r>
              <a:rPr kumimoji="1" lang="ko-Kore-KR" altLang="en-US" dirty="0"/>
              <a:t>データの次元：５０</a:t>
            </a:r>
            <a:endParaRPr kumimoji="1" lang="en-US" altLang="ko-Kore-KR" dirty="0"/>
          </a:p>
          <a:p>
            <a:r>
              <a:rPr kumimoji="1" lang="ja-JP" altLang="en-US"/>
              <a:t>　　　</a:t>
            </a:r>
            <a:r>
              <a:rPr kumimoji="1" lang="en-US" altLang="ja-JP" dirty="0"/>
              <a:t>Middle layer</a:t>
            </a:r>
            <a:r>
              <a:rPr kumimoji="1" lang="ja-JP" altLang="en-US"/>
              <a:t>の</a:t>
            </a:r>
            <a:r>
              <a:rPr kumimoji="1" lang="ko-Kore-KR" altLang="en-US" dirty="0"/>
              <a:t>数：５</a:t>
            </a:r>
            <a:r>
              <a:rPr kumimoji="1" lang="en-US" altLang="ko-Kore-KR" dirty="0">
                <a:sym typeface="Wingdings" pitchFamily="2" charset="2"/>
              </a:rPr>
              <a:t>  </a:t>
            </a:r>
            <a:r>
              <a:rPr kumimoji="1" lang="ko-Kore-KR" altLang="en-US" dirty="0">
                <a:sym typeface="Wingdings" pitchFamily="2" charset="2"/>
              </a:rPr>
              <a:t>中の構造は自由</a:t>
            </a:r>
            <a:endParaRPr kumimoji="1" lang="en-US" altLang="ko-Kore-KR" dirty="0"/>
          </a:p>
          <a:p>
            <a:r>
              <a:rPr kumimoji="1" lang="ja-JP" altLang="en-US"/>
              <a:t>　　　</a:t>
            </a:r>
            <a:r>
              <a:rPr kumimoji="1" lang="en-US" altLang="ja-JP" dirty="0"/>
              <a:t>Output</a:t>
            </a:r>
            <a:r>
              <a:rPr kumimoji="1" lang="ja-JP" altLang="en-US"/>
              <a:t>の</a:t>
            </a:r>
            <a:r>
              <a:rPr kumimoji="1" lang="ko-Kore-KR" altLang="en-US" dirty="0"/>
              <a:t>次元：３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b="1" dirty="0">
                <a:solidFill>
                  <a:srgbClr val="FF0000"/>
                </a:solidFill>
              </a:rPr>
              <a:t>Quiz 2</a:t>
            </a:r>
            <a:r>
              <a:rPr kumimoji="1" lang="en-US" altLang="ko-Kore-KR" dirty="0"/>
              <a:t>:</a:t>
            </a:r>
            <a:r>
              <a:rPr kumimoji="1" lang="ko-Kore-KR" altLang="en-US" dirty="0"/>
              <a:t>上のネットワークから得られる</a:t>
            </a:r>
            <a:r>
              <a:rPr kumimoji="1" lang="en-US" altLang="ko-Kore-KR" dirty="0"/>
              <a:t>Output</a:t>
            </a:r>
            <a:r>
              <a:rPr kumimoji="1" lang="ko-Kore-KR" altLang="en-US" dirty="0"/>
              <a:t>のサイズ</a:t>
            </a:r>
            <a:r>
              <a:rPr kumimoji="1" lang="en-US" altLang="ko-Kore-KR" dirty="0"/>
              <a:t>(output.size())</a:t>
            </a:r>
            <a:r>
              <a:rPr kumimoji="1" lang="ko-Kore-KR" altLang="en-US" dirty="0"/>
              <a:t>は？</a:t>
            </a:r>
            <a:endParaRPr kumimoji="1" lang="en-US" altLang="ko-Kore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DA3483-DCF1-2C45-9B0A-DE5F65CE8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934" y="3662073"/>
            <a:ext cx="4061901" cy="301231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C736385-DA72-584F-A7C7-4D254EE77C35}"/>
              </a:ext>
            </a:extLst>
          </p:cNvPr>
          <p:cNvSpPr/>
          <p:nvPr/>
        </p:nvSpPr>
        <p:spPr>
          <a:xfrm>
            <a:off x="3941685" y="3654817"/>
            <a:ext cx="4057096" cy="3012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020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ko-Kore-KR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ニューラルネットワークの定義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66B91CD-DF00-F146-86A5-2644B1BF8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95" y="1333462"/>
            <a:ext cx="4341091" cy="24822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575C8AB-49BB-3247-94DD-986514015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205" y="1333462"/>
            <a:ext cx="6642100" cy="4241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DAC3458-72BF-764B-8BE1-1FE2325C246A}"/>
              </a:ext>
            </a:extLst>
          </p:cNvPr>
          <p:cNvSpPr/>
          <p:nvPr/>
        </p:nvSpPr>
        <p:spPr>
          <a:xfrm>
            <a:off x="5859262" y="2201662"/>
            <a:ext cx="355107" cy="2308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55DA85E-ABBA-DC46-A656-07658D26310C}"/>
              </a:ext>
            </a:extLst>
          </p:cNvPr>
          <p:cNvCxnSpPr>
            <a:cxnSpLocks/>
          </p:cNvCxnSpPr>
          <p:nvPr/>
        </p:nvCxnSpPr>
        <p:spPr>
          <a:xfrm>
            <a:off x="6214369" y="2432482"/>
            <a:ext cx="674703" cy="14559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DC0B6CD4-3229-4A49-9964-BEF0F150BA31}"/>
                  </a:ext>
                </a:extLst>
              </p:cNvPr>
              <p:cNvSpPr/>
              <p:nvPr/>
            </p:nvSpPr>
            <p:spPr>
              <a:xfrm>
                <a:off x="5143786" y="5844846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DC0B6CD4-3229-4A49-9964-BEF0F150B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786" y="5844846"/>
                <a:ext cx="816428" cy="8164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66FD011-6EE8-BE47-8B57-39318818E586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>
            <a:off x="5960214" y="6253060"/>
            <a:ext cx="2055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2B7C03D-17A6-9644-B765-D56AB8111050}"/>
                  </a:ext>
                </a:extLst>
              </p:cNvPr>
              <p:cNvSpPr/>
              <p:nvPr/>
            </p:nvSpPr>
            <p:spPr>
              <a:xfrm>
                <a:off x="8016041" y="5844846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2B7C03D-17A6-9644-B765-D56AB8111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41" y="5844846"/>
                <a:ext cx="816428" cy="81642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8F8C4C-937D-D640-84A7-5AC834BA74D3}"/>
                  </a:ext>
                </a:extLst>
              </p:cNvPr>
              <p:cNvSpPr txBox="1"/>
              <p:nvPr/>
            </p:nvSpPr>
            <p:spPr>
              <a:xfrm>
                <a:off x="5932503" y="5883728"/>
                <a:ext cx="2125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=−0.0394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8F8C4C-937D-D640-84A7-5AC834BA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503" y="5883728"/>
                <a:ext cx="2125134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9B7D492-DCAF-DA40-8C43-F77BAD5EF20F}"/>
                  </a:ext>
                </a:extLst>
              </p:cNvPr>
              <p:cNvSpPr txBox="1"/>
              <p:nvPr/>
            </p:nvSpPr>
            <p:spPr>
              <a:xfrm>
                <a:off x="6154437" y="6304950"/>
                <a:ext cx="1667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=0.8007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9B7D492-DCAF-DA40-8C43-F77BAD5E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437" y="6304950"/>
                <a:ext cx="16673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00C27-A05A-D24E-98EB-884FA441CC94}"/>
                  </a:ext>
                </a:extLst>
              </p:cNvPr>
              <p:cNvSpPr txBox="1"/>
              <p:nvPr/>
            </p:nvSpPr>
            <p:spPr>
              <a:xfrm>
                <a:off x="8874065" y="6068394"/>
                <a:ext cx="3084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2=−0.0394∗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1+0.8007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00C27-A05A-D24E-98EB-884FA441C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065" y="6068394"/>
                <a:ext cx="30844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00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F11E-DF51-AB41-8925-BEAA86C7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Pytorchプログラミング入門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の構造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8D8A-9926-7448-8C85-97235C67D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ore-KR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スタートアップ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Pytorchの基本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ko-Kore-KR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ニューラルネットワークの基本</a:t>
            </a:r>
            <a:endParaRPr lang="en-US" altLang="ko-Kore-KR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ko-Kore-KR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畳み込みニューラルネットワーク</a:t>
            </a:r>
            <a:r>
              <a:rPr lang="en-US" altLang="ko-Kore-KR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CNN</a:t>
            </a:r>
          </a:p>
          <a:p>
            <a:pPr marL="514350" indent="-514350">
              <a:buFont typeface="+mj-lt"/>
              <a:buAutoNum type="arabicPeriod"/>
            </a:pPr>
            <a:r>
              <a:rPr lang="ko-Kore-KR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再帰型ニューラルネットワーク</a:t>
            </a:r>
            <a:r>
              <a:rPr lang="en-US" altLang="ko-Kore-KR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RNN</a:t>
            </a:r>
            <a:r>
              <a:rPr lang="ko-Kore-KR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（時系列データの予測）</a:t>
            </a:r>
            <a:endParaRPr lang="en-US" altLang="ko-Kore-KR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ko-Kore-KR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再帰型ニューラルネットワーク</a:t>
            </a:r>
            <a:r>
              <a:rPr lang="en-US" altLang="ko-Kore-KR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RNN</a:t>
            </a:r>
            <a:r>
              <a:rPr lang="ko-Kore-KR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（テキストデータの分類）</a:t>
            </a:r>
            <a:endParaRPr lang="en-US" altLang="ko-Kore-KR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7938" indent="0">
              <a:buNone/>
            </a:pPr>
            <a:r>
              <a:rPr lang="en-US" altLang="ko-Kore-KR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*.  </a:t>
            </a:r>
            <a:r>
              <a:rPr lang="ko-KR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敵対的生成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ネットワーク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GAN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も（？）</a:t>
            </a:r>
            <a:endParaRPr lang="en-US" altLang="ko-Kore-KR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2617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33A1DBA-0307-B941-BF5C-971787541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124982"/>
            <a:ext cx="6604000" cy="42545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ko-Kore-KR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ニューラルネットワークの定義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AC3458-72BF-764B-8BE1-1FE2325C246A}"/>
              </a:ext>
            </a:extLst>
          </p:cNvPr>
          <p:cNvSpPr/>
          <p:nvPr/>
        </p:nvSpPr>
        <p:spPr>
          <a:xfrm>
            <a:off x="1295427" y="2201662"/>
            <a:ext cx="355107" cy="2308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55DA85E-ABBA-DC46-A656-07658D26310C}"/>
              </a:ext>
            </a:extLst>
          </p:cNvPr>
          <p:cNvCxnSpPr>
            <a:cxnSpLocks/>
          </p:cNvCxnSpPr>
          <p:nvPr/>
        </p:nvCxnSpPr>
        <p:spPr>
          <a:xfrm>
            <a:off x="1650534" y="2432482"/>
            <a:ext cx="684452" cy="12741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DC0B6CD4-3229-4A49-9964-BEF0F150BA31}"/>
                  </a:ext>
                </a:extLst>
              </p:cNvPr>
              <p:cNvSpPr/>
              <p:nvPr/>
            </p:nvSpPr>
            <p:spPr>
              <a:xfrm>
                <a:off x="508000" y="5844846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DC0B6CD4-3229-4A49-9964-BEF0F150B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5844846"/>
                <a:ext cx="816428" cy="81642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66FD011-6EE8-BE47-8B57-39318818E586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>
            <a:off x="1324428" y="6253060"/>
            <a:ext cx="2055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2B7C03D-17A6-9644-B765-D56AB8111050}"/>
                  </a:ext>
                </a:extLst>
              </p:cNvPr>
              <p:cNvSpPr/>
              <p:nvPr/>
            </p:nvSpPr>
            <p:spPr>
              <a:xfrm>
                <a:off x="3380255" y="5844846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2B7C03D-17A6-9644-B765-D56AB8111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255" y="5844846"/>
                <a:ext cx="816428" cy="8164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8F8C4C-937D-D640-84A7-5AC834BA74D3}"/>
                  </a:ext>
                </a:extLst>
              </p:cNvPr>
              <p:cNvSpPr txBox="1"/>
              <p:nvPr/>
            </p:nvSpPr>
            <p:spPr>
              <a:xfrm>
                <a:off x="1296717" y="5883728"/>
                <a:ext cx="2125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=−0.0394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8F8C4C-937D-D640-84A7-5AC834BA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717" y="5883728"/>
                <a:ext cx="212513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9B7D492-DCAF-DA40-8C43-F77BAD5EF20F}"/>
                  </a:ext>
                </a:extLst>
              </p:cNvPr>
              <p:cNvSpPr txBox="1"/>
              <p:nvPr/>
            </p:nvSpPr>
            <p:spPr>
              <a:xfrm>
                <a:off x="1518651" y="6304950"/>
                <a:ext cx="1667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=0.8007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9B7D492-DCAF-DA40-8C43-F77BAD5E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51" y="6304950"/>
                <a:ext cx="16673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A9932D2-71C3-0545-85B4-E720F7EAD4DD}"/>
              </a:ext>
            </a:extLst>
          </p:cNvPr>
          <p:cNvSpPr txBox="1"/>
          <p:nvPr/>
        </p:nvSpPr>
        <p:spPr>
          <a:xfrm>
            <a:off x="1519567" y="5446939"/>
            <a:ext cx="171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First linear layer</a:t>
            </a:r>
            <a:endParaRPr kumimoji="1" lang="ja-JP" altLang="en-US" b="1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E3E94A-ACAB-DF49-AE98-372810496032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4196683" y="6253060"/>
            <a:ext cx="2055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051D500-5F22-B640-B90A-8C64849D1598}"/>
                  </a:ext>
                </a:extLst>
              </p:cNvPr>
              <p:cNvSpPr/>
              <p:nvPr/>
            </p:nvSpPr>
            <p:spPr>
              <a:xfrm>
                <a:off x="6252510" y="5844846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051D500-5F22-B640-B90A-8C64849D1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510" y="5844846"/>
                <a:ext cx="816428" cy="81642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7D2570-DCA0-324B-B18E-DF895823135E}"/>
                  </a:ext>
                </a:extLst>
              </p:cNvPr>
              <p:cNvSpPr txBox="1"/>
              <p:nvPr/>
            </p:nvSpPr>
            <p:spPr>
              <a:xfrm>
                <a:off x="4160999" y="5883728"/>
                <a:ext cx="2125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=−0.1539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7D2570-DCA0-324B-B18E-DF8958231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99" y="5883728"/>
                <a:ext cx="212513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A88663-1A67-2449-B225-F4470F5BF974}"/>
                  </a:ext>
                </a:extLst>
              </p:cNvPr>
              <p:cNvSpPr txBox="1"/>
              <p:nvPr/>
            </p:nvSpPr>
            <p:spPr>
              <a:xfrm>
                <a:off x="4408168" y="6304950"/>
                <a:ext cx="1667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=0.2107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A88663-1A67-2449-B225-F4470F5BF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168" y="6304950"/>
                <a:ext cx="166738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0987EF-4F94-D741-B995-F6E800CB46A4}"/>
                  </a:ext>
                </a:extLst>
              </p:cNvPr>
              <p:cNvSpPr txBox="1"/>
              <p:nvPr/>
            </p:nvSpPr>
            <p:spPr>
              <a:xfrm>
                <a:off x="7810784" y="5929894"/>
                <a:ext cx="30844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2=−0.0394∗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1+0.8007</m:t>
                      </m:r>
                    </m:oMath>
                  </m:oMathPara>
                </a14:m>
                <a:endParaRPr kumimoji="1" lang="en-US" altLang="ja-JP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−0.1539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2107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0987EF-4F94-D741-B995-F6E800CB4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784" y="5929894"/>
                <a:ext cx="308449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45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ko-Kore-KR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ニューラルネットワークの定義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867399-53DA-DF4E-AC3F-468530F50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700"/>
          <a:stretch/>
        </p:blipFill>
        <p:spPr>
          <a:xfrm>
            <a:off x="838200" y="1134629"/>
            <a:ext cx="3686565" cy="21526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C512D8-DC7D-6046-8DEB-ADE20E41620A}"/>
                  </a:ext>
                </a:extLst>
              </p:cNvPr>
              <p:cNvSpPr txBox="1"/>
              <p:nvPr/>
            </p:nvSpPr>
            <p:spPr>
              <a:xfrm>
                <a:off x="705465" y="5834781"/>
                <a:ext cx="46541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=−0.4567∗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1+0.8245</m:t>
                      </m:r>
                    </m:oMath>
                  </m:oMathPara>
                </a14:m>
                <a:endParaRPr kumimoji="1" lang="en-US" altLang="ja-JP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−0.5977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1155</m:t>
                      </m:r>
                    </m:oMath>
                  </m:oMathPara>
                </a14:m>
                <a:endParaRPr kumimoji="1" lang="en-US" altLang="ja-JP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4209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8472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C512D8-DC7D-6046-8DEB-ADE20E416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65" y="5834781"/>
                <a:ext cx="4654159" cy="923330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그림 28">
            <a:extLst>
              <a:ext uri="{FF2B5EF4-FFF2-40B4-BE49-F238E27FC236}">
                <a16:creationId xmlns:a16="http://schemas.microsoft.com/office/drawing/2014/main" id="{2EB4DC00-EA81-E34A-8C43-67888B903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90" b="-33"/>
          <a:stretch/>
        </p:blipFill>
        <p:spPr>
          <a:xfrm>
            <a:off x="838199" y="3429000"/>
            <a:ext cx="3686565" cy="24057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04F9E1-7B5A-1A4D-80AF-FFCA32546C93}"/>
                  </a:ext>
                </a:extLst>
              </p:cNvPr>
              <p:cNvSpPr txBox="1"/>
              <p:nvPr/>
            </p:nvSpPr>
            <p:spPr>
              <a:xfrm>
                <a:off x="805826" y="4036493"/>
                <a:ext cx="4517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ja-JP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1400" b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04F9E1-7B5A-1A4D-80AF-FFCA32546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26" y="4036493"/>
                <a:ext cx="45179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D74B00-48FC-434D-9A62-2E506D135C37}"/>
                  </a:ext>
                </a:extLst>
              </p:cNvPr>
              <p:cNvSpPr txBox="1"/>
              <p:nvPr/>
            </p:nvSpPr>
            <p:spPr>
              <a:xfrm>
                <a:off x="805826" y="4637926"/>
                <a:ext cx="4517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1400" b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D74B00-48FC-434D-9A62-2E506D135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26" y="4637926"/>
                <a:ext cx="45179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D09CAA-E6ED-1E44-B38C-70C9EF713DEE}"/>
                  </a:ext>
                </a:extLst>
              </p:cNvPr>
              <p:cNvSpPr txBox="1"/>
              <p:nvPr/>
            </p:nvSpPr>
            <p:spPr>
              <a:xfrm>
                <a:off x="805826" y="5207779"/>
                <a:ext cx="4517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1400" b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D09CAA-E6ED-1E44-B38C-70C9EF71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26" y="5207779"/>
                <a:ext cx="45179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2965340-E178-284A-9E89-89F1C5ED7DAC}"/>
                  </a:ext>
                </a:extLst>
              </p:cNvPr>
              <p:cNvSpPr txBox="1"/>
              <p:nvPr/>
            </p:nvSpPr>
            <p:spPr>
              <a:xfrm>
                <a:off x="821856" y="4345267"/>
                <a:ext cx="4197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kumimoji="1" lang="en-US" altLang="ja-JP" sz="1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1400" b="1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2965340-E178-284A-9E89-89F1C5ED7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56" y="4345267"/>
                <a:ext cx="41973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8D4020-1B98-9D44-B976-118A3C130229}"/>
                  </a:ext>
                </a:extLst>
              </p:cNvPr>
              <p:cNvSpPr txBox="1"/>
              <p:nvPr/>
            </p:nvSpPr>
            <p:spPr>
              <a:xfrm>
                <a:off x="821856" y="4913743"/>
                <a:ext cx="4197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1400" b="1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8D4020-1B98-9D44-B976-118A3C130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56" y="4913743"/>
                <a:ext cx="41973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B3F1B7-AF71-2D4B-A340-496088554AB2}"/>
                  </a:ext>
                </a:extLst>
              </p:cNvPr>
              <p:cNvSpPr txBox="1"/>
              <p:nvPr/>
            </p:nvSpPr>
            <p:spPr>
              <a:xfrm>
                <a:off x="821856" y="5518492"/>
                <a:ext cx="4197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1400" b="1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B3F1B7-AF71-2D4B-A340-496088554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56" y="5518492"/>
                <a:ext cx="41973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DDC3FD07-E512-DC48-A3B6-3AA939608E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9456" y="1182885"/>
            <a:ext cx="4555206" cy="22461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B212C832-E09A-BB49-B267-DBEE97176E72}"/>
                  </a:ext>
                </a:extLst>
              </p:cNvPr>
              <p:cNvSpPr/>
              <p:nvPr/>
            </p:nvSpPr>
            <p:spPr>
              <a:xfrm>
                <a:off x="6360121" y="3836616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B212C832-E09A-BB49-B267-DBEE97176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121" y="3836616"/>
                <a:ext cx="816428" cy="81642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301FAAC-1E70-574F-9BAE-FBE834853761}"/>
              </a:ext>
            </a:extLst>
          </p:cNvPr>
          <p:cNvCxnSpPr>
            <a:cxnSpLocks/>
          </p:cNvCxnSpPr>
          <p:nvPr/>
        </p:nvCxnSpPr>
        <p:spPr>
          <a:xfrm>
            <a:off x="7162694" y="4244830"/>
            <a:ext cx="2055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CCA812D2-E707-E646-B4D8-F1DF1E2078FA}"/>
                  </a:ext>
                </a:extLst>
              </p:cNvPr>
              <p:cNvSpPr/>
              <p:nvPr/>
            </p:nvSpPr>
            <p:spPr>
              <a:xfrm>
                <a:off x="9232376" y="3836616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0.3678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CCA812D2-E707-E646-B4D8-F1DF1E207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376" y="3836616"/>
                <a:ext cx="816428" cy="816428"/>
              </a:xfrm>
              <a:prstGeom prst="ellipse">
                <a:avLst/>
              </a:prstGeom>
              <a:blipFill>
                <a:blip r:embed="rId12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305A8C3-A399-7542-9B19-8F6E77FE7ED4}"/>
                  </a:ext>
                </a:extLst>
              </p:cNvPr>
              <p:cNvSpPr txBox="1"/>
              <p:nvPr/>
            </p:nvSpPr>
            <p:spPr>
              <a:xfrm>
                <a:off x="7445980" y="3875498"/>
                <a:ext cx="1489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=−4567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305A8C3-A399-7542-9B19-8F6E77FE7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980" y="3875498"/>
                <a:ext cx="148925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4C62AB7-690D-574D-91F3-5632686ED2BD}"/>
                  </a:ext>
                </a:extLst>
              </p:cNvPr>
              <p:cNvSpPr txBox="1"/>
              <p:nvPr/>
            </p:nvSpPr>
            <p:spPr>
              <a:xfrm>
                <a:off x="7466627" y="4296720"/>
                <a:ext cx="1447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=0.8245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4C62AB7-690D-574D-91F3-5632686ED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627" y="4296720"/>
                <a:ext cx="144796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5AAC703-4B33-3844-98EB-FB77D49E17B3}"/>
                  </a:ext>
                </a:extLst>
              </p:cNvPr>
              <p:cNvSpPr/>
              <p:nvPr/>
            </p:nvSpPr>
            <p:spPr>
              <a:xfrm>
                <a:off x="6360121" y="5768830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0.1043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5AAC703-4B33-3844-98EB-FB77D49E1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121" y="5768830"/>
                <a:ext cx="816428" cy="816428"/>
              </a:xfrm>
              <a:prstGeom prst="ellipse">
                <a:avLst/>
              </a:prstGeom>
              <a:blipFill>
                <a:blip r:embed="rId15"/>
                <a:stretch>
                  <a:fillRect l="-10606" r="-75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DDDE7AD-8625-0B46-BC72-81D19AA567B7}"/>
              </a:ext>
            </a:extLst>
          </p:cNvPr>
          <p:cNvCxnSpPr>
            <a:cxnSpLocks/>
          </p:cNvCxnSpPr>
          <p:nvPr/>
        </p:nvCxnSpPr>
        <p:spPr>
          <a:xfrm>
            <a:off x="7176549" y="6177044"/>
            <a:ext cx="2055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77698438-4F90-304B-8AA4-58FA6B7581B2}"/>
                  </a:ext>
                </a:extLst>
              </p:cNvPr>
              <p:cNvSpPr/>
              <p:nvPr/>
            </p:nvSpPr>
            <p:spPr>
              <a:xfrm>
                <a:off x="9232376" y="5768830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−0.8033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77698438-4F90-304B-8AA4-58FA6B758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376" y="5768830"/>
                <a:ext cx="816428" cy="816428"/>
              </a:xfrm>
              <a:prstGeom prst="ellipse">
                <a:avLst/>
              </a:prstGeom>
              <a:blipFill>
                <a:blip r:embed="rId16"/>
                <a:stretch>
                  <a:fillRect l="-9091" r="-75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D04F04-4367-6C40-BFD0-B8885D1D8E8B}"/>
                  </a:ext>
                </a:extLst>
              </p:cNvPr>
              <p:cNvSpPr txBox="1"/>
              <p:nvPr/>
            </p:nvSpPr>
            <p:spPr>
              <a:xfrm>
                <a:off x="6549072" y="3506166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D04F04-4367-6C40-BFD0-B8885D1D8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072" y="3506166"/>
                <a:ext cx="46076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BD5111-F557-A742-8A7D-CD28B61D93F3}"/>
                  </a:ext>
                </a:extLst>
              </p:cNvPr>
              <p:cNvSpPr txBox="1"/>
              <p:nvPr/>
            </p:nvSpPr>
            <p:spPr>
              <a:xfrm>
                <a:off x="9410206" y="348413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BD5111-F557-A742-8A7D-CD28B61D9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206" y="3484135"/>
                <a:ext cx="46608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F082230-3985-1F43-9DCD-5FA8CCFA17FB}"/>
              </a:ext>
            </a:extLst>
          </p:cNvPr>
          <p:cNvCxnSpPr>
            <a:cxnSpLocks/>
            <a:stCxn id="39" idx="3"/>
            <a:endCxn id="46" idx="7"/>
          </p:cNvCxnSpPr>
          <p:nvPr/>
        </p:nvCxnSpPr>
        <p:spPr>
          <a:xfrm flipH="1">
            <a:off x="7056986" y="4533481"/>
            <a:ext cx="2294953" cy="135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FD2D354-6FA7-0740-8355-F9603165EE33}"/>
                  </a:ext>
                </a:extLst>
              </p:cNvPr>
              <p:cNvSpPr txBox="1"/>
              <p:nvPr/>
            </p:nvSpPr>
            <p:spPr>
              <a:xfrm rot="19800000">
                <a:off x="7260764" y="4882966"/>
                <a:ext cx="1670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=−0.5977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FD2D354-6FA7-0740-8355-F9603165E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7260764" y="4882966"/>
                <a:ext cx="167090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8B8101-CA0B-2B4A-B705-BE80F0584DA4}"/>
                  </a:ext>
                </a:extLst>
              </p:cNvPr>
              <p:cNvSpPr txBox="1"/>
              <p:nvPr/>
            </p:nvSpPr>
            <p:spPr>
              <a:xfrm rot="19800000">
                <a:off x="7575958" y="5181812"/>
                <a:ext cx="1447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=0.1155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8B8101-CA0B-2B4A-B705-BE80F0584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7575958" y="5181812"/>
                <a:ext cx="144796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E8A2C0-7B58-784A-800E-73843F7184E5}"/>
                  </a:ext>
                </a:extLst>
              </p:cNvPr>
              <p:cNvSpPr txBox="1"/>
              <p:nvPr/>
            </p:nvSpPr>
            <p:spPr>
              <a:xfrm>
                <a:off x="7369009" y="5844675"/>
                <a:ext cx="1670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=−0.4209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E8A2C0-7B58-784A-800E-73843F718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009" y="5844675"/>
                <a:ext cx="167090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2FD7498-65D3-C747-B87A-898CB65498DC}"/>
                  </a:ext>
                </a:extLst>
              </p:cNvPr>
              <p:cNvSpPr txBox="1"/>
              <p:nvPr/>
            </p:nvSpPr>
            <p:spPr>
              <a:xfrm>
                <a:off x="7393920" y="6143521"/>
                <a:ext cx="1621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=−0.8472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2FD7498-65D3-C747-B87A-898CB6549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920" y="6143521"/>
                <a:ext cx="162108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AF069A-BF80-7342-912E-BB700F6FBCE5}"/>
                  </a:ext>
                </a:extLst>
              </p:cNvPr>
              <p:cNvSpPr txBox="1"/>
              <p:nvPr/>
            </p:nvSpPr>
            <p:spPr>
              <a:xfrm>
                <a:off x="6540851" y="543838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AF069A-BF80-7342-912E-BB700F6FB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851" y="5438381"/>
                <a:ext cx="466089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2C56AFD-4818-D941-B440-9B40991A515C}"/>
                  </a:ext>
                </a:extLst>
              </p:cNvPr>
              <p:cNvSpPr txBox="1"/>
              <p:nvPr/>
            </p:nvSpPr>
            <p:spPr>
              <a:xfrm>
                <a:off x="9455750" y="5416350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2C56AFD-4818-D941-B440-9B40991A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50" y="5416350"/>
                <a:ext cx="371384" cy="369332"/>
              </a:xfrm>
              <a:prstGeom prst="rect">
                <a:avLst/>
              </a:prstGeom>
              <a:blipFill>
                <a:blip r:embed="rId2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195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ko-Kore-KR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ニューラルネットワークの定義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B212C832-E09A-BB49-B267-DBEE97176E72}"/>
                  </a:ext>
                </a:extLst>
              </p:cNvPr>
              <p:cNvSpPr/>
              <p:nvPr/>
            </p:nvSpPr>
            <p:spPr>
              <a:xfrm>
                <a:off x="618531" y="1442862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B212C832-E09A-BB49-B267-DBEE97176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31" y="1442862"/>
                <a:ext cx="816428" cy="81642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301FAAC-1E70-574F-9BAE-FBE834853761}"/>
              </a:ext>
            </a:extLst>
          </p:cNvPr>
          <p:cNvCxnSpPr>
            <a:cxnSpLocks/>
            <a:stCxn id="37" idx="6"/>
          </p:cNvCxnSpPr>
          <p:nvPr/>
        </p:nvCxnSpPr>
        <p:spPr>
          <a:xfrm>
            <a:off x="1434959" y="1851076"/>
            <a:ext cx="2312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CCA812D2-E707-E646-B4D8-F1DF1E2078FA}"/>
                  </a:ext>
                </a:extLst>
              </p:cNvPr>
              <p:cNvSpPr/>
              <p:nvPr/>
            </p:nvSpPr>
            <p:spPr>
              <a:xfrm>
                <a:off x="3761424" y="1442862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0.3678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CCA812D2-E707-E646-B4D8-F1DF1E207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424" y="1442862"/>
                <a:ext cx="816428" cy="816428"/>
              </a:xfrm>
              <a:prstGeom prst="ellipse">
                <a:avLst/>
              </a:prstGeom>
              <a:blipFill>
                <a:blip r:embed="rId3"/>
                <a:stretch>
                  <a:fillRect l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305A8C3-A399-7542-9B19-8F6E77FE7ED4}"/>
                  </a:ext>
                </a:extLst>
              </p:cNvPr>
              <p:cNvSpPr txBox="1"/>
              <p:nvPr/>
            </p:nvSpPr>
            <p:spPr>
              <a:xfrm>
                <a:off x="1975028" y="1481744"/>
                <a:ext cx="13333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=−0.4567</m:t>
                      </m:r>
                    </m:oMath>
                  </m:oMathPara>
                </a14:m>
                <a:endParaRPr kumimoji="1" lang="en-US" altLang="ja-JP" sz="1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305A8C3-A399-7542-9B19-8F6E77FE7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028" y="1481744"/>
                <a:ext cx="133331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4C62AB7-690D-574D-91F3-5632686ED2BD}"/>
                  </a:ext>
                </a:extLst>
              </p:cNvPr>
              <p:cNvSpPr txBox="1"/>
              <p:nvPr/>
            </p:nvSpPr>
            <p:spPr>
              <a:xfrm>
                <a:off x="1995675" y="1902966"/>
                <a:ext cx="11620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=0.8245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4C62AB7-690D-574D-91F3-5632686ED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675" y="1902966"/>
                <a:ext cx="116204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5AAC703-4B33-3844-98EB-FB77D49E17B3}"/>
                  </a:ext>
                </a:extLst>
              </p:cNvPr>
              <p:cNvSpPr/>
              <p:nvPr/>
            </p:nvSpPr>
            <p:spPr>
              <a:xfrm>
                <a:off x="6872146" y="1442862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0.1043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5AAC703-4B33-3844-98EB-FB77D49E1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146" y="1442862"/>
                <a:ext cx="816428" cy="816428"/>
              </a:xfrm>
              <a:prstGeom prst="ellipse">
                <a:avLst/>
              </a:prstGeom>
              <a:blipFill>
                <a:blip r:embed="rId6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DDDE7AD-8625-0B46-BC72-81D19AA567B7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7688574" y="1851076"/>
            <a:ext cx="2464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77698438-4F90-304B-8AA4-58FA6B7581B2}"/>
                  </a:ext>
                </a:extLst>
              </p:cNvPr>
              <p:cNvSpPr/>
              <p:nvPr/>
            </p:nvSpPr>
            <p:spPr>
              <a:xfrm>
                <a:off x="10152615" y="1442862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−0.8033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77698438-4F90-304B-8AA4-58FA6B758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615" y="1442862"/>
                <a:ext cx="816428" cy="816428"/>
              </a:xfrm>
              <a:prstGeom prst="ellipse">
                <a:avLst/>
              </a:prstGeom>
              <a:blipFill>
                <a:blip r:embed="rId7"/>
                <a:stretch>
                  <a:fillRect l="-8955" r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D04F04-4367-6C40-BFD0-B8885D1D8E8B}"/>
                  </a:ext>
                </a:extLst>
              </p:cNvPr>
              <p:cNvSpPr txBox="1"/>
              <p:nvPr/>
            </p:nvSpPr>
            <p:spPr>
              <a:xfrm>
                <a:off x="801605" y="111241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D04F04-4367-6C40-BFD0-B8885D1D8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5" y="1112412"/>
                <a:ext cx="4607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BD5111-F557-A742-8A7D-CD28B61D93F3}"/>
                  </a:ext>
                </a:extLst>
              </p:cNvPr>
              <p:cNvSpPr txBox="1"/>
              <p:nvPr/>
            </p:nvSpPr>
            <p:spPr>
              <a:xfrm>
                <a:off x="3939254" y="109038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BD5111-F557-A742-8A7D-CD28B61D9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254" y="1090381"/>
                <a:ext cx="4660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F082230-3985-1F43-9DCD-5FA8CCFA17FB}"/>
              </a:ext>
            </a:extLst>
          </p:cNvPr>
          <p:cNvCxnSpPr>
            <a:cxnSpLocks/>
            <a:stCxn id="39" idx="6"/>
            <a:endCxn id="46" idx="2"/>
          </p:cNvCxnSpPr>
          <p:nvPr/>
        </p:nvCxnSpPr>
        <p:spPr>
          <a:xfrm>
            <a:off x="4577852" y="1851076"/>
            <a:ext cx="2294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FD2D354-6FA7-0740-8355-F9603165EE33}"/>
                  </a:ext>
                </a:extLst>
              </p:cNvPr>
              <p:cNvSpPr txBox="1"/>
              <p:nvPr/>
            </p:nvSpPr>
            <p:spPr>
              <a:xfrm>
                <a:off x="4665314" y="1476118"/>
                <a:ext cx="13374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=−0.5977</m:t>
                      </m:r>
                    </m:oMath>
                  </m:oMathPara>
                </a14:m>
                <a:endParaRPr kumimoji="1" lang="en-US" altLang="ja-JP" sz="1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FD2D354-6FA7-0740-8355-F9603165E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14" y="1476118"/>
                <a:ext cx="1337481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8B8101-CA0B-2B4A-B705-BE80F0584DA4}"/>
                  </a:ext>
                </a:extLst>
              </p:cNvPr>
              <p:cNvSpPr txBox="1"/>
              <p:nvPr/>
            </p:nvSpPr>
            <p:spPr>
              <a:xfrm>
                <a:off x="4775482" y="1851245"/>
                <a:ext cx="11662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=0.1155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8B8101-CA0B-2B4A-B705-BE80F0584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482" y="1851245"/>
                <a:ext cx="116621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E8A2C0-7B58-784A-800E-73843F7184E5}"/>
                  </a:ext>
                </a:extLst>
              </p:cNvPr>
              <p:cNvSpPr txBox="1"/>
              <p:nvPr/>
            </p:nvSpPr>
            <p:spPr>
              <a:xfrm>
                <a:off x="8180098" y="1518707"/>
                <a:ext cx="13374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=−0.4209</m:t>
                      </m:r>
                    </m:oMath>
                  </m:oMathPara>
                </a14:m>
                <a:endParaRPr kumimoji="1" lang="en-US" altLang="ja-JP" sz="1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E8A2C0-7B58-784A-800E-73843F718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098" y="1518707"/>
                <a:ext cx="133748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2FD7498-65D3-C747-B87A-898CB65498DC}"/>
                  </a:ext>
                </a:extLst>
              </p:cNvPr>
              <p:cNvSpPr txBox="1"/>
              <p:nvPr/>
            </p:nvSpPr>
            <p:spPr>
              <a:xfrm>
                <a:off x="8222301" y="1817553"/>
                <a:ext cx="1300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=−0.8472</m:t>
                      </m:r>
                    </m:oMath>
                  </m:oMathPara>
                </a14:m>
                <a:endParaRPr kumimoji="1" lang="en-US" altLang="ja-JP" sz="1400" b="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2FD7498-65D3-C747-B87A-898CB6549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301" y="1817553"/>
                <a:ext cx="130086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AF069A-BF80-7342-912E-BB700F6FBCE5}"/>
                  </a:ext>
                </a:extLst>
              </p:cNvPr>
              <p:cNvSpPr txBox="1"/>
              <p:nvPr/>
            </p:nvSpPr>
            <p:spPr>
              <a:xfrm>
                <a:off x="7047315" y="111241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AF069A-BF80-7342-912E-BB700F6FB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315" y="1112413"/>
                <a:ext cx="46608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2C56AFD-4818-D941-B440-9B40991A515C}"/>
                  </a:ext>
                </a:extLst>
              </p:cNvPr>
              <p:cNvSpPr txBox="1"/>
              <p:nvPr/>
            </p:nvSpPr>
            <p:spPr>
              <a:xfrm>
                <a:off x="10375137" y="109038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2C56AFD-4818-D941-B440-9B40991A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137" y="1090382"/>
                <a:ext cx="371384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9633369-97F1-694B-89E2-F18494F32D1D}"/>
                  </a:ext>
                </a:extLst>
              </p:cNvPr>
              <p:cNvSpPr txBox="1"/>
              <p:nvPr/>
            </p:nvSpPr>
            <p:spPr>
              <a:xfrm>
                <a:off x="1377117" y="2373921"/>
                <a:ext cx="24282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    =−0.4567∗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1+0.8245</m:t>
                      </m:r>
                    </m:oMath>
                  </m:oMathPara>
                </a14:m>
                <a:endParaRPr kumimoji="1" lang="en-US" altLang="ja-JP" sz="1400" b="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9633369-97F1-694B-89E2-F18494F32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117" y="2373921"/>
                <a:ext cx="2428293" cy="523220"/>
              </a:xfrm>
              <a:prstGeom prst="rect">
                <a:avLst/>
              </a:prstGeom>
              <a:blipFill>
                <a:blip r:embed="rId16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09E0F2-F0B9-F343-9B66-7FF887FA83B6}"/>
                  </a:ext>
                </a:extLst>
              </p:cNvPr>
              <p:cNvSpPr txBox="1"/>
              <p:nvPr/>
            </p:nvSpPr>
            <p:spPr>
              <a:xfrm>
                <a:off x="4510852" y="2373921"/>
                <a:ext cx="24282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−0.5977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1155</m:t>
                      </m:r>
                    </m:oMath>
                  </m:oMathPara>
                </a14:m>
                <a:endParaRPr kumimoji="1" lang="en-US" altLang="ja-JP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09E0F2-F0B9-F343-9B66-7FF887FA8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852" y="2373921"/>
                <a:ext cx="2428293" cy="523220"/>
              </a:xfrm>
              <a:prstGeom prst="rect">
                <a:avLst/>
              </a:prstGeom>
              <a:blipFill>
                <a:blip r:embed="rId1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445970-FD25-AB43-8A96-13C833A198AC}"/>
                  </a:ext>
                </a:extLst>
              </p:cNvPr>
              <p:cNvSpPr txBox="1"/>
              <p:nvPr/>
            </p:nvSpPr>
            <p:spPr>
              <a:xfrm>
                <a:off x="7746522" y="2373921"/>
                <a:ext cx="23481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altLang="ja-JP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4209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8472</m:t>
                      </m:r>
                    </m:oMath>
                  </m:oMathPara>
                </a14:m>
                <a:endParaRPr kumimoji="1" lang="en-US" altLang="ja-JP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445970-FD25-AB43-8A96-13C833A19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522" y="2373921"/>
                <a:ext cx="2348143" cy="523220"/>
              </a:xfrm>
              <a:prstGeom prst="rect">
                <a:avLst/>
              </a:prstGeom>
              <a:blipFill>
                <a:blip r:embed="rId1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93D4F5-E487-B245-9414-0C3E61E8DFF0}"/>
                  </a:ext>
                </a:extLst>
              </p:cNvPr>
              <p:cNvSpPr txBox="1"/>
              <p:nvPr/>
            </p:nvSpPr>
            <p:spPr>
              <a:xfrm>
                <a:off x="618531" y="3373173"/>
                <a:ext cx="6754991" cy="3130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=−0.1043,  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ja-JP" sz="1600" b="0" dirty="0"/>
              </a:p>
              <a:p>
                <a:endParaRPr kumimoji="1"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=−0.4209∗0.3678=−0.1548</m:t>
                      </m:r>
                    </m:oMath>
                  </m:oMathPara>
                </a14:m>
                <a:endParaRPr kumimoji="1" lang="en-US" altLang="ja-JP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∗1=−0.4209</m:t>
                      </m:r>
                    </m:oMath>
                  </m:oMathPara>
                </a14:m>
                <a:endParaRPr kumimoji="1" lang="en-US" altLang="ja-JP" sz="1600" dirty="0"/>
              </a:p>
              <a:p>
                <a:pPr/>
                <a:endParaRPr kumimoji="1"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=−0.4209∗−0.5977∗1=0.2515</m:t>
                      </m:r>
                    </m:oMath>
                  </m:oMathPara>
                </a14:m>
                <a:endParaRPr kumimoji="1"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∗1  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=−0.4209∗−0.5977∗1=0.251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en-US" altLang="ja-JP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93D4F5-E487-B245-9414-0C3E61E8D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31" y="3373173"/>
                <a:ext cx="6754991" cy="313002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32762B26-00AD-9342-B3B5-33831AD1163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80827" y="3183946"/>
            <a:ext cx="2671675" cy="103050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73035C8-291E-9E4A-9DA9-3BFB91EAE95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92407" y="4482871"/>
            <a:ext cx="2949339" cy="11440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4780EB1-BA39-B540-AE28-69D36ABABE8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192407" y="5724446"/>
            <a:ext cx="2938843" cy="1133554"/>
          </a:xfrm>
          <a:prstGeom prst="rect">
            <a:avLst/>
          </a:prstGeom>
        </p:spPr>
      </p:pic>
      <p:sp>
        <p:nvSpPr>
          <p:cNvPr id="27" name="오른쪽 중괄호[R] 26">
            <a:extLst>
              <a:ext uri="{FF2B5EF4-FFF2-40B4-BE49-F238E27FC236}">
                <a16:creationId xmlns:a16="http://schemas.microsoft.com/office/drawing/2014/main" id="{4C216B8D-4D98-984B-9419-D7CA6309D352}"/>
              </a:ext>
            </a:extLst>
          </p:cNvPr>
          <p:cNvSpPr/>
          <p:nvPr/>
        </p:nvSpPr>
        <p:spPr>
          <a:xfrm>
            <a:off x="6043406" y="4384221"/>
            <a:ext cx="145122" cy="67067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오른쪽 중괄호[R] 57">
            <a:extLst>
              <a:ext uri="{FF2B5EF4-FFF2-40B4-BE49-F238E27FC236}">
                <a16:creationId xmlns:a16="http://schemas.microsoft.com/office/drawing/2014/main" id="{274BC684-FAC0-F845-AF4D-CE7F07479AAB}"/>
              </a:ext>
            </a:extLst>
          </p:cNvPr>
          <p:cNvSpPr/>
          <p:nvPr/>
        </p:nvSpPr>
        <p:spPr>
          <a:xfrm>
            <a:off x="7293161" y="5620548"/>
            <a:ext cx="145122" cy="67067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CCE0301-482D-E24B-B587-E6114AD983C3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85895" y="4719558"/>
            <a:ext cx="2006512" cy="335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14B7A07-7BBE-3445-A7A6-D531D12ED5CA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387766" y="5955885"/>
            <a:ext cx="804641" cy="335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E0471B1-B471-DF4B-B101-D0DE59747BB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919109" y="3699198"/>
            <a:ext cx="42617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0AFA73-DC53-E549-9D30-939B38280D99}"/>
              </a:ext>
            </a:extLst>
          </p:cNvPr>
          <p:cNvSpPr txBox="1"/>
          <p:nvPr/>
        </p:nvSpPr>
        <p:spPr>
          <a:xfrm>
            <a:off x="347659" y="3014132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b="1"/>
              <a:t>勾配の計算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3346056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ko-Kore-KR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ニューラルネットワークの定義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EF421-6ACB-1341-B33E-D7ABD549CCB7}"/>
              </a:ext>
            </a:extLst>
          </p:cNvPr>
          <p:cNvSpPr txBox="1"/>
          <p:nvPr/>
        </p:nvSpPr>
        <p:spPr>
          <a:xfrm>
            <a:off x="700543" y="1397675"/>
            <a:ext cx="659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Quiz 3</a:t>
            </a:r>
            <a:r>
              <a:rPr kumimoji="1" lang="en-US" altLang="ja-JP" dirty="0"/>
              <a:t>:</a:t>
            </a:r>
            <a:r>
              <a:rPr kumimoji="1" lang="ja-JP" altLang="en-US"/>
              <a:t> </a:t>
            </a:r>
            <a:r>
              <a:rPr kumimoji="1" lang="ko-Kore-KR" altLang="en-US" dirty="0"/>
              <a:t>以下のネットワークのパラメータ</a:t>
            </a:r>
            <a:r>
              <a:rPr kumimoji="1" lang="en-US" altLang="ko-Kore-KR" dirty="0"/>
              <a:t>(weight, bias)</a:t>
            </a:r>
            <a:r>
              <a:rPr kumimoji="1" lang="ko-Kore-KR" altLang="en-US" dirty="0"/>
              <a:t>の数は？</a:t>
            </a:r>
            <a:endParaRPr kumimoji="1" lang="en-US" altLang="ko-Kore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C6D7CBA-C5F9-E742-8482-00392506B8D9}"/>
              </a:ext>
            </a:extLst>
          </p:cNvPr>
          <p:cNvGrpSpPr/>
          <p:nvPr/>
        </p:nvGrpSpPr>
        <p:grpSpPr>
          <a:xfrm>
            <a:off x="2853712" y="2398753"/>
            <a:ext cx="6360158" cy="3943574"/>
            <a:chOff x="772179" y="2416508"/>
            <a:chExt cx="6360158" cy="394357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200A838-BEC5-3848-9897-10181CAB02A8}"/>
                </a:ext>
              </a:extLst>
            </p:cNvPr>
            <p:cNvSpPr/>
            <p:nvPr/>
          </p:nvSpPr>
          <p:spPr>
            <a:xfrm>
              <a:off x="772179" y="3232414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6F1604E-8C62-FE4A-9821-BD763482E287}"/>
                </a:ext>
              </a:extLst>
            </p:cNvPr>
            <p:cNvSpPr/>
            <p:nvPr/>
          </p:nvSpPr>
          <p:spPr>
            <a:xfrm>
              <a:off x="772179" y="4133690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A6E4098-FAFB-894F-90DA-E0EFC7B80D4B}"/>
                </a:ext>
              </a:extLst>
            </p:cNvPr>
            <p:cNvSpPr/>
            <p:nvPr/>
          </p:nvSpPr>
          <p:spPr>
            <a:xfrm>
              <a:off x="772179" y="5077979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DB5B24A-8E71-8340-8526-93A0E1182E92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1385574" y="2723206"/>
              <a:ext cx="1819039" cy="1717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4F3FC39-A539-4B4E-8368-EA1C1E2F9BB0}"/>
                </a:ext>
              </a:extLst>
            </p:cNvPr>
            <p:cNvSpPr/>
            <p:nvPr/>
          </p:nvSpPr>
          <p:spPr>
            <a:xfrm>
              <a:off x="3204613" y="2416508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377B3B3-6B32-CD44-9537-94CA2C712774}"/>
                </a:ext>
              </a:extLst>
            </p:cNvPr>
            <p:cNvSpPr/>
            <p:nvPr/>
          </p:nvSpPr>
          <p:spPr>
            <a:xfrm>
              <a:off x="3204613" y="3445646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66CB3CF-5A11-9345-82BD-6F1D7236426D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 flipV="1">
              <a:off x="1385574" y="3752344"/>
              <a:ext cx="1819039" cy="688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3A0F240-0309-2C4E-8BA9-2054C6F4C871}"/>
                </a:ext>
              </a:extLst>
            </p:cNvPr>
            <p:cNvCxnSpPr>
              <a:cxnSpLocks/>
              <a:stCxn id="9" idx="6"/>
              <a:endCxn id="16" idx="2"/>
            </p:cNvCxnSpPr>
            <p:nvPr/>
          </p:nvCxnSpPr>
          <p:spPr>
            <a:xfrm flipV="1">
              <a:off x="1385574" y="3752344"/>
              <a:ext cx="1819039" cy="1632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D775F53-6EA5-D542-B473-200577F857A6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385574" y="2723206"/>
              <a:ext cx="1819039" cy="2661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8FC639F-7571-BD41-9A31-6C3A6B54933B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1385574" y="2723206"/>
              <a:ext cx="1819039" cy="815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135D8A8-DB37-3648-B47D-7D970C70DA2D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1385574" y="3539112"/>
              <a:ext cx="1819039" cy="213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2EB5549-6F84-2B48-AF67-2DBAB6C2F623}"/>
                </a:ext>
              </a:extLst>
            </p:cNvPr>
            <p:cNvSpPr/>
            <p:nvPr/>
          </p:nvSpPr>
          <p:spPr>
            <a:xfrm>
              <a:off x="3204613" y="4717549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AC5C0B8-8345-D34B-A216-12DFEBBE0E47}"/>
                </a:ext>
              </a:extLst>
            </p:cNvPr>
            <p:cNvSpPr/>
            <p:nvPr/>
          </p:nvSpPr>
          <p:spPr>
            <a:xfrm>
              <a:off x="3204613" y="5746687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CC5A52C-F46D-2E48-9FCA-80027E4B7298}"/>
                </a:ext>
              </a:extLst>
            </p:cNvPr>
            <p:cNvCxnSpPr>
              <a:cxnSpLocks/>
              <a:stCxn id="6" idx="6"/>
              <a:endCxn id="23" idx="2"/>
            </p:cNvCxnSpPr>
            <p:nvPr/>
          </p:nvCxnSpPr>
          <p:spPr>
            <a:xfrm>
              <a:off x="1385574" y="3539112"/>
              <a:ext cx="1819039" cy="148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DAE6677A-BC79-3A4D-A3B6-CB5F80244FEA}"/>
                </a:ext>
              </a:extLst>
            </p:cNvPr>
            <p:cNvCxnSpPr>
              <a:cxnSpLocks/>
              <a:stCxn id="6" idx="6"/>
              <a:endCxn id="25" idx="2"/>
            </p:cNvCxnSpPr>
            <p:nvPr/>
          </p:nvCxnSpPr>
          <p:spPr>
            <a:xfrm>
              <a:off x="1385574" y="3539112"/>
              <a:ext cx="1819039" cy="2514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68066E3-16CA-EC47-B128-F4681EE0B86A}"/>
                </a:ext>
              </a:extLst>
            </p:cNvPr>
            <p:cNvCxnSpPr>
              <a:cxnSpLocks/>
              <a:stCxn id="7" idx="6"/>
              <a:endCxn id="23" idx="2"/>
            </p:cNvCxnSpPr>
            <p:nvPr/>
          </p:nvCxnSpPr>
          <p:spPr>
            <a:xfrm>
              <a:off x="1385574" y="4440388"/>
              <a:ext cx="1819039" cy="583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976FB3B-C089-D046-A85A-C88E16A79635}"/>
                </a:ext>
              </a:extLst>
            </p:cNvPr>
            <p:cNvCxnSpPr>
              <a:cxnSpLocks/>
              <a:stCxn id="7" idx="6"/>
              <a:endCxn id="25" idx="2"/>
            </p:cNvCxnSpPr>
            <p:nvPr/>
          </p:nvCxnSpPr>
          <p:spPr>
            <a:xfrm>
              <a:off x="1385574" y="4440388"/>
              <a:ext cx="1819039" cy="161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F375DB3-B2F8-844D-ABA7-6A726D151793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1385574" y="5384677"/>
              <a:ext cx="1819039" cy="658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39AEF13-8103-F643-AE2F-8F77BDFE9643}"/>
                </a:ext>
              </a:extLst>
            </p:cNvPr>
            <p:cNvCxnSpPr>
              <a:cxnSpLocks/>
              <a:stCxn id="9" idx="6"/>
              <a:endCxn id="23" idx="2"/>
            </p:cNvCxnSpPr>
            <p:nvPr/>
          </p:nvCxnSpPr>
          <p:spPr>
            <a:xfrm flipV="1">
              <a:off x="1385574" y="5024247"/>
              <a:ext cx="1819039" cy="36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EBF2C69-562E-004D-93E1-C6CB68E9A873}"/>
                </a:ext>
              </a:extLst>
            </p:cNvPr>
            <p:cNvSpPr/>
            <p:nvPr/>
          </p:nvSpPr>
          <p:spPr>
            <a:xfrm>
              <a:off x="4946116" y="3429000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90F65FB-382C-4442-9622-90234D537B77}"/>
                </a:ext>
              </a:extLst>
            </p:cNvPr>
            <p:cNvCxnSpPr>
              <a:cxnSpLocks/>
              <a:stCxn id="11" idx="6"/>
              <a:endCxn id="33" idx="2"/>
            </p:cNvCxnSpPr>
            <p:nvPr/>
          </p:nvCxnSpPr>
          <p:spPr>
            <a:xfrm>
              <a:off x="3818008" y="2723206"/>
              <a:ext cx="1128108" cy="1012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65070C87-74E9-694C-9285-6FFCAC69D51E}"/>
                </a:ext>
              </a:extLst>
            </p:cNvPr>
            <p:cNvCxnSpPr>
              <a:cxnSpLocks/>
              <a:stCxn id="16" idx="6"/>
              <a:endCxn id="33" idx="2"/>
            </p:cNvCxnSpPr>
            <p:nvPr/>
          </p:nvCxnSpPr>
          <p:spPr>
            <a:xfrm flipV="1">
              <a:off x="3818008" y="3735698"/>
              <a:ext cx="1128108" cy="16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2B5B3FB-B432-6349-B807-A2BB6641B924}"/>
                </a:ext>
              </a:extLst>
            </p:cNvPr>
            <p:cNvCxnSpPr>
              <a:cxnSpLocks/>
              <a:stCxn id="23" idx="6"/>
              <a:endCxn id="33" idx="2"/>
            </p:cNvCxnSpPr>
            <p:nvPr/>
          </p:nvCxnSpPr>
          <p:spPr>
            <a:xfrm flipV="1">
              <a:off x="3818008" y="3735698"/>
              <a:ext cx="1128108" cy="1288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C23AFEB-86C2-E247-9BB8-8EF1E423ED74}"/>
                </a:ext>
              </a:extLst>
            </p:cNvPr>
            <p:cNvCxnSpPr>
              <a:cxnSpLocks/>
              <a:stCxn id="25" idx="6"/>
              <a:endCxn id="33" idx="2"/>
            </p:cNvCxnSpPr>
            <p:nvPr/>
          </p:nvCxnSpPr>
          <p:spPr>
            <a:xfrm flipV="1">
              <a:off x="3818008" y="3735698"/>
              <a:ext cx="1128108" cy="2317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E486B2D-8E32-0947-B734-230E967916D5}"/>
                </a:ext>
              </a:extLst>
            </p:cNvPr>
            <p:cNvSpPr/>
            <p:nvPr/>
          </p:nvSpPr>
          <p:spPr>
            <a:xfrm>
              <a:off x="4946115" y="4717549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E936DDBE-7CF4-CB4C-A1DF-AA83EEA8B880}"/>
                </a:ext>
              </a:extLst>
            </p:cNvPr>
            <p:cNvCxnSpPr>
              <a:cxnSpLocks/>
              <a:stCxn id="25" idx="6"/>
              <a:endCxn id="38" idx="2"/>
            </p:cNvCxnSpPr>
            <p:nvPr/>
          </p:nvCxnSpPr>
          <p:spPr>
            <a:xfrm flipV="1">
              <a:off x="3818008" y="5024247"/>
              <a:ext cx="1128107" cy="1029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D8DF3B7D-89C3-244E-9CD4-09DB0CBE50E0}"/>
                </a:ext>
              </a:extLst>
            </p:cNvPr>
            <p:cNvCxnSpPr>
              <a:cxnSpLocks/>
              <a:stCxn id="23" idx="6"/>
              <a:endCxn id="38" idx="2"/>
            </p:cNvCxnSpPr>
            <p:nvPr/>
          </p:nvCxnSpPr>
          <p:spPr>
            <a:xfrm>
              <a:off x="3818008" y="5024247"/>
              <a:ext cx="11281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6617F5F-EC39-6A4B-A25A-8A681817A800}"/>
                </a:ext>
              </a:extLst>
            </p:cNvPr>
            <p:cNvCxnSpPr>
              <a:cxnSpLocks/>
              <a:stCxn id="16" idx="6"/>
              <a:endCxn id="38" idx="2"/>
            </p:cNvCxnSpPr>
            <p:nvPr/>
          </p:nvCxnSpPr>
          <p:spPr>
            <a:xfrm>
              <a:off x="3818008" y="3752344"/>
              <a:ext cx="1128107" cy="1271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9F5C2203-01C3-EF4A-AA89-4FA8F7984B23}"/>
                </a:ext>
              </a:extLst>
            </p:cNvPr>
            <p:cNvCxnSpPr>
              <a:cxnSpLocks/>
              <a:stCxn id="11" idx="6"/>
              <a:endCxn id="38" idx="2"/>
            </p:cNvCxnSpPr>
            <p:nvPr/>
          </p:nvCxnSpPr>
          <p:spPr>
            <a:xfrm>
              <a:off x="3818008" y="2723206"/>
              <a:ext cx="1128107" cy="2301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1A701607-2993-934C-89DE-551743DDABD6}"/>
                </a:ext>
              </a:extLst>
            </p:cNvPr>
            <p:cNvSpPr/>
            <p:nvPr/>
          </p:nvSpPr>
          <p:spPr>
            <a:xfrm>
              <a:off x="6518942" y="4042395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DE8D98FE-7FDD-DE41-86D9-AA4EC29DDD39}"/>
                </a:ext>
              </a:extLst>
            </p:cNvPr>
            <p:cNvCxnSpPr>
              <a:cxnSpLocks/>
              <a:stCxn id="33" idx="6"/>
              <a:endCxn id="43" idx="2"/>
            </p:cNvCxnSpPr>
            <p:nvPr/>
          </p:nvCxnSpPr>
          <p:spPr>
            <a:xfrm>
              <a:off x="5559511" y="3735698"/>
              <a:ext cx="959431" cy="613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C30E977-3E9A-A747-B6DD-58B8C0DB80F2}"/>
                </a:ext>
              </a:extLst>
            </p:cNvPr>
            <p:cNvCxnSpPr>
              <a:cxnSpLocks/>
              <a:stCxn id="38" idx="6"/>
              <a:endCxn id="43" idx="2"/>
            </p:cNvCxnSpPr>
            <p:nvPr/>
          </p:nvCxnSpPr>
          <p:spPr>
            <a:xfrm flipV="1">
              <a:off x="5559510" y="4349093"/>
              <a:ext cx="959432" cy="675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ADD68FA-D3B5-5B45-841E-0726319E33F5}"/>
              </a:ext>
            </a:extLst>
          </p:cNvPr>
          <p:cNvSpPr txBox="1"/>
          <p:nvPr/>
        </p:nvSpPr>
        <p:spPr>
          <a:xfrm>
            <a:off x="2570414" y="1854252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Input layer</a:t>
            </a:r>
            <a:endParaRPr kumimoji="1" lang="ja-JP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40DBF6-5A1E-A945-A9E8-18ECE05E24D1}"/>
              </a:ext>
            </a:extLst>
          </p:cNvPr>
          <p:cNvSpPr txBox="1"/>
          <p:nvPr/>
        </p:nvSpPr>
        <p:spPr>
          <a:xfrm>
            <a:off x="5360920" y="1857152"/>
            <a:ext cx="220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Middle (hidden) layer</a:t>
            </a:r>
            <a:endParaRPr kumimoji="1" lang="ja-JP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BCC0BE-961F-F540-82F8-E6B26303AC82}"/>
              </a:ext>
            </a:extLst>
          </p:cNvPr>
          <p:cNvSpPr txBox="1"/>
          <p:nvPr/>
        </p:nvSpPr>
        <p:spPr>
          <a:xfrm>
            <a:off x="8224485" y="1854252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Output layer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443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ko-Kore-KR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ニューラルネットワークの定義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0AFA73-DC53-E549-9D30-939B38280D99}"/>
              </a:ext>
            </a:extLst>
          </p:cNvPr>
          <p:cNvSpPr txBox="1"/>
          <p:nvPr/>
        </p:nvSpPr>
        <p:spPr>
          <a:xfrm>
            <a:off x="838200" y="2549702"/>
            <a:ext cx="3243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b="1" dirty="0"/>
              <a:t>勾配を計算して何をする？</a:t>
            </a:r>
            <a:br>
              <a:rPr kumimoji="1" lang="en-US" altLang="ko-Kore-KR" b="1" dirty="0"/>
            </a:br>
            <a:r>
              <a:rPr kumimoji="1" lang="en-US" altLang="ko-Kore-KR" b="1" dirty="0">
                <a:sym typeface="Wingdings" pitchFamily="2" charset="2"/>
              </a:rPr>
              <a:t> weight, bias</a:t>
            </a:r>
            <a:r>
              <a:rPr kumimoji="1" lang="ko-Kore-KR" altLang="en-US" b="1" dirty="0">
                <a:sym typeface="Wingdings" pitchFamily="2" charset="2"/>
              </a:rPr>
              <a:t>を更新</a:t>
            </a:r>
            <a:endParaRPr kumimoji="1" lang="ja-JP" alt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93D4F5-E487-B245-9414-0C3E61E8DFF0}"/>
                  </a:ext>
                </a:extLst>
              </p:cNvPr>
              <p:cNvSpPr txBox="1"/>
              <p:nvPr/>
            </p:nvSpPr>
            <p:spPr>
              <a:xfrm>
                <a:off x="1328741" y="3501614"/>
                <a:ext cx="3438314" cy="210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=−0.1043,  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ja-JP" sz="1600" b="0" dirty="0"/>
              </a:p>
              <a:p>
                <a:endParaRPr kumimoji="1"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=−0.1548,</m:t>
                      </m:r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−0.4209</m:t>
                      </m:r>
                    </m:oMath>
                  </m:oMathPara>
                </a14:m>
                <a:endParaRPr kumimoji="1" lang="en-US" altLang="ja-JP" sz="1600" dirty="0"/>
              </a:p>
              <a:p>
                <a:pPr/>
                <a:endParaRPr kumimoji="1"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=0.2515,</m:t>
                      </m:r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=0.251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en-US" altLang="ja-JP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93D4F5-E487-B245-9414-0C3E61E8D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741" y="3501614"/>
                <a:ext cx="3438314" cy="2109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4D6F75-5E29-E547-BAE9-B6DD9028DA0A}"/>
                  </a:ext>
                </a:extLst>
              </p:cNvPr>
              <p:cNvSpPr txBox="1"/>
              <p:nvPr/>
            </p:nvSpPr>
            <p:spPr>
              <a:xfrm>
                <a:off x="6498632" y="3501614"/>
                <a:ext cx="4422686" cy="210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ja-JP" sz="1600" b="0" dirty="0"/>
              </a:p>
              <a:p>
                <a:endParaRPr kumimoji="1"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1600" dirty="0"/>
              </a:p>
              <a:p>
                <a:pPr/>
                <a:endParaRPr kumimoji="1"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=0.251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en-US" altLang="ja-JP" sz="16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4D6F75-5E29-E547-BAE9-B6DD9028D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632" y="3501614"/>
                <a:ext cx="4422686" cy="21093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왼쪽 대괄호[L] 1">
            <a:extLst>
              <a:ext uri="{FF2B5EF4-FFF2-40B4-BE49-F238E27FC236}">
                <a16:creationId xmlns:a16="http://schemas.microsoft.com/office/drawing/2014/main" id="{3C50ED3F-CB0E-B544-B696-0BE031962E1F}"/>
              </a:ext>
            </a:extLst>
          </p:cNvPr>
          <p:cNvSpPr/>
          <p:nvPr/>
        </p:nvSpPr>
        <p:spPr>
          <a:xfrm>
            <a:off x="1257717" y="3452936"/>
            <a:ext cx="108857" cy="2206716"/>
          </a:xfrm>
          <a:prstGeom prst="leftBracket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왼쪽 대괄호[L] 35">
            <a:extLst>
              <a:ext uri="{FF2B5EF4-FFF2-40B4-BE49-F238E27FC236}">
                <a16:creationId xmlns:a16="http://schemas.microsoft.com/office/drawing/2014/main" id="{F44E7324-4263-334C-A507-71DE927F5CF7}"/>
              </a:ext>
            </a:extLst>
          </p:cNvPr>
          <p:cNvSpPr/>
          <p:nvPr/>
        </p:nvSpPr>
        <p:spPr>
          <a:xfrm rot="10800000">
            <a:off x="4658198" y="3452936"/>
            <a:ext cx="108857" cy="2206716"/>
          </a:xfrm>
          <a:prstGeom prst="leftBracket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왼쪽 대괄호[L] 41">
            <a:extLst>
              <a:ext uri="{FF2B5EF4-FFF2-40B4-BE49-F238E27FC236}">
                <a16:creationId xmlns:a16="http://schemas.microsoft.com/office/drawing/2014/main" id="{BF058A17-8C67-E04A-BBFC-378977D7E840}"/>
              </a:ext>
            </a:extLst>
          </p:cNvPr>
          <p:cNvSpPr/>
          <p:nvPr/>
        </p:nvSpPr>
        <p:spPr>
          <a:xfrm>
            <a:off x="6404972" y="3452936"/>
            <a:ext cx="108857" cy="2206716"/>
          </a:xfrm>
          <a:prstGeom prst="leftBracket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왼쪽 대괄호[L] 43">
            <a:extLst>
              <a:ext uri="{FF2B5EF4-FFF2-40B4-BE49-F238E27FC236}">
                <a16:creationId xmlns:a16="http://schemas.microsoft.com/office/drawing/2014/main" id="{83A98E4C-F6B8-5443-BD08-DD46BDA54D8B}"/>
              </a:ext>
            </a:extLst>
          </p:cNvPr>
          <p:cNvSpPr/>
          <p:nvPr/>
        </p:nvSpPr>
        <p:spPr>
          <a:xfrm rot="10800000">
            <a:off x="10718801" y="3452937"/>
            <a:ext cx="108857" cy="2206716"/>
          </a:xfrm>
          <a:prstGeom prst="leftBracket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B3A9732-8F9B-ED44-A3D2-772590202013}"/>
              </a:ext>
            </a:extLst>
          </p:cNvPr>
          <p:cNvCxnSpPr/>
          <p:nvPr/>
        </p:nvCxnSpPr>
        <p:spPr>
          <a:xfrm>
            <a:off x="4891091" y="4556294"/>
            <a:ext cx="13797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8A6FBE-29E7-754E-B67C-3BFBC9CB64EE}"/>
              </a:ext>
            </a:extLst>
          </p:cNvPr>
          <p:cNvSpPr txBox="1"/>
          <p:nvPr/>
        </p:nvSpPr>
        <p:spPr>
          <a:xfrm>
            <a:off x="5248380" y="41869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>
                <a:sym typeface="Wingdings" pitchFamily="2" charset="2"/>
              </a:rPr>
              <a:t>更新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F84B120B-4055-4045-A430-6209ED3FC8D4}"/>
                  </a:ext>
                </a:extLst>
              </p:cNvPr>
              <p:cNvSpPr/>
              <p:nvPr/>
            </p:nvSpPr>
            <p:spPr>
              <a:xfrm>
                <a:off x="94748" y="1442862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F84B120B-4055-4045-A430-6209ED3FC8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" y="1442862"/>
                <a:ext cx="816428" cy="8164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7ECBEED-F7CF-A94B-9CB0-D5F6BA7FA2B4}"/>
              </a:ext>
            </a:extLst>
          </p:cNvPr>
          <p:cNvCxnSpPr>
            <a:cxnSpLocks/>
            <a:stCxn id="78" idx="6"/>
          </p:cNvCxnSpPr>
          <p:nvPr/>
        </p:nvCxnSpPr>
        <p:spPr>
          <a:xfrm>
            <a:off x="911176" y="1851076"/>
            <a:ext cx="2312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A3284448-95BC-CB4E-8C81-8F99E5E74981}"/>
                  </a:ext>
                </a:extLst>
              </p:cNvPr>
              <p:cNvSpPr/>
              <p:nvPr/>
            </p:nvSpPr>
            <p:spPr>
              <a:xfrm>
                <a:off x="3237641" y="1442862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0.3678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A3284448-95BC-CB4E-8C81-8F99E5E74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641" y="1442862"/>
                <a:ext cx="816428" cy="816428"/>
              </a:xfrm>
              <a:prstGeom prst="ellipse">
                <a:avLst/>
              </a:prstGeom>
              <a:blipFill>
                <a:blip r:embed="rId5"/>
                <a:stretch>
                  <a:fillRect l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E9B1303-B64D-6C45-8778-58CD7CDC77DD}"/>
                  </a:ext>
                </a:extLst>
              </p:cNvPr>
              <p:cNvSpPr txBox="1"/>
              <p:nvPr/>
            </p:nvSpPr>
            <p:spPr>
              <a:xfrm>
                <a:off x="1451245" y="1481744"/>
                <a:ext cx="13333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=−0.4567</m:t>
                      </m:r>
                    </m:oMath>
                  </m:oMathPara>
                </a14:m>
                <a:endParaRPr kumimoji="1" lang="en-US" altLang="ja-JP" sz="14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E9B1303-B64D-6C45-8778-58CD7CDC7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245" y="1481744"/>
                <a:ext cx="133331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85FFD19-274A-C444-B491-3E7D6AEE4156}"/>
                  </a:ext>
                </a:extLst>
              </p:cNvPr>
              <p:cNvSpPr txBox="1"/>
              <p:nvPr/>
            </p:nvSpPr>
            <p:spPr>
              <a:xfrm>
                <a:off x="1471892" y="1902966"/>
                <a:ext cx="11620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=0.8245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85FFD19-274A-C444-B491-3E7D6AEE4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892" y="1902966"/>
                <a:ext cx="116204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7DB78DBD-0F2B-464D-9F6E-46ABD7B8C722}"/>
                  </a:ext>
                </a:extLst>
              </p:cNvPr>
              <p:cNvSpPr/>
              <p:nvPr/>
            </p:nvSpPr>
            <p:spPr>
              <a:xfrm>
                <a:off x="6348363" y="1442862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0.1043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7DB78DBD-0F2B-464D-9F6E-46ABD7B8C7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363" y="1442862"/>
                <a:ext cx="816428" cy="816428"/>
              </a:xfrm>
              <a:prstGeom prst="ellipse">
                <a:avLst/>
              </a:prstGeom>
              <a:blipFill>
                <a:blip r:embed="rId8"/>
                <a:stretch>
                  <a:fillRect l="-10606" r="-75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41A0E4F-ADEE-614C-A66E-329F7B1460A8}"/>
              </a:ext>
            </a:extLst>
          </p:cNvPr>
          <p:cNvCxnSpPr>
            <a:cxnSpLocks/>
            <a:stCxn id="83" idx="6"/>
            <a:endCxn id="85" idx="2"/>
          </p:cNvCxnSpPr>
          <p:nvPr/>
        </p:nvCxnSpPr>
        <p:spPr>
          <a:xfrm>
            <a:off x="7164791" y="1851076"/>
            <a:ext cx="2464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0204D95B-D464-DD46-8FFE-3A2B3E5EE0BE}"/>
                  </a:ext>
                </a:extLst>
              </p:cNvPr>
              <p:cNvSpPr/>
              <p:nvPr/>
            </p:nvSpPr>
            <p:spPr>
              <a:xfrm>
                <a:off x="9628832" y="1442862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−0.8033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0204D95B-D464-DD46-8FFE-3A2B3E5EE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832" y="1442862"/>
                <a:ext cx="816428" cy="816428"/>
              </a:xfrm>
              <a:prstGeom prst="ellipse">
                <a:avLst/>
              </a:prstGeom>
              <a:blipFill>
                <a:blip r:embed="rId9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AC25580-4F47-784A-9C5A-5617CFB9B57F}"/>
                  </a:ext>
                </a:extLst>
              </p:cNvPr>
              <p:cNvSpPr txBox="1"/>
              <p:nvPr/>
            </p:nvSpPr>
            <p:spPr>
              <a:xfrm>
                <a:off x="277822" y="1101397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AC25580-4F47-784A-9C5A-5617CFB9B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22" y="1101397"/>
                <a:ext cx="4607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2D45069-D311-EF40-A471-BCA286C9C193}"/>
                  </a:ext>
                </a:extLst>
              </p:cNvPr>
              <p:cNvSpPr txBox="1"/>
              <p:nvPr/>
            </p:nvSpPr>
            <p:spPr>
              <a:xfrm>
                <a:off x="3415471" y="110139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2D45069-D311-EF40-A471-BCA286C9C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471" y="1101397"/>
                <a:ext cx="4660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0AACA06-77B9-F141-AA41-0F5F52BE135D}"/>
              </a:ext>
            </a:extLst>
          </p:cNvPr>
          <p:cNvCxnSpPr>
            <a:cxnSpLocks/>
            <a:stCxn id="80" idx="6"/>
            <a:endCxn id="83" idx="2"/>
          </p:cNvCxnSpPr>
          <p:nvPr/>
        </p:nvCxnSpPr>
        <p:spPr>
          <a:xfrm>
            <a:off x="4054069" y="1851076"/>
            <a:ext cx="2294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87C4876-6042-4148-B2B4-B68EA76A80DF}"/>
                  </a:ext>
                </a:extLst>
              </p:cNvPr>
              <p:cNvSpPr txBox="1"/>
              <p:nvPr/>
            </p:nvSpPr>
            <p:spPr>
              <a:xfrm>
                <a:off x="4141531" y="1476118"/>
                <a:ext cx="13374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=−0.5977</m:t>
                      </m:r>
                    </m:oMath>
                  </m:oMathPara>
                </a14:m>
                <a:endParaRPr kumimoji="1" lang="en-US" altLang="ja-JP" sz="14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87C4876-6042-4148-B2B4-B68EA76A8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531" y="1476118"/>
                <a:ext cx="133748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CC93266-7EC2-A449-8590-6C84061A9488}"/>
                  </a:ext>
                </a:extLst>
              </p:cNvPr>
              <p:cNvSpPr txBox="1"/>
              <p:nvPr/>
            </p:nvSpPr>
            <p:spPr>
              <a:xfrm>
                <a:off x="4251699" y="1851245"/>
                <a:ext cx="11662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=0.1155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CC93266-7EC2-A449-8590-6C84061A9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699" y="1851245"/>
                <a:ext cx="1166217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6959D41-A5FA-A04C-987B-1936923BED7B}"/>
                  </a:ext>
                </a:extLst>
              </p:cNvPr>
              <p:cNvSpPr txBox="1"/>
              <p:nvPr/>
            </p:nvSpPr>
            <p:spPr>
              <a:xfrm>
                <a:off x="7656315" y="1518707"/>
                <a:ext cx="13374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=−0.4209</m:t>
                      </m:r>
                    </m:oMath>
                  </m:oMathPara>
                </a14:m>
                <a:endParaRPr kumimoji="1" lang="en-US" altLang="ja-JP" sz="14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6959D41-A5FA-A04C-987B-1936923B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315" y="1518707"/>
                <a:ext cx="133748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BD5414A-46AD-CD40-BE5B-6AC5BDF15F4F}"/>
                  </a:ext>
                </a:extLst>
              </p:cNvPr>
              <p:cNvSpPr txBox="1"/>
              <p:nvPr/>
            </p:nvSpPr>
            <p:spPr>
              <a:xfrm>
                <a:off x="7698518" y="1817553"/>
                <a:ext cx="1300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=−0.8472</m:t>
                      </m:r>
                    </m:oMath>
                  </m:oMathPara>
                </a14:m>
                <a:endParaRPr kumimoji="1" lang="en-US" altLang="ja-JP" sz="1400" b="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BD5414A-46AD-CD40-BE5B-6AC5BDF15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518" y="1817553"/>
                <a:ext cx="130086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BAACCC-F2D9-7040-81BD-2DCF95930523}"/>
                  </a:ext>
                </a:extLst>
              </p:cNvPr>
              <p:cNvSpPr txBox="1"/>
              <p:nvPr/>
            </p:nvSpPr>
            <p:spPr>
              <a:xfrm>
                <a:off x="6523532" y="110139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BAACCC-F2D9-7040-81BD-2DCF95930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532" y="1101397"/>
                <a:ext cx="46608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1A1C2BD-7F9F-F345-8824-C383C7339E57}"/>
                  </a:ext>
                </a:extLst>
              </p:cNvPr>
              <p:cNvSpPr txBox="1"/>
              <p:nvPr/>
            </p:nvSpPr>
            <p:spPr>
              <a:xfrm>
                <a:off x="9851354" y="110139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1A1C2BD-7F9F-F345-8824-C383C7339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354" y="1101397"/>
                <a:ext cx="371384" cy="369332"/>
              </a:xfrm>
              <a:prstGeom prst="rect">
                <a:avLst/>
              </a:prstGeom>
              <a:blipFill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09D2A117-A1F6-9D45-95CC-BB400206CC7C}"/>
              </a:ext>
            </a:extLst>
          </p:cNvPr>
          <p:cNvSpPr txBox="1"/>
          <p:nvPr/>
        </p:nvSpPr>
        <p:spPr>
          <a:xfrm>
            <a:off x="801605" y="5916328"/>
            <a:ext cx="5894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b="1" dirty="0"/>
              <a:t>実際には</a:t>
            </a:r>
            <a:r>
              <a:rPr kumimoji="1" lang="ko-Kore-KR" altLang="en-US" b="1" dirty="0">
                <a:solidFill>
                  <a:srgbClr val="FF0000"/>
                </a:solidFill>
              </a:rPr>
              <a:t>損失関数</a:t>
            </a:r>
            <a:r>
              <a:rPr kumimoji="1" lang="en-US" altLang="ko-Kore-KR" b="1" dirty="0">
                <a:solidFill>
                  <a:srgbClr val="FF0000"/>
                </a:solidFill>
              </a:rPr>
              <a:t>*</a:t>
            </a:r>
            <a:r>
              <a:rPr kumimoji="1" lang="ko-Kore-KR" altLang="en-US" b="1" dirty="0"/>
              <a:t>に対しての勾配を計算</a:t>
            </a:r>
            <a:r>
              <a:rPr kumimoji="1" lang="en-US" altLang="ko-Kore-KR" b="1" dirty="0"/>
              <a:t> + </a:t>
            </a:r>
            <a:r>
              <a:rPr kumimoji="1" lang="ko-Kore-KR" altLang="en-US" b="1" dirty="0">
                <a:solidFill>
                  <a:srgbClr val="FF0000"/>
                </a:solidFill>
              </a:rPr>
              <a:t>最適化</a:t>
            </a:r>
            <a:r>
              <a:rPr kumimoji="1" lang="en-US" altLang="ko-Kore-KR" b="1" dirty="0">
                <a:solidFill>
                  <a:srgbClr val="FF0000"/>
                </a:solidFill>
              </a:rPr>
              <a:t>**</a:t>
            </a:r>
            <a:br>
              <a:rPr kumimoji="1" lang="en-US" altLang="ko-Kore-KR" b="1" dirty="0">
                <a:solidFill>
                  <a:srgbClr val="FF0000"/>
                </a:solidFill>
              </a:rPr>
            </a:br>
            <a:r>
              <a:rPr kumimoji="1" lang="en-US" altLang="ko-Kore-KR" b="1" dirty="0">
                <a:sym typeface="Wingdings" pitchFamily="2" charset="2"/>
              </a:rPr>
              <a:t> </a:t>
            </a:r>
            <a:r>
              <a:rPr kumimoji="1" lang="ko-Kore-KR" altLang="en-US" b="1" dirty="0">
                <a:sym typeface="Wingdings" pitchFamily="2" charset="2"/>
              </a:rPr>
              <a:t>残りは次回に。。。</a:t>
            </a:r>
            <a:endParaRPr kumimoji="1" lang="ja-JP" alt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EBDAC178-5E78-A44E-9D89-1AAB2A41494B}"/>
                  </a:ext>
                </a:extLst>
              </p:cNvPr>
              <p:cNvSpPr/>
              <p:nvPr/>
            </p:nvSpPr>
            <p:spPr>
              <a:xfrm>
                <a:off x="11272145" y="1448519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−0.8033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EBDAC178-5E78-A44E-9D89-1AAB2A4149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2145" y="1448519"/>
                <a:ext cx="816428" cy="816428"/>
              </a:xfrm>
              <a:prstGeom prst="ellipse">
                <a:avLst/>
              </a:prstGeom>
              <a:blipFill>
                <a:blip r:embed="rId18"/>
                <a:stretch>
                  <a:fillRect l="-10606" r="-75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C219C65-E674-294F-BCD9-1BD54B761B67}"/>
              </a:ext>
            </a:extLst>
          </p:cNvPr>
          <p:cNvSpPr txBox="1"/>
          <p:nvPr/>
        </p:nvSpPr>
        <p:spPr>
          <a:xfrm>
            <a:off x="10669900" y="1666410"/>
            <a:ext cx="37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vs</a:t>
            </a:r>
            <a:endParaRPr kumimoji="1" lang="ja-JP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843955-2CE4-F946-8CEC-97E6A0ED50DA}"/>
              </a:ext>
            </a:extLst>
          </p:cNvPr>
          <p:cNvSpPr txBox="1"/>
          <p:nvPr/>
        </p:nvSpPr>
        <p:spPr>
          <a:xfrm>
            <a:off x="11338759" y="110139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Label</a:t>
            </a:r>
            <a:endParaRPr kumimoji="1" lang="ja-JP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DDD8A2-331C-4745-98B1-DB587415874D}"/>
              </a:ext>
            </a:extLst>
          </p:cNvPr>
          <p:cNvSpPr/>
          <p:nvPr/>
        </p:nvSpPr>
        <p:spPr>
          <a:xfrm>
            <a:off x="10623715" y="1087705"/>
            <a:ext cx="1509155" cy="13433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906AF63-3F82-9249-8D9F-1DBF1E7B4ED5}"/>
              </a:ext>
            </a:extLst>
          </p:cNvPr>
          <p:cNvSpPr/>
          <p:nvPr/>
        </p:nvSpPr>
        <p:spPr>
          <a:xfrm>
            <a:off x="6297291" y="3294153"/>
            <a:ext cx="4624027" cy="24988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63FFEA-E6F1-6F45-BCD4-A4F95CB55E56}"/>
              </a:ext>
            </a:extLst>
          </p:cNvPr>
          <p:cNvSpPr txBox="1"/>
          <p:nvPr/>
        </p:nvSpPr>
        <p:spPr>
          <a:xfrm>
            <a:off x="10384447" y="8720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*</a:t>
            </a:r>
            <a:endParaRPr kumimoji="1" lang="ja-JP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7CBF7D2-E28E-324F-81DA-1D05AA5C4A34}"/>
              </a:ext>
            </a:extLst>
          </p:cNvPr>
          <p:cNvSpPr txBox="1"/>
          <p:nvPr/>
        </p:nvSpPr>
        <p:spPr>
          <a:xfrm>
            <a:off x="5946477" y="2975527"/>
            <a:ext cx="458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FF0000"/>
                </a:solidFill>
              </a:rPr>
              <a:t>**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3189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2.</a:t>
            </a:r>
            <a:r>
              <a:rPr lang="en-US" altLang="ko-Kore-KR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Pytorch</a:t>
            </a:r>
            <a:r>
              <a:rPr lang="ko-Kore-KR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の基本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C6D7CBA-C5F9-E742-8482-00392506B8D9}"/>
              </a:ext>
            </a:extLst>
          </p:cNvPr>
          <p:cNvGrpSpPr/>
          <p:nvPr/>
        </p:nvGrpSpPr>
        <p:grpSpPr>
          <a:xfrm>
            <a:off x="1858621" y="1803113"/>
            <a:ext cx="6360158" cy="3943574"/>
            <a:chOff x="772179" y="2416508"/>
            <a:chExt cx="6360158" cy="394357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200A838-BEC5-3848-9897-10181CAB02A8}"/>
                </a:ext>
              </a:extLst>
            </p:cNvPr>
            <p:cNvSpPr/>
            <p:nvPr/>
          </p:nvSpPr>
          <p:spPr>
            <a:xfrm>
              <a:off x="772179" y="3232414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6F1604E-8C62-FE4A-9821-BD763482E287}"/>
                </a:ext>
              </a:extLst>
            </p:cNvPr>
            <p:cNvSpPr/>
            <p:nvPr/>
          </p:nvSpPr>
          <p:spPr>
            <a:xfrm>
              <a:off x="772179" y="4133690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A6E4098-FAFB-894F-90DA-E0EFC7B80D4B}"/>
                </a:ext>
              </a:extLst>
            </p:cNvPr>
            <p:cNvSpPr/>
            <p:nvPr/>
          </p:nvSpPr>
          <p:spPr>
            <a:xfrm>
              <a:off x="772179" y="5077979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DB5B24A-8E71-8340-8526-93A0E1182E92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1385574" y="2723206"/>
              <a:ext cx="1819039" cy="1717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4F3FC39-A539-4B4E-8368-EA1C1E2F9BB0}"/>
                </a:ext>
              </a:extLst>
            </p:cNvPr>
            <p:cNvSpPr/>
            <p:nvPr/>
          </p:nvSpPr>
          <p:spPr>
            <a:xfrm>
              <a:off x="3204613" y="2416508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377B3B3-6B32-CD44-9537-94CA2C712774}"/>
                </a:ext>
              </a:extLst>
            </p:cNvPr>
            <p:cNvSpPr/>
            <p:nvPr/>
          </p:nvSpPr>
          <p:spPr>
            <a:xfrm>
              <a:off x="3204613" y="3445646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66CB3CF-5A11-9345-82BD-6F1D7236426D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 flipV="1">
              <a:off x="1385574" y="3752344"/>
              <a:ext cx="1819039" cy="688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3A0F240-0309-2C4E-8BA9-2054C6F4C871}"/>
                </a:ext>
              </a:extLst>
            </p:cNvPr>
            <p:cNvCxnSpPr>
              <a:cxnSpLocks/>
              <a:stCxn id="9" idx="6"/>
              <a:endCxn id="16" idx="2"/>
            </p:cNvCxnSpPr>
            <p:nvPr/>
          </p:nvCxnSpPr>
          <p:spPr>
            <a:xfrm flipV="1">
              <a:off x="1385574" y="3752344"/>
              <a:ext cx="1819039" cy="1632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D775F53-6EA5-D542-B473-200577F857A6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385574" y="2723206"/>
              <a:ext cx="1819039" cy="2661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8FC639F-7571-BD41-9A31-6C3A6B54933B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1385574" y="2723206"/>
              <a:ext cx="1819039" cy="815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135D8A8-DB37-3648-B47D-7D970C70DA2D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1385574" y="3539112"/>
              <a:ext cx="1819039" cy="213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2EB5549-6F84-2B48-AF67-2DBAB6C2F623}"/>
                </a:ext>
              </a:extLst>
            </p:cNvPr>
            <p:cNvSpPr/>
            <p:nvPr/>
          </p:nvSpPr>
          <p:spPr>
            <a:xfrm>
              <a:off x="3204613" y="4717549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AC5C0B8-8345-D34B-A216-12DFEBBE0E47}"/>
                </a:ext>
              </a:extLst>
            </p:cNvPr>
            <p:cNvSpPr/>
            <p:nvPr/>
          </p:nvSpPr>
          <p:spPr>
            <a:xfrm>
              <a:off x="3204613" y="5746687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CC5A52C-F46D-2E48-9FCA-80027E4B7298}"/>
                </a:ext>
              </a:extLst>
            </p:cNvPr>
            <p:cNvCxnSpPr>
              <a:cxnSpLocks/>
              <a:stCxn id="6" idx="6"/>
              <a:endCxn id="23" idx="2"/>
            </p:cNvCxnSpPr>
            <p:nvPr/>
          </p:nvCxnSpPr>
          <p:spPr>
            <a:xfrm>
              <a:off x="1385574" y="3539112"/>
              <a:ext cx="1819039" cy="148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DAE6677A-BC79-3A4D-A3B6-CB5F80244FEA}"/>
                </a:ext>
              </a:extLst>
            </p:cNvPr>
            <p:cNvCxnSpPr>
              <a:cxnSpLocks/>
              <a:stCxn id="6" idx="6"/>
              <a:endCxn id="25" idx="2"/>
            </p:cNvCxnSpPr>
            <p:nvPr/>
          </p:nvCxnSpPr>
          <p:spPr>
            <a:xfrm>
              <a:off x="1385574" y="3539112"/>
              <a:ext cx="1819039" cy="2514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68066E3-16CA-EC47-B128-F4681EE0B86A}"/>
                </a:ext>
              </a:extLst>
            </p:cNvPr>
            <p:cNvCxnSpPr>
              <a:cxnSpLocks/>
              <a:stCxn id="7" idx="6"/>
              <a:endCxn id="23" idx="2"/>
            </p:cNvCxnSpPr>
            <p:nvPr/>
          </p:nvCxnSpPr>
          <p:spPr>
            <a:xfrm>
              <a:off x="1385574" y="4440388"/>
              <a:ext cx="1819039" cy="583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976FB3B-C089-D046-A85A-C88E16A79635}"/>
                </a:ext>
              </a:extLst>
            </p:cNvPr>
            <p:cNvCxnSpPr>
              <a:cxnSpLocks/>
              <a:stCxn id="7" idx="6"/>
              <a:endCxn id="25" idx="2"/>
            </p:cNvCxnSpPr>
            <p:nvPr/>
          </p:nvCxnSpPr>
          <p:spPr>
            <a:xfrm>
              <a:off x="1385574" y="4440388"/>
              <a:ext cx="1819039" cy="161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F375DB3-B2F8-844D-ABA7-6A726D151793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1385574" y="5384677"/>
              <a:ext cx="1819039" cy="658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39AEF13-8103-F643-AE2F-8F77BDFE9643}"/>
                </a:ext>
              </a:extLst>
            </p:cNvPr>
            <p:cNvCxnSpPr>
              <a:cxnSpLocks/>
              <a:stCxn id="9" idx="6"/>
              <a:endCxn id="23" idx="2"/>
            </p:cNvCxnSpPr>
            <p:nvPr/>
          </p:nvCxnSpPr>
          <p:spPr>
            <a:xfrm flipV="1">
              <a:off x="1385574" y="5024247"/>
              <a:ext cx="1819039" cy="36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EBF2C69-562E-004D-93E1-C6CB68E9A873}"/>
                </a:ext>
              </a:extLst>
            </p:cNvPr>
            <p:cNvSpPr/>
            <p:nvPr/>
          </p:nvSpPr>
          <p:spPr>
            <a:xfrm>
              <a:off x="4946116" y="3429000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90F65FB-382C-4442-9622-90234D537B77}"/>
                </a:ext>
              </a:extLst>
            </p:cNvPr>
            <p:cNvCxnSpPr>
              <a:cxnSpLocks/>
              <a:stCxn id="11" idx="6"/>
              <a:endCxn id="33" idx="2"/>
            </p:cNvCxnSpPr>
            <p:nvPr/>
          </p:nvCxnSpPr>
          <p:spPr>
            <a:xfrm>
              <a:off x="3818008" y="2723206"/>
              <a:ext cx="1128108" cy="1012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65070C87-74E9-694C-9285-6FFCAC69D51E}"/>
                </a:ext>
              </a:extLst>
            </p:cNvPr>
            <p:cNvCxnSpPr>
              <a:cxnSpLocks/>
              <a:stCxn id="16" idx="6"/>
              <a:endCxn id="33" idx="2"/>
            </p:cNvCxnSpPr>
            <p:nvPr/>
          </p:nvCxnSpPr>
          <p:spPr>
            <a:xfrm flipV="1">
              <a:off x="3818008" y="3735698"/>
              <a:ext cx="1128108" cy="16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2B5B3FB-B432-6349-B807-A2BB6641B924}"/>
                </a:ext>
              </a:extLst>
            </p:cNvPr>
            <p:cNvCxnSpPr>
              <a:cxnSpLocks/>
              <a:stCxn id="23" idx="6"/>
              <a:endCxn id="33" idx="2"/>
            </p:cNvCxnSpPr>
            <p:nvPr/>
          </p:nvCxnSpPr>
          <p:spPr>
            <a:xfrm flipV="1">
              <a:off x="3818008" y="3735698"/>
              <a:ext cx="1128108" cy="1288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C23AFEB-86C2-E247-9BB8-8EF1E423ED74}"/>
                </a:ext>
              </a:extLst>
            </p:cNvPr>
            <p:cNvCxnSpPr>
              <a:cxnSpLocks/>
              <a:stCxn id="25" idx="6"/>
              <a:endCxn id="33" idx="2"/>
            </p:cNvCxnSpPr>
            <p:nvPr/>
          </p:nvCxnSpPr>
          <p:spPr>
            <a:xfrm flipV="1">
              <a:off x="3818008" y="3735698"/>
              <a:ext cx="1128108" cy="2317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E486B2D-8E32-0947-B734-230E967916D5}"/>
                </a:ext>
              </a:extLst>
            </p:cNvPr>
            <p:cNvSpPr/>
            <p:nvPr/>
          </p:nvSpPr>
          <p:spPr>
            <a:xfrm>
              <a:off x="4946115" y="4717549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E936DDBE-7CF4-CB4C-A1DF-AA83EEA8B880}"/>
                </a:ext>
              </a:extLst>
            </p:cNvPr>
            <p:cNvCxnSpPr>
              <a:cxnSpLocks/>
              <a:stCxn id="25" idx="6"/>
              <a:endCxn id="38" idx="2"/>
            </p:cNvCxnSpPr>
            <p:nvPr/>
          </p:nvCxnSpPr>
          <p:spPr>
            <a:xfrm flipV="1">
              <a:off x="3818008" y="5024247"/>
              <a:ext cx="1128107" cy="1029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D8DF3B7D-89C3-244E-9CD4-09DB0CBE50E0}"/>
                </a:ext>
              </a:extLst>
            </p:cNvPr>
            <p:cNvCxnSpPr>
              <a:cxnSpLocks/>
              <a:stCxn id="23" idx="6"/>
              <a:endCxn id="38" idx="2"/>
            </p:cNvCxnSpPr>
            <p:nvPr/>
          </p:nvCxnSpPr>
          <p:spPr>
            <a:xfrm>
              <a:off x="3818008" y="5024247"/>
              <a:ext cx="11281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6617F5F-EC39-6A4B-A25A-8A681817A800}"/>
                </a:ext>
              </a:extLst>
            </p:cNvPr>
            <p:cNvCxnSpPr>
              <a:cxnSpLocks/>
              <a:stCxn id="16" idx="6"/>
              <a:endCxn id="38" idx="2"/>
            </p:cNvCxnSpPr>
            <p:nvPr/>
          </p:nvCxnSpPr>
          <p:spPr>
            <a:xfrm>
              <a:off x="3818008" y="3752344"/>
              <a:ext cx="1128107" cy="1271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9F5C2203-01C3-EF4A-AA89-4FA8F7984B23}"/>
                </a:ext>
              </a:extLst>
            </p:cNvPr>
            <p:cNvCxnSpPr>
              <a:cxnSpLocks/>
              <a:stCxn id="11" idx="6"/>
              <a:endCxn id="38" idx="2"/>
            </p:cNvCxnSpPr>
            <p:nvPr/>
          </p:nvCxnSpPr>
          <p:spPr>
            <a:xfrm>
              <a:off x="3818008" y="2723206"/>
              <a:ext cx="1128107" cy="2301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1A701607-2993-934C-89DE-551743DDABD6}"/>
                </a:ext>
              </a:extLst>
            </p:cNvPr>
            <p:cNvSpPr/>
            <p:nvPr/>
          </p:nvSpPr>
          <p:spPr>
            <a:xfrm>
              <a:off x="6518942" y="4042395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DE8D98FE-7FDD-DE41-86D9-AA4EC29DDD39}"/>
                </a:ext>
              </a:extLst>
            </p:cNvPr>
            <p:cNvCxnSpPr>
              <a:cxnSpLocks/>
              <a:stCxn id="33" idx="6"/>
              <a:endCxn id="43" idx="2"/>
            </p:cNvCxnSpPr>
            <p:nvPr/>
          </p:nvCxnSpPr>
          <p:spPr>
            <a:xfrm>
              <a:off x="5559511" y="3735698"/>
              <a:ext cx="959431" cy="613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C30E977-3E9A-A747-B6DD-58B8C0DB80F2}"/>
                </a:ext>
              </a:extLst>
            </p:cNvPr>
            <p:cNvCxnSpPr>
              <a:cxnSpLocks/>
              <a:stCxn id="38" idx="6"/>
              <a:endCxn id="43" idx="2"/>
            </p:cNvCxnSpPr>
            <p:nvPr/>
          </p:nvCxnSpPr>
          <p:spPr>
            <a:xfrm flipV="1">
              <a:off x="5559510" y="4349093"/>
              <a:ext cx="959432" cy="675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ADD68FA-D3B5-5B45-841E-0726319E33F5}"/>
              </a:ext>
            </a:extLst>
          </p:cNvPr>
          <p:cNvSpPr txBox="1"/>
          <p:nvPr/>
        </p:nvSpPr>
        <p:spPr>
          <a:xfrm>
            <a:off x="1575323" y="1258612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Input layer</a:t>
            </a:r>
            <a:endParaRPr kumimoji="1" lang="ja-JP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40DBF6-5A1E-A945-A9E8-18ECE05E24D1}"/>
              </a:ext>
            </a:extLst>
          </p:cNvPr>
          <p:cNvSpPr txBox="1"/>
          <p:nvPr/>
        </p:nvSpPr>
        <p:spPr>
          <a:xfrm>
            <a:off x="4365829" y="1261512"/>
            <a:ext cx="220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Middle (hidden) layer</a:t>
            </a:r>
            <a:endParaRPr kumimoji="1" lang="ja-JP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BCC0BE-961F-F540-82F8-E6B26303AC82}"/>
              </a:ext>
            </a:extLst>
          </p:cNvPr>
          <p:cNvSpPr txBox="1"/>
          <p:nvPr/>
        </p:nvSpPr>
        <p:spPr>
          <a:xfrm>
            <a:off x="7229394" y="1258612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Output layer</a:t>
            </a:r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EFC86A-0210-0442-9FFE-CC9F2D2B3857}"/>
              </a:ext>
            </a:extLst>
          </p:cNvPr>
          <p:cNvSpPr txBox="1"/>
          <p:nvPr/>
        </p:nvSpPr>
        <p:spPr>
          <a:xfrm>
            <a:off x="5173490" y="5314298"/>
            <a:ext cx="70500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ko-Kore-KR" altLang="en-US" dirty="0"/>
              <a:t>順伝播</a:t>
            </a:r>
            <a:r>
              <a:rPr kumimoji="1" lang="en-US" altLang="ko-Kore-KR" dirty="0"/>
              <a:t> </a:t>
            </a:r>
            <a:r>
              <a:rPr kumimoji="1" lang="en-US" altLang="ko-Kore-KR" dirty="0">
                <a:sym typeface="Wingdings" pitchFamily="2" charset="2"/>
              </a:rPr>
              <a:t> </a:t>
            </a:r>
            <a:r>
              <a:rPr kumimoji="1" lang="en-US" altLang="ko-Kore-KR" dirty="0">
                <a:solidFill>
                  <a:srgbClr val="FF0000"/>
                </a:solidFill>
                <a:sym typeface="Wingdings" pitchFamily="2" charset="2"/>
              </a:rPr>
              <a:t>Chapter 2.1, 2.3</a:t>
            </a:r>
            <a:endParaRPr kumimoji="1" lang="en-US" altLang="ko-Kore-KR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ko-Kore-KR" altLang="en-US" dirty="0"/>
              <a:t>損失関数の計算</a:t>
            </a:r>
            <a:r>
              <a:rPr kumimoji="1" lang="en-US" altLang="ko-Kore-KR" dirty="0"/>
              <a:t> </a:t>
            </a:r>
            <a:r>
              <a:rPr kumimoji="1" lang="en-US" altLang="ko-Kore-KR" dirty="0">
                <a:sym typeface="Wingdings" pitchFamily="2" charset="2"/>
              </a:rPr>
              <a:t> Chapter 2.4</a:t>
            </a:r>
            <a:endParaRPr kumimoji="1" lang="en-US" altLang="ko-Kore-KR" dirty="0"/>
          </a:p>
          <a:p>
            <a:pPr marL="342900" indent="-342900">
              <a:buFont typeface="+mj-lt"/>
              <a:buAutoNum type="arabicPeriod"/>
            </a:pPr>
            <a:r>
              <a:rPr kumimoji="1" lang="ko-Kore-KR" altLang="en-US" dirty="0"/>
              <a:t>逆伝播</a:t>
            </a:r>
            <a:br>
              <a:rPr kumimoji="1" lang="en-US" altLang="ko-Kore-KR" dirty="0"/>
            </a:br>
            <a:r>
              <a:rPr kumimoji="1" lang="en-US" altLang="ko-Kore-KR" dirty="0">
                <a:sym typeface="Wingdings" pitchFamily="2" charset="2"/>
              </a:rPr>
              <a:t> </a:t>
            </a:r>
            <a:r>
              <a:rPr kumimoji="1" lang="ko-Kore-KR" altLang="en-US" dirty="0">
                <a:sym typeface="Wingdings" pitchFamily="2" charset="2"/>
              </a:rPr>
              <a:t>損失関数からパラメータの勾配計算（偏微分）</a:t>
            </a:r>
            <a:r>
              <a:rPr kumimoji="1" lang="en-US" altLang="ko-Kore-KR" dirty="0">
                <a:sym typeface="Wingdings" pitchFamily="2" charset="2"/>
              </a:rPr>
              <a:t>  </a:t>
            </a:r>
            <a:r>
              <a:rPr kumimoji="1" lang="en-US" altLang="ko-Kore-KR" dirty="0">
                <a:solidFill>
                  <a:srgbClr val="FF0000"/>
                </a:solidFill>
                <a:sym typeface="Wingdings" pitchFamily="2" charset="2"/>
              </a:rPr>
              <a:t>Chapter 2.2</a:t>
            </a:r>
            <a:br>
              <a:rPr kumimoji="1" lang="en-US" altLang="ko-Kore-KR" dirty="0">
                <a:sym typeface="Wingdings" pitchFamily="2" charset="2"/>
              </a:rPr>
            </a:br>
            <a:r>
              <a:rPr kumimoji="1" lang="en-US" altLang="ko-Kore-KR" dirty="0">
                <a:sym typeface="Wingdings" pitchFamily="2" charset="2"/>
              </a:rPr>
              <a:t> </a:t>
            </a:r>
            <a:r>
              <a:rPr kumimoji="1" lang="ko-Kore-KR" altLang="en-US" dirty="0">
                <a:sym typeface="Wingdings" pitchFamily="2" charset="2"/>
              </a:rPr>
              <a:t>勾配からパラメータ更新</a:t>
            </a:r>
            <a:r>
              <a:rPr kumimoji="1" lang="en-US" altLang="ko-Kore-KR" dirty="0">
                <a:sym typeface="Wingdings" pitchFamily="2" charset="2"/>
              </a:rPr>
              <a:t>  Chapter 2.5</a:t>
            </a:r>
            <a:endParaRPr kumimoji="1" lang="en-US" altLang="ko-Kore-KR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9EE182E-0021-A14B-92A8-D4205C67E175}"/>
              </a:ext>
            </a:extLst>
          </p:cNvPr>
          <p:cNvSpPr/>
          <p:nvPr/>
        </p:nvSpPr>
        <p:spPr>
          <a:xfrm>
            <a:off x="9178210" y="3429000"/>
            <a:ext cx="613395" cy="613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EC0E1-5598-AF44-B358-377231015A62}"/>
              </a:ext>
            </a:extLst>
          </p:cNvPr>
          <p:cNvSpPr txBox="1"/>
          <p:nvPr/>
        </p:nvSpPr>
        <p:spPr>
          <a:xfrm>
            <a:off x="8509692" y="3551031"/>
            <a:ext cx="37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vs</a:t>
            </a:r>
            <a:endParaRPr kumimoji="1" lang="ja-JP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E244AC5-F880-C842-A6C3-5ED4482DF3D3}"/>
              </a:ext>
            </a:extLst>
          </p:cNvPr>
          <p:cNvSpPr txBox="1"/>
          <p:nvPr/>
        </p:nvSpPr>
        <p:spPr>
          <a:xfrm>
            <a:off x="8909332" y="1258612"/>
            <a:ext cx="115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Label data</a:t>
            </a:r>
            <a:endParaRPr kumimoji="1" lang="ja-JP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78A595-254B-4A42-9428-39E37929F5EF}"/>
              </a:ext>
            </a:extLst>
          </p:cNvPr>
          <p:cNvSpPr txBox="1"/>
          <p:nvPr/>
        </p:nvSpPr>
        <p:spPr>
          <a:xfrm>
            <a:off x="7662203" y="418209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dog</a:t>
            </a:r>
            <a:endParaRPr kumimoji="1" lang="ja-JP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40CFCBB7-1EDD-F849-B908-F76E7ECC6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7" y="2755253"/>
            <a:ext cx="1498284" cy="214347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CB58F56-EA5F-3E4B-B25D-B7CECA97F0E8}"/>
              </a:ext>
            </a:extLst>
          </p:cNvPr>
          <p:cNvSpPr txBox="1"/>
          <p:nvPr/>
        </p:nvSpPr>
        <p:spPr>
          <a:xfrm>
            <a:off x="9241294" y="418209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dog</a:t>
            </a:r>
            <a:endParaRPr kumimoji="1" lang="ja-JP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FB27C1-313E-4847-8B3C-DA3E19BB850B}"/>
              </a:ext>
            </a:extLst>
          </p:cNvPr>
          <p:cNvSpPr txBox="1"/>
          <p:nvPr/>
        </p:nvSpPr>
        <p:spPr>
          <a:xfrm>
            <a:off x="289793" y="2407487"/>
            <a:ext cx="156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cat or dog?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02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FCFC56-8372-F04F-AED6-31C865CF3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2" y="680236"/>
            <a:ext cx="5778500" cy="53467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0A18FD9-76B2-1E4F-A709-876889A6F043}"/>
              </a:ext>
            </a:extLst>
          </p:cNvPr>
          <p:cNvSpPr/>
          <p:nvPr/>
        </p:nvSpPr>
        <p:spPr>
          <a:xfrm>
            <a:off x="8163744" y="1018095"/>
            <a:ext cx="518474" cy="51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7BAA509-3C7D-0742-8A33-7E70EA8CEC35}"/>
              </a:ext>
            </a:extLst>
          </p:cNvPr>
          <p:cNvSpPr/>
          <p:nvPr/>
        </p:nvSpPr>
        <p:spPr>
          <a:xfrm>
            <a:off x="9328516" y="1018095"/>
            <a:ext cx="518474" cy="51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40F5EA6-F177-4F45-B003-44BEB8CF7B46}"/>
              </a:ext>
            </a:extLst>
          </p:cNvPr>
          <p:cNvSpPr/>
          <p:nvPr/>
        </p:nvSpPr>
        <p:spPr>
          <a:xfrm>
            <a:off x="10493288" y="1018095"/>
            <a:ext cx="518474" cy="51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7F336E-ADCB-8146-B56D-18042EDB0DCE}"/>
              </a:ext>
            </a:extLst>
          </p:cNvPr>
          <p:cNvSpPr txBox="1"/>
          <p:nvPr/>
        </p:nvSpPr>
        <p:spPr>
          <a:xfrm>
            <a:off x="6489088" y="961253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Input</a:t>
            </a:r>
            <a:br>
              <a:rPr kumimoji="1" lang="en-US" altLang="ja-JP" dirty="0"/>
            </a:br>
            <a:r>
              <a:rPr kumimoji="1" lang="en-US" altLang="ja-JP" dirty="0"/>
              <a:t>layer</a:t>
            </a:r>
            <a:endParaRPr kumimoji="1" lang="ja-JP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7E2F11-9D09-EE4C-ADEE-1CC01FF4AB06}"/>
              </a:ext>
            </a:extLst>
          </p:cNvPr>
          <p:cNvSpPr/>
          <p:nvPr/>
        </p:nvSpPr>
        <p:spPr>
          <a:xfrm>
            <a:off x="7645270" y="2623737"/>
            <a:ext cx="518474" cy="51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2BE4C94-CAC5-104B-B213-55319DBF7E19}"/>
              </a:ext>
            </a:extLst>
          </p:cNvPr>
          <p:cNvSpPr/>
          <p:nvPr/>
        </p:nvSpPr>
        <p:spPr>
          <a:xfrm>
            <a:off x="8810042" y="2623737"/>
            <a:ext cx="518474" cy="51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1DC04A0-50B9-9545-8E3B-349A740A1B77}"/>
              </a:ext>
            </a:extLst>
          </p:cNvPr>
          <p:cNvSpPr/>
          <p:nvPr/>
        </p:nvSpPr>
        <p:spPr>
          <a:xfrm>
            <a:off x="9974814" y="2623737"/>
            <a:ext cx="518474" cy="51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65D4B51-A5CF-8D48-B96B-33E6A46FB9AB}"/>
              </a:ext>
            </a:extLst>
          </p:cNvPr>
          <p:cNvSpPr/>
          <p:nvPr/>
        </p:nvSpPr>
        <p:spPr>
          <a:xfrm>
            <a:off x="11096295" y="2623737"/>
            <a:ext cx="518474" cy="51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2919CE2-19D1-4A49-A2FD-7561FEDE0D6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7904507" y="1536569"/>
            <a:ext cx="518474" cy="108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25168DD-8F90-F849-B08E-DCD74E6F62C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7904507" y="1536569"/>
            <a:ext cx="1683246" cy="108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1091587-EF9D-F44E-BBE6-9ED391BD9495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flipH="1">
            <a:off x="7904507" y="1536569"/>
            <a:ext cx="2848018" cy="108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AD4D33E-4F59-A14A-92AF-0740E3F5D3ED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8422981" y="1536569"/>
            <a:ext cx="646298" cy="108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3BF860B-9C38-8746-A9A6-D11804DB12E6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8422981" y="1536569"/>
            <a:ext cx="1811070" cy="108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CCB2C2C-6C95-5045-BF1B-AC808C7C9450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9587753" y="1536569"/>
            <a:ext cx="1767779" cy="108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597434D-1F5A-724C-A476-D78EAEA583AB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 flipH="1">
            <a:off x="9069279" y="1536569"/>
            <a:ext cx="518474" cy="108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7D5AE3A-7EEC-6844-8881-1C65EC9B2848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9587753" y="1536569"/>
            <a:ext cx="646298" cy="108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EC5CC8E-771C-DD4E-B543-24DA68C3EA92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 flipH="1">
            <a:off x="10234051" y="1536569"/>
            <a:ext cx="518474" cy="108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8FDAA9C-EC83-F147-8DEF-2E8207193CAA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9069279" y="1536569"/>
            <a:ext cx="1683246" cy="108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02875EE-64E5-5342-A8F5-D4B7BC53AE1D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10752525" y="1536569"/>
            <a:ext cx="603007" cy="108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88F4865-46EC-5244-895E-AD3BF81A6AFD}"/>
                  </a:ext>
                </a:extLst>
              </p:cNvPr>
              <p:cNvSpPr/>
              <p:nvPr/>
            </p:nvSpPr>
            <p:spPr>
              <a:xfrm>
                <a:off x="7645270" y="2696959"/>
                <a:ext cx="606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begChr m:val="|"/>
                          <m:endChr m:val=""/>
                          <m:ctrlPr>
                            <a:rPr kumimoji="1" lang="el-GR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l-GR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88F4865-46EC-5244-895E-AD3BF81A6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270" y="2696959"/>
                <a:ext cx="606384" cy="369332"/>
              </a:xfrm>
              <a:prstGeom prst="rect">
                <a:avLst/>
              </a:prstGeom>
              <a:blipFill>
                <a:blip r:embed="rId3"/>
                <a:stretch>
                  <a:fillRect l="-28571" t="-106667" r="-4082" b="-17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03B55042-3802-3543-B1CC-8D7CD4D8B190}"/>
                  </a:ext>
                </a:extLst>
              </p:cNvPr>
              <p:cNvSpPr/>
              <p:nvPr/>
            </p:nvSpPr>
            <p:spPr>
              <a:xfrm>
                <a:off x="8822818" y="2696959"/>
                <a:ext cx="606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begChr m:val="|"/>
                          <m:endChr m:val=""/>
                          <m:ctrlPr>
                            <a:rPr kumimoji="1" lang="el-GR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l-GR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03B55042-3802-3543-B1CC-8D7CD4D8B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818" y="2696959"/>
                <a:ext cx="606384" cy="369332"/>
              </a:xfrm>
              <a:prstGeom prst="rect">
                <a:avLst/>
              </a:prstGeom>
              <a:blipFill>
                <a:blip r:embed="rId4"/>
                <a:stretch>
                  <a:fillRect l="-30612" t="-106667" r="-4082" b="-17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127CD9C-7E17-1645-8969-3FC97D7AF99B}"/>
                  </a:ext>
                </a:extLst>
              </p:cNvPr>
              <p:cNvSpPr/>
              <p:nvPr/>
            </p:nvSpPr>
            <p:spPr>
              <a:xfrm>
                <a:off x="10013173" y="2696959"/>
                <a:ext cx="606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begChr m:val="|"/>
                          <m:endChr m:val=""/>
                          <m:ctrlPr>
                            <a:rPr kumimoji="1" lang="el-GR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l-GR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127CD9C-7E17-1645-8969-3FC97D7AF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173" y="2696959"/>
                <a:ext cx="606384" cy="369332"/>
              </a:xfrm>
              <a:prstGeom prst="rect">
                <a:avLst/>
              </a:prstGeom>
              <a:blipFill>
                <a:blip r:embed="rId5"/>
                <a:stretch>
                  <a:fillRect l="-30612" t="-106667" r="-4082" b="-17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EC7574CC-C501-E544-9A0A-2D9CD08FA421}"/>
                  </a:ext>
                </a:extLst>
              </p:cNvPr>
              <p:cNvSpPr/>
              <p:nvPr/>
            </p:nvSpPr>
            <p:spPr>
              <a:xfrm>
                <a:off x="11139586" y="2696959"/>
                <a:ext cx="606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begChr m:val="|"/>
                          <m:endChr m:val=""/>
                          <m:ctrlPr>
                            <a:rPr kumimoji="1" lang="el-GR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l-GR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EC7574CC-C501-E544-9A0A-2D9CD08FA4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9586" y="2696959"/>
                <a:ext cx="606384" cy="369332"/>
              </a:xfrm>
              <a:prstGeom prst="rect">
                <a:avLst/>
              </a:prstGeom>
              <a:blipFill>
                <a:blip r:embed="rId6"/>
                <a:stretch>
                  <a:fillRect l="-28571" t="-106667" r="-4082" b="-17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타원 58">
            <a:extLst>
              <a:ext uri="{FF2B5EF4-FFF2-40B4-BE49-F238E27FC236}">
                <a16:creationId xmlns:a16="http://schemas.microsoft.com/office/drawing/2014/main" id="{58938AE5-94E1-7342-8ADF-65F130A8A348}"/>
              </a:ext>
            </a:extLst>
          </p:cNvPr>
          <p:cNvSpPr/>
          <p:nvPr/>
        </p:nvSpPr>
        <p:spPr>
          <a:xfrm>
            <a:off x="9494699" y="4229379"/>
            <a:ext cx="518474" cy="51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91B862D-1B6B-B447-89F9-18556722520F}"/>
                  </a:ext>
                </a:extLst>
              </p:cNvPr>
              <p:cNvSpPr/>
              <p:nvPr/>
            </p:nvSpPr>
            <p:spPr>
              <a:xfrm>
                <a:off x="9494699" y="4302601"/>
                <a:ext cx="606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begChr m:val="|"/>
                          <m:endChr m:val=""/>
                          <m:ctrlPr>
                            <a:rPr kumimoji="1" lang="el-GR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l-GR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91B862D-1B6B-B447-89F9-185567225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699" y="4302601"/>
                <a:ext cx="606384" cy="369332"/>
              </a:xfrm>
              <a:prstGeom prst="rect">
                <a:avLst/>
              </a:prstGeom>
              <a:blipFill>
                <a:blip r:embed="rId7"/>
                <a:stretch>
                  <a:fillRect l="-30612" t="-106667" r="-4082" b="-17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FDD4C39F-48A7-8B4E-B318-45CFA9991B67}"/>
              </a:ext>
            </a:extLst>
          </p:cNvPr>
          <p:cNvSpPr txBox="1"/>
          <p:nvPr/>
        </p:nvSpPr>
        <p:spPr>
          <a:xfrm>
            <a:off x="5737223" y="89071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#1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235843-120B-2E4F-9446-36DE52EF562A}"/>
              </a:ext>
            </a:extLst>
          </p:cNvPr>
          <p:cNvSpPr txBox="1"/>
          <p:nvPr/>
        </p:nvSpPr>
        <p:spPr>
          <a:xfrm>
            <a:off x="7427769" y="251229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#1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E2F5C9-83A4-C24F-B1CD-44A73301060A}"/>
              </a:ext>
            </a:extLst>
          </p:cNvPr>
          <p:cNvSpPr txBox="1"/>
          <p:nvPr/>
        </p:nvSpPr>
        <p:spPr>
          <a:xfrm>
            <a:off x="3994211" y="109401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#2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920EB1C-E1EB-1C44-B8DF-124374160817}"/>
              </a:ext>
            </a:extLst>
          </p:cNvPr>
          <p:cNvSpPr txBox="1"/>
          <p:nvPr/>
        </p:nvSpPr>
        <p:spPr>
          <a:xfrm>
            <a:off x="7993539" y="25228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#2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37B280-B7FC-1442-A98C-06C93F046F39}"/>
              </a:ext>
            </a:extLst>
          </p:cNvPr>
          <p:cNvSpPr txBox="1"/>
          <p:nvPr/>
        </p:nvSpPr>
        <p:spPr>
          <a:xfrm>
            <a:off x="4166096" y="135190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#3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5D1D20-FD21-4949-965E-00EB93EB90F1}"/>
              </a:ext>
            </a:extLst>
          </p:cNvPr>
          <p:cNvSpPr txBox="1"/>
          <p:nvPr/>
        </p:nvSpPr>
        <p:spPr>
          <a:xfrm>
            <a:off x="9203820" y="410970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#3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86C1C29-72C8-7E45-8F27-B10BDFEC2A5E}"/>
              </a:ext>
            </a:extLst>
          </p:cNvPr>
          <p:cNvSpPr txBox="1"/>
          <p:nvPr/>
        </p:nvSpPr>
        <p:spPr>
          <a:xfrm>
            <a:off x="3822326" y="159212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#4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73033B-68F8-5C4C-97ED-E3ED5C575808}"/>
              </a:ext>
            </a:extLst>
          </p:cNvPr>
          <p:cNvSpPr txBox="1"/>
          <p:nvPr/>
        </p:nvSpPr>
        <p:spPr>
          <a:xfrm>
            <a:off x="9846990" y="410970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#4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F1259CB-6736-054E-B9E3-4DABAE59AC19}"/>
              </a:ext>
            </a:extLst>
          </p:cNvPr>
          <p:cNvCxnSpPr>
            <a:cxnSpLocks/>
            <a:stCxn id="10" idx="4"/>
            <a:endCxn id="59" idx="0"/>
          </p:cNvCxnSpPr>
          <p:nvPr/>
        </p:nvCxnSpPr>
        <p:spPr>
          <a:xfrm>
            <a:off x="7904507" y="3142211"/>
            <a:ext cx="1849429" cy="108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6E71860-149F-2447-9FC9-D79E6FC0867D}"/>
              </a:ext>
            </a:extLst>
          </p:cNvPr>
          <p:cNvCxnSpPr>
            <a:cxnSpLocks/>
            <a:stCxn id="11" idx="4"/>
            <a:endCxn id="59" idx="0"/>
          </p:cNvCxnSpPr>
          <p:nvPr/>
        </p:nvCxnSpPr>
        <p:spPr>
          <a:xfrm>
            <a:off x="9069279" y="3142211"/>
            <a:ext cx="684657" cy="108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759D5A6-B017-9C42-917B-5A10B6C30A2E}"/>
              </a:ext>
            </a:extLst>
          </p:cNvPr>
          <p:cNvCxnSpPr>
            <a:cxnSpLocks/>
            <a:stCxn id="12" idx="4"/>
            <a:endCxn id="59" idx="0"/>
          </p:cNvCxnSpPr>
          <p:nvPr/>
        </p:nvCxnSpPr>
        <p:spPr>
          <a:xfrm flipH="1">
            <a:off x="9753936" y="3142211"/>
            <a:ext cx="480115" cy="108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8D6A120-0F08-AD4D-8CDF-C8C3D9554CE2}"/>
              </a:ext>
            </a:extLst>
          </p:cNvPr>
          <p:cNvCxnSpPr>
            <a:cxnSpLocks/>
            <a:stCxn id="13" idx="4"/>
            <a:endCxn id="59" idx="0"/>
          </p:cNvCxnSpPr>
          <p:nvPr/>
        </p:nvCxnSpPr>
        <p:spPr>
          <a:xfrm flipH="1">
            <a:off x="9753936" y="3142211"/>
            <a:ext cx="1601596" cy="108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8838464-E266-5F42-AAAC-AC8DDE068DD0}"/>
              </a:ext>
            </a:extLst>
          </p:cNvPr>
          <p:cNvSpPr txBox="1"/>
          <p:nvPr/>
        </p:nvSpPr>
        <p:spPr>
          <a:xfrm>
            <a:off x="6383290" y="2558459"/>
            <a:ext cx="942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Hidden</a:t>
            </a:r>
            <a:br>
              <a:rPr kumimoji="1" lang="en-US" altLang="ja-JP" dirty="0"/>
            </a:br>
            <a:r>
              <a:rPr kumimoji="1" lang="en-US" altLang="ja-JP" dirty="0"/>
              <a:t>layer</a:t>
            </a:r>
            <a:endParaRPr kumimoji="1" lang="ja-JP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3D9850-97E3-FD4D-8E8E-4DCC4639C143}"/>
              </a:ext>
            </a:extLst>
          </p:cNvPr>
          <p:cNvSpPr txBox="1"/>
          <p:nvPr/>
        </p:nvSpPr>
        <p:spPr>
          <a:xfrm>
            <a:off x="6391305" y="4164101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Output</a:t>
            </a:r>
            <a:br>
              <a:rPr kumimoji="1" lang="en-US" altLang="ja-JP" dirty="0"/>
            </a:br>
            <a:r>
              <a:rPr kumimoji="1" lang="en-US" altLang="ja-JP" dirty="0"/>
              <a:t>layer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A532DE4-1FF2-1941-8669-81C23751212B}"/>
                  </a:ext>
                </a:extLst>
              </p:cNvPr>
              <p:cNvSpPr txBox="1"/>
              <p:nvPr/>
            </p:nvSpPr>
            <p:spPr>
              <a:xfrm>
                <a:off x="8682218" y="4686943"/>
                <a:ext cx="7984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</m:oMath>
                  </m:oMathPara>
                </a14:m>
                <a:endParaRPr kumimoji="1" lang="en-US" altLang="ja-JP" dirty="0" err="1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A532DE4-1FF2-1941-8669-81C237512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218" y="4686943"/>
                <a:ext cx="798487" cy="390748"/>
              </a:xfrm>
              <a:prstGeom prst="rect">
                <a:avLst/>
              </a:prstGeom>
              <a:blipFill>
                <a:blip r:embed="rId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83C69B1-C2AE-3A40-BAE7-BA2A07ADC12F}"/>
                  </a:ext>
                </a:extLst>
              </p:cNvPr>
              <p:cNvSpPr txBox="1"/>
              <p:nvPr/>
            </p:nvSpPr>
            <p:spPr>
              <a:xfrm>
                <a:off x="8251654" y="5639647"/>
                <a:ext cx="2949590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b="0" dirty="0"/>
                  <a:t>損失計算</a:t>
                </a:r>
                <a:r>
                  <a:rPr kumimoji="1" lang="en-US" altLang="ko-KR" b="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83C69B1-C2AE-3A40-BAE7-BA2A07ADC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654" y="5639647"/>
                <a:ext cx="2949590" cy="390748"/>
              </a:xfrm>
              <a:prstGeom prst="rect">
                <a:avLst/>
              </a:prstGeom>
              <a:blipFill>
                <a:blip r:embed="rId9"/>
                <a:stretch>
                  <a:fillRect l="-1717" t="-9677"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5EDA94C7-B91E-F943-BEBF-A86F4B69C37E}"/>
              </a:ext>
            </a:extLst>
          </p:cNvPr>
          <p:cNvSpPr txBox="1"/>
          <p:nvPr/>
        </p:nvSpPr>
        <p:spPr>
          <a:xfrm>
            <a:off x="3974058" y="435027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#6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95E4CC6-EDE9-C347-A32B-E22B685DF795}"/>
              </a:ext>
            </a:extLst>
          </p:cNvPr>
          <p:cNvCxnSpPr>
            <a:cxnSpLocks/>
          </p:cNvCxnSpPr>
          <p:nvPr/>
        </p:nvCxnSpPr>
        <p:spPr>
          <a:xfrm flipH="1">
            <a:off x="9753936" y="4747853"/>
            <a:ext cx="0" cy="81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621FA77A-3BF8-2C4F-8A38-EFDCCB0CCBFE}"/>
              </a:ext>
            </a:extLst>
          </p:cNvPr>
          <p:cNvCxnSpPr/>
          <p:nvPr/>
        </p:nvCxnSpPr>
        <p:spPr>
          <a:xfrm flipV="1">
            <a:off x="9867098" y="4719611"/>
            <a:ext cx="0" cy="8293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3E91910-F11A-FE47-ADE2-8B11140D9976}"/>
              </a:ext>
            </a:extLst>
          </p:cNvPr>
          <p:cNvSpPr txBox="1"/>
          <p:nvPr/>
        </p:nvSpPr>
        <p:spPr>
          <a:xfrm>
            <a:off x="4472671" y="410970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#5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8C7C9A9-D9CE-5248-8DFA-B2579939348F}"/>
              </a:ext>
            </a:extLst>
          </p:cNvPr>
          <p:cNvSpPr txBox="1"/>
          <p:nvPr/>
        </p:nvSpPr>
        <p:spPr>
          <a:xfrm>
            <a:off x="7829563" y="562400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#5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51F5A4B-CC56-A647-B52C-5037F0429627}"/>
              </a:ext>
            </a:extLst>
          </p:cNvPr>
          <p:cNvSpPr txBox="1"/>
          <p:nvPr/>
        </p:nvSpPr>
        <p:spPr>
          <a:xfrm>
            <a:off x="9853734" y="488231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#6, 7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3B84274-E358-1B4E-BDEE-946114F3D508}"/>
              </a:ext>
            </a:extLst>
          </p:cNvPr>
          <p:cNvSpPr txBox="1"/>
          <p:nvPr/>
        </p:nvSpPr>
        <p:spPr>
          <a:xfrm>
            <a:off x="3974215" y="456318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#7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B3D9A7-E9BF-E848-A44F-CFD112F4FF32}"/>
              </a:ext>
            </a:extLst>
          </p:cNvPr>
          <p:cNvSpPr txBox="1"/>
          <p:nvPr/>
        </p:nvSpPr>
        <p:spPr>
          <a:xfrm>
            <a:off x="77005" y="61847"/>
            <a:ext cx="374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実は</a:t>
            </a:r>
            <a:r>
              <a:rPr kumimoji="1" lang="en-US" altLang="ko-Kore-KR" b="1" dirty="0"/>
              <a:t>Reservoir study</a:t>
            </a:r>
            <a:r>
              <a:rPr kumimoji="1" lang="ko-Kore-KR" altLang="en-US" b="1" dirty="0"/>
              <a:t>で勉強した内容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87592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35B2FB5-B352-1E45-8194-F1C324817A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772"/>
          <a:stretch/>
        </p:blipFill>
        <p:spPr>
          <a:xfrm>
            <a:off x="838200" y="2227910"/>
            <a:ext cx="2495324" cy="2540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F40822-ADEB-D24F-AD63-5CB115FC73C3}"/>
              </a:ext>
            </a:extLst>
          </p:cNvPr>
          <p:cNvSpPr txBox="1"/>
          <p:nvPr/>
        </p:nvSpPr>
        <p:spPr>
          <a:xfrm>
            <a:off x="481693" y="1774632"/>
            <a:ext cx="254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Pytorch</a:t>
            </a:r>
            <a:r>
              <a:rPr kumimoji="1" lang="ja-JP" altLang="en-US"/>
              <a:t>の</a:t>
            </a:r>
            <a:r>
              <a:rPr kumimoji="1" lang="ko-Kore-KR" altLang="en-US" dirty="0"/>
              <a:t>インポート</a:t>
            </a:r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D2008-3D5C-964C-B310-E33FEB02B460}"/>
              </a:ext>
            </a:extLst>
          </p:cNvPr>
          <p:cNvSpPr txBox="1"/>
          <p:nvPr/>
        </p:nvSpPr>
        <p:spPr>
          <a:xfrm>
            <a:off x="481692" y="2680868"/>
            <a:ext cx="346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Pytorch</a:t>
            </a:r>
            <a:r>
              <a:rPr kumimoji="1" lang="ja-JP" altLang="en-US"/>
              <a:t>の</a:t>
            </a:r>
            <a:r>
              <a:rPr kumimoji="1" lang="ko-Kore-KR" altLang="en-US" dirty="0"/>
              <a:t>バージョンチェック</a:t>
            </a:r>
            <a:endParaRPr kumimoji="1" lang="ja-JP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FCE3C4-160F-6447-AD13-5CE488A91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63"/>
          <a:stretch/>
        </p:blipFill>
        <p:spPr>
          <a:xfrm>
            <a:off x="838200" y="3179829"/>
            <a:ext cx="2495324" cy="4350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4DF30B-636A-244D-90F5-157177259731}"/>
              </a:ext>
            </a:extLst>
          </p:cNvPr>
          <p:cNvSpPr txBox="1"/>
          <p:nvPr/>
        </p:nvSpPr>
        <p:spPr>
          <a:xfrm>
            <a:off x="481692" y="3855714"/>
            <a:ext cx="178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Tensor</a:t>
            </a:r>
            <a:r>
              <a:rPr kumimoji="1" lang="ja-JP" altLang="en-US"/>
              <a:t>の</a:t>
            </a:r>
            <a:r>
              <a:rPr kumimoji="1" lang="ko-Kore-KR" altLang="en-US"/>
              <a:t>生成</a:t>
            </a:r>
            <a:endParaRPr kumimoji="1" lang="ja-JP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7FCF7F8-1F36-B140-B836-6D13B3962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17582"/>
            <a:ext cx="2738399" cy="5578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B8B2E11-9EC8-2347-81AD-6701682A9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12094"/>
            <a:ext cx="3685007" cy="7606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4107E4-1D4F-954B-8500-4BB9D78F4059}"/>
              </a:ext>
            </a:extLst>
          </p:cNvPr>
          <p:cNvSpPr txBox="1"/>
          <p:nvPr/>
        </p:nvSpPr>
        <p:spPr>
          <a:xfrm>
            <a:off x="5378360" y="1774632"/>
            <a:ext cx="24788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Tensor</a:t>
            </a:r>
            <a:r>
              <a:rPr kumimoji="1" lang="ja-JP" altLang="en-US"/>
              <a:t>の</a:t>
            </a:r>
            <a:r>
              <a:rPr kumimoji="1" lang="ko-Kore-KR" altLang="en-US" dirty="0"/>
              <a:t>形状の確認</a:t>
            </a:r>
            <a:br>
              <a:rPr kumimoji="1" lang="en-US" altLang="ko-Kore-KR" dirty="0"/>
            </a:br>
            <a:r>
              <a:rPr kumimoji="1" lang="en-US" altLang="ko-Kore-KR" dirty="0">
                <a:sym typeface="Wingdings" pitchFamily="2" charset="2"/>
              </a:rPr>
              <a:t> torch</a:t>
            </a:r>
            <a:r>
              <a:rPr kumimoji="1" lang="ko-Kore-KR" altLang="en-US" dirty="0">
                <a:sym typeface="Wingdings" pitchFamily="2" charset="2"/>
              </a:rPr>
              <a:t>利用</a:t>
            </a:r>
            <a:br>
              <a:rPr kumimoji="1" lang="en-US" altLang="ko-Kore-KR" dirty="0">
                <a:sym typeface="Wingdings" pitchFamily="2" charset="2"/>
              </a:rPr>
            </a:br>
            <a:br>
              <a:rPr kumimoji="1" lang="en-US" altLang="ko-Kore-KR" dirty="0">
                <a:sym typeface="Wingdings" pitchFamily="2" charset="2"/>
              </a:rPr>
            </a:br>
            <a:br>
              <a:rPr kumimoji="1" lang="en-US" altLang="ko-Kore-KR" dirty="0">
                <a:sym typeface="Wingdings" pitchFamily="2" charset="2"/>
              </a:rPr>
            </a:br>
            <a:r>
              <a:rPr kumimoji="1" lang="en-US" altLang="ko-Kore-KR" dirty="0">
                <a:sym typeface="Wingdings" pitchFamily="2" charset="2"/>
              </a:rPr>
              <a:t> numpy</a:t>
            </a:r>
            <a:r>
              <a:rPr kumimoji="1" lang="ko-Kore-KR" altLang="en-US" dirty="0">
                <a:sym typeface="Wingdings" pitchFamily="2" charset="2"/>
              </a:rPr>
              <a:t>利用</a:t>
            </a:r>
            <a:endParaRPr kumimoji="1" lang="en-US" altLang="ko-Kore-KR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>
              <a:sym typeface="Wingdings" pitchFamily="2" charset="2"/>
            </a:endParaRPr>
          </a:p>
          <a:p>
            <a:endParaRPr kumimoji="1" lang="en-US" altLang="ja-JP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データ型の確認</a:t>
            </a:r>
            <a:endParaRPr kumimoji="1" lang="ja-JP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7EB1884-44E8-354D-B6E5-BBCC1FB154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9538"/>
          <a:stretch/>
        </p:blipFill>
        <p:spPr>
          <a:xfrm>
            <a:off x="5752736" y="2481943"/>
            <a:ext cx="1791792" cy="3693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5A0E76C-18ED-7943-A82A-88EA0FDC89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017" b="-1129"/>
          <a:stretch/>
        </p:blipFill>
        <p:spPr>
          <a:xfrm>
            <a:off x="5752736" y="3335929"/>
            <a:ext cx="1791792" cy="55782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3EE7F3A-D363-E646-AF24-683C3B476A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4331"/>
          <a:stretch/>
        </p:blipFill>
        <p:spPr>
          <a:xfrm>
            <a:off x="5752736" y="4443899"/>
            <a:ext cx="6076950" cy="3371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0E9EB75-C452-CB44-9A1E-9DA95CA2F2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1151" b="-1074"/>
          <a:stretch/>
        </p:blipFill>
        <p:spPr>
          <a:xfrm>
            <a:off x="5752736" y="4781006"/>
            <a:ext cx="6076950" cy="1074078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3EF2C135-A196-B24A-BC44-79E8AFCA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.1. 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Tensor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542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.1. 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Tensor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F40822-ADEB-D24F-AD63-5CB115FC73C3}"/>
              </a:ext>
            </a:extLst>
          </p:cNvPr>
          <p:cNvSpPr txBox="1"/>
          <p:nvPr/>
        </p:nvSpPr>
        <p:spPr>
          <a:xfrm>
            <a:off x="481693" y="1133598"/>
            <a:ext cx="375295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Numpy</a:t>
            </a:r>
            <a:r>
              <a:rPr kumimoji="1" lang="ko-Kore-KR" altLang="en-US" dirty="0"/>
              <a:t>類関数</a:t>
            </a:r>
            <a:br>
              <a:rPr kumimoji="1" lang="en-US" altLang="ko-Kore-KR" dirty="0"/>
            </a:br>
            <a:r>
              <a:rPr kumimoji="1" lang="en-US" altLang="ko-Kore-KR" dirty="0">
                <a:sym typeface="Wingdings" pitchFamily="2" charset="2"/>
              </a:rPr>
              <a:t> </a:t>
            </a:r>
            <a:r>
              <a:rPr kumimoji="1" lang="ko-Kore-KR" altLang="en-US" dirty="0">
                <a:sym typeface="Wingdings" pitchFamily="2" charset="2"/>
              </a:rPr>
              <a:t>連続数の配列</a:t>
            </a:r>
            <a:br>
              <a:rPr kumimoji="1" lang="en-US" altLang="ko-Kore-KR" dirty="0">
                <a:sym typeface="Wingdings" pitchFamily="2" charset="2"/>
              </a:rPr>
            </a:br>
            <a:br>
              <a:rPr kumimoji="1" lang="en-US" altLang="ko-Kore-KR" dirty="0">
                <a:sym typeface="Wingdings" pitchFamily="2" charset="2"/>
              </a:rPr>
            </a:br>
            <a:br>
              <a:rPr kumimoji="1" lang="en-US" altLang="ko-Kore-KR" dirty="0">
                <a:sym typeface="Wingdings" pitchFamily="2" charset="2"/>
              </a:rPr>
            </a:br>
            <a:br>
              <a:rPr kumimoji="1" lang="en-US" altLang="ko-Kore-KR" dirty="0">
                <a:sym typeface="Wingdings" pitchFamily="2" charset="2"/>
              </a:rPr>
            </a:br>
            <a:br>
              <a:rPr kumimoji="1" lang="en-US" altLang="ko-Kore-KR" dirty="0">
                <a:sym typeface="Wingdings" pitchFamily="2" charset="2"/>
              </a:rPr>
            </a:br>
            <a:br>
              <a:rPr kumimoji="1" lang="en-US" altLang="ko-Kore-KR" dirty="0">
                <a:sym typeface="Wingdings" pitchFamily="2" charset="2"/>
              </a:rPr>
            </a:br>
            <a:r>
              <a:rPr kumimoji="1" lang="en-US" altLang="ko-Kore-KR" dirty="0">
                <a:sym typeface="Wingdings" pitchFamily="2" charset="2"/>
              </a:rPr>
              <a:t> </a:t>
            </a:r>
            <a:r>
              <a:rPr kumimoji="1" lang="ko-Kore-KR" altLang="en-US" dirty="0">
                <a:sym typeface="Wingdings" pitchFamily="2" charset="2"/>
              </a:rPr>
              <a:t>一定間隔を持つ連続数の配列</a:t>
            </a:r>
            <a:br>
              <a:rPr kumimoji="1" lang="en-US" altLang="ko-Kore-KR" dirty="0">
                <a:sym typeface="Wingdings" pitchFamily="2" charset="2"/>
              </a:rPr>
            </a:br>
            <a:br>
              <a:rPr kumimoji="1" lang="en-US" altLang="ko-Kore-KR" dirty="0">
                <a:sym typeface="Wingdings" pitchFamily="2" charset="2"/>
              </a:rPr>
            </a:br>
            <a:br>
              <a:rPr kumimoji="1" lang="en-US" altLang="ko-Kore-KR" dirty="0">
                <a:sym typeface="Wingdings" pitchFamily="2" charset="2"/>
              </a:rPr>
            </a:br>
            <a:br>
              <a:rPr kumimoji="1" lang="en-US" altLang="ko-Kore-KR" dirty="0">
                <a:sym typeface="Wingdings" pitchFamily="2" charset="2"/>
              </a:rPr>
            </a:br>
            <a:br>
              <a:rPr kumimoji="1" lang="en-US" altLang="ko-Kore-KR" dirty="0">
                <a:sym typeface="Wingdings" pitchFamily="2" charset="2"/>
              </a:rPr>
            </a:br>
            <a:br>
              <a:rPr kumimoji="1" lang="en-US" altLang="ko-Kore-KR" dirty="0">
                <a:sym typeface="Wingdings" pitchFamily="2" charset="2"/>
              </a:rPr>
            </a:br>
            <a:r>
              <a:rPr kumimoji="1" lang="en-US" altLang="ko-Kore-KR" dirty="0">
                <a:sym typeface="Wingdings" pitchFamily="2" charset="2"/>
              </a:rPr>
              <a:t> </a:t>
            </a:r>
            <a:r>
              <a:rPr kumimoji="1" lang="ko-Kore-KR" altLang="en-US" dirty="0">
                <a:sym typeface="Wingdings" pitchFamily="2" charset="2"/>
              </a:rPr>
              <a:t>乱数生成</a:t>
            </a:r>
            <a:endParaRPr kumimoji="1" lang="en-US" altLang="ja-JP" dirty="0">
              <a:sym typeface="Wingdings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F6AE67-70FB-5F4A-95CE-D2AD0349A5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5"/>
          <a:stretch/>
        </p:blipFill>
        <p:spPr>
          <a:xfrm>
            <a:off x="838200" y="1847347"/>
            <a:ext cx="3617392" cy="9406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B5421C4-F101-1D48-8C6A-C167486D39D4}"/>
              </a:ext>
            </a:extLst>
          </p:cNvPr>
          <p:cNvSpPr/>
          <p:nvPr/>
        </p:nvSpPr>
        <p:spPr>
          <a:xfrm>
            <a:off x="838200" y="2450249"/>
            <a:ext cx="3611880" cy="329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Q: Numpy</a:t>
            </a:r>
            <a:r>
              <a:rPr kumimoji="1" lang="ko-Kore-KR" altLang="en-US" dirty="0"/>
              <a:t>では？</a:t>
            </a:r>
            <a:endParaRPr kumimoji="1" lang="ja-JP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819D400-D7A9-A045-B6BA-060934428C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27"/>
          <a:stretch/>
        </p:blipFill>
        <p:spPr>
          <a:xfrm>
            <a:off x="838200" y="3475588"/>
            <a:ext cx="5037303" cy="110656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C80E15-C8B4-3244-8BE1-E7A6C676D98E}"/>
              </a:ext>
            </a:extLst>
          </p:cNvPr>
          <p:cNvSpPr/>
          <p:nvPr/>
        </p:nvSpPr>
        <p:spPr>
          <a:xfrm>
            <a:off x="838199" y="4044824"/>
            <a:ext cx="5037303" cy="52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Q: Numpy</a:t>
            </a:r>
            <a:r>
              <a:rPr kumimoji="1" lang="ko-Kore-KR" altLang="en-US" dirty="0"/>
              <a:t>では？</a:t>
            </a:r>
            <a:endParaRPr kumimoji="1" lang="ja-JP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A8870CF-03CA-8F41-84D5-4874BFFF5E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55"/>
          <a:stretch/>
        </p:blipFill>
        <p:spPr>
          <a:xfrm>
            <a:off x="838199" y="5134482"/>
            <a:ext cx="3549777" cy="132556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DB18A2-5B67-D34D-9E7B-B5D5EE5E8A37}"/>
              </a:ext>
            </a:extLst>
          </p:cNvPr>
          <p:cNvSpPr/>
          <p:nvPr/>
        </p:nvSpPr>
        <p:spPr>
          <a:xfrm>
            <a:off x="838199" y="5791538"/>
            <a:ext cx="3549777" cy="66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Q: Numpy</a:t>
            </a:r>
            <a:r>
              <a:rPr kumimoji="1" lang="ko-Kore-KR" altLang="en-US" dirty="0"/>
              <a:t>では？</a:t>
            </a:r>
            <a:endParaRPr kumimoji="1" lang="ja-JP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153CFE-7E1E-D044-827C-7A4199AE586B}"/>
              </a:ext>
            </a:extLst>
          </p:cNvPr>
          <p:cNvSpPr txBox="1"/>
          <p:nvPr/>
        </p:nvSpPr>
        <p:spPr>
          <a:xfrm>
            <a:off x="6407303" y="1410228"/>
            <a:ext cx="40527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kumimoji="1" lang="en-US" altLang="ko-Kore-KR" dirty="0">
                <a:sym typeface="Wingdings" pitchFamily="2" charset="2"/>
              </a:rPr>
              <a:t>0</a:t>
            </a:r>
            <a:r>
              <a:rPr kumimoji="1" lang="ko-Kore-KR" altLang="en-US">
                <a:sym typeface="Wingdings" pitchFamily="2" charset="2"/>
              </a:rPr>
              <a:t>行列、１行列の生成</a:t>
            </a:r>
            <a:endParaRPr kumimoji="1" lang="en-US" altLang="ko-Kore-KR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endParaRPr kumimoji="1" lang="en-US" altLang="ja-JP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endParaRPr kumimoji="1" lang="en-US" altLang="ja-JP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endParaRPr kumimoji="1" lang="en-US" altLang="ja-JP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endParaRPr kumimoji="1" lang="en-US" altLang="ja-JP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endParaRPr kumimoji="1" lang="en-US" altLang="ja-JP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endParaRPr kumimoji="1" lang="en-US" altLang="ja-JP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endParaRPr kumimoji="1" lang="en-US" altLang="ja-JP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endParaRPr kumimoji="1" lang="en-US" altLang="ja-JP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endParaRPr kumimoji="1" lang="en-US" altLang="ja-JP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kumimoji="1" lang="ko-Kore-KR" altLang="en-US"/>
              <a:t>サイズの同じ</a:t>
            </a:r>
            <a:r>
              <a:rPr kumimoji="1" lang="en-US" altLang="ko-Kore-KR" dirty="0"/>
              <a:t>0</a:t>
            </a:r>
            <a:r>
              <a:rPr kumimoji="1" lang="ko-Kore-KR" altLang="en-US"/>
              <a:t>行列もしくは１行列</a:t>
            </a:r>
            <a:endParaRPr kumimoji="1" lang="ja-JP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D369BDA-347C-074F-9CF7-14E2F7EEE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5557" y="1845698"/>
            <a:ext cx="1701800" cy="1117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A3D59D6-1C2A-B248-95CC-9A83197E40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5557" y="2963298"/>
            <a:ext cx="1917700" cy="11049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753AB1-6F16-DB41-A8DD-7B4B8643A437}"/>
              </a:ext>
            </a:extLst>
          </p:cNvPr>
          <p:cNvSpPr/>
          <p:nvPr/>
        </p:nvSpPr>
        <p:spPr>
          <a:xfrm>
            <a:off x="6725557" y="2971426"/>
            <a:ext cx="1917700" cy="1096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Q: Numpy</a:t>
            </a:r>
            <a:r>
              <a:rPr kumimoji="1" lang="ko-Kore-KR" altLang="en-US" dirty="0"/>
              <a:t>では？</a:t>
            </a:r>
            <a:endParaRPr kumimoji="1" lang="ja-JP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207DD01-585B-B348-9BE6-39EB5B7E1437}"/>
              </a:ext>
            </a:extLst>
          </p:cNvPr>
          <p:cNvGrpSpPr/>
          <p:nvPr/>
        </p:nvGrpSpPr>
        <p:grpSpPr>
          <a:xfrm>
            <a:off x="6725557" y="4516368"/>
            <a:ext cx="3173339" cy="2059976"/>
            <a:chOff x="7844779" y="4631221"/>
            <a:chExt cx="3173339" cy="2059976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CF138F83-3081-DE4C-BD28-C8F7F3E972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33600" b="74276"/>
            <a:stretch/>
          </p:blipFill>
          <p:spPr>
            <a:xfrm>
              <a:off x="7844779" y="4631221"/>
              <a:ext cx="3173339" cy="695734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0587F723-5340-3848-AA61-289A501D94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75282" r="33600"/>
            <a:stretch/>
          </p:blipFill>
          <p:spPr>
            <a:xfrm>
              <a:off x="7844779" y="6022689"/>
              <a:ext cx="3173339" cy="668508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95E91ED-5551-6042-8B91-85E6BC5551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37608" r="33600" b="36668"/>
            <a:stretch/>
          </p:blipFill>
          <p:spPr>
            <a:xfrm>
              <a:off x="7844779" y="5326955"/>
              <a:ext cx="3173339" cy="695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16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.1. 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Tensor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9BBF5-9570-D24E-A89D-CBA2D49B7343}"/>
              </a:ext>
            </a:extLst>
          </p:cNvPr>
          <p:cNvSpPr txBox="1"/>
          <p:nvPr/>
        </p:nvSpPr>
        <p:spPr>
          <a:xfrm>
            <a:off x="481693" y="1133598"/>
            <a:ext cx="33352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>
                <a:sym typeface="Wingdings" pitchFamily="2" charset="2"/>
              </a:rPr>
              <a:t>生成した</a:t>
            </a:r>
            <a:r>
              <a:rPr kumimoji="1" lang="en-US" altLang="ko-Kore-KR" dirty="0">
                <a:sym typeface="Wingdings" pitchFamily="2" charset="2"/>
              </a:rPr>
              <a:t>tensor</a:t>
            </a:r>
            <a:r>
              <a:rPr kumimoji="1" lang="ko-Kore-KR" altLang="en-US">
                <a:sym typeface="Wingdings" pitchFamily="2" charset="2"/>
              </a:rPr>
              <a:t>を</a:t>
            </a:r>
            <a:r>
              <a:rPr kumimoji="1" lang="en-US" altLang="ko-Kore-KR" dirty="0">
                <a:sym typeface="Wingdings" pitchFamily="2" charset="2"/>
              </a:rPr>
              <a:t>GPU</a:t>
            </a:r>
            <a:r>
              <a:rPr kumimoji="1" lang="ko-Kore-KR" altLang="en-US">
                <a:sym typeface="Wingdings" pitchFamily="2" charset="2"/>
              </a:rPr>
              <a:t>に転送</a:t>
            </a:r>
            <a:br>
              <a:rPr kumimoji="1" lang="en-US" altLang="ko-Kore-KR" dirty="0">
                <a:sym typeface="Wingdings" pitchFamily="2" charset="2"/>
              </a:rPr>
            </a:br>
            <a:r>
              <a:rPr kumimoji="1" lang="en-US" altLang="ko-Kore-KR" dirty="0">
                <a:sym typeface="Wingdings" pitchFamily="2" charset="2"/>
              </a:rPr>
              <a:t> GPU</a:t>
            </a:r>
            <a:r>
              <a:rPr kumimoji="1" lang="ko-Kore-KR" altLang="en-US">
                <a:sym typeface="Wingdings" pitchFamily="2" charset="2"/>
              </a:rPr>
              <a:t>使えるかチェック</a:t>
            </a:r>
            <a:br>
              <a:rPr kumimoji="1" lang="en-US" altLang="ko-Kore-KR" dirty="0">
                <a:sym typeface="Wingdings" pitchFamily="2" charset="2"/>
              </a:rPr>
            </a:br>
            <a:br>
              <a:rPr kumimoji="1" lang="en-US" altLang="ko-Kore-KR" dirty="0">
                <a:sym typeface="Wingdings" pitchFamily="2" charset="2"/>
              </a:rPr>
            </a:br>
            <a:br>
              <a:rPr kumimoji="1" lang="en-US" altLang="ko-Kore-KR" dirty="0">
                <a:sym typeface="Wingdings" pitchFamily="2" charset="2"/>
              </a:rPr>
            </a:br>
            <a:br>
              <a:rPr kumimoji="1" lang="en-US" altLang="ko-Kore-KR" dirty="0">
                <a:sym typeface="Wingdings" pitchFamily="2" charset="2"/>
              </a:rPr>
            </a:br>
            <a:br>
              <a:rPr kumimoji="1" lang="en-US" altLang="ko-Kore-KR" dirty="0">
                <a:sym typeface="Wingdings" pitchFamily="2" charset="2"/>
              </a:rPr>
            </a:br>
            <a:br>
              <a:rPr kumimoji="1" lang="en-US" altLang="ko-Kore-KR" dirty="0">
                <a:sym typeface="Wingdings" pitchFamily="2" charset="2"/>
              </a:rPr>
            </a:br>
            <a:br>
              <a:rPr kumimoji="1" lang="en-US" altLang="ko-Kore-KR" dirty="0">
                <a:sym typeface="Wingdings" pitchFamily="2" charset="2"/>
              </a:rPr>
            </a:br>
            <a:r>
              <a:rPr kumimoji="1" lang="en-US" altLang="ko-Kore-KR" dirty="0">
                <a:sym typeface="Wingdings" pitchFamily="2" charset="2"/>
              </a:rPr>
              <a:t> 2</a:t>
            </a:r>
            <a:r>
              <a:rPr kumimoji="1" lang="ko-Kore-KR" altLang="en-US">
                <a:sym typeface="Wingdings" pitchFamily="2" charset="2"/>
              </a:rPr>
              <a:t>つの転送方法</a:t>
            </a:r>
            <a:endParaRPr kumimoji="1" lang="en-US" altLang="ja-JP" dirty="0">
              <a:sym typeface="Wingdings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731194-0A84-B64F-9B68-E051C8870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6120"/>
            <a:ext cx="2636978" cy="14572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7AD8FD-DBCA-2F40-AAA0-7DACC362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66596"/>
            <a:ext cx="4580015" cy="30533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8C4595-BC95-2D4E-B2F3-F3C21671C173}"/>
              </a:ext>
            </a:extLst>
          </p:cNvPr>
          <p:cNvSpPr txBox="1"/>
          <p:nvPr/>
        </p:nvSpPr>
        <p:spPr>
          <a:xfrm>
            <a:off x="5769429" y="1133597"/>
            <a:ext cx="273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ym typeface="Wingdings" pitchFamily="2" charset="2"/>
              </a:rPr>
              <a:t>Tensor</a:t>
            </a:r>
            <a:r>
              <a:rPr kumimoji="1" lang="ko-Kore-KR" altLang="en-US" dirty="0">
                <a:sym typeface="Wingdings" pitchFamily="2" charset="2"/>
              </a:rPr>
              <a:t>と</a:t>
            </a:r>
            <a:r>
              <a:rPr kumimoji="1" lang="en-US" altLang="ko-Kore-KR" dirty="0">
                <a:sym typeface="Wingdings" pitchFamily="2" charset="2"/>
              </a:rPr>
              <a:t>ndarray</a:t>
            </a:r>
            <a:r>
              <a:rPr kumimoji="1" lang="ko-Kore-KR" altLang="en-US" dirty="0">
                <a:sym typeface="Wingdings" pitchFamily="2" charset="2"/>
              </a:rPr>
              <a:t>の変換</a:t>
            </a:r>
            <a:endParaRPr kumimoji="1" lang="en-US" altLang="ja-JP" dirty="0">
              <a:sym typeface="Wingdings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3E758A-A14F-7041-8100-6C7790E28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746" y="1576143"/>
            <a:ext cx="3252851" cy="328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4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.1. 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Tensor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9BBF5-9570-D24E-A89D-CBA2D49B7343}"/>
              </a:ext>
            </a:extLst>
          </p:cNvPr>
          <p:cNvSpPr txBox="1"/>
          <p:nvPr/>
        </p:nvSpPr>
        <p:spPr>
          <a:xfrm>
            <a:off x="481693" y="1133598"/>
            <a:ext cx="224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ym typeface="Wingdings" pitchFamily="2" charset="2"/>
              </a:rPr>
              <a:t>Tensor</a:t>
            </a:r>
            <a:r>
              <a:rPr kumimoji="1" lang="ko-Kore-KR" altLang="en-US">
                <a:sym typeface="Wingdings" pitchFamily="2" charset="2"/>
              </a:rPr>
              <a:t>形状の変換</a:t>
            </a:r>
            <a:endParaRPr kumimoji="1" lang="en-US" altLang="ja-JP" dirty="0">
              <a:sym typeface="Wingdings" pitchFamily="2" charset="2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72F03DB-6EDA-6B47-8663-93415C2AF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2930"/>
            <a:ext cx="3501804" cy="501893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6EBCB2-7DAF-AA4D-A0F0-8BE9F3D0BCA0}"/>
              </a:ext>
            </a:extLst>
          </p:cNvPr>
          <p:cNvSpPr/>
          <p:nvPr/>
        </p:nvSpPr>
        <p:spPr>
          <a:xfrm>
            <a:off x="849236" y="5221574"/>
            <a:ext cx="3490767" cy="129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Q: Numpy</a:t>
            </a:r>
            <a:r>
              <a:rPr kumimoji="1" lang="ko-Kore-KR" altLang="en-US" dirty="0"/>
              <a:t>では？</a:t>
            </a:r>
            <a:endParaRPr kumimoji="1" lang="ja-JP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73D279-9F88-A844-BADB-E9C5F3BF3EF0}"/>
              </a:ext>
            </a:extLst>
          </p:cNvPr>
          <p:cNvSpPr txBox="1"/>
          <p:nvPr/>
        </p:nvSpPr>
        <p:spPr>
          <a:xfrm>
            <a:off x="4836956" y="1133598"/>
            <a:ext cx="178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ym typeface="Wingdings" pitchFamily="2" charset="2"/>
              </a:rPr>
              <a:t>Tensor</a:t>
            </a:r>
            <a:r>
              <a:rPr kumimoji="1" lang="ko-Kore-KR" altLang="en-US">
                <a:sym typeface="Wingdings" pitchFamily="2" charset="2"/>
              </a:rPr>
              <a:t>の演算</a:t>
            </a:r>
            <a:endParaRPr kumimoji="1" lang="en-US" altLang="ja-JP" dirty="0">
              <a:sym typeface="Wingdings" pitchFamily="2" charset="2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05A3FC-10B9-B54E-821B-D48F68BBE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254" y="1502930"/>
            <a:ext cx="3114063" cy="23420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AB661E8-1C56-4E46-8C8D-F73A0C0EB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253" y="3789057"/>
            <a:ext cx="3114063" cy="27670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B5EBC5-0E4A-6845-BCBF-0C3D1DC7C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554" y="1502930"/>
            <a:ext cx="2298595" cy="185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0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.1. 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Tensor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CC88DE-97E2-8640-853D-A014BC2E0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8776"/>
            <a:ext cx="5257475" cy="19369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7C2E51-0069-064D-9FB8-7F489D3F968E}"/>
              </a:ext>
            </a:extLst>
          </p:cNvPr>
          <p:cNvSpPr txBox="1"/>
          <p:nvPr/>
        </p:nvSpPr>
        <p:spPr>
          <a:xfrm>
            <a:off x="481693" y="1133598"/>
            <a:ext cx="178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ym typeface="Wingdings" pitchFamily="2" charset="2"/>
              </a:rPr>
              <a:t>Tensor</a:t>
            </a:r>
            <a:r>
              <a:rPr kumimoji="1" lang="ko-Kore-KR" altLang="en-US">
                <a:sym typeface="Wingdings" pitchFamily="2" charset="2"/>
              </a:rPr>
              <a:t>の演算</a:t>
            </a:r>
            <a:endParaRPr kumimoji="1" lang="en-US" altLang="ja-JP" dirty="0">
              <a:sym typeface="Wingdings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4E9E7B-4250-B848-B54D-7723F719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96979"/>
            <a:ext cx="5286101" cy="1927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13A8CA-F71D-7649-A5E0-D70AA28C3EA0}"/>
              </a:ext>
            </a:extLst>
          </p:cNvPr>
          <p:cNvSpPr txBox="1"/>
          <p:nvPr/>
        </p:nvSpPr>
        <p:spPr>
          <a:xfrm>
            <a:off x="2563585" y="4310743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kumimoji="1" lang="ko-Kore-KR" altLang="en-US">
                <a:solidFill>
                  <a:srgbClr val="FF0000"/>
                </a:solidFill>
                <a:sym typeface="Wingdings" pitchFamily="2" charset="2"/>
              </a:rPr>
              <a:t>文字数が上より少ない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5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13436</TotalTime>
  <Words>1299</Words>
  <Application>Microsoft Macintosh PowerPoint</Application>
  <PresentationFormat>와이드스크린</PresentationFormat>
  <Paragraphs>319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Hiragino Kaku Gothic Pro W3</vt:lpstr>
      <vt:lpstr>Arial</vt:lpstr>
      <vt:lpstr>Calibri</vt:lpstr>
      <vt:lpstr>Calibri Light</vt:lpstr>
      <vt:lpstr>Cambria Math</vt:lpstr>
      <vt:lpstr>Wingdings</vt:lpstr>
      <vt:lpstr>Office Theme</vt:lpstr>
      <vt:lpstr>Pytorch 勉強会</vt:lpstr>
      <vt:lpstr>Pytorchプログラミング入門の構造</vt:lpstr>
      <vt:lpstr>2.Pytorchの基本</vt:lpstr>
      <vt:lpstr>PowerPoint 프레젠테이션</vt:lpstr>
      <vt:lpstr>2.1. Tensor</vt:lpstr>
      <vt:lpstr>2.1. Tensor</vt:lpstr>
      <vt:lpstr>2.1. Tensor</vt:lpstr>
      <vt:lpstr>2.1. Tensor</vt:lpstr>
      <vt:lpstr>2.1. Tensor</vt:lpstr>
      <vt:lpstr>2.2. 自動微分(Autograd)</vt:lpstr>
      <vt:lpstr>2.2. 自動微分(Autograd)</vt:lpstr>
      <vt:lpstr>2.2. 自動微分(Autograd)</vt:lpstr>
      <vt:lpstr>2.3. ニューラルネットワークの定義</vt:lpstr>
      <vt:lpstr>2.3. ニューラルネットワークの定義</vt:lpstr>
      <vt:lpstr>2.3. ニューラルネットワークの定義</vt:lpstr>
      <vt:lpstr>2.3. ニューラルネットワークの定義</vt:lpstr>
      <vt:lpstr>2.3. ニューラルネットワークの定義</vt:lpstr>
      <vt:lpstr>2.3. ニューラルネットワークの定義</vt:lpstr>
      <vt:lpstr>2.3. ニューラルネットワークの定義</vt:lpstr>
      <vt:lpstr>2.3. ニューラルネットワークの定義</vt:lpstr>
      <vt:lpstr>2.3. ニューラルネットワークの定義</vt:lpstr>
      <vt:lpstr>2.3. ニューラルネットワークの定義</vt:lpstr>
      <vt:lpstr>2.3. ニューラルネットワークの定義</vt:lpstr>
      <vt:lpstr>2.3. ニューラルネットワークの定義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HOHEOK</dc:creator>
  <cp:lastModifiedBy>KIM HOHEOK</cp:lastModifiedBy>
  <cp:revision>187</cp:revision>
  <dcterms:created xsi:type="dcterms:W3CDTF">2021-04-20T06:59:00Z</dcterms:created>
  <dcterms:modified xsi:type="dcterms:W3CDTF">2021-10-07T05:05:40Z</dcterms:modified>
</cp:coreProperties>
</file>