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6" r:id="rId18"/>
    <p:sldId id="26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0D84D-53A7-4676-A7F6-786FCC6BADB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68297D-B8C0-4B87-9480-6FCBF55B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3EE744B-804C-45F3-8F28-2EF212A142F1}"/>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D0CCE609-3EE4-495E-B77F-3B0258C165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5CF364-6D49-4DC8-83D9-2A9DC8724BB5}"/>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88476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E4ADE-07E9-4E8D-8FB8-53A06958F98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4DF015-7D86-41DC-BD73-9B1FF35C23E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9467F0-2072-428E-93D1-20B654F430E1}"/>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9B06E2F3-E9A0-4C74-9F18-BE56512BFA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3D0AAB-78C9-4CB4-BF15-2552FDF452E5}"/>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102570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10AE465-881F-4D2A-A949-B09462524B3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9588A91-BD04-41D8-951D-A5BA56DA49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A4719F-2C56-447C-9D9B-716D2A5C7CAD}"/>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39764199-B1B3-4BE9-AF49-1CBA5558ED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58C2CD-ABF5-420F-8E98-7651557C9271}"/>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370691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2A12B-2FFF-430D-B6A5-C463842B7A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8C2DBA-6021-4C73-B3F4-D6DCD25449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92944F-1339-473F-AFCD-6644245BC1D7}"/>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BAC52A1A-81C2-453E-8E74-61C2543A27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4F2478-43CC-4120-AAD8-56602ACAC015}"/>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221310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3E70E-EEB3-426D-8ABB-3ECF45603C3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193039-BCC7-4729-856A-50BCE6243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170EF0A-EE92-4836-8273-E6C3BF861AA9}"/>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0FBDC652-CDD9-4456-8AAC-9DD2DBF0B5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308EDF-29C7-41EB-BC7A-DAAFD5C40045}"/>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91560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AA221-8CE6-468F-BD29-A6FC034A10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513101-2569-44DA-A81E-80216C7B76D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352A8A-4E2D-4892-9FC3-80E730FF588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297561A-136D-4FAA-B4BB-0C66D71D1C49}"/>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6" name="フッター プレースホルダー 5">
            <a:extLst>
              <a:ext uri="{FF2B5EF4-FFF2-40B4-BE49-F238E27FC236}">
                <a16:creationId xmlns:a16="http://schemas.microsoft.com/office/drawing/2014/main" id="{3729DDF3-5C7B-4EB9-A20F-CF3903864B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1CE369-3BA4-4FFA-B950-218D78F6D662}"/>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1421548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4CA3B-5FBD-45D3-B17B-D24CBBD5A62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A96CB4-24C0-483A-8950-3DE143760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EFAF24D-CC25-40E7-B65D-FC76B341880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C60F38-B29D-42A1-952B-D1307F097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D09A498-BCC6-4177-A41C-FF0461FFECB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92E8B14-7259-4F43-9858-00DD016ADB05}"/>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8" name="フッター プレースホルダー 7">
            <a:extLst>
              <a:ext uri="{FF2B5EF4-FFF2-40B4-BE49-F238E27FC236}">
                <a16:creationId xmlns:a16="http://schemas.microsoft.com/office/drawing/2014/main" id="{89603936-4C23-4E43-B3C9-7CBFB0E669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E7C5EFD-7B90-4660-8E53-FFA42F89E237}"/>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1059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67E9A5-AC09-4836-9C26-DE5946046D0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5E15985-6F35-4F4B-B480-1B9CA85A519B}"/>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4" name="フッター プレースホルダー 3">
            <a:extLst>
              <a:ext uri="{FF2B5EF4-FFF2-40B4-BE49-F238E27FC236}">
                <a16:creationId xmlns:a16="http://schemas.microsoft.com/office/drawing/2014/main" id="{BF8D9C0B-4BBB-4730-B4FE-7C77253DCCC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5031909-F7E4-44EA-9499-793E1EDDA4EC}"/>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406422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D2C389-4EB2-4048-B5FB-5C6BA7730A50}"/>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3" name="フッター プレースホルダー 2">
            <a:extLst>
              <a:ext uri="{FF2B5EF4-FFF2-40B4-BE49-F238E27FC236}">
                <a16:creationId xmlns:a16="http://schemas.microsoft.com/office/drawing/2014/main" id="{743B5F88-01B1-4112-BD27-F5C93CAF5C8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2A2070-E14A-473C-A0E4-8CB3E40F5CFB}"/>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366250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DA715-AC35-4225-9CFB-E54484FE05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021E15-7599-475C-8A25-E9B2FAD13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3A271A-F2BE-4B78-B134-F9D6217D3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9CB268-7E31-4BD9-AFA5-3F59335ECC78}"/>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6" name="フッター プレースホルダー 5">
            <a:extLst>
              <a:ext uri="{FF2B5EF4-FFF2-40B4-BE49-F238E27FC236}">
                <a16:creationId xmlns:a16="http://schemas.microsoft.com/office/drawing/2014/main" id="{DDE633FF-DF18-4F8F-9FB2-E7D3E8551F5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A0A1A4-C88D-4D70-B5B5-BA53B4FE1AF4}"/>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35134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41E7E-0F1E-46FF-B682-853CC18B34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57797ED-60E4-4812-9DEC-DB2B0F85F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CE375DD-F4C4-4BC8-88F1-39F0EE061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1C4BB5-19BD-4047-9B9B-F598DDF6CD53}"/>
              </a:ext>
            </a:extLst>
          </p:cNvPr>
          <p:cNvSpPr>
            <a:spLocks noGrp="1"/>
          </p:cNvSpPr>
          <p:nvPr>
            <p:ph type="dt" sz="half" idx="10"/>
          </p:nvPr>
        </p:nvSpPr>
        <p:spPr/>
        <p:txBody>
          <a:bodyPr/>
          <a:lstStyle/>
          <a:p>
            <a:fld id="{13B9D948-BDED-4083-8541-FF05B2A65914}" type="datetimeFigureOut">
              <a:rPr kumimoji="1" lang="ja-JP" altLang="en-US" smtClean="0"/>
              <a:t>2021/6/17</a:t>
            </a:fld>
            <a:endParaRPr kumimoji="1" lang="ja-JP" altLang="en-US"/>
          </a:p>
        </p:txBody>
      </p:sp>
      <p:sp>
        <p:nvSpPr>
          <p:cNvPr id="6" name="フッター プレースホルダー 5">
            <a:extLst>
              <a:ext uri="{FF2B5EF4-FFF2-40B4-BE49-F238E27FC236}">
                <a16:creationId xmlns:a16="http://schemas.microsoft.com/office/drawing/2014/main" id="{CFB186CD-C88F-471F-8415-3E7A446EE8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23821C-EC97-4738-B47D-2761B1C847E9}"/>
              </a:ext>
            </a:extLst>
          </p:cNvPr>
          <p:cNvSpPr>
            <a:spLocks noGrp="1"/>
          </p:cNvSpPr>
          <p:nvPr>
            <p:ph type="sldNum" sz="quarter" idx="12"/>
          </p:nvPr>
        </p:nvSpPr>
        <p:spPr/>
        <p:txBody>
          <a:body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330087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65C3A32-572E-4343-BC99-B15F37EBC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E68FDF-BAEB-4134-B23E-8DDAF2EFCD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071B0C-207A-4CEA-8699-4E16D55535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9D948-BDED-4083-8541-FF05B2A65914}"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252628E5-FC63-464D-9EAE-B50016D4C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DACBFDF-FB78-4057-B70C-D7E30B7BB6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6BFA5-4DEB-4C76-86F4-0E2D3274279C}" type="slidenum">
              <a:rPr kumimoji="1" lang="ja-JP" altLang="en-US" smtClean="0"/>
              <a:t>‹#›</a:t>
            </a:fld>
            <a:endParaRPr kumimoji="1" lang="ja-JP" altLang="en-US"/>
          </a:p>
        </p:txBody>
      </p:sp>
    </p:spTree>
    <p:extLst>
      <p:ext uri="{BB962C8B-B14F-4D97-AF65-F5344CB8AC3E}">
        <p14:creationId xmlns:p14="http://schemas.microsoft.com/office/powerpoint/2010/main" val="44680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CEE4C1-D19A-4D8A-BCD9-AB2F0F769D25}"/>
              </a:ext>
            </a:extLst>
          </p:cNvPr>
          <p:cNvSpPr>
            <a:spLocks noGrp="1"/>
          </p:cNvSpPr>
          <p:nvPr>
            <p:ph type="ctrTitle"/>
          </p:nvPr>
        </p:nvSpPr>
        <p:spPr/>
        <p:txBody>
          <a:bodyPr/>
          <a:lstStyle/>
          <a:p>
            <a:r>
              <a:rPr kumimoji="1" lang="ja-JP" altLang="en-US" dirty="0"/>
              <a:t>リザバーコンピューティング勉強会</a:t>
            </a:r>
            <a:r>
              <a:rPr kumimoji="1" lang="en-US" altLang="ja-JP" dirty="0"/>
              <a:t>#7</a:t>
            </a:r>
            <a:endParaRPr kumimoji="1" lang="ja-JP" altLang="en-US" dirty="0"/>
          </a:p>
        </p:txBody>
      </p:sp>
      <p:sp>
        <p:nvSpPr>
          <p:cNvPr id="3" name="字幕 2">
            <a:extLst>
              <a:ext uri="{FF2B5EF4-FFF2-40B4-BE49-F238E27FC236}">
                <a16:creationId xmlns:a16="http://schemas.microsoft.com/office/drawing/2014/main" id="{8EBBE381-1A68-4176-B24A-1E8D2000CA48}"/>
              </a:ext>
            </a:extLst>
          </p:cNvPr>
          <p:cNvSpPr>
            <a:spLocks noGrp="1"/>
          </p:cNvSpPr>
          <p:nvPr>
            <p:ph type="subTitle" idx="1"/>
          </p:nvPr>
        </p:nvSpPr>
        <p:spPr>
          <a:xfrm>
            <a:off x="1524000" y="4046538"/>
            <a:ext cx="9144000" cy="1655762"/>
          </a:xfrm>
        </p:spPr>
        <p:txBody>
          <a:bodyPr/>
          <a:lstStyle/>
          <a:p>
            <a:r>
              <a:rPr kumimoji="1" lang="en-US" altLang="ja-JP" dirty="0"/>
              <a:t>3.9~3.11</a:t>
            </a:r>
            <a:r>
              <a:rPr lang="ja-JP" altLang="en-US" dirty="0"/>
              <a:t> リザバーの性質と</a:t>
            </a:r>
            <a:r>
              <a:rPr lang="en-US" altLang="ja-JP" dirty="0"/>
              <a:t>ESN</a:t>
            </a:r>
            <a:r>
              <a:rPr lang="ja-JP" altLang="en-US" dirty="0"/>
              <a:t>の発展モデル</a:t>
            </a:r>
            <a:endParaRPr lang="en-US" altLang="ja-JP" dirty="0"/>
          </a:p>
          <a:p>
            <a:r>
              <a:rPr kumimoji="1" lang="ja-JP" altLang="en-US" dirty="0"/>
              <a:t>担当</a:t>
            </a:r>
            <a:endParaRPr kumimoji="1" lang="en-US" altLang="ja-JP" dirty="0"/>
          </a:p>
          <a:p>
            <a:r>
              <a:rPr lang="ja-JP" altLang="en-US" dirty="0"/>
              <a:t>御手洗研　井上</a:t>
            </a:r>
            <a:endParaRPr kumimoji="1" lang="en-US" altLang="ja-JP" dirty="0"/>
          </a:p>
          <a:p>
            <a:endParaRPr kumimoji="1" lang="ja-JP" altLang="en-US" dirty="0"/>
          </a:p>
        </p:txBody>
      </p:sp>
    </p:spTree>
    <p:extLst>
      <p:ext uri="{BB962C8B-B14F-4D97-AF65-F5344CB8AC3E}">
        <p14:creationId xmlns:p14="http://schemas.microsoft.com/office/powerpoint/2010/main" val="247299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3.9.3 </a:t>
            </a:r>
            <a:r>
              <a:rPr kumimoji="1" lang="ja-JP" altLang="en-US" sz="4000" dirty="0">
                <a:latin typeface="+mn-ea"/>
                <a:ea typeface="+mn-ea"/>
              </a:rPr>
              <a:t>短期記憶</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4992150" cy="415498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モデルが過去の入力データを現在の出力として復元できるかを確認する手法として遅延タスクを考える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時系列入力データを</a:t>
            </a:r>
            <a:r>
              <a:rPr lang="en-US" altLang="ja-JP" sz="2400" dirty="0"/>
              <a:t>k</a:t>
            </a:r>
            <a:r>
              <a:rPr lang="ja-JP" altLang="en-US" sz="2400" dirty="0"/>
              <a:t>だけ遅延した系列</a:t>
            </a:r>
            <a:r>
              <a:rPr lang="en-US" altLang="ja-JP" sz="2400" dirty="0"/>
              <a:t>d(n)=u(n-k)</a:t>
            </a:r>
            <a:r>
              <a:rPr lang="ja-JP" altLang="en-US" sz="2400" dirty="0"/>
              <a:t>を目標出力として学習を行う</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記憶容量はこの遅延長</a:t>
            </a:r>
            <a:r>
              <a:rPr lang="en-US" altLang="ja-JP" sz="2400" dirty="0"/>
              <a:t>k</a:t>
            </a:r>
            <a:r>
              <a:rPr lang="ja-JP" altLang="en-US" sz="2400" dirty="0"/>
              <a:t>が最大となる値で定義されている</a:t>
            </a:r>
            <a:endParaRPr lang="en-US" altLang="ja-JP" sz="2400" dirty="0"/>
          </a:p>
        </p:txBody>
      </p:sp>
      <p:pic>
        <p:nvPicPr>
          <p:cNvPr id="4" name="図 3">
            <a:extLst>
              <a:ext uri="{FF2B5EF4-FFF2-40B4-BE49-F238E27FC236}">
                <a16:creationId xmlns:a16="http://schemas.microsoft.com/office/drawing/2014/main" id="{C26C181D-5D02-4CAF-883F-F3AB916E8A73}"/>
              </a:ext>
            </a:extLst>
          </p:cNvPr>
          <p:cNvPicPr>
            <a:picLocks noChangeAspect="1"/>
          </p:cNvPicPr>
          <p:nvPr/>
        </p:nvPicPr>
        <p:blipFill>
          <a:blip r:embed="rId2"/>
          <a:stretch>
            <a:fillRect/>
          </a:stretch>
        </p:blipFill>
        <p:spPr>
          <a:xfrm>
            <a:off x="6361652" y="1062562"/>
            <a:ext cx="4829849" cy="5001323"/>
          </a:xfrm>
          <a:prstGeom prst="rect">
            <a:avLst/>
          </a:prstGeom>
        </p:spPr>
      </p:pic>
    </p:spTree>
    <p:extLst>
      <p:ext uri="{BB962C8B-B14F-4D97-AF65-F5344CB8AC3E}">
        <p14:creationId xmlns:p14="http://schemas.microsoft.com/office/powerpoint/2010/main" val="117003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3.9.3 </a:t>
            </a:r>
            <a:r>
              <a:rPr kumimoji="1" lang="ja-JP" altLang="en-US" sz="4000" dirty="0">
                <a:latin typeface="+mn-ea"/>
                <a:ea typeface="+mn-ea"/>
              </a:rPr>
              <a:t>短期記憶</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199" y="1415803"/>
            <a:ext cx="9329257"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遅延長</a:t>
            </a:r>
            <a:r>
              <a:rPr lang="en-US" altLang="ja-JP" sz="2400" dirty="0"/>
              <a:t>k</a:t>
            </a:r>
            <a:r>
              <a:rPr lang="ja-JP" altLang="en-US" sz="2400" dirty="0"/>
              <a:t>の遅延系列と学習済みモデルの出力系列の一致度は</a:t>
            </a:r>
            <a:endParaRPr lang="en-US" altLang="ja-JP" sz="2400" dirty="0"/>
          </a:p>
          <a:p>
            <a:r>
              <a:rPr lang="ja-JP" altLang="en-US" sz="2400" dirty="0"/>
              <a:t>　決定関数</a:t>
            </a:r>
            <a:endParaRPr lang="en-US" altLang="ja-JP" sz="2400" dirty="0"/>
          </a:p>
        </p:txBody>
      </p:sp>
      <p:pic>
        <p:nvPicPr>
          <p:cNvPr id="4" name="図 3">
            <a:extLst>
              <a:ext uri="{FF2B5EF4-FFF2-40B4-BE49-F238E27FC236}">
                <a16:creationId xmlns:a16="http://schemas.microsoft.com/office/drawing/2014/main" id="{C1ABED10-D3C5-4142-9A77-431E334D0391}"/>
              </a:ext>
            </a:extLst>
          </p:cNvPr>
          <p:cNvPicPr>
            <a:picLocks noChangeAspect="1"/>
          </p:cNvPicPr>
          <p:nvPr/>
        </p:nvPicPr>
        <p:blipFill>
          <a:blip r:embed="rId2"/>
          <a:stretch>
            <a:fillRect/>
          </a:stretch>
        </p:blipFill>
        <p:spPr>
          <a:xfrm>
            <a:off x="2516125" y="2154429"/>
            <a:ext cx="3908980" cy="1075332"/>
          </a:xfrm>
          <a:prstGeom prst="rect">
            <a:avLst/>
          </a:prstGeom>
        </p:spPr>
      </p:pic>
      <p:sp>
        <p:nvSpPr>
          <p:cNvPr id="6" name="テキスト ボックス 5">
            <a:extLst>
              <a:ext uri="{FF2B5EF4-FFF2-40B4-BE49-F238E27FC236}">
                <a16:creationId xmlns:a16="http://schemas.microsoft.com/office/drawing/2014/main" id="{06DFE9B2-4B93-4FF6-B056-A3A81FB8F5BF}"/>
              </a:ext>
            </a:extLst>
          </p:cNvPr>
          <p:cNvSpPr txBox="1"/>
          <p:nvPr/>
        </p:nvSpPr>
        <p:spPr>
          <a:xfrm>
            <a:off x="838199" y="3330429"/>
            <a:ext cx="8296712" cy="461665"/>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として表される。これを用いて記憶容量</a:t>
            </a:r>
            <a:r>
              <a:rPr kumimoji="1" lang="en-US" altLang="ja-JP" sz="2400" dirty="0"/>
              <a:t>MC</a:t>
            </a:r>
            <a:r>
              <a:rPr kumimoji="1" lang="ja-JP" altLang="en-US" sz="2400" dirty="0"/>
              <a:t>は</a:t>
            </a:r>
          </a:p>
        </p:txBody>
      </p:sp>
      <p:pic>
        <p:nvPicPr>
          <p:cNvPr id="8" name="図 7">
            <a:extLst>
              <a:ext uri="{FF2B5EF4-FFF2-40B4-BE49-F238E27FC236}">
                <a16:creationId xmlns:a16="http://schemas.microsoft.com/office/drawing/2014/main" id="{21BE6F16-2577-4861-A1DC-37128DFD7A0C}"/>
              </a:ext>
            </a:extLst>
          </p:cNvPr>
          <p:cNvPicPr>
            <a:picLocks noChangeAspect="1"/>
          </p:cNvPicPr>
          <p:nvPr/>
        </p:nvPicPr>
        <p:blipFill>
          <a:blip r:embed="rId3"/>
          <a:stretch>
            <a:fillRect/>
          </a:stretch>
        </p:blipFill>
        <p:spPr>
          <a:xfrm>
            <a:off x="3517912" y="3892762"/>
            <a:ext cx="2973517" cy="1255055"/>
          </a:xfrm>
          <a:prstGeom prst="rect">
            <a:avLst/>
          </a:prstGeom>
        </p:spPr>
      </p:pic>
      <p:sp>
        <p:nvSpPr>
          <p:cNvPr id="12" name="テキスト ボックス 11">
            <a:extLst>
              <a:ext uri="{FF2B5EF4-FFF2-40B4-BE49-F238E27FC236}">
                <a16:creationId xmlns:a16="http://schemas.microsoft.com/office/drawing/2014/main" id="{7A2F9B48-0916-4C2D-906E-DFE2EDB1505D}"/>
              </a:ext>
            </a:extLst>
          </p:cNvPr>
          <p:cNvSpPr txBox="1"/>
          <p:nvPr/>
        </p:nvSpPr>
        <p:spPr>
          <a:xfrm>
            <a:off x="838199" y="5333140"/>
            <a:ext cx="8296712" cy="46166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と定義される</a:t>
            </a:r>
            <a:endParaRPr kumimoji="1" lang="ja-JP" altLang="en-US" sz="2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C305D6E-EF73-405D-8C80-7395C1284A51}"/>
                  </a:ext>
                </a:extLst>
              </p:cNvPr>
              <p:cNvSpPr txBox="1"/>
              <p:nvPr/>
            </p:nvSpPr>
            <p:spPr>
              <a:xfrm>
                <a:off x="7248088" y="2474752"/>
                <a:ext cx="25334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2</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7C305D6E-EF73-405D-8C80-7395C1284A51}"/>
                  </a:ext>
                </a:extLst>
              </p:cNvPr>
              <p:cNvSpPr txBox="1">
                <a:spLocks noRot="1" noChangeAspect="1" noMove="1" noResize="1" noEditPoints="1" noAdjustHandles="1" noChangeArrowheads="1" noChangeShapeType="1" noTextEdit="1"/>
              </p:cNvSpPr>
              <p:nvPr/>
            </p:nvSpPr>
            <p:spPr>
              <a:xfrm>
                <a:off x="7248088" y="2474752"/>
                <a:ext cx="2533475"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522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3.9.3 </a:t>
            </a:r>
            <a:r>
              <a:rPr kumimoji="1" lang="ja-JP" altLang="en-US" sz="4000" dirty="0">
                <a:latin typeface="+mn-ea"/>
                <a:ea typeface="+mn-ea"/>
              </a:rPr>
              <a:t>短期記憶</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EEA241-1608-448B-865B-37E82F6CA2B7}"/>
                  </a:ext>
                </a:extLst>
              </p:cNvPr>
              <p:cNvSpPr txBox="1"/>
              <p:nvPr/>
            </p:nvSpPr>
            <p:spPr>
              <a:xfrm>
                <a:off x="838199" y="1415803"/>
                <a:ext cx="9329257"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遅延長</a:t>
                </a:r>
                <a:r>
                  <a:rPr lang="en-US" altLang="ja-JP" sz="2400" dirty="0"/>
                  <a:t>k</a:t>
                </a:r>
                <a:r>
                  <a:rPr lang="ja-JP" altLang="en-US" sz="2400" dirty="0"/>
                  <a:t>に対しての</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𝑟</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ja-JP" altLang="en-US" sz="2400" i="1">
                        <a:latin typeface="Cambria Math" panose="02040503050406030204" pitchFamily="18" charset="0"/>
                      </a:rPr>
                      <m:t>を</m:t>
                    </m:r>
                  </m:oMath>
                </a14:m>
                <a:r>
                  <a:rPr lang="ja-JP" altLang="en-US" sz="2400" dirty="0"/>
                  <a:t>プロットしたものを</a:t>
                </a:r>
                <a:r>
                  <a:rPr lang="ja-JP" altLang="en-US" sz="2400" u="sng" dirty="0"/>
                  <a:t>忘却曲線</a:t>
                </a:r>
                <a:r>
                  <a:rPr lang="ja-JP" altLang="en-US" sz="2400" dirty="0"/>
                  <a:t>と呼ぶ</a:t>
                </a:r>
                <a:endParaRPr lang="en-US" altLang="ja-JP" sz="2400" dirty="0"/>
              </a:p>
              <a:p>
                <a:pPr marL="342900" indent="-342900">
                  <a:buFont typeface="Arial" panose="020B0604020202020204" pitchFamily="34" charset="0"/>
                  <a:buChar char="•"/>
                </a:pPr>
                <a:endParaRPr lang="en-US" altLang="ja-JP" sz="2400" u="sng" dirty="0"/>
              </a:p>
              <a:p>
                <a:pPr marL="342900" indent="-342900">
                  <a:buFont typeface="Arial" panose="020B0604020202020204" pitchFamily="34" charset="0"/>
                  <a:buChar char="•"/>
                </a:pPr>
                <a:r>
                  <a:rPr lang="ja-JP" altLang="en-US" sz="2400" dirty="0"/>
                  <a:t>この忘却曲線の下側の面積がおおよそ</a:t>
                </a:r>
                <a:r>
                  <a:rPr lang="en-US" altLang="ja-JP" sz="2400" dirty="0"/>
                  <a:t>MC</a:t>
                </a:r>
                <a:r>
                  <a:rPr lang="ja-JP" altLang="en-US" sz="2400" dirty="0"/>
                  <a:t>に相当する</a:t>
                </a:r>
                <a:endParaRPr lang="en-US" altLang="ja-JP" sz="2400" dirty="0"/>
              </a:p>
            </p:txBody>
          </p:sp>
        </mc:Choice>
        <mc:Fallback xmlns="">
          <p:sp>
            <p:nvSpPr>
              <p:cNvPr id="5" name="テキスト ボックス 4">
                <a:extLst>
                  <a:ext uri="{FF2B5EF4-FFF2-40B4-BE49-F238E27FC236}">
                    <a16:creationId xmlns:a16="http://schemas.microsoft.com/office/drawing/2014/main" id="{1AEEA241-1608-448B-865B-37E82F6CA2B7}"/>
                  </a:ext>
                </a:extLst>
              </p:cNvPr>
              <p:cNvSpPr txBox="1">
                <a:spLocks noRot="1" noChangeAspect="1" noMove="1" noResize="1" noEditPoints="1" noAdjustHandles="1" noChangeArrowheads="1" noChangeShapeType="1" noTextEdit="1"/>
              </p:cNvSpPr>
              <p:nvPr/>
            </p:nvSpPr>
            <p:spPr>
              <a:xfrm>
                <a:off x="838199" y="1415803"/>
                <a:ext cx="9329257" cy="1200329"/>
              </a:xfrm>
              <a:prstGeom prst="rect">
                <a:avLst/>
              </a:prstGeom>
              <a:blipFill>
                <a:blip r:embed="rId2"/>
                <a:stretch>
                  <a:fillRect l="-849" t="-3553" b="-10660"/>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401E889-46BD-46D4-B822-3AEEF208230B}"/>
              </a:ext>
            </a:extLst>
          </p:cNvPr>
          <p:cNvPicPr>
            <a:picLocks noChangeAspect="1"/>
          </p:cNvPicPr>
          <p:nvPr/>
        </p:nvPicPr>
        <p:blipFill>
          <a:blip r:embed="rId3"/>
          <a:stretch>
            <a:fillRect/>
          </a:stretch>
        </p:blipFill>
        <p:spPr>
          <a:xfrm>
            <a:off x="2795108" y="2876235"/>
            <a:ext cx="4353533" cy="2924583"/>
          </a:xfrm>
          <a:prstGeom prst="rect">
            <a:avLst/>
          </a:prstGeom>
        </p:spPr>
      </p:pic>
    </p:spTree>
    <p:extLst>
      <p:ext uri="{BB962C8B-B14F-4D97-AF65-F5344CB8AC3E}">
        <p14:creationId xmlns:p14="http://schemas.microsoft.com/office/powerpoint/2010/main" val="345533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3.9.3 </a:t>
            </a:r>
            <a:r>
              <a:rPr kumimoji="1" lang="ja-JP" altLang="en-US" sz="4000" dirty="0">
                <a:latin typeface="+mn-ea"/>
                <a:ea typeface="+mn-ea"/>
              </a:rPr>
              <a:t>短期記憶</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EEA241-1608-448B-865B-37E82F6CA2B7}"/>
                  </a:ext>
                </a:extLst>
              </p:cNvPr>
              <p:cNvSpPr txBox="1"/>
              <p:nvPr/>
            </p:nvSpPr>
            <p:spPr>
              <a:xfrm>
                <a:off x="838199" y="1415803"/>
                <a:ext cx="9329257"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記憶容量の上限はリザバーのノード</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𝑥</m:t>
                        </m:r>
                      </m:sub>
                    </m:sSub>
                  </m:oMath>
                </a14:m>
                <a:r>
                  <a:rPr lang="ja-JP" altLang="en-US" sz="2400" dirty="0"/>
                  <a:t>に等しく、ノードを鎖状や環状に並べたリザバーにすることで上限に近い値を達成することが示されている。</a:t>
                </a:r>
                <a:endParaRPr lang="en-US" altLang="ja-JP" sz="2400" dirty="0"/>
              </a:p>
            </p:txBody>
          </p:sp>
        </mc:Choice>
        <mc:Fallback xmlns="">
          <p:sp>
            <p:nvSpPr>
              <p:cNvPr id="5" name="テキスト ボックス 4">
                <a:extLst>
                  <a:ext uri="{FF2B5EF4-FFF2-40B4-BE49-F238E27FC236}">
                    <a16:creationId xmlns:a16="http://schemas.microsoft.com/office/drawing/2014/main" id="{1AEEA241-1608-448B-865B-37E82F6CA2B7}"/>
                  </a:ext>
                </a:extLst>
              </p:cNvPr>
              <p:cNvSpPr txBox="1">
                <a:spLocks noRot="1" noChangeAspect="1" noMove="1" noResize="1" noEditPoints="1" noAdjustHandles="1" noChangeArrowheads="1" noChangeShapeType="1" noTextEdit="1"/>
              </p:cNvSpPr>
              <p:nvPr/>
            </p:nvSpPr>
            <p:spPr>
              <a:xfrm>
                <a:off x="838199" y="1415803"/>
                <a:ext cx="9329257" cy="1200329"/>
              </a:xfrm>
              <a:prstGeom prst="rect">
                <a:avLst/>
              </a:prstGeom>
              <a:blipFill>
                <a:blip r:embed="rId2"/>
                <a:stretch>
                  <a:fillRect l="-849" t="-4061" b="-10660"/>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A760188-8A65-4920-A1BC-B36F7F51DCBA}"/>
              </a:ext>
            </a:extLst>
          </p:cNvPr>
          <p:cNvPicPr>
            <a:picLocks noChangeAspect="1"/>
          </p:cNvPicPr>
          <p:nvPr/>
        </p:nvPicPr>
        <p:blipFill>
          <a:blip r:embed="rId3"/>
          <a:stretch>
            <a:fillRect/>
          </a:stretch>
        </p:blipFill>
        <p:spPr>
          <a:xfrm>
            <a:off x="1668085" y="3429000"/>
            <a:ext cx="6439799" cy="1943371"/>
          </a:xfrm>
          <a:prstGeom prst="rect">
            <a:avLst/>
          </a:prstGeom>
        </p:spPr>
      </p:pic>
      <p:sp>
        <p:nvSpPr>
          <p:cNvPr id="7" name="テキスト ボックス 6">
            <a:extLst>
              <a:ext uri="{FF2B5EF4-FFF2-40B4-BE49-F238E27FC236}">
                <a16:creationId xmlns:a16="http://schemas.microsoft.com/office/drawing/2014/main" id="{601C184C-6D8B-4235-9D31-E4ECBC450E60}"/>
              </a:ext>
            </a:extLst>
          </p:cNvPr>
          <p:cNvSpPr txBox="1"/>
          <p:nvPr/>
        </p:nvSpPr>
        <p:spPr>
          <a:xfrm>
            <a:off x="2130804" y="5696125"/>
            <a:ext cx="3573710" cy="369332"/>
          </a:xfrm>
          <a:prstGeom prst="rect">
            <a:avLst/>
          </a:prstGeom>
          <a:noFill/>
        </p:spPr>
        <p:txBody>
          <a:bodyPr wrap="square" rtlCol="0">
            <a:spAutoFit/>
          </a:bodyPr>
          <a:lstStyle/>
          <a:p>
            <a:r>
              <a:rPr kumimoji="1" lang="ja-JP" altLang="en-US" dirty="0"/>
              <a:t>参考文献</a:t>
            </a:r>
            <a:r>
              <a:rPr kumimoji="1" lang="en-US" altLang="ja-JP" dirty="0"/>
              <a:t>[43]</a:t>
            </a:r>
            <a:r>
              <a:rPr kumimoji="1" lang="ja-JP" altLang="en-US" dirty="0"/>
              <a:t>より</a:t>
            </a:r>
          </a:p>
        </p:txBody>
      </p:sp>
    </p:spTree>
    <p:extLst>
      <p:ext uri="{BB962C8B-B14F-4D97-AF65-F5344CB8AC3E}">
        <p14:creationId xmlns:p14="http://schemas.microsoft.com/office/powerpoint/2010/main" val="352407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3.9.3 </a:t>
            </a:r>
            <a:r>
              <a:rPr kumimoji="1" lang="ja-JP" altLang="en-US" sz="4000" dirty="0">
                <a:latin typeface="+mn-ea"/>
                <a:ea typeface="+mn-ea"/>
              </a:rPr>
              <a:t>短期記憶</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199" y="1415803"/>
            <a:ext cx="9329257"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リザバーの記憶容量と非線形性の間にはトレードオフの関係がある</a:t>
            </a:r>
            <a:endParaRPr lang="en-US" altLang="ja-JP" sz="2400" dirty="0"/>
          </a:p>
        </p:txBody>
      </p:sp>
      <p:pic>
        <p:nvPicPr>
          <p:cNvPr id="4" name="図 3">
            <a:extLst>
              <a:ext uri="{FF2B5EF4-FFF2-40B4-BE49-F238E27FC236}">
                <a16:creationId xmlns:a16="http://schemas.microsoft.com/office/drawing/2014/main" id="{87BD3399-47D5-4814-9096-A571604FFDAE}"/>
              </a:ext>
            </a:extLst>
          </p:cNvPr>
          <p:cNvPicPr>
            <a:picLocks noChangeAspect="1"/>
          </p:cNvPicPr>
          <p:nvPr/>
        </p:nvPicPr>
        <p:blipFill>
          <a:blip r:embed="rId2"/>
          <a:stretch>
            <a:fillRect/>
          </a:stretch>
        </p:blipFill>
        <p:spPr>
          <a:xfrm>
            <a:off x="1391317" y="2595019"/>
            <a:ext cx="6087325" cy="1533739"/>
          </a:xfrm>
          <a:prstGeom prst="rect">
            <a:avLst/>
          </a:prstGeom>
        </p:spPr>
      </p:pic>
      <p:sp>
        <p:nvSpPr>
          <p:cNvPr id="6" name="テキスト ボックス 5">
            <a:extLst>
              <a:ext uri="{FF2B5EF4-FFF2-40B4-BE49-F238E27FC236}">
                <a16:creationId xmlns:a16="http://schemas.microsoft.com/office/drawing/2014/main" id="{B17BB4EC-F2F5-483E-89A6-D5F859DF8870}"/>
              </a:ext>
            </a:extLst>
          </p:cNvPr>
          <p:cNvSpPr txBox="1"/>
          <p:nvPr/>
        </p:nvSpPr>
        <p:spPr>
          <a:xfrm>
            <a:off x="1644242" y="4128758"/>
            <a:ext cx="4328719" cy="461665"/>
          </a:xfrm>
          <a:prstGeom prst="rect">
            <a:avLst/>
          </a:prstGeom>
          <a:noFill/>
        </p:spPr>
        <p:txBody>
          <a:bodyPr wrap="square" rtlCol="0">
            <a:spAutoFit/>
          </a:bodyPr>
          <a:lstStyle/>
          <a:p>
            <a:r>
              <a:rPr kumimoji="1" lang="ja-JP" altLang="en-US" sz="1200" dirty="0"/>
              <a:t>リザバーコンピューティングに適した力学系の特性と構造</a:t>
            </a:r>
            <a:endParaRPr kumimoji="1" lang="en-US" altLang="ja-JP" sz="1200" dirty="0"/>
          </a:p>
          <a:p>
            <a:r>
              <a:rPr kumimoji="1" lang="en-US" altLang="ja-JP" sz="1200" dirty="0"/>
              <a:t>https://fm.me.es.osaka-u.ac.jp/inubushi/inubushi_rc.pdf</a:t>
            </a:r>
            <a:endParaRPr kumimoji="1" lang="ja-JP" altLang="en-US" sz="1200" dirty="0"/>
          </a:p>
        </p:txBody>
      </p:sp>
    </p:spTree>
    <p:extLst>
      <p:ext uri="{BB962C8B-B14F-4D97-AF65-F5344CB8AC3E}">
        <p14:creationId xmlns:p14="http://schemas.microsoft.com/office/powerpoint/2010/main" val="170099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3.9.4 </a:t>
            </a:r>
            <a:r>
              <a:rPr kumimoji="1" lang="ja-JP" altLang="en-US" sz="4000" dirty="0">
                <a:latin typeface="+mn-ea"/>
                <a:ea typeface="+mn-ea"/>
              </a:rPr>
              <a:t>その他の性質</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8926586"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「非線形性」「高次元性」「短期記憶」以外にもリザバーの評価指標として</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平均状態エントロピー</a:t>
            </a:r>
            <a:endParaRPr lang="en-US" altLang="ja-JP" sz="2400" dirty="0"/>
          </a:p>
          <a:p>
            <a:pPr marL="342900" indent="-342900">
              <a:buFont typeface="Arial" panose="020B0604020202020204" pitchFamily="34" charset="0"/>
              <a:buChar char="•"/>
            </a:pPr>
            <a:r>
              <a:rPr lang="ja-JP" altLang="en-US" sz="2400" dirty="0"/>
              <a:t>リザバー状態ベクトルの相互相関行列の固有値の広がり</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等がある</a:t>
            </a:r>
            <a:endParaRPr lang="en-US" altLang="ja-JP" sz="2400" dirty="0"/>
          </a:p>
        </p:txBody>
      </p:sp>
    </p:spTree>
    <p:extLst>
      <p:ext uri="{BB962C8B-B14F-4D97-AF65-F5344CB8AC3E}">
        <p14:creationId xmlns:p14="http://schemas.microsoft.com/office/powerpoint/2010/main" val="319030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3.10 </a:t>
            </a:r>
            <a:r>
              <a:rPr kumimoji="1" lang="ja-JP" altLang="en-US" sz="4000" dirty="0">
                <a:latin typeface="+mn-ea"/>
                <a:ea typeface="+mn-ea"/>
              </a:rPr>
              <a:t>発展的モデル</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8926586" cy="1569660"/>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t>ESN</a:t>
            </a:r>
            <a:r>
              <a:rPr lang="ja-JP" altLang="en-US" sz="2400" dirty="0"/>
              <a:t>の発展的モデルはいくつか存在する</a:t>
            </a:r>
            <a:endParaRPr lang="en-US" altLang="ja-JP" sz="2400" dirty="0"/>
          </a:p>
          <a:p>
            <a:pPr marL="342900" indent="-342900">
              <a:buFont typeface="Arial" panose="020B0604020202020204" pitchFamily="34" charset="0"/>
              <a:buChar char="•"/>
            </a:pPr>
            <a:r>
              <a:rPr lang="ja-JP" altLang="en-US" sz="2400" dirty="0"/>
              <a:t>１）リザバーのネットワーク構造を環状結合・スモールワールドネットワーク・スケールフリーネットワークにする</a:t>
            </a:r>
            <a:endParaRPr lang="en-US" altLang="ja-JP" sz="2400" dirty="0"/>
          </a:p>
          <a:p>
            <a:endParaRPr lang="en-US" altLang="ja-JP" sz="2400" dirty="0"/>
          </a:p>
        </p:txBody>
      </p:sp>
      <p:pic>
        <p:nvPicPr>
          <p:cNvPr id="4" name="図 3">
            <a:extLst>
              <a:ext uri="{FF2B5EF4-FFF2-40B4-BE49-F238E27FC236}">
                <a16:creationId xmlns:a16="http://schemas.microsoft.com/office/drawing/2014/main" id="{84A38D7D-D529-4C6F-A01A-9A578BA055CE}"/>
              </a:ext>
            </a:extLst>
          </p:cNvPr>
          <p:cNvPicPr>
            <a:picLocks noChangeAspect="1"/>
          </p:cNvPicPr>
          <p:nvPr/>
        </p:nvPicPr>
        <p:blipFill>
          <a:blip r:embed="rId2"/>
          <a:stretch>
            <a:fillRect/>
          </a:stretch>
        </p:blipFill>
        <p:spPr>
          <a:xfrm>
            <a:off x="1775295" y="2821676"/>
            <a:ext cx="6611273" cy="3077004"/>
          </a:xfrm>
          <a:prstGeom prst="rect">
            <a:avLst/>
          </a:prstGeom>
        </p:spPr>
      </p:pic>
      <p:sp>
        <p:nvSpPr>
          <p:cNvPr id="6" name="テキスト ボックス 5">
            <a:extLst>
              <a:ext uri="{FF2B5EF4-FFF2-40B4-BE49-F238E27FC236}">
                <a16:creationId xmlns:a16="http://schemas.microsoft.com/office/drawing/2014/main" id="{FC34AE11-B656-4E5D-9735-1136D92FB1A2}"/>
              </a:ext>
            </a:extLst>
          </p:cNvPr>
          <p:cNvSpPr txBox="1"/>
          <p:nvPr/>
        </p:nvSpPr>
        <p:spPr>
          <a:xfrm>
            <a:off x="1775295" y="6014906"/>
            <a:ext cx="6611273" cy="538609"/>
          </a:xfrm>
          <a:prstGeom prst="rect">
            <a:avLst/>
          </a:prstGeom>
          <a:noFill/>
        </p:spPr>
        <p:txBody>
          <a:bodyPr wrap="square" rtlCol="0">
            <a:spAutoFit/>
          </a:bodyPr>
          <a:lstStyle/>
          <a:p>
            <a:r>
              <a:rPr lang="en-US" altLang="ja-JP" sz="1100" b="0" i="0" dirty="0">
                <a:solidFill>
                  <a:srgbClr val="111111"/>
                </a:solidFill>
                <a:effectLst/>
                <a:latin typeface="+mn-ea"/>
              </a:rPr>
              <a:t>Toward Efficient Failure Management for Reliable Transparent Optical Networks</a:t>
            </a:r>
          </a:p>
          <a:p>
            <a:endParaRPr kumimoji="1" lang="ja-JP" altLang="en-US" dirty="0"/>
          </a:p>
        </p:txBody>
      </p:sp>
    </p:spTree>
    <p:extLst>
      <p:ext uri="{BB962C8B-B14F-4D97-AF65-F5344CB8AC3E}">
        <p14:creationId xmlns:p14="http://schemas.microsoft.com/office/powerpoint/2010/main" val="1404857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3.10 </a:t>
            </a:r>
            <a:r>
              <a:rPr kumimoji="1" lang="ja-JP" altLang="en-US" sz="4000" dirty="0">
                <a:latin typeface="+mn-ea"/>
                <a:ea typeface="+mn-ea"/>
              </a:rPr>
              <a:t>発展的モデル</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6158218" cy="378565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２）ノードの活性化関数の非線形性を工夫する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線形と非線形のニューロンを混在させることで記憶容量と非線形性の両立を果たす</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右の図は線形と非線形のニューロンを混在させた混合リザバー</a:t>
            </a:r>
            <a:endParaRPr lang="en-US" altLang="ja-JP" sz="2400" dirty="0"/>
          </a:p>
        </p:txBody>
      </p:sp>
      <p:pic>
        <p:nvPicPr>
          <p:cNvPr id="4" name="図 3">
            <a:extLst>
              <a:ext uri="{FF2B5EF4-FFF2-40B4-BE49-F238E27FC236}">
                <a16:creationId xmlns:a16="http://schemas.microsoft.com/office/drawing/2014/main" id="{903E1613-7DCD-42BD-9A21-BCEF0C76BADD}"/>
              </a:ext>
            </a:extLst>
          </p:cNvPr>
          <p:cNvPicPr>
            <a:picLocks noChangeAspect="1"/>
          </p:cNvPicPr>
          <p:nvPr/>
        </p:nvPicPr>
        <p:blipFill>
          <a:blip r:embed="rId2"/>
          <a:stretch>
            <a:fillRect/>
          </a:stretch>
        </p:blipFill>
        <p:spPr>
          <a:xfrm>
            <a:off x="7075608" y="847638"/>
            <a:ext cx="4081751" cy="5162724"/>
          </a:xfrm>
          <a:prstGeom prst="rect">
            <a:avLst/>
          </a:prstGeom>
        </p:spPr>
      </p:pic>
      <p:sp>
        <p:nvSpPr>
          <p:cNvPr id="8" name="テキスト ボックス 7">
            <a:extLst>
              <a:ext uri="{FF2B5EF4-FFF2-40B4-BE49-F238E27FC236}">
                <a16:creationId xmlns:a16="http://schemas.microsoft.com/office/drawing/2014/main" id="{F8397F88-C973-4FB6-AF74-504E7FEFE471}"/>
              </a:ext>
            </a:extLst>
          </p:cNvPr>
          <p:cNvSpPr txBox="1"/>
          <p:nvPr/>
        </p:nvSpPr>
        <p:spPr>
          <a:xfrm>
            <a:off x="7206143" y="6108559"/>
            <a:ext cx="4328719" cy="461665"/>
          </a:xfrm>
          <a:prstGeom prst="rect">
            <a:avLst/>
          </a:prstGeom>
          <a:noFill/>
        </p:spPr>
        <p:txBody>
          <a:bodyPr wrap="square" rtlCol="0">
            <a:spAutoFit/>
          </a:bodyPr>
          <a:lstStyle/>
          <a:p>
            <a:r>
              <a:rPr kumimoji="1" lang="ja-JP" altLang="en-US" sz="1200" dirty="0"/>
              <a:t>リザバーコンピューティングに適した力学系の特性と構造</a:t>
            </a:r>
            <a:endParaRPr kumimoji="1" lang="en-US" altLang="ja-JP" sz="1200" dirty="0"/>
          </a:p>
          <a:p>
            <a:r>
              <a:rPr kumimoji="1" lang="en-US" altLang="ja-JP" sz="1200" dirty="0"/>
              <a:t>https://fm.me.es.osaka-u.ac.jp/inubushi/inubushi_rc.pdf</a:t>
            </a:r>
            <a:endParaRPr kumimoji="1" lang="ja-JP" altLang="en-US" sz="1200" dirty="0"/>
          </a:p>
        </p:txBody>
      </p:sp>
    </p:spTree>
    <p:extLst>
      <p:ext uri="{BB962C8B-B14F-4D97-AF65-F5344CB8AC3E}">
        <p14:creationId xmlns:p14="http://schemas.microsoft.com/office/powerpoint/2010/main" val="249746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3.11 </a:t>
            </a:r>
            <a:r>
              <a:rPr kumimoji="1" lang="ja-JP" altLang="en-US" sz="4000" dirty="0">
                <a:latin typeface="+mn-ea"/>
                <a:ea typeface="+mn-ea"/>
              </a:rPr>
              <a:t>まとめ</a:t>
            </a:r>
            <a:r>
              <a:rPr lang="ja-JP" altLang="en-US" sz="4000" dirty="0">
                <a:latin typeface="+mn-ea"/>
                <a:ea typeface="+mn-ea"/>
              </a:rPr>
              <a:t> </a:t>
            </a:r>
            <a:endParaRPr kumimoji="1" lang="ja-JP" altLang="en-US" sz="4000" dirty="0">
              <a:latin typeface="+mn-ea"/>
              <a:ea typeface="+mn-ea"/>
            </a:endParaRPr>
          </a:p>
        </p:txBody>
      </p:sp>
      <p:sp>
        <p:nvSpPr>
          <p:cNvPr id="4" name="テキスト ボックス 3">
            <a:extLst>
              <a:ext uri="{FF2B5EF4-FFF2-40B4-BE49-F238E27FC236}">
                <a16:creationId xmlns:a16="http://schemas.microsoft.com/office/drawing/2014/main" id="{2DABDF6B-E2B6-494C-AD23-BE1EBBFF8EF7}"/>
              </a:ext>
            </a:extLst>
          </p:cNvPr>
          <p:cNvSpPr txBox="1"/>
          <p:nvPr/>
        </p:nvSpPr>
        <p:spPr>
          <a:xfrm>
            <a:off x="483415" y="1582340"/>
            <a:ext cx="11225169" cy="3693319"/>
          </a:xfrm>
          <a:prstGeom prst="rect">
            <a:avLst/>
          </a:prstGeom>
          <a:noFill/>
        </p:spPr>
        <p:txBody>
          <a:bodyPr wrap="square" rtlCol="0">
            <a:spAutoFit/>
          </a:bodyPr>
          <a:lstStyle/>
          <a:p>
            <a:r>
              <a:rPr lang="ja-JP" altLang="en-US" sz="2400" dirty="0"/>
              <a:t>・</a:t>
            </a:r>
            <a:r>
              <a:rPr lang="en-US" altLang="ja-JP" sz="2400" dirty="0"/>
              <a:t>ESN</a:t>
            </a:r>
            <a:r>
              <a:rPr lang="ja-JP" altLang="en-US" sz="2400" dirty="0"/>
              <a:t>モデルでは、高速性・簡便性の面でディープラーニングよりも大きなメリットがあるが、その計算性能はリザバーの設計に大きく依存する</a:t>
            </a:r>
            <a:endParaRPr lang="en-US" altLang="ja-JP" sz="2400" dirty="0"/>
          </a:p>
          <a:p>
            <a:endParaRPr kumimoji="1" lang="en-US" altLang="ja-JP" sz="2400" dirty="0"/>
          </a:p>
          <a:p>
            <a:r>
              <a:rPr kumimoji="1" lang="ja-JP" altLang="en-US" sz="2400" dirty="0"/>
              <a:t>・よいリザバー設計のために</a:t>
            </a:r>
            <a:endParaRPr kumimoji="1" lang="en-US" altLang="ja-JP" sz="2400" dirty="0"/>
          </a:p>
          <a:p>
            <a:r>
              <a:rPr lang="ja-JP" altLang="en-US" sz="2400" dirty="0"/>
              <a:t>１）</a:t>
            </a:r>
            <a:r>
              <a:rPr kumimoji="1" lang="ja-JP" altLang="en-US" sz="2400" dirty="0"/>
              <a:t>リザバーの満たすべき性質が経験的に知られているが、互いに独立ではない</a:t>
            </a:r>
            <a:endParaRPr kumimoji="1" lang="en-US" altLang="ja-JP" sz="2400" dirty="0"/>
          </a:p>
          <a:p>
            <a:r>
              <a:rPr kumimoji="1" lang="ja-JP" altLang="en-US" sz="2400" dirty="0"/>
              <a:t>２）扱う時系列データやパターン認識タスクの種類に応じて必要な性質が異なる</a:t>
            </a:r>
            <a:endParaRPr kumimoji="1" lang="en-US" altLang="ja-JP" sz="2400" dirty="0"/>
          </a:p>
          <a:p>
            <a:r>
              <a:rPr lang="ja-JP" altLang="en-US" sz="2400" dirty="0"/>
              <a:t>ことから難しい</a:t>
            </a:r>
            <a:endParaRPr lang="en-US" altLang="ja-JP" sz="2400" dirty="0"/>
          </a:p>
          <a:p>
            <a:endParaRPr lang="en-US" altLang="ja-JP" sz="2400" dirty="0"/>
          </a:p>
          <a:p>
            <a:r>
              <a:rPr lang="ja-JP" altLang="en-US" sz="2400" dirty="0"/>
              <a:t>・学習に必要な計算量が小さいので試行錯誤しましょう</a:t>
            </a:r>
            <a:endParaRPr lang="en-US" altLang="ja-JP" sz="2400" dirty="0"/>
          </a:p>
          <a:p>
            <a:endParaRPr lang="en-US" altLang="ja-JP" dirty="0"/>
          </a:p>
        </p:txBody>
      </p:sp>
    </p:spTree>
    <p:extLst>
      <p:ext uri="{BB962C8B-B14F-4D97-AF65-F5344CB8AC3E}">
        <p14:creationId xmlns:p14="http://schemas.microsoft.com/office/powerpoint/2010/main" val="281410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テキスト&#10;&#10;中程度の精度で自動的に生成された説明">
            <a:extLst>
              <a:ext uri="{FF2B5EF4-FFF2-40B4-BE49-F238E27FC236}">
                <a16:creationId xmlns:a16="http://schemas.microsoft.com/office/drawing/2014/main" id="{13A432C7-C292-1043-8BAD-3B92C42FC116}"/>
              </a:ext>
            </a:extLst>
          </p:cNvPr>
          <p:cNvPicPr>
            <a:picLocks noChangeAspect="1"/>
          </p:cNvPicPr>
          <p:nvPr/>
        </p:nvPicPr>
        <p:blipFill rotWithShape="1">
          <a:blip r:embed="rId2"/>
          <a:srcRect t="52284"/>
          <a:stretch/>
        </p:blipFill>
        <p:spPr>
          <a:xfrm>
            <a:off x="3303513" y="3879594"/>
            <a:ext cx="4406900" cy="630228"/>
          </a:xfrm>
          <a:prstGeom prst="rect">
            <a:avLst/>
          </a:prstGeom>
        </p:spPr>
      </p:pic>
      <p:pic>
        <p:nvPicPr>
          <p:cNvPr id="7" name="図 6" descr="テキスト&#10;&#10;中程度の精度で自動的に生成された説明">
            <a:extLst>
              <a:ext uri="{FF2B5EF4-FFF2-40B4-BE49-F238E27FC236}">
                <a16:creationId xmlns:a16="http://schemas.microsoft.com/office/drawing/2014/main" id="{3FC80F79-F903-E94F-9513-CF81F8655985}"/>
              </a:ext>
            </a:extLst>
          </p:cNvPr>
          <p:cNvPicPr>
            <a:picLocks noChangeAspect="1"/>
          </p:cNvPicPr>
          <p:nvPr/>
        </p:nvPicPr>
        <p:blipFill rotWithShape="1">
          <a:blip r:embed="rId2"/>
          <a:srcRect b="50000"/>
          <a:stretch/>
        </p:blipFill>
        <p:spPr>
          <a:xfrm>
            <a:off x="4055835" y="2768600"/>
            <a:ext cx="4406900" cy="660400"/>
          </a:xfrm>
          <a:prstGeom prst="rect">
            <a:avLst/>
          </a:prstGeom>
        </p:spPr>
      </p:pic>
      <p:sp>
        <p:nvSpPr>
          <p:cNvPr id="2" name="テキスト ボックス 1">
            <a:extLst>
              <a:ext uri="{FF2B5EF4-FFF2-40B4-BE49-F238E27FC236}">
                <a16:creationId xmlns:a16="http://schemas.microsoft.com/office/drawing/2014/main" id="{0B5D9E28-B9B1-8E42-9147-5FE3F111B189}"/>
              </a:ext>
            </a:extLst>
          </p:cNvPr>
          <p:cNvSpPr txBox="1"/>
          <p:nvPr/>
        </p:nvSpPr>
        <p:spPr>
          <a:xfrm>
            <a:off x="263735" y="368800"/>
            <a:ext cx="11928265" cy="707886"/>
          </a:xfrm>
          <a:prstGeom prst="rect">
            <a:avLst/>
          </a:prstGeom>
          <a:noFill/>
        </p:spPr>
        <p:txBody>
          <a:bodyPr wrap="none" rtlCol="0">
            <a:spAutoFit/>
          </a:bodyPr>
          <a:lstStyle/>
          <a:p>
            <a:r>
              <a:rPr lang="ja-JP" altLang="en-US" sz="4000" dirty="0"/>
              <a:t>前回の復習）</a:t>
            </a:r>
            <a:r>
              <a:rPr lang="en-US" altLang="ja-JP" sz="4000" dirty="0"/>
              <a:t>3.4 Echo State Property</a:t>
            </a:r>
            <a:r>
              <a:rPr lang="ja-JP" altLang="en-US" sz="4000" dirty="0"/>
              <a:t>を満たす条件</a:t>
            </a:r>
            <a:endParaRPr lang="en-US" altLang="ja-JP" sz="4000" dirty="0"/>
          </a:p>
        </p:txBody>
      </p:sp>
      <p:sp>
        <p:nvSpPr>
          <p:cNvPr id="84" name="正方形/長方形 83">
            <a:extLst>
              <a:ext uri="{FF2B5EF4-FFF2-40B4-BE49-F238E27FC236}">
                <a16:creationId xmlns:a16="http://schemas.microsoft.com/office/drawing/2014/main" id="{EB2046E2-CC23-694E-A271-3D4E7BCF1923}"/>
              </a:ext>
            </a:extLst>
          </p:cNvPr>
          <p:cNvSpPr/>
          <p:nvPr/>
        </p:nvSpPr>
        <p:spPr>
          <a:xfrm>
            <a:off x="515320" y="1173337"/>
            <a:ext cx="11518636" cy="4616648"/>
          </a:xfrm>
          <a:prstGeom prst="rect">
            <a:avLst/>
          </a:prstGeom>
        </p:spPr>
        <p:txBody>
          <a:bodyPr wrap="square">
            <a:spAutoFit/>
          </a:bodyPr>
          <a:lstStyle/>
          <a:p>
            <a:pPr marL="342900" indent="-342900">
              <a:buFont typeface="Arial" panose="020B0604020202020204" pitchFamily="34" charset="0"/>
              <a:buChar char="•"/>
            </a:pPr>
            <a:r>
              <a:rPr lang="ja-JP" altLang="en-US" sz="2800" dirty="0"/>
              <a:t>一般には明らかになっていない</a:t>
            </a:r>
            <a:endParaRPr lang="en-US" altLang="ja-JP" sz="2800" dirty="0"/>
          </a:p>
          <a:p>
            <a:endParaRPr lang="en-US" altLang="ja-JP" sz="2800" dirty="0"/>
          </a:p>
          <a:p>
            <a:r>
              <a:rPr lang="ja-JP" altLang="en-US" sz="2800" b="1" dirty="0"/>
              <a:t>活性化関数が</a:t>
            </a:r>
            <a:r>
              <a:rPr lang="en-US" altLang="ja-JP" sz="2800" b="1" dirty="0"/>
              <a:t>tanh</a:t>
            </a:r>
            <a:r>
              <a:rPr lang="ja-JP" altLang="en-US" sz="2800" b="1" dirty="0"/>
              <a:t>の場合</a:t>
            </a:r>
            <a:endParaRPr lang="en-US" altLang="ja-JP" sz="2800" b="1" dirty="0"/>
          </a:p>
          <a:p>
            <a:pPr marL="342900" indent="-342900">
              <a:buFont typeface="Arial" panose="020B0604020202020204" pitchFamily="34" charset="0"/>
              <a:buChar char="•"/>
            </a:pPr>
            <a:r>
              <a:rPr lang="ja-JP" altLang="en-US" sz="2800" dirty="0"/>
              <a:t>必要条件</a:t>
            </a:r>
            <a:br>
              <a:rPr lang="en-US" altLang="ja-JP" sz="2800" dirty="0"/>
            </a:br>
            <a:r>
              <a:rPr lang="en-US" altLang="ja-JP" sz="2800" dirty="0"/>
              <a:t>W</a:t>
            </a:r>
            <a:r>
              <a:rPr lang="ja-JP" altLang="en-US" sz="2800" dirty="0"/>
              <a:t>のスペクトル半径</a:t>
            </a:r>
            <a:endParaRPr lang="en-US" altLang="ja-JP" sz="2800" dirty="0"/>
          </a:p>
          <a:p>
            <a:pPr marL="342900" indent="-342900">
              <a:lnSpc>
                <a:spcPct val="50000"/>
              </a:lnSpc>
              <a:buFont typeface="Arial" panose="020B0604020202020204" pitchFamily="34" charset="0"/>
              <a:buChar char="•"/>
            </a:pPr>
            <a:endParaRPr lang="en-US" altLang="ja-JP" sz="2800" dirty="0"/>
          </a:p>
          <a:p>
            <a:pPr marL="342900" indent="-342900">
              <a:buFont typeface="Arial" panose="020B0604020202020204" pitchFamily="34" charset="0"/>
              <a:buChar char="•"/>
            </a:pPr>
            <a:r>
              <a:rPr lang="ja-JP" altLang="en-US" sz="2800" dirty="0"/>
              <a:t>十分条件</a:t>
            </a:r>
            <a:br>
              <a:rPr lang="en-US" altLang="ja-JP" sz="2800" dirty="0"/>
            </a:br>
            <a:r>
              <a:rPr lang="en-US" altLang="ja-JP" sz="2800" dirty="0"/>
              <a:t>W</a:t>
            </a:r>
            <a:r>
              <a:rPr lang="ja-JP" altLang="en-US" sz="2800" dirty="0"/>
              <a:t>の最大特異値</a:t>
            </a:r>
            <a:endParaRPr lang="en-US" altLang="ja-JP" sz="2800" dirty="0"/>
          </a:p>
          <a:p>
            <a:endParaRPr lang="en-US" altLang="ja-JP" sz="2800" dirty="0"/>
          </a:p>
          <a:p>
            <a:pPr marL="342900" indent="-342900">
              <a:buFont typeface="Arial" panose="020B0604020202020204" pitchFamily="34" charset="0"/>
              <a:buChar char="•"/>
            </a:pPr>
            <a:r>
              <a:rPr lang="ja-JP" altLang="en-US" sz="2800" dirty="0"/>
              <a:t>十分条件を満たさなくても</a:t>
            </a:r>
            <a:r>
              <a:rPr lang="ja-JP" altLang="en-US" sz="2800" b="1" dirty="0"/>
              <a:t>必要条件を満たせば成立</a:t>
            </a:r>
            <a:r>
              <a:rPr lang="ja-JP" altLang="en-US" sz="2800" dirty="0"/>
              <a:t>することが多い</a:t>
            </a:r>
            <a:endParaRPr lang="en-US" altLang="ja-JP" sz="2800" dirty="0"/>
          </a:p>
          <a:p>
            <a:pPr marL="342900" indent="-342900">
              <a:buFont typeface="Arial" panose="020B0604020202020204" pitchFamily="34" charset="0"/>
              <a:buChar char="•"/>
            </a:pPr>
            <a:r>
              <a:rPr lang="en-US" altLang="ja-JP" sz="2800" dirty="0"/>
              <a:t>F</a:t>
            </a:r>
            <a:r>
              <a:rPr lang="ja-JP" altLang="en-US" sz="2800" dirty="0"/>
              <a:t>が</a:t>
            </a:r>
            <a:r>
              <a:rPr lang="en-US" altLang="ja-JP" sz="2800" dirty="0"/>
              <a:t>x</a:t>
            </a:r>
            <a:r>
              <a:rPr lang="ja-JP" altLang="en-US" sz="2800" dirty="0"/>
              <a:t>の縮小写像になっている場合は十分だが、特殊</a:t>
            </a:r>
            <a:endParaRPr lang="en-US" altLang="ja-JP" sz="2800" dirty="0"/>
          </a:p>
        </p:txBody>
      </p:sp>
    </p:spTree>
    <p:extLst>
      <p:ext uri="{BB962C8B-B14F-4D97-AF65-F5344CB8AC3E}">
        <p14:creationId xmlns:p14="http://schemas.microsoft.com/office/powerpoint/2010/main" val="336340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a:t>
            </a:r>
            <a:r>
              <a:rPr kumimoji="1" lang="ja-JP" altLang="en-US" sz="4000" dirty="0">
                <a:latin typeface="+mn-ea"/>
                <a:ea typeface="+mn-ea"/>
              </a:rPr>
              <a:t> リザバーの性質</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9018864" cy="4893647"/>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ESN</a:t>
            </a:r>
            <a:r>
              <a:rPr kumimoji="1" lang="ja-JP" altLang="en-US" sz="2400" dirty="0"/>
              <a:t>の計算性能</a:t>
            </a:r>
            <a:endParaRPr kumimoji="1" lang="en-US" altLang="ja-JP" sz="2400" dirty="0"/>
          </a:p>
          <a:p>
            <a:r>
              <a:rPr lang="ja-JP" altLang="en-US" sz="2400" dirty="0"/>
              <a:t>→具体的な時系列パターン認識タスク（</a:t>
            </a:r>
            <a:r>
              <a:rPr lang="en-US" altLang="ja-JP" sz="2400" dirty="0"/>
              <a:t>4,5</a:t>
            </a:r>
            <a:r>
              <a:rPr lang="ja-JP" altLang="en-US" sz="2400" dirty="0"/>
              <a:t>章</a:t>
            </a:r>
            <a:r>
              <a:rPr lang="en-US" altLang="ja-JP" sz="2400" dirty="0"/>
              <a:t>)</a:t>
            </a:r>
            <a:r>
              <a:rPr lang="ja-JP" altLang="en-US" sz="2400" dirty="0"/>
              <a:t>に適用し</a:t>
            </a:r>
            <a:endParaRPr lang="en-US" altLang="ja-JP" sz="2400" dirty="0"/>
          </a:p>
          <a:p>
            <a:r>
              <a:rPr lang="ja-JP" altLang="en-US" sz="2400" dirty="0"/>
              <a:t>　評価指標（</a:t>
            </a:r>
            <a:r>
              <a:rPr lang="en-US" altLang="ja-JP" sz="2400" dirty="0"/>
              <a:t>3.7</a:t>
            </a:r>
            <a:r>
              <a:rPr lang="ja-JP" altLang="en-US" sz="2400" dirty="0"/>
              <a:t>節）で評価しなければ分からない</a:t>
            </a:r>
            <a:endParaRPr lang="en-US" altLang="ja-JP" sz="2400" dirty="0"/>
          </a:p>
          <a:p>
            <a:endParaRPr lang="en-US" altLang="ja-JP" sz="2400" dirty="0"/>
          </a:p>
          <a:p>
            <a:pPr marL="342900" indent="-342900">
              <a:buFont typeface="Arial" panose="020B0604020202020204" pitchFamily="34" charset="0"/>
              <a:buChar char="•"/>
            </a:pPr>
            <a:r>
              <a:rPr lang="ja-JP" altLang="en-US" sz="2400" dirty="0"/>
              <a:t>リザバーが持つべき性質（①</a:t>
            </a:r>
            <a:r>
              <a:rPr lang="en-US" altLang="ja-JP" sz="2400" dirty="0"/>
              <a:t>,</a:t>
            </a:r>
            <a:r>
              <a:rPr lang="ja-JP" altLang="en-US" sz="2400" dirty="0"/>
              <a:t>②）を正しく備えているか調べることで、学習する前に設計したリザバーが有望かどうかある程度確認ができる</a:t>
            </a:r>
            <a:endParaRPr lang="en-US" altLang="ja-JP" sz="2400" dirty="0"/>
          </a:p>
          <a:p>
            <a:endParaRPr lang="en-US" altLang="ja-JP" sz="2400" dirty="0"/>
          </a:p>
          <a:p>
            <a:r>
              <a:rPr lang="ja-JP" altLang="en-US" sz="2400" dirty="0"/>
              <a:t>①時系列入力データを非線形変換し、高次元特徴空間に写像すること</a:t>
            </a:r>
            <a:endParaRPr lang="en-US" altLang="ja-JP" sz="2400" dirty="0"/>
          </a:p>
          <a:p>
            <a:r>
              <a:rPr lang="ja-JP" altLang="en-US" sz="2400" dirty="0"/>
              <a:t>②時系列入力データの過去の情報の「記憶」をもつリザバー状態ベクトルの系列を生成すること</a:t>
            </a:r>
            <a:endParaRPr lang="en-US" altLang="ja-JP" sz="2400" dirty="0"/>
          </a:p>
          <a:p>
            <a:r>
              <a:rPr lang="ja-JP" altLang="en-US" sz="2400" dirty="0"/>
              <a:t>（</a:t>
            </a:r>
            <a:r>
              <a:rPr lang="en-US" altLang="ja-JP" sz="2400" dirty="0"/>
              <a:t>3.3</a:t>
            </a:r>
            <a:r>
              <a:rPr lang="ja-JP" altLang="en-US" sz="2400" dirty="0"/>
              <a:t>節より）</a:t>
            </a:r>
            <a:endParaRPr lang="en-US" altLang="ja-JP" sz="2400" dirty="0"/>
          </a:p>
        </p:txBody>
      </p:sp>
    </p:spTree>
    <p:extLst>
      <p:ext uri="{BB962C8B-B14F-4D97-AF65-F5344CB8AC3E}">
        <p14:creationId xmlns:p14="http://schemas.microsoft.com/office/powerpoint/2010/main" val="147566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3.9.1</a:t>
            </a:r>
            <a:r>
              <a:rPr lang="ja-JP" altLang="en-US" sz="4000" dirty="0">
                <a:latin typeface="+mn-ea"/>
                <a:ea typeface="+mn-ea"/>
              </a:rPr>
              <a:t> 非線形性</a:t>
            </a:r>
            <a:endParaRPr kumimoji="1" lang="ja-JP" altLang="en-US" sz="4000" dirty="0">
              <a:latin typeface="+mn-ea"/>
              <a:ea typeface="+mn-ea"/>
            </a:endParaRPr>
          </a:p>
        </p:txBody>
      </p:sp>
      <p:sp>
        <p:nvSpPr>
          <p:cNvPr id="4" name="テキスト ボックス 3">
            <a:extLst>
              <a:ext uri="{FF2B5EF4-FFF2-40B4-BE49-F238E27FC236}">
                <a16:creationId xmlns:a16="http://schemas.microsoft.com/office/drawing/2014/main" id="{2DABDF6B-E2B6-494C-AD23-BE1EBBFF8EF7}"/>
              </a:ext>
            </a:extLst>
          </p:cNvPr>
          <p:cNvSpPr txBox="1"/>
          <p:nvPr/>
        </p:nvSpPr>
        <p:spPr>
          <a:xfrm>
            <a:off x="763397" y="1711354"/>
            <a:ext cx="8070209"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実際にデータを入力して、時系列データとリザバーのノード状態の間の関係を観察することで非線形性をもつかどうか確認する</a:t>
            </a:r>
          </a:p>
        </p:txBody>
      </p:sp>
      <p:pic>
        <p:nvPicPr>
          <p:cNvPr id="8" name="図 7">
            <a:extLst>
              <a:ext uri="{FF2B5EF4-FFF2-40B4-BE49-F238E27FC236}">
                <a16:creationId xmlns:a16="http://schemas.microsoft.com/office/drawing/2014/main" id="{ADCF1C25-ABB4-4DD4-99A9-B3B40E54DD29}"/>
              </a:ext>
            </a:extLst>
          </p:cNvPr>
          <p:cNvPicPr>
            <a:picLocks noChangeAspect="1"/>
          </p:cNvPicPr>
          <p:nvPr/>
        </p:nvPicPr>
        <p:blipFill>
          <a:blip r:embed="rId2"/>
          <a:stretch>
            <a:fillRect/>
          </a:stretch>
        </p:blipFill>
        <p:spPr>
          <a:xfrm>
            <a:off x="1181701" y="3101945"/>
            <a:ext cx="2010056" cy="3429479"/>
          </a:xfrm>
          <a:prstGeom prst="rect">
            <a:avLst/>
          </a:prstGeom>
        </p:spPr>
      </p:pic>
      <p:sp>
        <p:nvSpPr>
          <p:cNvPr id="9" name="テキスト ボックス 8">
            <a:extLst>
              <a:ext uri="{FF2B5EF4-FFF2-40B4-BE49-F238E27FC236}">
                <a16:creationId xmlns:a16="http://schemas.microsoft.com/office/drawing/2014/main" id="{35FEFDF2-BDA7-4AEB-81DE-E93A54460451}"/>
              </a:ext>
            </a:extLst>
          </p:cNvPr>
          <p:cNvSpPr txBox="1"/>
          <p:nvPr/>
        </p:nvSpPr>
        <p:spPr>
          <a:xfrm>
            <a:off x="3439486" y="3916253"/>
            <a:ext cx="2441197" cy="1200329"/>
          </a:xfrm>
          <a:prstGeom prst="rect">
            <a:avLst/>
          </a:prstGeom>
          <a:noFill/>
        </p:spPr>
        <p:txBody>
          <a:bodyPr wrap="square" rtlCol="0">
            <a:spAutoFit/>
          </a:bodyPr>
          <a:lstStyle/>
          <a:p>
            <a:r>
              <a:rPr kumimoji="1" lang="en-US" altLang="ja-JP" sz="2400" dirty="0"/>
              <a:t>ρ(W)=0.5</a:t>
            </a:r>
            <a:r>
              <a:rPr kumimoji="1" lang="ja-JP" altLang="en-US" sz="2400" dirty="0"/>
              <a:t>の時</a:t>
            </a:r>
            <a:endParaRPr kumimoji="1" lang="en-US" altLang="ja-JP" sz="2400" dirty="0"/>
          </a:p>
          <a:p>
            <a:r>
              <a:rPr kumimoji="1" lang="ja-JP" altLang="en-US" sz="2400" dirty="0"/>
              <a:t>弱い非線形性</a:t>
            </a:r>
            <a:endParaRPr kumimoji="1" lang="en-US" altLang="ja-JP" sz="2400" dirty="0"/>
          </a:p>
          <a:p>
            <a:r>
              <a:rPr kumimoji="1" lang="ja-JP" altLang="en-US" sz="2400" dirty="0"/>
              <a:t>がみられる</a:t>
            </a:r>
            <a:endParaRPr kumimoji="1" lang="en-US" altLang="ja-JP" sz="2400" dirty="0"/>
          </a:p>
        </p:txBody>
      </p:sp>
      <p:pic>
        <p:nvPicPr>
          <p:cNvPr id="11" name="図 10">
            <a:extLst>
              <a:ext uri="{FF2B5EF4-FFF2-40B4-BE49-F238E27FC236}">
                <a16:creationId xmlns:a16="http://schemas.microsoft.com/office/drawing/2014/main" id="{58B6CD1B-2F8B-4E42-A2F4-280F2D25B79A}"/>
              </a:ext>
            </a:extLst>
          </p:cNvPr>
          <p:cNvPicPr>
            <a:picLocks noChangeAspect="1"/>
          </p:cNvPicPr>
          <p:nvPr/>
        </p:nvPicPr>
        <p:blipFill>
          <a:blip r:embed="rId3"/>
          <a:stretch>
            <a:fillRect/>
          </a:stretch>
        </p:blipFill>
        <p:spPr>
          <a:xfrm>
            <a:off x="6311319" y="3101945"/>
            <a:ext cx="2000529" cy="3686689"/>
          </a:xfrm>
          <a:prstGeom prst="rect">
            <a:avLst/>
          </a:prstGeom>
        </p:spPr>
      </p:pic>
      <p:sp>
        <p:nvSpPr>
          <p:cNvPr id="12" name="テキスト ボックス 11">
            <a:extLst>
              <a:ext uri="{FF2B5EF4-FFF2-40B4-BE49-F238E27FC236}">
                <a16:creationId xmlns:a16="http://schemas.microsoft.com/office/drawing/2014/main" id="{11D5A4BD-5647-492D-BA15-1950461AEE2E}"/>
              </a:ext>
            </a:extLst>
          </p:cNvPr>
          <p:cNvSpPr txBox="1"/>
          <p:nvPr/>
        </p:nvSpPr>
        <p:spPr>
          <a:xfrm>
            <a:off x="8569102" y="3916253"/>
            <a:ext cx="2990927" cy="1200329"/>
          </a:xfrm>
          <a:prstGeom prst="rect">
            <a:avLst/>
          </a:prstGeom>
          <a:noFill/>
        </p:spPr>
        <p:txBody>
          <a:bodyPr wrap="square" rtlCol="0">
            <a:spAutoFit/>
          </a:bodyPr>
          <a:lstStyle/>
          <a:p>
            <a:r>
              <a:rPr kumimoji="1" lang="en-US" altLang="ja-JP" sz="2400" dirty="0"/>
              <a:t>ρ(W)=1.5</a:t>
            </a:r>
            <a:r>
              <a:rPr kumimoji="1" lang="ja-JP" altLang="en-US" sz="2400" dirty="0"/>
              <a:t>の時</a:t>
            </a:r>
            <a:endParaRPr kumimoji="1" lang="en-US" altLang="ja-JP" sz="2400" dirty="0"/>
          </a:p>
          <a:p>
            <a:r>
              <a:rPr lang="ja-JP" altLang="en-US" sz="2400" dirty="0"/>
              <a:t>左より強い</a:t>
            </a:r>
            <a:r>
              <a:rPr kumimoji="1" lang="ja-JP" altLang="en-US" sz="2400" dirty="0"/>
              <a:t>非線形性がみられる</a:t>
            </a:r>
            <a:endParaRPr kumimoji="1" lang="en-US" altLang="ja-JP" sz="2400" dirty="0"/>
          </a:p>
        </p:txBody>
      </p:sp>
    </p:spTree>
    <p:extLst>
      <p:ext uri="{BB962C8B-B14F-4D97-AF65-F5344CB8AC3E}">
        <p14:creationId xmlns:p14="http://schemas.microsoft.com/office/powerpoint/2010/main" val="111070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3.9.1</a:t>
            </a:r>
            <a:r>
              <a:rPr lang="ja-JP" altLang="en-US" sz="4000" dirty="0">
                <a:latin typeface="+mn-ea"/>
                <a:ea typeface="+mn-ea"/>
              </a:rPr>
              <a:t> 非線形性</a:t>
            </a:r>
            <a:endParaRPr kumimoji="1" lang="ja-JP" altLang="en-US" sz="4000" dirty="0">
              <a:latin typeface="+mn-ea"/>
              <a:ea typeface="+mn-ea"/>
            </a:endParaRPr>
          </a:p>
        </p:txBody>
      </p:sp>
      <p:sp>
        <p:nvSpPr>
          <p:cNvPr id="4" name="テキスト ボックス 3">
            <a:extLst>
              <a:ext uri="{FF2B5EF4-FFF2-40B4-BE49-F238E27FC236}">
                <a16:creationId xmlns:a16="http://schemas.microsoft.com/office/drawing/2014/main" id="{2DABDF6B-E2B6-494C-AD23-BE1EBBFF8EF7}"/>
              </a:ext>
            </a:extLst>
          </p:cNvPr>
          <p:cNvSpPr txBox="1"/>
          <p:nvPr/>
        </p:nvSpPr>
        <p:spPr>
          <a:xfrm>
            <a:off x="763398" y="1711354"/>
            <a:ext cx="7197754" cy="498598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ρ(W)=0.5</a:t>
            </a:r>
            <a:r>
              <a:rPr kumimoji="1" lang="ja-JP" altLang="en-US" sz="2400" dirty="0"/>
              <a:t>と</a:t>
            </a:r>
            <a:r>
              <a:rPr kumimoji="1" lang="en-US" altLang="ja-JP" sz="2400" dirty="0"/>
              <a:t>ρ(W)=1.5</a:t>
            </a:r>
            <a:r>
              <a:rPr kumimoji="1" lang="ja-JP" altLang="en-US" sz="2400" dirty="0"/>
              <a:t>を比べると</a:t>
            </a:r>
            <a:r>
              <a:rPr kumimoji="1" lang="en-US" altLang="ja-JP" sz="2400" dirty="0"/>
              <a:t>1.5</a:t>
            </a:r>
            <a:r>
              <a:rPr kumimoji="1" lang="ja-JP" altLang="en-US" sz="2400" dirty="0"/>
              <a:t>の時、不規則に変化する複雑な挙動を示している</a:t>
            </a:r>
            <a:endParaRPr kumimoji="1"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kumimoji="1" lang="ja-JP" altLang="en-US" sz="2400" dirty="0"/>
              <a:t>このような振る舞いは周期外力に駆動された非線形力学のカオス現象に呼応する</a:t>
            </a:r>
            <a:endParaRPr kumimoji="1" lang="en-US" altLang="ja-JP" sz="2400" dirty="0"/>
          </a:p>
          <a:p>
            <a:endParaRPr lang="en-US" altLang="ja-JP" sz="2400" dirty="0"/>
          </a:p>
          <a:p>
            <a:pPr marL="342900" indent="-342900">
              <a:buFont typeface="Arial" panose="020B0604020202020204" pitchFamily="34" charset="0"/>
              <a:buChar char="•"/>
            </a:pPr>
            <a:r>
              <a:rPr lang="ja-JP" altLang="en-US" sz="2400" dirty="0"/>
              <a:t>→</a:t>
            </a:r>
            <a:r>
              <a:rPr lang="en-US" altLang="ja-JP" sz="2400" dirty="0"/>
              <a:t>ρ(W)&lt;1</a:t>
            </a:r>
            <a:r>
              <a:rPr lang="ja-JP" altLang="en-US" sz="2400" dirty="0"/>
              <a:t>を満たさない場合、</a:t>
            </a:r>
            <a:r>
              <a:rPr lang="en-US" altLang="ja-JP" sz="2400" dirty="0"/>
              <a:t>ESP</a:t>
            </a:r>
            <a:r>
              <a:rPr lang="ja-JP" altLang="en-US" sz="2400" dirty="0"/>
              <a:t>の必要条件を満たしていないので時系列入力データ以外の影響を受けてしまうからではないか</a:t>
            </a:r>
            <a:endParaRPr lang="en-US" altLang="ja-JP" sz="2400" dirty="0"/>
          </a:p>
          <a:p>
            <a:pPr marL="342900" indent="-342900">
              <a:buFont typeface="Arial" panose="020B0604020202020204" pitchFamily="34" charset="0"/>
              <a:buChar char="•"/>
            </a:pPr>
            <a:r>
              <a:rPr lang="ja-JP" altLang="en-US" sz="2400" dirty="0"/>
              <a:t>（カオスの特性の一つである初期値鋭敏性）</a:t>
            </a:r>
            <a:endParaRPr lang="en-US" altLang="ja-JP" sz="2400" dirty="0"/>
          </a:p>
          <a:p>
            <a:endParaRPr lang="en-US" altLang="ja-JP" dirty="0"/>
          </a:p>
          <a:p>
            <a:endParaRPr lang="en-US" altLang="ja-JP" dirty="0"/>
          </a:p>
          <a:p>
            <a:pPr marL="285750" indent="-285750">
              <a:buFont typeface="Arial" panose="020B0604020202020204" pitchFamily="34" charset="0"/>
              <a:buChar char="•"/>
            </a:pPr>
            <a:r>
              <a:rPr lang="en-US" altLang="ja-JP" sz="2400" dirty="0"/>
              <a:t>ρ(W)</a:t>
            </a:r>
            <a:r>
              <a:rPr lang="ja-JP" altLang="en-US" sz="2400" dirty="0"/>
              <a:t>と周期</a:t>
            </a:r>
            <a:r>
              <a:rPr lang="en-US" altLang="ja-JP" sz="2400" dirty="0"/>
              <a:t>L</a:t>
            </a:r>
            <a:r>
              <a:rPr lang="ja-JP" altLang="en-US" sz="2400" dirty="0"/>
              <a:t>についての関係性について考える</a:t>
            </a:r>
            <a:endParaRPr lang="en-US" altLang="ja-JP" sz="2400" dirty="0"/>
          </a:p>
          <a:p>
            <a:endParaRPr kumimoji="1" lang="ja-JP" altLang="en-US" dirty="0"/>
          </a:p>
        </p:txBody>
      </p:sp>
      <p:sp>
        <p:nvSpPr>
          <p:cNvPr id="3" name="テキスト ボックス 2">
            <a:extLst>
              <a:ext uri="{FF2B5EF4-FFF2-40B4-BE49-F238E27FC236}">
                <a16:creationId xmlns:a16="http://schemas.microsoft.com/office/drawing/2014/main" id="{E7A7487B-5421-4255-A038-BC32B6F2A422}"/>
              </a:ext>
            </a:extLst>
          </p:cNvPr>
          <p:cNvSpPr txBox="1"/>
          <p:nvPr/>
        </p:nvSpPr>
        <p:spPr>
          <a:xfrm>
            <a:off x="8145710" y="3029021"/>
            <a:ext cx="3087149" cy="1015663"/>
          </a:xfrm>
          <a:prstGeom prst="rect">
            <a:avLst/>
          </a:prstGeom>
          <a:noFill/>
        </p:spPr>
        <p:txBody>
          <a:bodyPr wrap="square" rtlCol="0">
            <a:spAutoFit/>
          </a:bodyPr>
          <a:lstStyle/>
          <a:p>
            <a:r>
              <a:rPr lang="ja-JP" altLang="en-US" sz="1050" dirty="0"/>
              <a:t>（強制振動系によるカオス </a:t>
            </a:r>
            <a:r>
              <a:rPr lang="en-US" altLang="ja-JP" sz="1050" dirty="0"/>
              <a:t>https://koara.lib.keio.ac.jp/xoonips/modules/xoonips/download.php/AN00062898-00000037-0037.pdf?file_id=128041 </a:t>
            </a:r>
            <a:r>
              <a:rPr lang="ja-JP" altLang="en-US" sz="1050" dirty="0"/>
              <a:t>）</a:t>
            </a:r>
            <a:endParaRPr kumimoji="1" lang="en-US" altLang="ja-JP" sz="1050" dirty="0"/>
          </a:p>
          <a:p>
            <a:endParaRPr kumimoji="1" lang="ja-JP" altLang="en-US" dirty="0"/>
          </a:p>
        </p:txBody>
      </p:sp>
    </p:spTree>
    <p:extLst>
      <p:ext uri="{BB962C8B-B14F-4D97-AF65-F5344CB8AC3E}">
        <p14:creationId xmlns:p14="http://schemas.microsoft.com/office/powerpoint/2010/main" val="298206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3.9.1</a:t>
            </a:r>
            <a:r>
              <a:rPr lang="ja-JP" altLang="en-US" sz="4000" dirty="0">
                <a:latin typeface="+mn-ea"/>
                <a:ea typeface="+mn-ea"/>
              </a:rPr>
              <a:t> 非線形性</a:t>
            </a:r>
            <a:endParaRPr kumimoji="1" lang="ja-JP" altLang="en-US" sz="4000" dirty="0">
              <a:latin typeface="+mn-ea"/>
              <a:ea typeface="+mn-ea"/>
            </a:endParaRPr>
          </a:p>
        </p:txBody>
      </p:sp>
      <p:sp>
        <p:nvSpPr>
          <p:cNvPr id="4" name="テキスト ボックス 3">
            <a:extLst>
              <a:ext uri="{FF2B5EF4-FFF2-40B4-BE49-F238E27FC236}">
                <a16:creationId xmlns:a16="http://schemas.microsoft.com/office/drawing/2014/main" id="{2DABDF6B-E2B6-494C-AD23-BE1EBBFF8EF7}"/>
              </a:ext>
            </a:extLst>
          </p:cNvPr>
          <p:cNvSpPr txBox="1"/>
          <p:nvPr/>
        </p:nvSpPr>
        <p:spPr>
          <a:xfrm>
            <a:off x="763398" y="1711354"/>
            <a:ext cx="7784984"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リザバーの応答が周期</a:t>
            </a:r>
            <a:r>
              <a:rPr lang="en-US" altLang="ja-JP" sz="2400" dirty="0"/>
              <a:t>L</a:t>
            </a:r>
            <a:r>
              <a:rPr lang="ja-JP" altLang="en-US" sz="2400" dirty="0"/>
              <a:t>の周期振動に収束する場合、</a:t>
            </a:r>
            <a:r>
              <a:rPr kumimoji="1" lang="ja-JP" altLang="en-US" sz="2400" dirty="0"/>
              <a:t>周期</a:t>
            </a:r>
            <a:r>
              <a:rPr kumimoji="1" lang="en-US" altLang="ja-JP" sz="2400" dirty="0"/>
              <a:t>L</a:t>
            </a:r>
            <a:r>
              <a:rPr kumimoji="1" lang="ja-JP" altLang="en-US" sz="2400" dirty="0"/>
              <a:t>ごとのリザバー状態ベクトルの値</a:t>
            </a:r>
            <a:r>
              <a:rPr kumimoji="1" lang="en-US" altLang="ja-JP" sz="2400" b="1" dirty="0"/>
              <a:t>p</a:t>
            </a:r>
            <a:r>
              <a:rPr kumimoji="1" lang="en-US" altLang="ja-JP" sz="2400" dirty="0"/>
              <a:t>(m)=</a:t>
            </a:r>
            <a:r>
              <a:rPr kumimoji="1" lang="en-US" altLang="ja-JP" sz="2400" b="1" dirty="0"/>
              <a:t>x</a:t>
            </a:r>
            <a:r>
              <a:rPr kumimoji="1" lang="en-US" altLang="ja-JP" sz="2400" dirty="0"/>
              <a:t>(mL)</a:t>
            </a:r>
            <a:r>
              <a:rPr lang="ja-JP" altLang="en-US" sz="2400" dirty="0"/>
              <a:t>は、</a:t>
            </a:r>
            <a:r>
              <a:rPr lang="en-US" altLang="ja-JP" sz="2400" dirty="0"/>
              <a:t>m</a:t>
            </a:r>
            <a:r>
              <a:rPr lang="ja-JP" altLang="en-US" sz="2400" dirty="0"/>
              <a:t>が大きくなるにつれ収束するはずである</a:t>
            </a:r>
            <a:endParaRPr lang="en-US" altLang="ja-JP" sz="2400" dirty="0"/>
          </a:p>
          <a:p>
            <a:pPr marL="342900" indent="-342900">
              <a:buFont typeface="Arial" panose="020B0604020202020204" pitchFamily="34" charset="0"/>
              <a:buChar char="•"/>
            </a:pPr>
            <a:endParaRPr kumimoji="1" lang="en-US" altLang="ja-JP" sz="2400" dirty="0"/>
          </a:p>
          <a:p>
            <a:pPr marL="342900" indent="-342900">
              <a:buFont typeface="Arial" panose="020B0604020202020204" pitchFamily="34" charset="0"/>
              <a:buChar char="•"/>
            </a:pPr>
            <a:r>
              <a:rPr lang="ja-JP" altLang="en-US" sz="2400" dirty="0"/>
              <a:t>→</a:t>
            </a:r>
            <a:r>
              <a:rPr lang="en-US" altLang="ja-JP" sz="2400" dirty="0"/>
              <a:t> ρ(W) </a:t>
            </a:r>
            <a:r>
              <a:rPr lang="ja-JP" altLang="en-US" sz="2400" dirty="0"/>
              <a:t>の値を変化させた場合の</a:t>
            </a:r>
            <a:r>
              <a:rPr kumimoji="1" lang="en-US" altLang="ja-JP" sz="2400" b="1" dirty="0"/>
              <a:t>p</a:t>
            </a:r>
            <a:r>
              <a:rPr kumimoji="1" lang="en-US" altLang="ja-JP" sz="2400" dirty="0"/>
              <a:t>(m)</a:t>
            </a:r>
            <a:r>
              <a:rPr kumimoji="1" lang="ja-JP" altLang="en-US" sz="2400" dirty="0"/>
              <a:t>と</a:t>
            </a:r>
            <a:r>
              <a:rPr lang="en-US" altLang="ja-JP" sz="2400" dirty="0"/>
              <a:t>ρ(W)</a:t>
            </a:r>
            <a:r>
              <a:rPr lang="ja-JP" altLang="en-US" sz="2400" dirty="0"/>
              <a:t>の関係をプロットすると下の図のように、ある点（</a:t>
            </a:r>
            <a:r>
              <a:rPr lang="ja-JP" altLang="en-US" sz="2400" u="sng" dirty="0"/>
              <a:t>カオスの縁</a:t>
            </a:r>
            <a:r>
              <a:rPr lang="ja-JP" altLang="en-US" sz="2400" dirty="0"/>
              <a:t>）を境にばらつきをもつようになる</a:t>
            </a:r>
            <a:endParaRPr kumimoji="1" lang="ja-JP" altLang="en-US" sz="2400" dirty="0"/>
          </a:p>
        </p:txBody>
      </p:sp>
      <p:pic>
        <p:nvPicPr>
          <p:cNvPr id="7" name="図 6">
            <a:extLst>
              <a:ext uri="{FF2B5EF4-FFF2-40B4-BE49-F238E27FC236}">
                <a16:creationId xmlns:a16="http://schemas.microsoft.com/office/drawing/2014/main" id="{D7E9B9F0-70FD-416C-B4CA-B2E26BD87AAE}"/>
              </a:ext>
            </a:extLst>
          </p:cNvPr>
          <p:cNvPicPr>
            <a:picLocks noChangeAspect="1"/>
          </p:cNvPicPr>
          <p:nvPr/>
        </p:nvPicPr>
        <p:blipFill>
          <a:blip r:embed="rId2"/>
          <a:stretch>
            <a:fillRect/>
          </a:stretch>
        </p:blipFill>
        <p:spPr>
          <a:xfrm>
            <a:off x="1920525" y="4664280"/>
            <a:ext cx="5722788" cy="1790496"/>
          </a:xfrm>
          <a:prstGeom prst="rect">
            <a:avLst/>
          </a:prstGeom>
        </p:spPr>
      </p:pic>
    </p:spTree>
    <p:extLst>
      <p:ext uri="{BB962C8B-B14F-4D97-AF65-F5344CB8AC3E}">
        <p14:creationId xmlns:p14="http://schemas.microsoft.com/office/powerpoint/2010/main" val="247302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3.9.1</a:t>
            </a:r>
            <a:r>
              <a:rPr lang="ja-JP" altLang="en-US" sz="4000" dirty="0">
                <a:latin typeface="+mn-ea"/>
                <a:ea typeface="+mn-ea"/>
              </a:rPr>
              <a:t> 非線形性</a:t>
            </a:r>
            <a:endParaRPr kumimoji="1" lang="ja-JP" altLang="en-US" sz="4000" dirty="0">
              <a:latin typeface="+mn-ea"/>
              <a:ea typeface="+mn-ea"/>
            </a:endParaRP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9018864" cy="415498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カオス性はリアプノフ指数</a:t>
            </a:r>
            <a:r>
              <a:rPr lang="en-US" altLang="ja-JP" sz="2400" dirty="0"/>
              <a:t>(Lyapunov exponent)</a:t>
            </a:r>
            <a:r>
              <a:rPr lang="ja-JP" altLang="en-US" sz="2400" dirty="0"/>
              <a:t>などの指標を用いて判定することができる</a:t>
            </a:r>
            <a:endParaRPr lang="en-US" altLang="ja-JP" sz="2400" dirty="0"/>
          </a:p>
          <a:p>
            <a:pPr marL="342900" indent="-342900">
              <a:buFont typeface="Arial" panose="020B0604020202020204" pitchFamily="34" charset="0"/>
              <a:buChar char="•"/>
            </a:pPr>
            <a:r>
              <a:rPr lang="ja-JP" altLang="en-US" sz="2400" dirty="0"/>
              <a:t>初期値による誤差が無限に拡大するかどうかを判定する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ρ(W)</a:t>
            </a:r>
            <a:r>
              <a:rPr lang="ja-JP" altLang="en-US" sz="2400" dirty="0"/>
              <a:t>の大きさによってリザーバの非線形性が左右されることが分かった</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ρ(W)</a:t>
            </a:r>
            <a:r>
              <a:rPr lang="ja-JP" altLang="en-US" sz="2400" dirty="0"/>
              <a:t>が小さすぎるとノード状態の多様性がなくなる</a:t>
            </a:r>
            <a:endParaRPr lang="en-US" altLang="ja-JP" sz="2400" dirty="0"/>
          </a:p>
          <a:p>
            <a:pPr marL="342900" indent="-342900">
              <a:buFont typeface="Arial" panose="020B0604020202020204" pitchFamily="34" charset="0"/>
              <a:buChar char="•"/>
            </a:pPr>
            <a:r>
              <a:rPr lang="en-US" altLang="ja-JP" sz="2400" dirty="0"/>
              <a:t>ρ(W)</a:t>
            </a:r>
            <a:r>
              <a:rPr lang="ja-JP" altLang="en-US" sz="2400" dirty="0"/>
              <a:t>が大きすぎると適切な応答が得られなくなる</a:t>
            </a:r>
            <a:endParaRPr lang="en-US" altLang="ja-JP" sz="2400" dirty="0"/>
          </a:p>
          <a:p>
            <a:pPr marL="342900" indent="-342900">
              <a:buFont typeface="Arial" panose="020B0604020202020204" pitchFamily="34" charset="0"/>
              <a:buChar char="•"/>
            </a:pPr>
            <a:r>
              <a:rPr lang="ja-JP" altLang="en-US" sz="2400" dirty="0"/>
              <a:t>→</a:t>
            </a:r>
            <a:r>
              <a:rPr lang="en-US" altLang="ja-JP" sz="2400" dirty="0"/>
              <a:t> ρ(W)</a:t>
            </a:r>
            <a:r>
              <a:rPr lang="ja-JP" altLang="en-US" sz="2400" dirty="0"/>
              <a:t>を</a:t>
            </a:r>
            <a:r>
              <a:rPr lang="en-US" altLang="ja-JP" sz="2400" dirty="0"/>
              <a:t>1</a:t>
            </a:r>
            <a:r>
              <a:rPr lang="ja-JP" altLang="en-US" sz="2400" dirty="0"/>
              <a:t>に近い</a:t>
            </a:r>
            <a:r>
              <a:rPr lang="en-US" altLang="ja-JP" sz="2400" dirty="0"/>
              <a:t>1</a:t>
            </a:r>
            <a:r>
              <a:rPr lang="ja-JP" altLang="en-US" sz="2400" dirty="0"/>
              <a:t>より小さな値に設定することが多い</a:t>
            </a:r>
            <a:endParaRPr lang="en-US" altLang="ja-JP" sz="2400" dirty="0"/>
          </a:p>
          <a:p>
            <a:pPr marL="342900" indent="-342900">
              <a:buFont typeface="Arial" panose="020B0604020202020204" pitchFamily="34" charset="0"/>
              <a:buChar char="•"/>
            </a:pPr>
            <a:r>
              <a:rPr lang="ja-JP" altLang="en-US" sz="2400" dirty="0"/>
              <a:t>（入力データによっては</a:t>
            </a:r>
            <a:r>
              <a:rPr lang="en-US" altLang="ja-JP" sz="2400" dirty="0"/>
              <a:t>1</a:t>
            </a:r>
            <a:r>
              <a:rPr lang="ja-JP" altLang="en-US" sz="2400" dirty="0"/>
              <a:t>以上にしても問題はない）</a:t>
            </a:r>
            <a:endParaRPr lang="en-US" altLang="ja-JP" sz="2400" dirty="0"/>
          </a:p>
        </p:txBody>
      </p:sp>
      <p:sp>
        <p:nvSpPr>
          <p:cNvPr id="3" name="テキスト ボックス 2">
            <a:extLst>
              <a:ext uri="{FF2B5EF4-FFF2-40B4-BE49-F238E27FC236}">
                <a16:creationId xmlns:a16="http://schemas.microsoft.com/office/drawing/2014/main" id="{4BDD5FA9-D99C-4EA3-8371-749267B74E47}"/>
              </a:ext>
            </a:extLst>
          </p:cNvPr>
          <p:cNvSpPr txBox="1"/>
          <p:nvPr/>
        </p:nvSpPr>
        <p:spPr>
          <a:xfrm>
            <a:off x="9672506" y="2183747"/>
            <a:ext cx="2114026" cy="261610"/>
          </a:xfrm>
          <a:prstGeom prst="rect">
            <a:avLst/>
          </a:prstGeom>
          <a:noFill/>
        </p:spPr>
        <p:txBody>
          <a:bodyPr wrap="square" rtlCol="0">
            <a:spAutoFit/>
          </a:bodyPr>
          <a:lstStyle/>
          <a:p>
            <a:r>
              <a:rPr kumimoji="1" lang="en-US" altLang="ja-JP" sz="1100" dirty="0"/>
              <a:t>Ex)</a:t>
            </a:r>
            <a:r>
              <a:rPr kumimoji="1" lang="en-US" altLang="ja-JP" sz="1100" dirty="0" err="1"/>
              <a:t>Kolmogorv</a:t>
            </a:r>
            <a:r>
              <a:rPr kumimoji="1" lang="en-US" altLang="ja-JP" sz="1100" dirty="0"/>
              <a:t>-Sinai entropy</a:t>
            </a:r>
            <a:endParaRPr kumimoji="1" lang="ja-JP" altLang="en-US" sz="1100" dirty="0"/>
          </a:p>
        </p:txBody>
      </p:sp>
    </p:spTree>
    <p:extLst>
      <p:ext uri="{BB962C8B-B14F-4D97-AF65-F5344CB8AC3E}">
        <p14:creationId xmlns:p14="http://schemas.microsoft.com/office/powerpoint/2010/main" val="28937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3.9.2 </a:t>
            </a:r>
            <a:r>
              <a:rPr kumimoji="1" lang="ja-JP" altLang="en-US" sz="4000" dirty="0">
                <a:latin typeface="+mn-ea"/>
                <a:ea typeface="+mn-ea"/>
              </a:rPr>
              <a:t>高次元性</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EEA241-1608-448B-865B-37E82F6CA2B7}"/>
                  </a:ext>
                </a:extLst>
              </p:cNvPr>
              <p:cNvSpPr txBox="1"/>
              <p:nvPr/>
            </p:nvSpPr>
            <p:spPr>
              <a:xfrm>
                <a:off x="838199" y="1415803"/>
                <a:ext cx="9329257" cy="415498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リザバーは時系列入力データを高次元特徴空間へ写像する役割をもつ</a:t>
                </a:r>
                <a:endParaRPr lang="en-US" altLang="ja-JP" sz="2400" dirty="0"/>
              </a:p>
              <a:p>
                <a:pPr marL="342900" indent="-342900">
                  <a:buFont typeface="Arial" panose="020B0604020202020204" pitchFamily="34" charset="0"/>
                  <a:buChar char="•"/>
                </a:pPr>
                <a:r>
                  <a:rPr lang="ja-JP" altLang="en-US" sz="2400" dirty="0"/>
                  <a:t>→リザバーのノード数</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𝑥</m:t>
                        </m:r>
                      </m:sub>
                    </m:sSub>
                    <m:r>
                      <a:rPr lang="ja-JP" altLang="en-US" sz="2400" i="1">
                        <a:latin typeface="Cambria Math" panose="02040503050406030204" pitchFamily="18" charset="0"/>
                      </a:rPr>
                      <m:t>は</m:t>
                    </m:r>
                  </m:oMath>
                </a14:m>
                <a:r>
                  <a:rPr lang="ja-JP" altLang="en-US" sz="2400" dirty="0"/>
                  <a:t>入力データの次元</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𝑢</m:t>
                        </m:r>
                      </m:sub>
                    </m:sSub>
                  </m:oMath>
                </a14:m>
                <a:r>
                  <a:rPr lang="ja-JP" altLang="en-US" sz="2400" dirty="0"/>
                  <a:t>よりも十分大きな値にする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ただしリザバーのノード間の結合を密にした場合に、複数のノード状態の時間発展が相関してしまい、実質的な次元が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𝑥</m:t>
                        </m:r>
                      </m:sub>
                    </m:sSub>
                  </m:oMath>
                </a14:m>
                <a:r>
                  <a:rPr lang="ja-JP" altLang="en-US" sz="2400" dirty="0"/>
                  <a:t>よりも小さくなる可能性があるため、結合をスパースにしてノード間の多様性を維持する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また</a:t>
                </a:r>
                <a:r>
                  <a:rPr lang="en-US" altLang="ja-JP" sz="2400" dirty="0"/>
                  <a:t>ρ(W)</a:t>
                </a:r>
                <a:r>
                  <a:rPr lang="ja-JP" altLang="en-US" sz="2400" dirty="0"/>
                  <a:t>が小さすぎるとノードが均一になりやすいので避ける</a:t>
                </a:r>
                <a:endParaRPr lang="en-US" altLang="ja-JP" sz="2400" dirty="0"/>
              </a:p>
            </p:txBody>
          </p:sp>
        </mc:Choice>
        <mc:Fallback xmlns="">
          <p:sp>
            <p:nvSpPr>
              <p:cNvPr id="5" name="テキスト ボックス 4">
                <a:extLst>
                  <a:ext uri="{FF2B5EF4-FFF2-40B4-BE49-F238E27FC236}">
                    <a16:creationId xmlns:a16="http://schemas.microsoft.com/office/drawing/2014/main" id="{1AEEA241-1608-448B-865B-37E82F6CA2B7}"/>
                  </a:ext>
                </a:extLst>
              </p:cNvPr>
              <p:cNvSpPr txBox="1">
                <a:spLocks noRot="1" noChangeAspect="1" noMove="1" noResize="1" noEditPoints="1" noAdjustHandles="1" noChangeArrowheads="1" noChangeShapeType="1" noTextEdit="1"/>
              </p:cNvSpPr>
              <p:nvPr/>
            </p:nvSpPr>
            <p:spPr>
              <a:xfrm>
                <a:off x="838199" y="1415803"/>
                <a:ext cx="9329257" cy="4154984"/>
              </a:xfrm>
              <a:prstGeom prst="rect">
                <a:avLst/>
              </a:prstGeom>
              <a:blipFill>
                <a:blip r:embed="rId2"/>
                <a:stretch>
                  <a:fillRect l="-849" t="-1173" r="-392" b="-23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686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838200" y="403225"/>
            <a:ext cx="10515600" cy="752475"/>
          </a:xfrm>
        </p:spPr>
        <p:txBody>
          <a:bodyPr>
            <a:normAutofit/>
          </a:bodyPr>
          <a:lstStyle/>
          <a:p>
            <a:r>
              <a:rPr kumimoji="1" lang="en-US" altLang="ja-JP" sz="4000" dirty="0">
                <a:latin typeface="+mn-ea"/>
                <a:ea typeface="+mn-ea"/>
              </a:rPr>
              <a:t>3.9.3 </a:t>
            </a:r>
            <a:r>
              <a:rPr kumimoji="1" lang="ja-JP" altLang="en-US" sz="4000" dirty="0">
                <a:latin typeface="+mn-ea"/>
                <a:ea typeface="+mn-ea"/>
              </a:rPr>
              <a:t>短期記憶</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199" y="1415803"/>
            <a:ext cx="9329257"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リザバーは時系列データを扱うため、過去の入力に影響を受ける→「記憶」をもつ</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入力データはより近い過去の入力データに依存すると考えられるため「記憶」は短期であることが望ましい</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この「記憶」の長さを図る指標として</a:t>
            </a:r>
            <a:r>
              <a:rPr lang="ja-JP" altLang="en-US" sz="2400" u="sng" dirty="0"/>
              <a:t>記憶容量</a:t>
            </a:r>
            <a:r>
              <a:rPr lang="ja-JP" altLang="en-US" sz="2400" dirty="0"/>
              <a:t>が挙げられる</a:t>
            </a:r>
            <a:endParaRPr lang="en-US" altLang="ja-JP" sz="2400" dirty="0"/>
          </a:p>
        </p:txBody>
      </p:sp>
    </p:spTree>
    <p:extLst>
      <p:ext uri="{BB962C8B-B14F-4D97-AF65-F5344CB8AC3E}">
        <p14:creationId xmlns:p14="http://schemas.microsoft.com/office/powerpoint/2010/main" val="28282617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1251</Words>
  <Application>Microsoft Office PowerPoint</Application>
  <PresentationFormat>ワイド画面</PresentationFormat>
  <Paragraphs>123</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Arial</vt:lpstr>
      <vt:lpstr>Cambria Math</vt:lpstr>
      <vt:lpstr>Office テーマ</vt:lpstr>
      <vt:lpstr>リザバーコンピューティング勉強会#7</vt:lpstr>
      <vt:lpstr>PowerPoint プレゼンテーション</vt:lpstr>
      <vt:lpstr>3.9 リザバーの性質</vt:lpstr>
      <vt:lpstr>3.9.1 非線形性</vt:lpstr>
      <vt:lpstr>3.9.1 非線形性</vt:lpstr>
      <vt:lpstr>3.9.1 非線形性</vt:lpstr>
      <vt:lpstr>3.9.1 非線形性</vt:lpstr>
      <vt:lpstr>3.9.2 高次元性</vt:lpstr>
      <vt:lpstr>3.9.3 短期記憶</vt:lpstr>
      <vt:lpstr>3.9.3 短期記憶</vt:lpstr>
      <vt:lpstr>3.9.3 短期記憶</vt:lpstr>
      <vt:lpstr>3.9.3 短期記憶</vt:lpstr>
      <vt:lpstr>3.9.3 短期記憶</vt:lpstr>
      <vt:lpstr>3.9.3 短期記憶</vt:lpstr>
      <vt:lpstr>3.9.4 その他の性質</vt:lpstr>
      <vt:lpstr>3.10 発展的モデル</vt:lpstr>
      <vt:lpstr>3.10 発展的モデル</vt:lpstr>
      <vt:lpstr>3.11 まとめ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リザバーコンピューティング勉強会#7</dc:title>
  <dc:creator>井上　恭史</dc:creator>
  <cp:lastModifiedBy>井上　恭史</cp:lastModifiedBy>
  <cp:revision>33</cp:revision>
  <dcterms:created xsi:type="dcterms:W3CDTF">2021-06-16T17:09:55Z</dcterms:created>
  <dcterms:modified xsi:type="dcterms:W3CDTF">2021-06-17T01:23:28Z</dcterms:modified>
</cp:coreProperties>
</file>