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PJ9kemUt4y/Oq1cp8FE0ORpaE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71" autoAdjust="0"/>
  </p:normalViewPr>
  <p:slideViewPr>
    <p:cSldViewPr snapToGrid="0">
      <p:cViewPr varScale="1">
        <p:scale>
          <a:sx n="67" d="100"/>
          <a:sy n="67" d="100"/>
        </p:scale>
        <p:origin x="12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P131  Konkaiwa betsu no shihyou o kankaemasu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rPr>
              <a:t>Pīku shingōtaizatsuonhi, tsūjō 10 o soko ni shita jōyō taisū (dB) de arawasa reru.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rPr>
              <a:t>Gazō kōzō no ruiji-do wa, gazō no kido kontorasuto kōzō no hikaku kō no jōzan kara naru.</a:t>
            </a:r>
            <a:endParaRPr/>
          </a:p>
        </p:txBody>
      </p:sp>
      <p:sp>
        <p:nvSpPr>
          <p:cNvPr id="182" name="Google Shape;18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P132　コードはほぼ同じですが　PSNRとSSIMの部分を加える必要があります</a:t>
            </a:r>
            <a:endParaRPr/>
          </a:p>
        </p:txBody>
      </p:sp>
      <p:sp>
        <p:nvSpPr>
          <p:cNvPr id="192" name="Google Shape;19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P136</a:t>
            </a:r>
            <a:endParaRPr/>
          </a:p>
        </p:txBody>
      </p:sp>
      <p:sp>
        <p:nvSpPr>
          <p:cNvPr id="204" name="Google Shape;20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Gazou no koukaizoudouka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低解像度な画像を高解像度な画面を変換すること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これはすくない情報から多い情報を生み出す、昔はほぼできないですが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今はdeeplearningでできます。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今新しいグラフィックカードがよく使っています。</a:t>
            </a: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2014年dongさんらはSRCNNを発表しました。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Tatamikomi Saikousei</a:t>
            </a: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ここから　高解像度化をしていきます</a:t>
            </a:r>
            <a:endParaRPr dirty="0"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P123</a:t>
            </a:r>
            <a:endParaRPr/>
          </a:p>
        </p:txBody>
      </p:sp>
      <p:sp>
        <p:nvSpPr>
          <p:cNvPr id="127" name="Google Shape;12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P124  250X250不是一般處理的大小 換成128X128比較好 </a:t>
            </a:r>
            <a:r>
              <a:rPr lang="en-US" dirty="0" err="1"/>
              <a:t>先統一好在換成比較好算的大小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1.2　SRCNNの入力nyuuryokuと出力shutsuryokuのサイズは同じの必要があるので、bilinear補間で32かけ32から128かけ128に変換します　</a:t>
            </a:r>
            <a:r>
              <a:rPr lang="en-US" dirty="0" err="1"/>
              <a:t>解像度はまた低いです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訓練データとテストデータに分割</a:t>
            </a:r>
            <a:r>
              <a:rPr lang="en-US" altLang="ja-JP" b="0" i="0" dirty="0" err="1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bunkatsu</a:t>
            </a:r>
            <a:endParaRPr dirty="0"/>
          </a:p>
        </p:txBody>
      </p:sp>
      <p:sp>
        <p:nvSpPr>
          <p:cNvPr id="138" name="Google Shape;13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P127下 9inch X 7inch</a:t>
            </a:r>
            <a:endParaRPr/>
          </a:p>
        </p:txBody>
      </p:sp>
      <p:sp>
        <p:nvSpPr>
          <p:cNvPr id="157" name="Google Shape;15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P129</a:t>
            </a:r>
            <a:endParaRPr/>
          </a:p>
        </p:txBody>
      </p:sp>
      <p:sp>
        <p:nvSpPr>
          <p:cNvPr id="166" name="Google Shape;16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P130 Sonshitsu kansuu     kaikimondai</a:t>
            </a:r>
            <a:endParaRPr/>
          </a:p>
        </p:txBody>
      </p:sp>
      <p:sp>
        <p:nvSpPr>
          <p:cNvPr id="174" name="Google Shape;17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err="1"/>
              <a:t>Pytorch勉強会発表</a:t>
            </a:r>
            <a:br>
              <a:rPr lang="en-US" dirty="0"/>
            </a:br>
            <a:r>
              <a:rPr lang="en-US" dirty="0"/>
              <a:t>week_6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143000" y="4013099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御手洗研</a:t>
            </a:r>
            <a:r>
              <a:rPr lang="en-US" dirty="0"/>
              <a:t>　</a:t>
            </a:r>
            <a:r>
              <a:rPr lang="en-US" dirty="0" err="1"/>
              <a:t>沈佑年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2021/11/17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0" descr="一張含有 文字 的圖片&#10;&#10;自動產生的描述"/>
          <p:cNvPicPr preferRelativeResize="0"/>
          <p:nvPr/>
        </p:nvPicPr>
        <p:blipFill rotWithShape="1">
          <a:blip r:embed="rId3">
            <a:alphaModFix/>
          </a:blip>
          <a:srcRect l="1" t="42903" r="1178" b="72"/>
          <a:stretch/>
        </p:blipFill>
        <p:spPr>
          <a:xfrm>
            <a:off x="1074515" y="4212666"/>
            <a:ext cx="7012472" cy="23116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0"/>
          <p:cNvSpPr txBox="1">
            <a:spLocks noGrp="1"/>
          </p:cNvSpPr>
          <p:nvPr>
            <p:ph type="title"/>
          </p:nvPr>
        </p:nvSpPr>
        <p:spPr>
          <a:xfrm>
            <a:off x="628650" y="38462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画像評価指標 –PSNR &amp; SSIM</a:t>
            </a:r>
            <a:endParaRPr/>
          </a:p>
        </p:txBody>
      </p:sp>
      <p:sp>
        <p:nvSpPr>
          <p:cNvPr id="186" name="Google Shape;186;p10"/>
          <p:cNvSpPr txBox="1">
            <a:spLocks noGrp="1"/>
          </p:cNvSpPr>
          <p:nvPr>
            <p:ph type="body" idx="1"/>
          </p:nvPr>
        </p:nvSpPr>
        <p:spPr>
          <a:xfrm>
            <a:off x="329051" y="1174759"/>
            <a:ext cx="4702291" cy="322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PSNR – Peak Signal to Noise Ratio :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ピーク信号対雑音比、通常10を底にした常用対数(dB)で表される。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SSIM – Structural Similarity 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画像構造の類似度は、画像の輝度・コントラスト・構造の比較項の乗算から成る。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87" name="Google Shape;187;p10" descr="一張含有 桌 的圖片&#10;&#10;自動產生的描述"/>
          <p:cNvPicPr preferRelativeResize="0"/>
          <p:nvPr/>
        </p:nvPicPr>
        <p:blipFill rotWithShape="1">
          <a:blip r:embed="rId4">
            <a:alphaModFix/>
          </a:blip>
          <a:srcRect l="3299" r="4179"/>
          <a:stretch/>
        </p:blipFill>
        <p:spPr>
          <a:xfrm>
            <a:off x="5031342" y="1107763"/>
            <a:ext cx="3938600" cy="209849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 txBox="1"/>
          <p:nvPr/>
        </p:nvSpPr>
        <p:spPr>
          <a:xfrm>
            <a:off x="5329121" y="3194313"/>
            <a:ext cx="36408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https://www.ninton.co.jp/archives/3122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15C8C0-64C7-4BF4-A87A-FD4333E39C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>
            <a:spLocks noGrp="1"/>
          </p:cNvSpPr>
          <p:nvPr>
            <p:ph type="title"/>
          </p:nvPr>
        </p:nvSpPr>
        <p:spPr>
          <a:xfrm>
            <a:off x="520200" y="799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4-4-7 学習</a:t>
            </a:r>
            <a:endParaRPr/>
          </a:p>
        </p:txBody>
      </p:sp>
      <p:sp>
        <p:nvSpPr>
          <p:cNvPr id="195" name="Google Shape;195;p11"/>
          <p:cNvSpPr txBox="1"/>
          <p:nvPr/>
        </p:nvSpPr>
        <p:spPr>
          <a:xfrm>
            <a:off x="1245733" y="1143853"/>
            <a:ext cx="64356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PSNRとSSIMは複雑ので、時間がかかる</a:t>
            </a:r>
            <a:endParaRPr/>
          </a:p>
        </p:txBody>
      </p:sp>
      <p:pic>
        <p:nvPicPr>
          <p:cNvPr id="196" name="Google Shape;196;p11" descr="一張含有 文字, 收據 的圖片&#10;&#10;自動產生的描述"/>
          <p:cNvPicPr preferRelativeResize="0"/>
          <p:nvPr/>
        </p:nvPicPr>
        <p:blipFill rotWithShape="1">
          <a:blip r:embed="rId3">
            <a:alphaModFix/>
          </a:blip>
          <a:srcRect t="2403"/>
          <a:stretch/>
        </p:blipFill>
        <p:spPr>
          <a:xfrm>
            <a:off x="5073574" y="1771649"/>
            <a:ext cx="3260801" cy="424785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/>
          <p:nvPr/>
        </p:nvSpPr>
        <p:spPr>
          <a:xfrm>
            <a:off x="5860634" y="6201022"/>
            <a:ext cx="16866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4時間かかった</a:t>
            </a:r>
            <a:endParaRPr/>
          </a:p>
        </p:txBody>
      </p:sp>
      <p:pic>
        <p:nvPicPr>
          <p:cNvPr id="198" name="Google Shape;198;p11" descr="一張含有 文字 的圖片&#10;&#10;自動產生的描述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625" y="1878550"/>
            <a:ext cx="3371850" cy="46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1"/>
          <p:cNvSpPr/>
          <p:nvPr/>
        </p:nvSpPr>
        <p:spPr>
          <a:xfrm>
            <a:off x="676275" y="1771649"/>
            <a:ext cx="3505200" cy="609601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4791075" y="5500661"/>
            <a:ext cx="3505200" cy="609601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3B34F37-CA97-4860-A398-5CE099FDF2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>
            <a:spLocks noGrp="1"/>
          </p:cNvSpPr>
          <p:nvPr>
            <p:ph type="title"/>
          </p:nvPr>
        </p:nvSpPr>
        <p:spPr>
          <a:xfrm>
            <a:off x="628650" y="1733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4-4-8 可視化</a:t>
            </a:r>
            <a:endParaRPr/>
          </a:p>
        </p:txBody>
      </p:sp>
      <p:pic>
        <p:nvPicPr>
          <p:cNvPr id="207" name="Google Shape;207;p12" descr="一張含有 文字 的圖片&#10;&#10;自動產生的描述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1950" y="1222638"/>
            <a:ext cx="4210050" cy="550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3123" y="63547"/>
            <a:ext cx="3369922" cy="67309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17D0DB-E445-4D09-BC8B-343CC31A2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06C0F-D8F0-45DA-AA5E-7DCE1127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4-4-8 </a:t>
            </a:r>
            <a:r>
              <a:rPr kumimoji="1" lang="ja-JP" altLang="en-US" dirty="0"/>
              <a:t>可視化</a:t>
            </a:r>
          </a:p>
        </p:txBody>
      </p:sp>
      <p:pic>
        <p:nvPicPr>
          <p:cNvPr id="5" name="圖片 4" descr="一張含有 文字, 報紙, 田徑 的圖片&#10;&#10;自動產生的描述">
            <a:extLst>
              <a:ext uri="{FF2B5EF4-FFF2-40B4-BE49-F238E27FC236}">
                <a16:creationId xmlns:a16="http://schemas.microsoft.com/office/drawing/2014/main" id="{F5BEEFCE-8D2B-4570-B287-E6856EDA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25" y="1573957"/>
            <a:ext cx="7784149" cy="4494654"/>
          </a:xfrm>
          <a:prstGeom prst="rect">
            <a:avLst/>
          </a:prstGeom>
        </p:spPr>
      </p:pic>
      <p:sp>
        <p:nvSpPr>
          <p:cNvPr id="6" name="Google Shape;200;p11">
            <a:extLst>
              <a:ext uri="{FF2B5EF4-FFF2-40B4-BE49-F238E27FC236}">
                <a16:creationId xmlns:a16="http://schemas.microsoft.com/office/drawing/2014/main" id="{F3839A0A-5D34-409B-991E-6F8C99DB47A3}"/>
              </a:ext>
            </a:extLst>
          </p:cNvPr>
          <p:cNvSpPr/>
          <p:nvPr/>
        </p:nvSpPr>
        <p:spPr>
          <a:xfrm>
            <a:off x="679925" y="1573957"/>
            <a:ext cx="3658611" cy="421532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EEBE09F-8C74-4DDB-8173-FBFB1F2475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4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293615" y="2365695"/>
            <a:ext cx="8531603" cy="2209293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4-4 画像の高解像度化</a:t>
            </a:r>
            <a:endParaRPr/>
          </a:p>
        </p:txBody>
      </p:sp>
      <p:pic>
        <p:nvPicPr>
          <p:cNvPr id="97" name="Google Shape;97;p2" descr="柏ナンバーの図柄の決定について | 柏市役所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4021" y="2756625"/>
            <a:ext cx="2864578" cy="1445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 l="13720" t="27080" r="9556" b="23661"/>
          <a:stretch/>
        </p:blipFill>
        <p:spPr>
          <a:xfrm>
            <a:off x="1098958" y="2756625"/>
            <a:ext cx="2864578" cy="14450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2871264" y="4328767"/>
            <a:ext cx="54192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https://www.city.kashiwa.lg.jp/kotsuseisaku/shiseijoho/keikaku/sonota/number-zugara.html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429387" y="3276949"/>
            <a:ext cx="352341" cy="4383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362792" y="4815138"/>
            <a:ext cx="25670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高解像度画像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1247729" y="4815138"/>
            <a:ext cx="25670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低解像度画像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4043494" y="4951173"/>
            <a:ext cx="1124125" cy="1865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2D7D1F-4EFE-4E02-8EB7-503799BD5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4-4-1 Super-Resolution CNN</a:t>
            </a:r>
            <a:endParaRPr/>
          </a:p>
        </p:txBody>
      </p:sp>
      <p:pic>
        <p:nvPicPr>
          <p:cNvPr id="110" name="Google Shape;110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4204" y="1690689"/>
            <a:ext cx="8415591" cy="305550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5599522" y="6308208"/>
            <a:ext cx="36104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https://arxiv.org/abs/1501.00092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2094325" y="5167311"/>
            <a:ext cx="27054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三回の畳み込み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5431411" y="5173528"/>
            <a:ext cx="14313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再構成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4941218" y="5302496"/>
            <a:ext cx="348791" cy="20372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-190546" y="5167310"/>
            <a:ext cx="25670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低解像度画像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6642953" y="5167309"/>
            <a:ext cx="25670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高解像度画像</a:t>
            </a:r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E8C2B9-D370-48E8-B582-2AE42D12AB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4-4-2 </a:t>
            </a:r>
            <a:r>
              <a:rPr lang="en-US" b="0" i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画像データの準備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/>
              <a:t>データセット：Labeled</a:t>
            </a:r>
            <a:r>
              <a:rPr lang="en-US" dirty="0"/>
              <a:t> Faces in the Wild</a:t>
            </a:r>
            <a:r>
              <a:rPr lang="en-US" altLang="zh-TW" dirty="0"/>
              <a:t>(LFW)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1.13000枚顔画像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2.1680人には</a:t>
            </a:r>
            <a:r>
              <a:rPr lang="en-US" b="0" i="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2枚以上の画像</a:t>
            </a:r>
            <a:endParaRPr dirty="0"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730" y="4429826"/>
            <a:ext cx="8558539" cy="923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10CC11-33D7-4760-BE89-9106D0A4A8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4-4-3 前準備</a:t>
            </a:r>
            <a:endParaRPr/>
          </a:p>
        </p:txBody>
      </p:sp>
      <p:pic>
        <p:nvPicPr>
          <p:cNvPr id="130" name="Google Shape;130;p5" descr="一張含有 文字 的圖片&#10;&#10;自動產生的描述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4505" y="1973161"/>
            <a:ext cx="8174989" cy="381803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/>
          <p:nvPr/>
        </p:nvSpPr>
        <p:spPr>
          <a:xfrm>
            <a:off x="787940" y="2568102"/>
            <a:ext cx="1585609" cy="53502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2363820" y="2650946"/>
            <a:ext cx="2208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画像パスに関する</a:t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787940" y="5410359"/>
            <a:ext cx="7871554" cy="38084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3467909" y="5874044"/>
            <a:ext cx="2208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画像評価に関する</a:t>
            </a:r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79D51DC-E2AA-45E8-BD8C-EFB1F3C13E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628650" y="30351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4-4-4 </a:t>
            </a:r>
            <a:r>
              <a:rPr lang="en-US" b="0" i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データの用意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289417" y="3009266"/>
            <a:ext cx="174500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 解像度調整と画像作る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289416" y="2032152"/>
            <a:ext cx="21597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高解像度と低解　像度画像の定義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6" descr="一張含有 文字 的圖片&#10;&#10;自動產生的描述"/>
          <p:cNvPicPr preferRelativeResize="0"/>
          <p:nvPr/>
        </p:nvPicPr>
        <p:blipFill rotWithShape="1">
          <a:blip r:embed="rId3">
            <a:alphaModFix/>
          </a:blip>
          <a:srcRect l="7010" t="19878" r="44118" b="69992"/>
          <a:stretch/>
        </p:blipFill>
        <p:spPr>
          <a:xfrm>
            <a:off x="2613695" y="2017769"/>
            <a:ext cx="5203973" cy="551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 descr="一張含有 文字 的圖片&#10;&#10;自動產生的描述"/>
          <p:cNvPicPr preferRelativeResize="0"/>
          <p:nvPr/>
        </p:nvPicPr>
        <p:blipFill rotWithShape="1">
          <a:blip r:embed="rId3">
            <a:alphaModFix/>
          </a:blip>
          <a:srcRect l="7413" t="64558" r="48015" b="22467"/>
          <a:stretch/>
        </p:blipFill>
        <p:spPr>
          <a:xfrm>
            <a:off x="2613695" y="2804130"/>
            <a:ext cx="4786031" cy="71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 descr="一張含有 文字 的圖片&#10;&#10;自動產生的描述"/>
          <p:cNvPicPr preferRelativeResize="0"/>
          <p:nvPr/>
        </p:nvPicPr>
        <p:blipFill rotWithShape="1">
          <a:blip r:embed="rId3">
            <a:alphaModFix/>
          </a:blip>
          <a:srcRect l="52963" t="69940" r="1139" b="22466"/>
          <a:stretch/>
        </p:blipFill>
        <p:spPr>
          <a:xfrm>
            <a:off x="3530474" y="3516623"/>
            <a:ext cx="3869252" cy="32733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289416" y="4409854"/>
            <a:ext cx="18487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1.3. 画像前処理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3695" y="4080145"/>
            <a:ext cx="6304179" cy="10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289417" y="5625776"/>
            <a:ext cx="23242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データセット作成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6" descr="一張含有 文字 的圖片&#10;&#10;自動產生的描述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13695" y="5398258"/>
            <a:ext cx="6304179" cy="60117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7620000" y="1922122"/>
            <a:ext cx="15240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128X128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7620000" y="2267377"/>
            <a:ext cx="15240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32X32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7586848" y="2925533"/>
            <a:ext cx="15240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128X128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7586848" y="3189518"/>
            <a:ext cx="15240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128X128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2807D3B-CEB7-43FF-9AA6-CB925E9561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4-4-4 </a:t>
            </a:r>
            <a:r>
              <a:rPr lang="en-US" b="0" i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データの用意</a:t>
            </a:r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452478" y="1582764"/>
            <a:ext cx="21210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画像表示（確認）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7" descr="一張含有 文字 的圖片&#10;&#10;自動產生的描述"/>
          <p:cNvPicPr preferRelativeResize="0"/>
          <p:nvPr/>
        </p:nvPicPr>
        <p:blipFill rotWithShape="1">
          <a:blip r:embed="rId3">
            <a:alphaModFix/>
          </a:blip>
          <a:srcRect b="42091"/>
          <a:stretch/>
        </p:blipFill>
        <p:spPr>
          <a:xfrm>
            <a:off x="465148" y="2047944"/>
            <a:ext cx="6804668" cy="4121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 descr="一張含有 文字 的圖片&#10;&#10;自動產生的描述"/>
          <p:cNvPicPr preferRelativeResize="0"/>
          <p:nvPr/>
        </p:nvPicPr>
        <p:blipFill rotWithShape="1">
          <a:blip r:embed="rId3">
            <a:alphaModFix/>
          </a:blip>
          <a:srcRect l="4980" t="60161" r="30843"/>
          <a:stretch/>
        </p:blipFill>
        <p:spPr>
          <a:xfrm>
            <a:off x="5217796" y="1582764"/>
            <a:ext cx="3766269" cy="24450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CCB99D-4763-4EC3-8F98-E90D09646A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4-4-5 ニューラルネットワーク</a:t>
            </a:r>
            <a:endParaRPr/>
          </a:p>
        </p:txBody>
      </p:sp>
      <p:pic>
        <p:nvPicPr>
          <p:cNvPr id="169" name="Google Shape;169;p8" descr="一張含有 文字 的圖片&#10;&#10;自動產生的描述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36943"/>
          <a:stretch/>
        </p:blipFill>
        <p:spPr>
          <a:xfrm>
            <a:off x="328986" y="2005045"/>
            <a:ext cx="8486027" cy="284790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/>
          <p:nvPr/>
        </p:nvSpPr>
        <p:spPr>
          <a:xfrm>
            <a:off x="4571999" y="2391314"/>
            <a:ext cx="21948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三回の畳み込み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1ECB0A-9D42-49F6-86B2-B3E53322E8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4-4-6 損失関数と最適化関数</a:t>
            </a:r>
            <a:endParaRPr/>
          </a:p>
        </p:txBody>
      </p:sp>
      <p:pic>
        <p:nvPicPr>
          <p:cNvPr id="177" name="Google Shape;177;p9" descr="一張含有 文字 的圖片&#10;&#10;自動產生的描述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34752" y="2656967"/>
            <a:ext cx="5859950" cy="18395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/>
          <p:nvPr/>
        </p:nvSpPr>
        <p:spPr>
          <a:xfrm>
            <a:off x="707956" y="3113025"/>
            <a:ext cx="14093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回帰問題</a:t>
            </a:r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5A553C-48CD-4826-A416-62FA05AAA5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327</Words>
  <Application>Microsoft Office PowerPoint</Application>
  <PresentationFormat>如螢幕大小 (4:3)</PresentationFormat>
  <Paragraphs>89</Paragraphs>
  <Slides>13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Roboto</vt:lpstr>
      <vt:lpstr>Office 佈景主題</vt:lpstr>
      <vt:lpstr>Pytorch勉強会発表 week_6</vt:lpstr>
      <vt:lpstr>4-4 画像の高解像度化</vt:lpstr>
      <vt:lpstr>4-4-1 Super-Resolution CNN</vt:lpstr>
      <vt:lpstr>4-4-2 画像データの準備</vt:lpstr>
      <vt:lpstr>4-4-3 前準備</vt:lpstr>
      <vt:lpstr>4-4-4 データの用意</vt:lpstr>
      <vt:lpstr>4-4-4 データの用意</vt:lpstr>
      <vt:lpstr>4-4-5 ニューラルネットワーク</vt:lpstr>
      <vt:lpstr>4-4-6 損失関数と最適化関数</vt:lpstr>
      <vt:lpstr>画像評価指標 –PSNR &amp; SSIM</vt:lpstr>
      <vt:lpstr>4-4-7 学習</vt:lpstr>
      <vt:lpstr>4-4-8 可視化</vt:lpstr>
      <vt:lpstr>4-4-8 可視化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Pytorch勉強会発表 week_6</dc:title>
  <dc:creator>shen</dc:creator>
  <cp:lastModifiedBy>shen</cp:lastModifiedBy>
  <cp:revision>4</cp:revision>
  <dcterms:created xsi:type="dcterms:W3CDTF">2021-11-12T03:48:45Z</dcterms:created>
  <dcterms:modified xsi:type="dcterms:W3CDTF">2021-11-17T06:09:11Z</dcterms:modified>
</cp:coreProperties>
</file>