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94" r:id="rId4"/>
    <p:sldId id="279" r:id="rId5"/>
    <p:sldId id="280" r:id="rId6"/>
    <p:sldId id="281" r:id="rId7"/>
    <p:sldId id="282" r:id="rId8"/>
    <p:sldId id="287" r:id="rId9"/>
    <p:sldId id="283" r:id="rId10"/>
    <p:sldId id="295" r:id="rId11"/>
    <p:sldId id="300" r:id="rId12"/>
    <p:sldId id="296" r:id="rId13"/>
    <p:sldId id="303" r:id="rId14"/>
    <p:sldId id="301" r:id="rId15"/>
    <p:sldId id="304" r:id="rId16"/>
    <p:sldId id="302" r:id="rId17"/>
    <p:sldId id="305" r:id="rId18"/>
    <p:sldId id="306" r:id="rId1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/>
    <p:restoredTop sz="95741"/>
  </p:normalViewPr>
  <p:slideViewPr>
    <p:cSldViewPr snapToGrid="0" snapToObjects="1">
      <p:cViewPr varScale="1">
        <p:scale>
          <a:sx n="121" d="100"/>
          <a:sy n="121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2A0A-3CD0-014A-A421-1E94158C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BBD9-8375-3D40-A454-39F040555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D739-D100-4143-A6B2-52242439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51C2-C897-4749-8872-D10EEBB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B8A-8E57-FA4A-A839-DB9319E8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96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7B01-C90B-D546-9020-6A20DA10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743F-2880-0748-9211-34AEC3FB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B918-D50D-9543-BA87-51C9069A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6DA8-3497-0044-9C01-87E724D6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2B3C-3848-FD45-BF28-48EDFD95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73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F33A-4304-3E46-AEF5-9CF8975C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C69D7-BF03-0944-9BDD-9F49595D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FB52-10F0-3F41-BED6-FC82C736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CB57-2335-3346-B6EE-40978AD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5523-B57A-E54B-8E8D-0601D84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657-0724-FA4B-B633-9FD26A40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019D-C101-6D4E-834A-10D2BB65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369C-B81C-9042-ABC1-8199029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642D-3F99-F743-A091-1AD5513F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CDD8-0615-3A4F-91DE-18C59C7E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61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1AD-9026-3B40-B7B5-29F2B5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D367-EE47-D645-A9C1-02997445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3F4F-92F6-264D-A487-B7200620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74ED-DD7B-1E46-9883-AB47A186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5DA5-5920-1E49-843B-44467EE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86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B97-8451-074D-8F5B-F7574EC0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11CF-CA0C-844B-9A98-89C3A2691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8DB3-2F47-E841-B4FB-2B269B0F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A26A-A729-C04E-9077-527EC189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9746-2318-1C4D-86F9-18C3C4FB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CF5B-F7FC-3449-89E5-5979AD49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5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7EE-0066-DD43-B72D-16679AE6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F93A2-4348-4C4E-BEAB-104C7371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8C2CD-D9A7-A949-9279-8D2849C4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24D0F-09E4-2A4F-B0A9-8687C86F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4CB3-6D5A-284E-9F81-295770097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AFA98-AE0A-794E-9F29-1A6C6444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BF158-EE7D-CB40-8519-BA179FD2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065F4-6AA9-5041-A217-67077B1F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354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99D0-AE80-924A-ADB2-C2A603E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E4776-BDE8-0440-9AB8-8409BE50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8FAFD-D79A-9F4C-9FB6-2C41BE2F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B40F0-4D0A-D948-AD2D-B7E428F8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3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E0985-6251-8B4E-84D8-DB782A76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A8D2-608E-0348-BA7F-52443EBB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9248D-4DFC-3E42-94F7-4D3F801E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52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C054-347E-264D-92A2-8C265AFF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B2D4-3170-F44A-A799-0BA95B9A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5701F-304A-5D40-B90E-0099EBA6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89E3A-2025-C741-87B4-B6495BE3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CE221-35D9-0447-A9DE-7B81CF31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4FB5-5896-3F44-BD0E-BEF525D4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18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2818-084F-A042-B77A-0FC361BB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76C7-8EA6-B449-8B74-05810942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B652-87C1-AD48-9C71-8664B28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394A-1FF5-4045-A2AF-3B2BBD7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ACDC-CF67-9144-821C-98BE2502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5503-8020-7D4C-BFEF-1CE3149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30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90758-0720-554C-902C-ADC375B3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C42B-1A58-1A46-A824-16B69E1C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1D7-1DA6-C74C-B0E0-257379BF9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2CF7-CE78-7947-AD12-C1A6970E8B58}" type="datetimeFigureOut">
              <a:rPr lang="en-KR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4A24-B293-3D47-9113-D40AEEA9C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4961-3B38-6A4A-B8AF-21F35AE2B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21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0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.png"/><Relationship Id="rId7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5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6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21" Type="http://schemas.openxmlformats.org/officeDocument/2006/relationships/image" Target="../media/image8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09B0-FD9F-754E-98A6-1AD1FAD8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b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勉強会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93152-9E2F-1340-91E0-247B20D2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KR"/>
              <a:t>Week </a:t>
            </a:r>
            <a:r>
              <a:rPr lang="en-US" dirty="0"/>
              <a:t>2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632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B56FDB-6B08-FB4A-946E-C61D2943308A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損失関数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2A2BCD-B4F4-FA4D-8A33-ACC13AE1D38A}"/>
              </a:ext>
            </a:extLst>
          </p:cNvPr>
          <p:cNvCxnSpPr/>
          <p:nvPr/>
        </p:nvCxnSpPr>
        <p:spPr>
          <a:xfrm>
            <a:off x="1186543" y="5545824"/>
            <a:ext cx="39704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6">
            <a:extLst>
              <a:ext uri="{FF2B5EF4-FFF2-40B4-BE49-F238E27FC236}">
                <a16:creationId xmlns:a16="http://schemas.microsoft.com/office/drawing/2014/main" id="{FCB90A88-3D7D-E745-A4EF-A7A2EFE6F18A}"/>
              </a:ext>
            </a:extLst>
          </p:cNvPr>
          <p:cNvCxnSpPr>
            <a:cxnSpLocks/>
          </p:cNvCxnSpPr>
          <p:nvPr/>
        </p:nvCxnSpPr>
        <p:spPr>
          <a:xfrm flipV="1">
            <a:off x="1338943" y="2162629"/>
            <a:ext cx="0" cy="353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4981A6DD-8886-944F-BB1F-C6999AE9BB28}"/>
              </a:ext>
            </a:extLst>
          </p:cNvPr>
          <p:cNvSpPr txBox="1"/>
          <p:nvPr/>
        </p:nvSpPr>
        <p:spPr>
          <a:xfrm>
            <a:off x="5005193" y="554582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endParaRPr kumimoji="1" lang="ja-JP" altLang="en-US" sz="240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E5B0ADDB-FC21-6149-AE1A-EE3EA0CC79A3}"/>
              </a:ext>
            </a:extLst>
          </p:cNvPr>
          <p:cNvSpPr txBox="1"/>
          <p:nvPr/>
        </p:nvSpPr>
        <p:spPr>
          <a:xfrm>
            <a:off x="806226" y="201056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/>
          </a:p>
        </p:txBody>
      </p:sp>
      <p:sp>
        <p:nvSpPr>
          <p:cNvPr id="8" name="타원 10">
            <a:extLst>
              <a:ext uri="{FF2B5EF4-FFF2-40B4-BE49-F238E27FC236}">
                <a16:creationId xmlns:a16="http://schemas.microsoft.com/office/drawing/2014/main" id="{ACC2B64D-6B7A-A942-BDCA-F919F09DC833}"/>
              </a:ext>
            </a:extLst>
          </p:cNvPr>
          <p:cNvSpPr/>
          <p:nvPr/>
        </p:nvSpPr>
        <p:spPr>
          <a:xfrm>
            <a:off x="1988457" y="4162655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타원 13">
            <a:extLst>
              <a:ext uri="{FF2B5EF4-FFF2-40B4-BE49-F238E27FC236}">
                <a16:creationId xmlns:a16="http://schemas.microsoft.com/office/drawing/2014/main" id="{CA441CA7-0D3A-2543-AAA0-3CC8058A3CF2}"/>
              </a:ext>
            </a:extLst>
          </p:cNvPr>
          <p:cNvSpPr/>
          <p:nvPr/>
        </p:nvSpPr>
        <p:spPr>
          <a:xfrm>
            <a:off x="2982685" y="4315055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타원 14">
            <a:extLst>
              <a:ext uri="{FF2B5EF4-FFF2-40B4-BE49-F238E27FC236}">
                <a16:creationId xmlns:a16="http://schemas.microsoft.com/office/drawing/2014/main" id="{676FE1EE-F44F-3F4A-A07D-A82A369AAFD4}"/>
              </a:ext>
            </a:extLst>
          </p:cNvPr>
          <p:cNvSpPr/>
          <p:nvPr/>
        </p:nvSpPr>
        <p:spPr>
          <a:xfrm>
            <a:off x="3100272" y="3778889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타원 16">
            <a:extLst>
              <a:ext uri="{FF2B5EF4-FFF2-40B4-BE49-F238E27FC236}">
                <a16:creationId xmlns:a16="http://schemas.microsoft.com/office/drawing/2014/main" id="{22119BDC-E3D6-0148-8BC1-D9277F369686}"/>
              </a:ext>
            </a:extLst>
          </p:cNvPr>
          <p:cNvSpPr/>
          <p:nvPr/>
        </p:nvSpPr>
        <p:spPr>
          <a:xfrm>
            <a:off x="3766457" y="3429000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타원 17">
            <a:extLst>
              <a:ext uri="{FF2B5EF4-FFF2-40B4-BE49-F238E27FC236}">
                <a16:creationId xmlns:a16="http://schemas.microsoft.com/office/drawing/2014/main" id="{05F0B094-3E15-2141-9178-FD7C328382C7}"/>
              </a:ext>
            </a:extLst>
          </p:cNvPr>
          <p:cNvSpPr/>
          <p:nvPr/>
        </p:nvSpPr>
        <p:spPr>
          <a:xfrm>
            <a:off x="2315027" y="4735968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타원 18">
            <a:extLst>
              <a:ext uri="{FF2B5EF4-FFF2-40B4-BE49-F238E27FC236}">
                <a16:creationId xmlns:a16="http://schemas.microsoft.com/office/drawing/2014/main" id="{8EED47B7-D172-5C41-BB83-6C617FA6388D}"/>
              </a:ext>
            </a:extLst>
          </p:cNvPr>
          <p:cNvSpPr/>
          <p:nvPr/>
        </p:nvSpPr>
        <p:spPr>
          <a:xfrm>
            <a:off x="4561797" y="3657258"/>
            <a:ext cx="235174" cy="2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직선 연결선[R] 19">
            <a:extLst>
              <a:ext uri="{FF2B5EF4-FFF2-40B4-BE49-F238E27FC236}">
                <a16:creationId xmlns:a16="http://schemas.microsoft.com/office/drawing/2014/main" id="{6C9E63ED-3AEA-904E-AB3F-0A834F4BA303}"/>
              </a:ext>
            </a:extLst>
          </p:cNvPr>
          <p:cNvCxnSpPr/>
          <p:nvPr/>
        </p:nvCxnSpPr>
        <p:spPr>
          <a:xfrm flipV="1">
            <a:off x="1988457" y="3429000"/>
            <a:ext cx="2690927" cy="1293927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4">
            <a:extLst>
              <a:ext uri="{FF2B5EF4-FFF2-40B4-BE49-F238E27FC236}">
                <a16:creationId xmlns:a16="http://schemas.microsoft.com/office/drawing/2014/main" id="{CD5D045D-8B23-9242-99C3-6CADA3434422}"/>
              </a:ext>
            </a:extLst>
          </p:cNvPr>
          <p:cNvCxnSpPr>
            <a:cxnSpLocks/>
          </p:cNvCxnSpPr>
          <p:nvPr/>
        </p:nvCxnSpPr>
        <p:spPr>
          <a:xfrm>
            <a:off x="2109982" y="4259430"/>
            <a:ext cx="0" cy="4020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20">
            <a:extLst>
              <a:ext uri="{FF2B5EF4-FFF2-40B4-BE49-F238E27FC236}">
                <a16:creationId xmlns:a16="http://schemas.microsoft.com/office/drawing/2014/main" id="{8BBE01F4-D739-3B4E-912A-0BD14D7E6875}"/>
              </a:ext>
            </a:extLst>
          </p:cNvPr>
          <p:cNvCxnSpPr>
            <a:cxnSpLocks/>
          </p:cNvCxnSpPr>
          <p:nvPr/>
        </p:nvCxnSpPr>
        <p:spPr>
          <a:xfrm>
            <a:off x="2422039" y="4502673"/>
            <a:ext cx="0" cy="365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22">
            <a:extLst>
              <a:ext uri="{FF2B5EF4-FFF2-40B4-BE49-F238E27FC236}">
                <a16:creationId xmlns:a16="http://schemas.microsoft.com/office/drawing/2014/main" id="{3D6D2577-D2C8-984C-AD56-26BC4E039684}"/>
              </a:ext>
            </a:extLst>
          </p:cNvPr>
          <p:cNvCxnSpPr>
            <a:cxnSpLocks/>
          </p:cNvCxnSpPr>
          <p:nvPr/>
        </p:nvCxnSpPr>
        <p:spPr>
          <a:xfrm>
            <a:off x="3096953" y="4175968"/>
            <a:ext cx="0" cy="2496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23">
            <a:extLst>
              <a:ext uri="{FF2B5EF4-FFF2-40B4-BE49-F238E27FC236}">
                <a16:creationId xmlns:a16="http://schemas.microsoft.com/office/drawing/2014/main" id="{064D4269-D961-1046-8077-7F8CB0491AB6}"/>
              </a:ext>
            </a:extLst>
          </p:cNvPr>
          <p:cNvCxnSpPr>
            <a:cxnSpLocks/>
          </p:cNvCxnSpPr>
          <p:nvPr/>
        </p:nvCxnSpPr>
        <p:spPr>
          <a:xfrm>
            <a:off x="3220325" y="3837701"/>
            <a:ext cx="0" cy="302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24">
            <a:extLst>
              <a:ext uri="{FF2B5EF4-FFF2-40B4-BE49-F238E27FC236}">
                <a16:creationId xmlns:a16="http://schemas.microsoft.com/office/drawing/2014/main" id="{1783A0FD-6094-B248-87BC-E790B98EE03C}"/>
              </a:ext>
            </a:extLst>
          </p:cNvPr>
          <p:cNvCxnSpPr>
            <a:cxnSpLocks/>
          </p:cNvCxnSpPr>
          <p:nvPr/>
        </p:nvCxnSpPr>
        <p:spPr>
          <a:xfrm>
            <a:off x="3895240" y="3496617"/>
            <a:ext cx="0" cy="302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25">
            <a:extLst>
              <a:ext uri="{FF2B5EF4-FFF2-40B4-BE49-F238E27FC236}">
                <a16:creationId xmlns:a16="http://schemas.microsoft.com/office/drawing/2014/main" id="{A0B6B4D4-A2A2-404F-853F-443EA5332BD4}"/>
              </a:ext>
            </a:extLst>
          </p:cNvPr>
          <p:cNvCxnSpPr>
            <a:cxnSpLocks/>
          </p:cNvCxnSpPr>
          <p:nvPr/>
        </p:nvCxnSpPr>
        <p:spPr>
          <a:xfrm>
            <a:off x="4671753" y="3445232"/>
            <a:ext cx="0" cy="3322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9EB82F30-ED42-D142-A05F-6392AFC862F6}"/>
              </a:ext>
            </a:extLst>
          </p:cNvPr>
          <p:cNvSpPr txBox="1"/>
          <p:nvPr/>
        </p:nvSpPr>
        <p:spPr>
          <a:xfrm>
            <a:off x="5493475" y="1155795"/>
            <a:ext cx="635462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最適な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w, b</a:t>
            </a:r>
            <a:r>
              <a:rPr kumimoji="1" lang="ko-KR" altLang="en-US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の値を探す方法</a:t>
            </a: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最適化</a:t>
            </a:r>
            <a:r>
              <a:rPr kumimoji="1" lang="ko-KR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モデルがデータをちゃんと説明できるか？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</a:t>
            </a:r>
            <a:r>
              <a:rPr kumimoji="1" lang="ko-KR" altLang="en-US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モデル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の出力</a:t>
            </a:r>
            <a:r>
              <a:rPr kumimoji="1" lang="ko-KR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とデ</a:t>
            </a: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ータとの距離</a:t>
            </a: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257300" lvl="2" indent="-342900">
              <a:buFont typeface="+mj-lt"/>
              <a:buAutoNum type="arabicPeriod"/>
            </a:pP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距離が近い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Good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</a:b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距離が遠い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  Bad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モデルとデータとの距離の表現</a:t>
            </a:r>
            <a: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 = </a:t>
            </a: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損失関数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</a:b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</a:b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ko-KR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様々な損失関数が存在</a:t>
            </a:r>
            <a:br>
              <a:rPr kumimoji="1" lang="en-US" altLang="ko-KR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ko-KR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Mean squared error (MSE) </a:t>
            </a:r>
            <a:r>
              <a:rPr kumimoji="1" lang="en-US" altLang="ja-JP" sz="20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 </a:t>
            </a:r>
            <a:r>
              <a:rPr kumimoji="1" lang="ko-KR" altLang="en-US" sz="20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Wingdings" pitchFamily="2" charset="2"/>
              </a:rPr>
              <a:t>二乗和</a:t>
            </a:r>
            <a:endParaRPr kumimoji="1" lang="en-US" altLang="ja-JP" sz="2000" b="1" dirty="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Mean absolute error (MAE)</a:t>
            </a: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Root MSE (RMSE)</a:t>
            </a:r>
          </a:p>
          <a:p>
            <a:pPr marL="1428750" lvl="2" indent="-514350">
              <a:buFont typeface="+mj-lt"/>
              <a:buAutoNum type="alphaLcPeriod"/>
            </a:pP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5">
                <a:extLst>
                  <a:ext uri="{FF2B5EF4-FFF2-40B4-BE49-F238E27FC236}">
                    <a16:creationId xmlns:a16="http://schemas.microsoft.com/office/drawing/2014/main" id="{B70FB975-0F7E-6642-BE7C-A43B6F490A27}"/>
                  </a:ext>
                </a:extLst>
              </p:cNvPr>
              <p:cNvSpPr/>
              <p:nvPr/>
            </p:nvSpPr>
            <p:spPr>
              <a:xfrm>
                <a:off x="1500936" y="4958911"/>
                <a:ext cx="15361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𝑦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𝑤𝑥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+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𝑏</m:t>
                      </m:r>
                    </m:oMath>
                  </m:oMathPara>
                </a14:m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2" name="직사각형 5">
                <a:extLst>
                  <a:ext uri="{FF2B5EF4-FFF2-40B4-BE49-F238E27FC236}">
                    <a16:creationId xmlns:a16="http://schemas.microsoft.com/office/drawing/2014/main" id="{B70FB975-0F7E-6642-BE7C-A43B6F490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36" y="4958911"/>
                <a:ext cx="1536126" cy="400110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9">
            <a:extLst>
              <a:ext uri="{FF2B5EF4-FFF2-40B4-BE49-F238E27FC236}">
                <a16:creationId xmlns:a16="http://schemas.microsoft.com/office/drawing/2014/main" id="{EED58794-F1EF-B045-9F99-86AB5B195CA6}"/>
              </a:ext>
            </a:extLst>
          </p:cNvPr>
          <p:cNvSpPr txBox="1"/>
          <p:nvPr/>
        </p:nvSpPr>
        <p:spPr>
          <a:xfrm>
            <a:off x="6462782" y="3922863"/>
            <a:ext cx="480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(Error function, loss function, cost function)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1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B56FDB-6B08-FB4A-946E-C61D2943308A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損失関数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6">
                <a:extLst>
                  <a:ext uri="{FF2B5EF4-FFF2-40B4-BE49-F238E27FC236}">
                    <a16:creationId xmlns:a16="http://schemas.microsoft.com/office/drawing/2014/main" id="{E9B3619D-F1B1-FF4D-B9BE-F3445A3B97B8}"/>
                  </a:ext>
                </a:extLst>
              </p:cNvPr>
              <p:cNvSpPr txBox="1"/>
              <p:nvPr/>
            </p:nvSpPr>
            <p:spPr>
              <a:xfrm>
                <a:off x="6695832" y="842529"/>
                <a:ext cx="4886274" cy="582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計算方法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ko-KR" sz="200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の場合</a:t>
                </a:r>
                <a:b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𝐸𝑟𝑟𝑜𝑟</m:t>
                    </m:r>
                    <m:r>
                      <a:rPr kumimoji="1" lang="en-US" altLang="ko-KR" sz="2000" b="0" i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6</m:t>
                        </m:r>
                      </m:sub>
                    </m:sSub>
                    <m:r>
                      <a:rPr kumimoji="1" lang="ko-KR" altLang="en-US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ー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6</m:t>
                        </m:r>
                      </m:sub>
                    </m:sSub>
                  </m:oMath>
                </a14:m>
                <a:br>
                  <a:rPr kumimoji="1" lang="en-US" altLang="ja-JP" sz="2000" dirty="0"/>
                </a:b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kumimoji="1" lang="ja-JP" altLang="en-US" sz="2000"/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一般化すると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𝐸𝑟𝑟𝑜𝑟</m:t>
                    </m:r>
                    <m:r>
                      <a:rPr kumimoji="1" lang="en-US" altLang="ko-KR" sz="2000" b="0" i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</m:sub>
                    </m:sSub>
                    <m:r>
                      <a:rPr kumimoji="1" lang="ko-KR" altLang="en-US" sz="2000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ー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br>
                  <a:rPr kumimoji="1" lang="en-US" altLang="ja-JP" sz="2000" dirty="0"/>
                </a:b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kumimoji="1" lang="en-US" altLang="ja-JP" sz="2000" dirty="0"/>
                </a:br>
                <a:endParaRPr kumimoji="1" lang="en-US" altLang="ja-JP" sz="2000" dirty="0"/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二乗和をすると</a:t>
                </a:r>
                <a:b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𝑀𝑆𝐸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</m:t>
                    </m:r>
                    <m:f>
                      <m:f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000" b="0" i="1" smtClean="0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ko-KR" sz="2000" i="1" smtClean="0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sz="2000" b="0" i="1" smtClean="0">
                                            <a:latin typeface="Cambria Math" panose="02040503050406030204" pitchFamily="18" charset="0"/>
                                            <a:ea typeface="Hiragino Kaku Gothic Pro W3" panose="020B0300000000000000" pitchFamily="34" charset="-128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sz="2000" b="0" i="1" smtClean="0"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kumimoji="1" lang="en-US" altLang="ko-KR" sz="2000" b="0" i="1" dirty="0">
                    <a:latin typeface="Cambria Math" panose="02040503050406030204" pitchFamily="18" charset="0"/>
                    <a:ea typeface="Hiragino Kaku Gothic Pro W3" panose="020B0300000000000000" pitchFamily="34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          =</m:t>
                    </m:r>
                    <m:f>
                      <m:f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𝑖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kumimoji="1" lang="ko-KR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損失の計算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</a:t>
                </a:r>
                <a:r>
                  <a:rPr kumimoji="1" lang="en-US" altLang="ko-KR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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sym typeface="Wingdings" pitchFamily="2" charset="2"/>
                  </a:rPr>
                  <a:t>　</a:t>
                </a:r>
                <a:r>
                  <a:rPr kumimoji="1" lang="ko-KR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モデルの予測力評価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ko-KR" altLang="en-US" sz="2000" dirty="0" err="1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上のモデルがいい</a:t>
                </a:r>
                <a:endParaRPr kumimoji="1" lang="en-US" altLang="ko-KR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4" name="TextBox 26">
                <a:extLst>
                  <a:ext uri="{FF2B5EF4-FFF2-40B4-BE49-F238E27FC236}">
                    <a16:creationId xmlns:a16="http://schemas.microsoft.com/office/drawing/2014/main" id="{E9B3619D-F1B1-FF4D-B9BE-F3445A3B9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832" y="842529"/>
                <a:ext cx="4886274" cy="5824415"/>
              </a:xfrm>
              <a:prstGeom prst="rect">
                <a:avLst/>
              </a:prstGeom>
              <a:blipFill>
                <a:blip r:embed="rId2"/>
                <a:stretch>
                  <a:fillRect l="-1036" t="-652" r="-259" b="-8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F98FF1C-1176-5444-8F9D-CD3C48B8D49B}"/>
              </a:ext>
            </a:extLst>
          </p:cNvPr>
          <p:cNvGrpSpPr/>
          <p:nvPr/>
        </p:nvGrpSpPr>
        <p:grpSpPr>
          <a:xfrm>
            <a:off x="609894" y="1335932"/>
            <a:ext cx="5602158" cy="5331012"/>
            <a:chOff x="548008" y="1553270"/>
            <a:chExt cx="5602158" cy="5331012"/>
          </a:xfrm>
        </p:grpSpPr>
        <p:grpSp>
          <p:nvGrpSpPr>
            <p:cNvPr id="25" name="그룹 34">
              <a:extLst>
                <a:ext uri="{FF2B5EF4-FFF2-40B4-BE49-F238E27FC236}">
                  <a16:creationId xmlns:a16="http://schemas.microsoft.com/office/drawing/2014/main" id="{A940AA55-0E44-1E49-9E9D-07B907100174}"/>
                </a:ext>
              </a:extLst>
            </p:cNvPr>
            <p:cNvGrpSpPr/>
            <p:nvPr/>
          </p:nvGrpSpPr>
          <p:grpSpPr>
            <a:xfrm>
              <a:off x="548008" y="1553270"/>
              <a:ext cx="4557616" cy="2662067"/>
              <a:chOff x="73282" y="1499930"/>
              <a:chExt cx="5514716" cy="3221101"/>
            </a:xfrm>
          </p:grpSpPr>
          <p:cxnSp>
            <p:nvCxnSpPr>
              <p:cNvPr id="26" name="직선 화살표 연결선 3">
                <a:extLst>
                  <a:ext uri="{FF2B5EF4-FFF2-40B4-BE49-F238E27FC236}">
                    <a16:creationId xmlns:a16="http://schemas.microsoft.com/office/drawing/2014/main" id="{E2C8A360-DEF9-EA4E-A281-DAC42C8E9623}"/>
                  </a:ext>
                </a:extLst>
              </p:cNvPr>
              <p:cNvCxnSpPr/>
              <p:nvPr/>
            </p:nvCxnSpPr>
            <p:spPr>
              <a:xfrm>
                <a:off x="1545647" y="4340967"/>
                <a:ext cx="397046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6">
                <a:extLst>
                  <a:ext uri="{FF2B5EF4-FFF2-40B4-BE49-F238E27FC236}">
                    <a16:creationId xmlns:a16="http://schemas.microsoft.com/office/drawing/2014/main" id="{03BA26E8-D266-1C4C-8EFB-9CF39CA5D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047" y="1678192"/>
                <a:ext cx="0" cy="2815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7">
                <a:extLst>
                  <a:ext uri="{FF2B5EF4-FFF2-40B4-BE49-F238E27FC236}">
                    <a16:creationId xmlns:a16="http://schemas.microsoft.com/office/drawing/2014/main" id="{F5E31370-24AF-874E-B684-B29282F7026E}"/>
                  </a:ext>
                </a:extLst>
              </p:cNvPr>
              <p:cNvSpPr txBox="1"/>
              <p:nvPr/>
            </p:nvSpPr>
            <p:spPr>
              <a:xfrm>
                <a:off x="5269509" y="4348621"/>
                <a:ext cx="31848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x</a:t>
                </a:r>
                <a:endParaRPr kumimoji="1" lang="ja-JP" altLang="en-US" sz="1400"/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7B1519AD-C67F-7140-9AB6-4BE652732CBC}"/>
                  </a:ext>
                </a:extLst>
              </p:cNvPr>
              <p:cNvSpPr txBox="1"/>
              <p:nvPr/>
            </p:nvSpPr>
            <p:spPr>
              <a:xfrm>
                <a:off x="1255301" y="1499930"/>
                <a:ext cx="32236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y</a:t>
                </a:r>
                <a:endParaRPr kumimoji="1" lang="ja-JP" altLang="en-US" sz="1400"/>
              </a:p>
            </p:txBody>
          </p:sp>
          <p:sp>
            <p:nvSpPr>
              <p:cNvPr id="30" name="타원 10">
                <a:extLst>
                  <a:ext uri="{FF2B5EF4-FFF2-40B4-BE49-F238E27FC236}">
                    <a16:creationId xmlns:a16="http://schemas.microsoft.com/office/drawing/2014/main" id="{55D0FEA2-6D4C-ED4E-B8EF-794784FF5E2B}"/>
                  </a:ext>
                </a:extLst>
              </p:cNvPr>
              <p:cNvSpPr/>
              <p:nvPr/>
            </p:nvSpPr>
            <p:spPr>
              <a:xfrm>
                <a:off x="2347561" y="2957798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1" name="타원 13">
                <a:extLst>
                  <a:ext uri="{FF2B5EF4-FFF2-40B4-BE49-F238E27FC236}">
                    <a16:creationId xmlns:a16="http://schemas.microsoft.com/office/drawing/2014/main" id="{D174D5AE-16EC-7E4F-9F95-7E4851F36941}"/>
                  </a:ext>
                </a:extLst>
              </p:cNvPr>
              <p:cNvSpPr/>
              <p:nvPr/>
            </p:nvSpPr>
            <p:spPr>
              <a:xfrm>
                <a:off x="3341789" y="3110198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2" name="타원 14">
                <a:extLst>
                  <a:ext uri="{FF2B5EF4-FFF2-40B4-BE49-F238E27FC236}">
                    <a16:creationId xmlns:a16="http://schemas.microsoft.com/office/drawing/2014/main" id="{1C83BCC2-5CFB-1647-A521-EE05E3BFFB2A}"/>
                  </a:ext>
                </a:extLst>
              </p:cNvPr>
              <p:cNvSpPr/>
              <p:nvPr/>
            </p:nvSpPr>
            <p:spPr>
              <a:xfrm>
                <a:off x="3459376" y="2574032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3" name="타원 16">
                <a:extLst>
                  <a:ext uri="{FF2B5EF4-FFF2-40B4-BE49-F238E27FC236}">
                    <a16:creationId xmlns:a16="http://schemas.microsoft.com/office/drawing/2014/main" id="{C4B0874C-AEF7-5447-B864-1A4333D06F7F}"/>
                  </a:ext>
                </a:extLst>
              </p:cNvPr>
              <p:cNvSpPr/>
              <p:nvPr/>
            </p:nvSpPr>
            <p:spPr>
              <a:xfrm>
                <a:off x="4125561" y="2224143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4" name="타원 17">
                <a:extLst>
                  <a:ext uri="{FF2B5EF4-FFF2-40B4-BE49-F238E27FC236}">
                    <a16:creationId xmlns:a16="http://schemas.microsoft.com/office/drawing/2014/main" id="{E04A1828-9AAC-D746-B0AA-67761952CE74}"/>
                  </a:ext>
                </a:extLst>
              </p:cNvPr>
              <p:cNvSpPr/>
              <p:nvPr/>
            </p:nvSpPr>
            <p:spPr>
              <a:xfrm>
                <a:off x="2674131" y="3531111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35" name="타원 18">
                <a:extLst>
                  <a:ext uri="{FF2B5EF4-FFF2-40B4-BE49-F238E27FC236}">
                    <a16:creationId xmlns:a16="http://schemas.microsoft.com/office/drawing/2014/main" id="{27CF445A-C55A-5E4A-9BBB-858284CE3933}"/>
                  </a:ext>
                </a:extLst>
              </p:cNvPr>
              <p:cNvSpPr/>
              <p:nvPr/>
            </p:nvSpPr>
            <p:spPr>
              <a:xfrm>
                <a:off x="4920901" y="2452401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36" name="직선 연결선[R] 19">
                <a:extLst>
                  <a:ext uri="{FF2B5EF4-FFF2-40B4-BE49-F238E27FC236}">
                    <a16:creationId xmlns:a16="http://schemas.microsoft.com/office/drawing/2014/main" id="{F25CC4A1-C964-2846-8551-0190E3E19FFF}"/>
                  </a:ext>
                </a:extLst>
              </p:cNvPr>
              <p:cNvCxnSpPr/>
              <p:nvPr/>
            </p:nvCxnSpPr>
            <p:spPr>
              <a:xfrm flipV="1">
                <a:off x="2347561" y="2224143"/>
                <a:ext cx="2690927" cy="1293927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[R] 4">
                <a:extLst>
                  <a:ext uri="{FF2B5EF4-FFF2-40B4-BE49-F238E27FC236}">
                    <a16:creationId xmlns:a16="http://schemas.microsoft.com/office/drawing/2014/main" id="{EAEB338E-8535-3A41-9EB4-24152AEFB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9086" y="3054573"/>
                <a:ext cx="0" cy="402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20">
                <a:extLst>
                  <a:ext uri="{FF2B5EF4-FFF2-40B4-BE49-F238E27FC236}">
                    <a16:creationId xmlns:a16="http://schemas.microsoft.com/office/drawing/2014/main" id="{FDA18E73-1089-3C44-BFCB-EDB7CEFAC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143" y="3297816"/>
                <a:ext cx="0" cy="36546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[R] 22">
                <a:extLst>
                  <a:ext uri="{FF2B5EF4-FFF2-40B4-BE49-F238E27FC236}">
                    <a16:creationId xmlns:a16="http://schemas.microsoft.com/office/drawing/2014/main" id="{F2728404-3CB0-3848-A8BA-67633FE46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6057" y="2971111"/>
                <a:ext cx="0" cy="24962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23">
                <a:extLst>
                  <a:ext uri="{FF2B5EF4-FFF2-40B4-BE49-F238E27FC236}">
                    <a16:creationId xmlns:a16="http://schemas.microsoft.com/office/drawing/2014/main" id="{ABFA26C1-467A-0F4A-9C07-22D33C9DB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9429" y="2632844"/>
                <a:ext cx="0" cy="30204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24">
                <a:extLst>
                  <a:ext uri="{FF2B5EF4-FFF2-40B4-BE49-F238E27FC236}">
                    <a16:creationId xmlns:a16="http://schemas.microsoft.com/office/drawing/2014/main" id="{69AEF325-52F1-2C4D-BDEB-4891F802C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344" y="2291760"/>
                <a:ext cx="0" cy="30204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25">
                <a:extLst>
                  <a:ext uri="{FF2B5EF4-FFF2-40B4-BE49-F238E27FC236}">
                    <a16:creationId xmlns:a16="http://schemas.microsoft.com/office/drawing/2014/main" id="{94859B54-55AB-6A49-BB55-278C7B3E7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0857" y="2240375"/>
                <a:ext cx="0" cy="33224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직사각형 5">
                    <a:extLst>
                      <a:ext uri="{FF2B5EF4-FFF2-40B4-BE49-F238E27FC236}">
                        <a16:creationId xmlns:a16="http://schemas.microsoft.com/office/drawing/2014/main" id="{9A1356C0-E954-724D-9B93-7F4C6C3535A5}"/>
                      </a:ext>
                    </a:extLst>
                  </p:cNvPr>
                  <p:cNvSpPr/>
                  <p:nvPr/>
                </p:nvSpPr>
                <p:spPr>
                  <a:xfrm>
                    <a:off x="1860040" y="3754055"/>
                    <a:ext cx="1534405" cy="4096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𝑤𝑥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ko-KR" sz="16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sym typeface="Wingdings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0A997274-33B7-4F4C-8B4C-0B6E63F144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0040" y="3754055"/>
                    <a:ext cx="1534405" cy="4096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2">
                    <a:extLst>
                      <a:ext uri="{FF2B5EF4-FFF2-40B4-BE49-F238E27FC236}">
                        <a16:creationId xmlns:a16="http://schemas.microsoft.com/office/drawing/2014/main" id="{29E4D58F-9323-B547-93C2-2E7016BF1721}"/>
                      </a:ext>
                    </a:extLst>
                  </p:cNvPr>
                  <p:cNvSpPr txBox="1"/>
                  <p:nvPr/>
                </p:nvSpPr>
                <p:spPr>
                  <a:xfrm>
                    <a:off x="4791017" y="4271027"/>
                    <a:ext cx="513539" cy="3724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DB8C30AF-F326-6C44-A3F4-69FF85BD5A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1017" y="4271027"/>
                    <a:ext cx="513539" cy="3724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화살표 연결선 12">
                <a:extLst>
                  <a:ext uri="{FF2B5EF4-FFF2-40B4-BE49-F238E27FC236}">
                    <a16:creationId xmlns:a16="http://schemas.microsoft.com/office/drawing/2014/main" id="{8E559BD3-251F-6848-8467-805DAD756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8488" y="2709091"/>
                <a:ext cx="0" cy="1561936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27">
                <a:extLst>
                  <a:ext uri="{FF2B5EF4-FFF2-40B4-BE49-F238E27FC236}">
                    <a16:creationId xmlns:a16="http://schemas.microsoft.com/office/drawing/2014/main" id="{C97891DA-5D5D-D14C-B66A-60395270C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1835" y="2591208"/>
                <a:ext cx="303337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28">
                    <a:extLst>
                      <a:ext uri="{FF2B5EF4-FFF2-40B4-BE49-F238E27FC236}">
                        <a16:creationId xmlns:a16="http://schemas.microsoft.com/office/drawing/2014/main" id="{F99DE7DC-0B5A-6E45-913C-BCAEB8648F89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897" y="2344433"/>
                    <a:ext cx="514856" cy="3724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9C02145-38A4-E740-A7F5-86DE334ECB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897" y="2344433"/>
                    <a:ext cx="514856" cy="3724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직선 화살표 연결선 29">
                <a:extLst>
                  <a:ext uri="{FF2B5EF4-FFF2-40B4-BE49-F238E27FC236}">
                    <a16:creationId xmlns:a16="http://schemas.microsoft.com/office/drawing/2014/main" id="{31D1DAE5-729C-8E4B-BCD9-3CCB624CC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1835" y="2192279"/>
                <a:ext cx="318091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직사각형 30">
                    <a:extLst>
                      <a:ext uri="{FF2B5EF4-FFF2-40B4-BE49-F238E27FC236}">
                        <a16:creationId xmlns:a16="http://schemas.microsoft.com/office/drawing/2014/main" id="{DA60FDC5-5A06-A342-84B4-5C9FB6BAF547}"/>
                      </a:ext>
                    </a:extLst>
                  </p:cNvPr>
                  <p:cNvSpPr/>
                  <p:nvPr/>
                </p:nvSpPr>
                <p:spPr>
                  <a:xfrm>
                    <a:off x="73282" y="1967175"/>
                    <a:ext cx="1557060" cy="3724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1" lang="en-US" altLang="ko-KR" sz="1400" i="1" smtClean="0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6</m:t>
                              </m:r>
                            </m:sub>
                          </m:s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</m:t>
                          </m:r>
                          <m:sSub>
                            <m:sSub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6</m:t>
                              </m:r>
                            </m:sub>
                          </m:s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ko-KR" sz="14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sym typeface="Wingdings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7F0B0D8D-F62C-D44F-BAEA-27541A7699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82" y="1967175"/>
                    <a:ext cx="1557060" cy="3724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그룹 60">
              <a:extLst>
                <a:ext uri="{FF2B5EF4-FFF2-40B4-BE49-F238E27FC236}">
                  <a16:creationId xmlns:a16="http://schemas.microsoft.com/office/drawing/2014/main" id="{637C0D27-3DED-6140-AB15-151437B4CC83}"/>
                </a:ext>
              </a:extLst>
            </p:cNvPr>
            <p:cNvGrpSpPr/>
            <p:nvPr/>
          </p:nvGrpSpPr>
          <p:grpSpPr>
            <a:xfrm>
              <a:off x="1522356" y="4222215"/>
              <a:ext cx="4627810" cy="2662067"/>
              <a:chOff x="1255301" y="1499930"/>
              <a:chExt cx="5599651" cy="3221101"/>
            </a:xfrm>
          </p:grpSpPr>
          <p:cxnSp>
            <p:nvCxnSpPr>
              <p:cNvPr id="51" name="직선 화살표 연결선 61">
                <a:extLst>
                  <a:ext uri="{FF2B5EF4-FFF2-40B4-BE49-F238E27FC236}">
                    <a16:creationId xmlns:a16="http://schemas.microsoft.com/office/drawing/2014/main" id="{5E0D044A-B5C7-9B4C-844B-6D9A20171E1B}"/>
                  </a:ext>
                </a:extLst>
              </p:cNvPr>
              <p:cNvCxnSpPr/>
              <p:nvPr/>
            </p:nvCxnSpPr>
            <p:spPr>
              <a:xfrm>
                <a:off x="1545647" y="4340967"/>
                <a:ext cx="397046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62">
                <a:extLst>
                  <a:ext uri="{FF2B5EF4-FFF2-40B4-BE49-F238E27FC236}">
                    <a16:creationId xmlns:a16="http://schemas.microsoft.com/office/drawing/2014/main" id="{4824D4EC-4265-494A-A392-61FCB8D794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8047" y="1678192"/>
                <a:ext cx="0" cy="2815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63">
                <a:extLst>
                  <a:ext uri="{FF2B5EF4-FFF2-40B4-BE49-F238E27FC236}">
                    <a16:creationId xmlns:a16="http://schemas.microsoft.com/office/drawing/2014/main" id="{95B613AA-0C80-0C49-B12E-467C8E57F857}"/>
                  </a:ext>
                </a:extLst>
              </p:cNvPr>
              <p:cNvSpPr txBox="1"/>
              <p:nvPr/>
            </p:nvSpPr>
            <p:spPr>
              <a:xfrm>
                <a:off x="5269509" y="4348621"/>
                <a:ext cx="31848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x</a:t>
                </a:r>
                <a:endParaRPr kumimoji="1" lang="ja-JP" altLang="en-US" sz="1400"/>
              </a:p>
            </p:txBody>
          </p:sp>
          <p:sp>
            <p:nvSpPr>
              <p:cNvPr id="54" name="TextBox 64">
                <a:extLst>
                  <a:ext uri="{FF2B5EF4-FFF2-40B4-BE49-F238E27FC236}">
                    <a16:creationId xmlns:a16="http://schemas.microsoft.com/office/drawing/2014/main" id="{A48EBF7E-C854-B14C-9388-14E9D6DDC090}"/>
                  </a:ext>
                </a:extLst>
              </p:cNvPr>
              <p:cNvSpPr txBox="1"/>
              <p:nvPr/>
            </p:nvSpPr>
            <p:spPr>
              <a:xfrm>
                <a:off x="1255301" y="1499930"/>
                <a:ext cx="32236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y</a:t>
                </a:r>
                <a:endParaRPr kumimoji="1" lang="ja-JP" altLang="en-US" sz="1400"/>
              </a:p>
            </p:txBody>
          </p:sp>
          <p:sp>
            <p:nvSpPr>
              <p:cNvPr id="55" name="타원 65">
                <a:extLst>
                  <a:ext uri="{FF2B5EF4-FFF2-40B4-BE49-F238E27FC236}">
                    <a16:creationId xmlns:a16="http://schemas.microsoft.com/office/drawing/2014/main" id="{3DE8CA03-B079-6049-AD85-D32A7EEB75A3}"/>
                  </a:ext>
                </a:extLst>
              </p:cNvPr>
              <p:cNvSpPr/>
              <p:nvPr/>
            </p:nvSpPr>
            <p:spPr>
              <a:xfrm>
                <a:off x="2347561" y="2957798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6" name="타원 66">
                <a:extLst>
                  <a:ext uri="{FF2B5EF4-FFF2-40B4-BE49-F238E27FC236}">
                    <a16:creationId xmlns:a16="http://schemas.microsoft.com/office/drawing/2014/main" id="{530453EB-E263-8F45-9EFF-0EC43FEDA5EC}"/>
                  </a:ext>
                </a:extLst>
              </p:cNvPr>
              <p:cNvSpPr/>
              <p:nvPr/>
            </p:nvSpPr>
            <p:spPr>
              <a:xfrm>
                <a:off x="3341789" y="3110198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7" name="타원 67">
                <a:extLst>
                  <a:ext uri="{FF2B5EF4-FFF2-40B4-BE49-F238E27FC236}">
                    <a16:creationId xmlns:a16="http://schemas.microsoft.com/office/drawing/2014/main" id="{F5C81DBE-B4E6-9241-BB0D-083D3EC37033}"/>
                  </a:ext>
                </a:extLst>
              </p:cNvPr>
              <p:cNvSpPr/>
              <p:nvPr/>
            </p:nvSpPr>
            <p:spPr>
              <a:xfrm>
                <a:off x="3459376" y="2574032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8" name="타원 68">
                <a:extLst>
                  <a:ext uri="{FF2B5EF4-FFF2-40B4-BE49-F238E27FC236}">
                    <a16:creationId xmlns:a16="http://schemas.microsoft.com/office/drawing/2014/main" id="{4C593A30-C350-3048-94C4-FBAE4E012EB6}"/>
                  </a:ext>
                </a:extLst>
              </p:cNvPr>
              <p:cNvSpPr/>
              <p:nvPr/>
            </p:nvSpPr>
            <p:spPr>
              <a:xfrm>
                <a:off x="4125561" y="2224143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9" name="타원 69">
                <a:extLst>
                  <a:ext uri="{FF2B5EF4-FFF2-40B4-BE49-F238E27FC236}">
                    <a16:creationId xmlns:a16="http://schemas.microsoft.com/office/drawing/2014/main" id="{8D3DD46A-127F-BA4D-AFFF-64F1D0306294}"/>
                  </a:ext>
                </a:extLst>
              </p:cNvPr>
              <p:cNvSpPr/>
              <p:nvPr/>
            </p:nvSpPr>
            <p:spPr>
              <a:xfrm>
                <a:off x="2674131" y="3531111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0" name="타원 70">
                <a:extLst>
                  <a:ext uri="{FF2B5EF4-FFF2-40B4-BE49-F238E27FC236}">
                    <a16:creationId xmlns:a16="http://schemas.microsoft.com/office/drawing/2014/main" id="{3C91E234-B884-A349-94D0-E7DF384D837F}"/>
                  </a:ext>
                </a:extLst>
              </p:cNvPr>
              <p:cNvSpPr/>
              <p:nvPr/>
            </p:nvSpPr>
            <p:spPr>
              <a:xfrm>
                <a:off x="4920901" y="2452401"/>
                <a:ext cx="235174" cy="2351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61" name="직선 연결선[R] 71">
                <a:extLst>
                  <a:ext uri="{FF2B5EF4-FFF2-40B4-BE49-F238E27FC236}">
                    <a16:creationId xmlns:a16="http://schemas.microsoft.com/office/drawing/2014/main" id="{B281B238-4F48-1140-9E6D-AADAE75C31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0594" y="4080266"/>
                <a:ext cx="3045481" cy="1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72">
                <a:extLst>
                  <a:ext uri="{FF2B5EF4-FFF2-40B4-BE49-F238E27FC236}">
                    <a16:creationId xmlns:a16="http://schemas.microsoft.com/office/drawing/2014/main" id="{68B7A773-8A64-6B48-9053-29FECDCE4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9086" y="3054573"/>
                <a:ext cx="0" cy="102569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73">
                <a:extLst>
                  <a:ext uri="{FF2B5EF4-FFF2-40B4-BE49-F238E27FC236}">
                    <a16:creationId xmlns:a16="http://schemas.microsoft.com/office/drawing/2014/main" id="{8C74C640-42E9-6D4F-8F1C-0784EEA9A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1142" y="3663284"/>
                <a:ext cx="0" cy="41698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[R] 74">
                <a:extLst>
                  <a:ext uri="{FF2B5EF4-FFF2-40B4-BE49-F238E27FC236}">
                    <a16:creationId xmlns:a16="http://schemas.microsoft.com/office/drawing/2014/main" id="{ACC4AFAA-217E-FA49-81C1-4D9B2175C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6058" y="3220731"/>
                <a:ext cx="0" cy="85953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[R] 75">
                <a:extLst>
                  <a:ext uri="{FF2B5EF4-FFF2-40B4-BE49-F238E27FC236}">
                    <a16:creationId xmlns:a16="http://schemas.microsoft.com/office/drawing/2014/main" id="{C4A98998-FD99-A34F-9E01-6400D15D0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9429" y="2632845"/>
                <a:ext cx="0" cy="144742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[R] 76">
                <a:extLst>
                  <a:ext uri="{FF2B5EF4-FFF2-40B4-BE49-F238E27FC236}">
                    <a16:creationId xmlns:a16="http://schemas.microsoft.com/office/drawing/2014/main" id="{7138E233-B3D3-4E40-9FD8-BB9BF340F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1327" y="2304777"/>
                <a:ext cx="0" cy="177548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[R] 77">
                <a:extLst>
                  <a:ext uri="{FF2B5EF4-FFF2-40B4-BE49-F238E27FC236}">
                    <a16:creationId xmlns:a16="http://schemas.microsoft.com/office/drawing/2014/main" id="{45F12BAC-6210-9A44-8D90-24881F89AC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0857" y="2572619"/>
                <a:ext cx="0" cy="150764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직사각형 78">
                    <a:extLst>
                      <a:ext uri="{FF2B5EF4-FFF2-40B4-BE49-F238E27FC236}">
                        <a16:creationId xmlns:a16="http://schemas.microsoft.com/office/drawing/2014/main" id="{8621A37C-C826-CA4E-94B4-4F46754537B8}"/>
                      </a:ext>
                    </a:extLst>
                  </p:cNvPr>
                  <p:cNvSpPr/>
                  <p:nvPr/>
                </p:nvSpPr>
                <p:spPr>
                  <a:xfrm>
                    <a:off x="5320547" y="3722171"/>
                    <a:ext cx="1534405" cy="4096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𝑦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=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𝑤𝑥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ko-KR" sz="16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sym typeface="Wingdings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FBE1F39E-21A6-2046-80AF-6719F00B6B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0547" y="3722171"/>
                    <a:ext cx="1534405" cy="40965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1689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B779-183D-AE40-96F2-8F9FA66B518E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における損失関数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DD7FC03-626E-054D-8D00-4F660D9CA99B}"/>
              </a:ext>
            </a:extLst>
          </p:cNvPr>
          <p:cNvGrpSpPr/>
          <p:nvPr/>
        </p:nvGrpSpPr>
        <p:grpSpPr>
          <a:xfrm>
            <a:off x="1040524" y="1783548"/>
            <a:ext cx="9726034" cy="4950425"/>
            <a:chOff x="1051035" y="1135117"/>
            <a:chExt cx="9726034" cy="4950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14305338-51E4-B944-8908-78D00FABA07D}"/>
                    </a:ext>
                  </a:extLst>
                </p:cNvPr>
                <p:cNvSpPr txBox="1"/>
                <p:nvPr/>
              </p:nvSpPr>
              <p:spPr>
                <a:xfrm>
                  <a:off x="1051035" y="1135117"/>
                  <a:ext cx="54595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" altLang="ja-JP" sz="2000" dirty="0"/>
                    <a:t>torch.nn.</a:t>
                  </a:r>
                  <a:r>
                    <a:rPr lang="en" altLang="ja-JP" sz="2000" dirty="0" err="1"/>
                    <a:t>BCELoss</a:t>
                  </a:r>
                  <a:r>
                    <a:rPr lang="ja-JP" altLang="en-US" sz="2000"/>
                    <a:t>　</a:t>
                  </a:r>
                  <a:r>
                    <a:rPr lang="en-US" altLang="ja-JP" sz="20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2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クラス分類　</a:t>
                  </a:r>
                  <a:r>
                    <a:rPr kumimoji="1" lang="en-US" altLang="ja-JP" sz="200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endParaRPr kumimoji="1" lang="en-US" altLang="ja-JP" sz="2000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14305338-51E4-B944-8908-78D00FABA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035" y="1135117"/>
                  <a:ext cx="5459571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1395" t="-9375" b="-28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063E97A8-F319-6A4B-AB23-E298CD7843D7}"/>
                    </a:ext>
                  </a:extLst>
                </p:cNvPr>
                <p:cNvSpPr txBox="1"/>
                <p:nvPr/>
              </p:nvSpPr>
              <p:spPr>
                <a:xfrm>
                  <a:off x="2741626" y="1565408"/>
                  <a:ext cx="5293822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)}]</m:t>
                            </m:r>
                          </m:e>
                        </m:nary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063E97A8-F319-6A4B-AB23-E298CD784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626" y="1565408"/>
                  <a:ext cx="5293822" cy="848566"/>
                </a:xfrm>
                <a:prstGeom prst="rect">
                  <a:avLst/>
                </a:prstGeom>
                <a:blipFill>
                  <a:blip r:embed="rId3"/>
                  <a:stretch>
                    <a:fillRect t="-101493" b="-1567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7517C38-C454-2E44-9379-B5840AFDC592}"/>
                    </a:ext>
                  </a:extLst>
                </p:cNvPr>
                <p:cNvSpPr txBox="1"/>
                <p:nvPr/>
              </p:nvSpPr>
              <p:spPr>
                <a:xfrm>
                  <a:off x="1051035" y="2499968"/>
                  <a:ext cx="70080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" altLang="ja-JP" sz="2000" dirty="0"/>
                    <a:t>torch.nn.</a:t>
                  </a:r>
                  <a:r>
                    <a:rPr lang="en" altLang="ja-JP" sz="2000" dirty="0" err="1"/>
                    <a:t>BCEWithLogitsLoss</a:t>
                  </a:r>
                  <a:r>
                    <a:rPr lang="ja-JP" altLang="en-US" sz="2000"/>
                    <a:t>　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２クラス分類　</a:t>
                  </a:r>
                  <a:r>
                    <a:rPr kumimoji="1" lang="en-US" altLang="ja-JP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endParaRPr kumimoji="1" lang="en-US" altLang="ja-JP" sz="2000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7517C38-C454-2E44-9379-B5840AFDC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035" y="2499968"/>
                  <a:ext cx="7008072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087" t="-6061" b="-242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64D42AC3-7B69-6946-840C-B5F96CCD5422}"/>
                    </a:ext>
                  </a:extLst>
                </p:cNvPr>
                <p:cNvSpPr txBox="1"/>
                <p:nvPr/>
              </p:nvSpPr>
              <p:spPr>
                <a:xfrm>
                  <a:off x="2741626" y="3004717"/>
                  <a:ext cx="5856796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))}]</m:t>
                            </m:r>
                          </m:e>
                        </m:nary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64D42AC3-7B69-6946-840C-B5F96CCD5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626" y="3004717"/>
                  <a:ext cx="5856796" cy="848566"/>
                </a:xfrm>
                <a:prstGeom prst="rect">
                  <a:avLst/>
                </a:prstGeom>
                <a:blipFill>
                  <a:blip r:embed="rId5"/>
                  <a:stretch>
                    <a:fillRect t="-100000" b="-15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BB78B76-225F-854F-B37D-792D3DFCFEBB}"/>
                    </a:ext>
                  </a:extLst>
                </p:cNvPr>
                <p:cNvSpPr txBox="1"/>
                <p:nvPr/>
              </p:nvSpPr>
              <p:spPr>
                <a:xfrm>
                  <a:off x="9045441" y="3244334"/>
                  <a:ext cx="1731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a14:m>
                  <a:r>
                    <a:rPr kumimoji="1" lang="en-US" altLang="ja-JP" dirty="0"/>
                    <a:t>: </a:t>
                  </a:r>
                  <a:r>
                    <a:rPr kumimoji="1"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sigmoid</a:t>
                  </a:r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BB78B76-225F-854F-B37D-792D3DFCF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441" y="3244334"/>
                  <a:ext cx="173162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219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EBF3840-CF91-5848-BB17-29B927CC6585}"/>
                    </a:ext>
                  </a:extLst>
                </p:cNvPr>
                <p:cNvSpPr txBox="1"/>
                <p:nvPr/>
              </p:nvSpPr>
              <p:spPr>
                <a:xfrm>
                  <a:off x="1051035" y="3914639"/>
                  <a:ext cx="65233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" altLang="ja-JP" sz="2000" dirty="0" err="1"/>
                    <a:t>torch.CrossEntropyLoss</a:t>
                  </a:r>
                  <a:r>
                    <a:rPr lang="ja-JP" altLang="en-US" sz="2000"/>
                    <a:t>　</a:t>
                  </a:r>
                  <a:r>
                    <a:rPr lang="ja-JP" altLang="en-US" sz="20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多クラス分類　</a:t>
                  </a:r>
                  <a:r>
                    <a:rPr kumimoji="1" lang="en-US" altLang="ja-JP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∞≤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≤∞</m:t>
                      </m:r>
                    </m:oMath>
                  </a14:m>
                  <a:endParaRPr kumimoji="1" lang="en-US" altLang="ja-JP" sz="2000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EBF3840-CF91-5848-BB17-29B927CC6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035" y="3914639"/>
                  <a:ext cx="6523389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1167" t="-9375" b="-28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BC0DA5E-BF3C-1341-97DE-E654D956021A}"/>
                    </a:ext>
                  </a:extLst>
                </p:cNvPr>
                <p:cNvSpPr txBox="1"/>
                <p:nvPr/>
              </p:nvSpPr>
              <p:spPr>
                <a:xfrm>
                  <a:off x="2741626" y="4480744"/>
                  <a:ext cx="4101764" cy="1604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aln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kumimoji="1" lang="en-US" altLang="ja-JP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ja-JP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ja-JP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ja-JP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e>
                                        </m:nary>
                                        <m:d>
                                          <m:dPr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nary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BC0DA5E-BF3C-1341-97DE-E654D9560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626" y="4480744"/>
                  <a:ext cx="4101764" cy="1604798"/>
                </a:xfrm>
                <a:prstGeom prst="rect">
                  <a:avLst/>
                </a:prstGeom>
                <a:blipFill>
                  <a:blip r:embed="rId8"/>
                  <a:stretch>
                    <a:fillRect t="-52344" b="-804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790DD5-29A8-B449-A740-5DB2FE85A02E}"/>
                  </a:ext>
                </a:extLst>
              </p:cNvPr>
              <p:cNvSpPr txBox="1"/>
              <p:nvPr/>
            </p:nvSpPr>
            <p:spPr>
              <a:xfrm>
                <a:off x="1166649" y="1026616"/>
                <a:ext cx="6980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基本的に</a:t>
                </a:r>
                <a:r>
                  <a:rPr kumimoji="1" lang="ja-JP" altLang="en-US" sz="2400" b="1" u="sng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分類問題</a:t>
                </a:r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に対して用いる損失関数</a:t>
                </a:r>
                <a:r>
                  <a:rPr kumimoji="1"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790DD5-29A8-B449-A740-5DB2FE85A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49" y="1026616"/>
                <a:ext cx="6980181" cy="461665"/>
              </a:xfrm>
              <a:prstGeom prst="rect">
                <a:avLst/>
              </a:prstGeom>
              <a:blipFill>
                <a:blip r:embed="rId9"/>
                <a:stretch>
                  <a:fillRect l="-1270" t="-10526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CF32B7-6119-AC46-8655-17DCD46ADCB9}"/>
                  </a:ext>
                </a:extLst>
              </p:cNvPr>
              <p:cNvSpPr txBox="1"/>
              <p:nvPr/>
            </p:nvSpPr>
            <p:spPr>
              <a:xfrm>
                <a:off x="8146830" y="1056641"/>
                <a:ext cx="20387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出力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, 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クラス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CF32B7-6119-AC46-8655-17DCD46A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30" y="1056641"/>
                <a:ext cx="2038763" cy="400110"/>
              </a:xfrm>
              <a:prstGeom prst="rect">
                <a:avLst/>
              </a:prstGeom>
              <a:blipFill>
                <a:blip r:embed="rId10"/>
                <a:stretch>
                  <a:fillRect l="-3086" t="-937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06FC1C-7B81-204D-9285-0A8F8148A43A}"/>
                  </a:ext>
                </a:extLst>
              </p:cNvPr>
              <p:cNvSpPr txBox="1"/>
              <p:nvPr/>
            </p:nvSpPr>
            <p:spPr>
              <a:xfrm>
                <a:off x="7805965" y="4578459"/>
                <a:ext cx="1292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06FC1C-7B81-204D-9285-0A8F8148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65" y="4578459"/>
                <a:ext cx="1292341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CC2B5C6-2B0A-4B49-ABB9-35258306EF9A}"/>
              </a:ext>
            </a:extLst>
          </p:cNvPr>
          <p:cNvGrpSpPr/>
          <p:nvPr/>
        </p:nvGrpSpPr>
        <p:grpSpPr>
          <a:xfrm>
            <a:off x="7041931" y="5469119"/>
            <a:ext cx="2418954" cy="924910"/>
            <a:chOff x="7041931" y="5469119"/>
            <a:chExt cx="2418954" cy="924910"/>
          </a:xfrm>
        </p:grpSpPr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93B1D9FA-AABF-A74E-8C05-9A0F8CD99284}"/>
                </a:ext>
              </a:extLst>
            </p:cNvPr>
            <p:cNvSpPr/>
            <p:nvPr/>
          </p:nvSpPr>
          <p:spPr>
            <a:xfrm>
              <a:off x="7041931" y="5469119"/>
              <a:ext cx="273269" cy="924910"/>
            </a:xfrm>
            <a:custGeom>
              <a:avLst/>
              <a:gdLst>
                <a:gd name="connsiteX0" fmla="*/ 0 w 273269"/>
                <a:gd name="connsiteY0" fmla="*/ 0 h 924910"/>
                <a:gd name="connsiteX1" fmla="*/ 273269 w 273269"/>
                <a:gd name="connsiteY1" fmla="*/ 504497 h 924910"/>
                <a:gd name="connsiteX2" fmla="*/ 0 w 273269"/>
                <a:gd name="connsiteY2" fmla="*/ 924910 h 92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269" h="924910">
                  <a:moveTo>
                    <a:pt x="0" y="0"/>
                  </a:moveTo>
                  <a:cubicBezTo>
                    <a:pt x="136634" y="175172"/>
                    <a:pt x="273269" y="350345"/>
                    <a:pt x="273269" y="504497"/>
                  </a:cubicBezTo>
                  <a:cubicBezTo>
                    <a:pt x="273269" y="658649"/>
                    <a:pt x="136634" y="791779"/>
                    <a:pt x="0" y="9249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454518D-85DD-D748-9776-287D146F2EC7}"/>
                </a:ext>
              </a:extLst>
            </p:cNvPr>
            <p:cNvSpPr txBox="1"/>
            <p:nvPr/>
          </p:nvSpPr>
          <p:spPr>
            <a:xfrm>
              <a:off x="7429560" y="574690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確率に変換してる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62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B779-183D-AE40-96F2-8F9FA66B518E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における損失関数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305338-51E4-B944-8908-78D00FABA07D}"/>
              </a:ext>
            </a:extLst>
          </p:cNvPr>
          <p:cNvSpPr txBox="1"/>
          <p:nvPr/>
        </p:nvSpPr>
        <p:spPr>
          <a:xfrm>
            <a:off x="1040524" y="1783548"/>
            <a:ext cx="232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" altLang="ja-JP" sz="2000" dirty="0" err="1"/>
              <a:t>torch.nn.MSELoss</a:t>
            </a:r>
            <a:endParaRPr kumimoji="1"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3E97A8-F319-6A4B-AB23-E298CD7843D7}"/>
                  </a:ext>
                </a:extLst>
              </p:cNvPr>
              <p:cNvSpPr txBox="1"/>
              <p:nvPr/>
            </p:nvSpPr>
            <p:spPr>
              <a:xfrm>
                <a:off x="4014351" y="2226173"/>
                <a:ext cx="2592313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3E97A8-F319-6A4B-AB23-E298CD78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51" y="2226173"/>
                <a:ext cx="2592313" cy="848566"/>
              </a:xfrm>
              <a:prstGeom prst="rect">
                <a:avLst/>
              </a:prstGeom>
              <a:blipFill>
                <a:blip r:embed="rId2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790DD5-29A8-B449-A740-5DB2FE85A02E}"/>
                  </a:ext>
                </a:extLst>
              </p:cNvPr>
              <p:cNvSpPr txBox="1"/>
              <p:nvPr/>
            </p:nvSpPr>
            <p:spPr>
              <a:xfrm>
                <a:off x="1166649" y="1026616"/>
                <a:ext cx="7156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基本的に</a:t>
                </a:r>
                <a:r>
                  <a:rPr kumimoji="1" lang="ja-JP" altLang="en-US" sz="2400" b="1" u="sng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回帰問題</a:t>
                </a:r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に対して用いる損失関数</a:t>
                </a:r>
                <a:r>
                  <a:rPr kumimoji="1"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790DD5-29A8-B449-A740-5DB2FE85A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49" y="1026616"/>
                <a:ext cx="7156511" cy="461665"/>
              </a:xfrm>
              <a:prstGeom prst="rect">
                <a:avLst/>
              </a:prstGeom>
              <a:blipFill>
                <a:blip r:embed="rId3"/>
                <a:stretch>
                  <a:fillRect l="-1239" t="-10526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CF32B7-6119-AC46-8655-17DCD46ADCB9}"/>
                  </a:ext>
                </a:extLst>
              </p:cNvPr>
              <p:cNvSpPr txBox="1"/>
              <p:nvPr/>
            </p:nvSpPr>
            <p:spPr>
              <a:xfrm>
                <a:off x="8146830" y="1056641"/>
                <a:ext cx="2009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出力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, </a:t>
                </a:r>
                <a:r>
                  <a:rPr kumimoji="1" lang="ja-JP" altLang="en-US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正解値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1CF32B7-6119-AC46-8655-17DCD46A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30" y="1056641"/>
                <a:ext cx="2009909" cy="400110"/>
              </a:xfrm>
              <a:prstGeom prst="rect">
                <a:avLst/>
              </a:prstGeom>
              <a:blipFill>
                <a:blip r:embed="rId4"/>
                <a:stretch>
                  <a:fillRect l="-3145" t="-937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8789B3C-EA85-BD45-84D6-838CC0393E08}"/>
              </a:ext>
            </a:extLst>
          </p:cNvPr>
          <p:cNvGrpSpPr/>
          <p:nvPr/>
        </p:nvGrpSpPr>
        <p:grpSpPr>
          <a:xfrm>
            <a:off x="1043418" y="3317709"/>
            <a:ext cx="5486814" cy="1257941"/>
            <a:chOff x="1043418" y="4213452"/>
            <a:chExt cx="5486814" cy="125794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7517C38-C454-2E44-9379-B5840AFDC592}"/>
                </a:ext>
              </a:extLst>
            </p:cNvPr>
            <p:cNvSpPr txBox="1"/>
            <p:nvPr/>
          </p:nvSpPr>
          <p:spPr>
            <a:xfrm>
              <a:off x="1043418" y="4213452"/>
              <a:ext cx="21003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" altLang="ja-JP" sz="2000" dirty="0"/>
                <a:t>torch.nn.L1Loss</a:t>
              </a:r>
              <a:endParaRPr kumimoji="1" lang="en-US" altLang="ja-JP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80B7275-1C2B-2F48-82A4-F5D8A2B5FD02}"/>
                    </a:ext>
                  </a:extLst>
                </p:cNvPr>
                <p:cNvSpPr txBox="1"/>
                <p:nvPr/>
              </p:nvSpPr>
              <p:spPr>
                <a:xfrm>
                  <a:off x="4090782" y="4622827"/>
                  <a:ext cx="2439450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80B7275-1C2B-2F48-82A4-F5D8A2B5F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82" y="4622827"/>
                  <a:ext cx="2439450" cy="848566"/>
                </a:xfrm>
                <a:prstGeom prst="rect">
                  <a:avLst/>
                </a:prstGeom>
                <a:blipFill>
                  <a:blip r:embed="rId6"/>
                  <a:stretch>
                    <a:fillRect t="-98529" b="-15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53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D489-797F-5E46-9299-9679675FAD37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最適化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B75D3F7-AFD4-1F47-9C90-1BBCBDE6AA57}"/>
                  </a:ext>
                </a:extLst>
              </p:cNvPr>
              <p:cNvSpPr txBox="1"/>
              <p:nvPr/>
            </p:nvSpPr>
            <p:spPr>
              <a:xfrm>
                <a:off x="1471933" y="1013624"/>
                <a:ext cx="987033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定義した損失関数の最小値を与えるパラメータ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d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𝑤</m:t>
                        </m:r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,</m:t>
                        </m:r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を見つける作業</a:t>
                </a:r>
                <a:endParaRPr kumimoji="1"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損失関数が最小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→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定義した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NN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における最適解</a:t>
                </a: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微分して逐次更新を繰り返し行う</a:t>
                </a:r>
                <a:r>
                  <a:rPr kumimoji="1" lang="en-US" altLang="ja-JP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20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→ 自動微分はこのために</a:t>
                </a:r>
                <a:endPara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B75D3F7-AFD4-1F47-9C90-1BBCBDE6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33" y="1013624"/>
                <a:ext cx="9870331" cy="1077218"/>
              </a:xfrm>
              <a:prstGeom prst="rect">
                <a:avLst/>
              </a:prstGeom>
              <a:blipFill>
                <a:blip r:embed="rId2"/>
                <a:stretch>
                  <a:fillRect l="-770" t="-4651"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5CBBBF3F-8E77-FA45-83B4-B469F6421A1B}"/>
              </a:ext>
            </a:extLst>
          </p:cNvPr>
          <p:cNvGrpSpPr/>
          <p:nvPr/>
        </p:nvGrpSpPr>
        <p:grpSpPr>
          <a:xfrm>
            <a:off x="4129453" y="2155500"/>
            <a:ext cx="7224347" cy="4379289"/>
            <a:chOff x="4129453" y="2328519"/>
            <a:chExt cx="7224347" cy="4379289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F1DFF10-6325-EE4C-BD35-DBCADEA1B357}"/>
                </a:ext>
              </a:extLst>
            </p:cNvPr>
            <p:cNvGrpSpPr/>
            <p:nvPr/>
          </p:nvGrpSpPr>
          <p:grpSpPr>
            <a:xfrm>
              <a:off x="4129453" y="2328519"/>
              <a:ext cx="7224347" cy="4379289"/>
              <a:chOff x="2263720" y="1648774"/>
              <a:chExt cx="7224347" cy="4379289"/>
            </a:xfrm>
          </p:grpSpPr>
          <p:grpSp>
            <p:nvGrpSpPr>
              <p:cNvPr id="3" name="그룹 8">
                <a:extLst>
                  <a:ext uri="{FF2B5EF4-FFF2-40B4-BE49-F238E27FC236}">
                    <a16:creationId xmlns:a16="http://schemas.microsoft.com/office/drawing/2014/main" id="{BEFEDA4A-DB87-B74C-BB85-9011C8AAA8E0}"/>
                  </a:ext>
                </a:extLst>
              </p:cNvPr>
              <p:cNvGrpSpPr/>
              <p:nvPr/>
            </p:nvGrpSpPr>
            <p:grpSpPr>
              <a:xfrm>
                <a:off x="2263720" y="2177571"/>
                <a:ext cx="6078549" cy="3850492"/>
                <a:chOff x="6706409" y="2268237"/>
                <a:chExt cx="4151730" cy="2629938"/>
              </a:xfrm>
            </p:grpSpPr>
            <p:cxnSp>
              <p:nvCxnSpPr>
                <p:cNvPr id="4" name="직선 화살표 연결선 53">
                  <a:extLst>
                    <a:ext uri="{FF2B5EF4-FFF2-40B4-BE49-F238E27FC236}">
                      <a16:creationId xmlns:a16="http://schemas.microsoft.com/office/drawing/2014/main" id="{B67246D8-A5E7-9744-89B0-C1F5A941B5E6}"/>
                    </a:ext>
                  </a:extLst>
                </p:cNvPr>
                <p:cNvCxnSpPr/>
                <p:nvPr/>
              </p:nvCxnSpPr>
              <p:spPr>
                <a:xfrm>
                  <a:off x="7576761" y="4563195"/>
                  <a:ext cx="328137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직선 화살표 연결선 54">
                  <a:extLst>
                    <a:ext uri="{FF2B5EF4-FFF2-40B4-BE49-F238E27FC236}">
                      <a16:creationId xmlns:a16="http://schemas.microsoft.com/office/drawing/2014/main" id="{D25D176E-D830-D64D-8481-665EDB942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2711" y="2362554"/>
                  <a:ext cx="0" cy="232659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32">
                      <a:extLst>
                        <a:ext uri="{FF2B5EF4-FFF2-40B4-BE49-F238E27FC236}">
                          <a16:creationId xmlns:a16="http://schemas.microsoft.com/office/drawing/2014/main" id="{C56E222C-7A4E-9544-A65A-B9D4F89A34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59828" y="4624894"/>
                      <a:ext cx="485116" cy="273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𝑤</m:t>
                            </m:r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,</m:t>
                            </m:r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𝑏</m:t>
                            </m:r>
                          </m:oMath>
                        </m:oMathPara>
                      </a14:m>
                      <a:endParaRPr kumimoji="1" lang="ja-JP" altLang="en-US" sz="200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B331E659-3FAD-DD44-A110-AD9FF2FE72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59828" y="4624894"/>
                      <a:ext cx="485116" cy="27328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33">
                      <a:extLst>
                        <a:ext uri="{FF2B5EF4-FFF2-40B4-BE49-F238E27FC236}">
                          <a16:creationId xmlns:a16="http://schemas.microsoft.com/office/drawing/2014/main" id="{FE07D039-1C5E-4442-A2A5-9A0E291386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6409" y="2268237"/>
                      <a:ext cx="1009473" cy="273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𝐿𝑂𝑆𝑆</m:t>
                            </m:r>
                            <m:d>
                              <m:dPr>
                                <m:ctrlPr>
                                  <a:rPr kumimoji="1" lang="en-US" altLang="ko-KR" sz="2000" i="1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𝑤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,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𝑏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2000"/>
                    </a:p>
                  </p:txBody>
                </p:sp>
              </mc:Choice>
              <mc:Fallback xmlns="">
                <p:sp>
                  <p:nvSpPr>
                    <p:cNvPr id="7" name="TextBox 33">
                      <a:extLst>
                        <a:ext uri="{FF2B5EF4-FFF2-40B4-BE49-F238E27FC236}">
                          <a16:creationId xmlns:a16="http://schemas.microsoft.com/office/drawing/2014/main" id="{FE07D039-1C5E-4442-A2A5-9A0E291386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6409" y="2268237"/>
                      <a:ext cx="1009473" cy="27328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자유형 35">
                  <a:extLst>
                    <a:ext uri="{FF2B5EF4-FFF2-40B4-BE49-F238E27FC236}">
                      <a16:creationId xmlns:a16="http://schemas.microsoft.com/office/drawing/2014/main" id="{2501CE8B-913D-CD4A-89B3-E524D9366920}"/>
                    </a:ext>
                  </a:extLst>
                </p:cNvPr>
                <p:cNvSpPr/>
                <p:nvPr/>
              </p:nvSpPr>
              <p:spPr>
                <a:xfrm>
                  <a:off x="7964836" y="2612761"/>
                  <a:ext cx="2337541" cy="1791418"/>
                </a:xfrm>
                <a:custGeom>
                  <a:avLst/>
                  <a:gdLst>
                    <a:gd name="connsiteX0" fmla="*/ 0 w 1451429"/>
                    <a:gd name="connsiteY0" fmla="*/ 43543 h 1480511"/>
                    <a:gd name="connsiteX1" fmla="*/ 725715 w 1451429"/>
                    <a:gd name="connsiteY1" fmla="*/ 1480457 h 1480511"/>
                    <a:gd name="connsiteX2" fmla="*/ 1451429 w 1451429"/>
                    <a:gd name="connsiteY2" fmla="*/ 0 h 1480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1429" h="1480511">
                      <a:moveTo>
                        <a:pt x="0" y="43543"/>
                      </a:moveTo>
                      <a:cubicBezTo>
                        <a:pt x="241905" y="765628"/>
                        <a:pt x="483810" y="1487714"/>
                        <a:pt x="725715" y="1480457"/>
                      </a:cubicBezTo>
                      <a:cubicBezTo>
                        <a:pt x="967620" y="1473200"/>
                        <a:pt x="1209524" y="736600"/>
                        <a:pt x="1451429" y="0"/>
                      </a:cubicBezTo>
                    </a:path>
                  </a:pathLst>
                </a:cu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</p:grpSp>
          <p:cxnSp>
            <p:nvCxnSpPr>
              <p:cNvPr id="9" name="직선 화살표 연결선 10">
                <a:extLst>
                  <a:ext uri="{FF2B5EF4-FFF2-40B4-BE49-F238E27FC236}">
                    <a16:creationId xmlns:a16="http://schemas.microsoft.com/office/drawing/2014/main" id="{919437FC-4BBA-4E42-899C-406E039DB4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96247" y="3379340"/>
                <a:ext cx="313930" cy="487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12">
                    <a:extLst>
                      <a:ext uri="{FF2B5EF4-FFF2-40B4-BE49-F238E27FC236}">
                        <a16:creationId xmlns:a16="http://schemas.microsoft.com/office/drawing/2014/main" id="{7E5EE878-E41F-904A-9BC7-40EF0BB51395}"/>
                      </a:ext>
                    </a:extLst>
                  </p:cNvPr>
                  <p:cNvSpPr txBox="1"/>
                  <p:nvPr/>
                </p:nvSpPr>
                <p:spPr>
                  <a:xfrm>
                    <a:off x="7445962" y="3808729"/>
                    <a:ext cx="10624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1. 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0" name="TextBox 12">
                    <a:extLst>
                      <a:ext uri="{FF2B5EF4-FFF2-40B4-BE49-F238E27FC236}">
                        <a16:creationId xmlns:a16="http://schemas.microsoft.com/office/drawing/2014/main" id="{7E5EE878-E41F-904A-9BC7-40EF0BB513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5962" y="3808729"/>
                    <a:ext cx="106240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직선 연결선[R] 14">
                <a:extLst>
                  <a:ext uri="{FF2B5EF4-FFF2-40B4-BE49-F238E27FC236}">
                    <a16:creationId xmlns:a16="http://schemas.microsoft.com/office/drawing/2014/main" id="{437D47F2-26DC-F34E-A100-39AF0271D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448" y="1955789"/>
                <a:ext cx="1249950" cy="283489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9">
                    <a:extLst>
                      <a:ext uri="{FF2B5EF4-FFF2-40B4-BE49-F238E27FC236}">
                        <a16:creationId xmlns:a16="http://schemas.microsoft.com/office/drawing/2014/main" id="{AABAC850-97DF-8541-AC66-08824759681C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756" y="1648774"/>
                    <a:ext cx="2030171" cy="619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2. </m:t>
                          </m:r>
                          <m:f>
                            <m:fPr>
                              <m:ctrlPr>
                                <a:rPr kumimoji="1"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𝐿𝑂𝑆𝑆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en-US" altLang="ko-KR" dirty="0">
                      <a:solidFill>
                        <a:srgbClr val="FF0000"/>
                      </a:solidFill>
                      <a:ea typeface="Hiragino Kaku Gothic Pro W3" panose="020B03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2" name="TextBox 19">
                    <a:extLst>
                      <a:ext uri="{FF2B5EF4-FFF2-40B4-BE49-F238E27FC236}">
                        <a16:creationId xmlns:a16="http://schemas.microsoft.com/office/drawing/2014/main" id="{AABAC850-97DF-8541-AC66-088247596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756" y="1648774"/>
                    <a:ext cx="2030171" cy="6190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타원 20">
                <a:extLst>
                  <a:ext uri="{FF2B5EF4-FFF2-40B4-BE49-F238E27FC236}">
                    <a16:creationId xmlns:a16="http://schemas.microsoft.com/office/drawing/2014/main" id="{928C0647-065B-B04F-A175-EB00C4365790}"/>
                  </a:ext>
                </a:extLst>
              </p:cNvPr>
              <p:cNvSpPr/>
              <p:nvPr/>
            </p:nvSpPr>
            <p:spPr>
              <a:xfrm>
                <a:off x="7193859" y="3173892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타원 34">
                <a:extLst>
                  <a:ext uri="{FF2B5EF4-FFF2-40B4-BE49-F238E27FC236}">
                    <a16:creationId xmlns:a16="http://schemas.microsoft.com/office/drawing/2014/main" id="{A588D921-F6D4-4C48-8D28-7107F11589BD}"/>
                  </a:ext>
                </a:extLst>
              </p:cNvPr>
              <p:cNvSpPr/>
              <p:nvPr/>
            </p:nvSpPr>
            <p:spPr>
              <a:xfrm>
                <a:off x="6899447" y="3866623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타원 36">
                <a:extLst>
                  <a:ext uri="{FF2B5EF4-FFF2-40B4-BE49-F238E27FC236}">
                    <a16:creationId xmlns:a16="http://schemas.microsoft.com/office/drawing/2014/main" id="{B1E1A1DC-4CFA-B846-B5F8-1EF54642B54D}"/>
                  </a:ext>
                </a:extLst>
              </p:cNvPr>
              <p:cNvSpPr/>
              <p:nvPr/>
            </p:nvSpPr>
            <p:spPr>
              <a:xfrm>
                <a:off x="6656989" y="4330753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타원 37">
                <a:extLst>
                  <a:ext uri="{FF2B5EF4-FFF2-40B4-BE49-F238E27FC236}">
                    <a16:creationId xmlns:a16="http://schemas.microsoft.com/office/drawing/2014/main" id="{36D67C40-0DE9-E54A-A961-47AB7D603BE5}"/>
                  </a:ext>
                </a:extLst>
              </p:cNvPr>
              <p:cNvSpPr/>
              <p:nvPr/>
            </p:nvSpPr>
            <p:spPr>
              <a:xfrm>
                <a:off x="6435313" y="4670191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타원 38">
                <a:extLst>
                  <a:ext uri="{FF2B5EF4-FFF2-40B4-BE49-F238E27FC236}">
                    <a16:creationId xmlns:a16="http://schemas.microsoft.com/office/drawing/2014/main" id="{337C1305-B530-FF4B-A065-6DA17A835841}"/>
                  </a:ext>
                </a:extLst>
              </p:cNvPr>
              <p:cNvSpPr/>
              <p:nvPr/>
            </p:nvSpPr>
            <p:spPr>
              <a:xfrm>
                <a:off x="6265592" y="4905719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타원 39">
                <a:extLst>
                  <a:ext uri="{FF2B5EF4-FFF2-40B4-BE49-F238E27FC236}">
                    <a16:creationId xmlns:a16="http://schemas.microsoft.com/office/drawing/2014/main" id="{B8F7C138-B5E4-6C4A-99A7-8BCB720155BB}"/>
                  </a:ext>
                </a:extLst>
              </p:cNvPr>
              <p:cNvSpPr/>
              <p:nvPr/>
            </p:nvSpPr>
            <p:spPr>
              <a:xfrm>
                <a:off x="6095871" y="5068510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타원 40">
                <a:extLst>
                  <a:ext uri="{FF2B5EF4-FFF2-40B4-BE49-F238E27FC236}">
                    <a16:creationId xmlns:a16="http://schemas.microsoft.com/office/drawing/2014/main" id="{E2D2B6A2-DD1E-7147-9F90-87376B900067}"/>
                  </a:ext>
                </a:extLst>
              </p:cNvPr>
              <p:cNvSpPr/>
              <p:nvPr/>
            </p:nvSpPr>
            <p:spPr>
              <a:xfrm>
                <a:off x="5915759" y="5168955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자유형 22">
                <a:extLst>
                  <a:ext uri="{FF2B5EF4-FFF2-40B4-BE49-F238E27FC236}">
                    <a16:creationId xmlns:a16="http://schemas.microsoft.com/office/drawing/2014/main" id="{654F637A-15EF-9D42-BB6D-EB676AFA9C80}"/>
                  </a:ext>
                </a:extLst>
              </p:cNvPr>
              <p:cNvSpPr/>
              <p:nvPr/>
            </p:nvSpPr>
            <p:spPr>
              <a:xfrm>
                <a:off x="6880935" y="3280270"/>
                <a:ext cx="244759" cy="558189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자유형 41">
                <a:extLst>
                  <a:ext uri="{FF2B5EF4-FFF2-40B4-BE49-F238E27FC236}">
                    <a16:creationId xmlns:a16="http://schemas.microsoft.com/office/drawing/2014/main" id="{6CE95B1A-E932-1547-9DED-6E45036CA4D5}"/>
                  </a:ext>
                </a:extLst>
              </p:cNvPr>
              <p:cNvSpPr/>
              <p:nvPr/>
            </p:nvSpPr>
            <p:spPr>
              <a:xfrm>
                <a:off x="6675969" y="3911510"/>
                <a:ext cx="222508" cy="419376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자유형 42">
                <a:extLst>
                  <a:ext uri="{FF2B5EF4-FFF2-40B4-BE49-F238E27FC236}">
                    <a16:creationId xmlns:a16="http://schemas.microsoft.com/office/drawing/2014/main" id="{70E5E7D7-B790-2042-876F-776173F6442B}"/>
                  </a:ext>
                </a:extLst>
              </p:cNvPr>
              <p:cNvSpPr/>
              <p:nvPr/>
            </p:nvSpPr>
            <p:spPr>
              <a:xfrm>
                <a:off x="6424597" y="4373259"/>
                <a:ext cx="183891" cy="346592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자유형 43">
                <a:extLst>
                  <a:ext uri="{FF2B5EF4-FFF2-40B4-BE49-F238E27FC236}">
                    <a16:creationId xmlns:a16="http://schemas.microsoft.com/office/drawing/2014/main" id="{D141D155-940E-A848-B10A-03331A117FEE}"/>
                  </a:ext>
                </a:extLst>
              </p:cNvPr>
              <p:cNvSpPr/>
              <p:nvPr/>
            </p:nvSpPr>
            <p:spPr>
              <a:xfrm>
                <a:off x="6271455" y="4700535"/>
                <a:ext cx="102341" cy="215206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자유형 44">
                <a:extLst>
                  <a:ext uri="{FF2B5EF4-FFF2-40B4-BE49-F238E27FC236}">
                    <a16:creationId xmlns:a16="http://schemas.microsoft.com/office/drawing/2014/main" id="{663C261D-AA82-7D46-847A-4467E95F5D14}"/>
                  </a:ext>
                </a:extLst>
              </p:cNvPr>
              <p:cNvSpPr/>
              <p:nvPr/>
            </p:nvSpPr>
            <p:spPr>
              <a:xfrm>
                <a:off x="6124461" y="4915741"/>
                <a:ext cx="102341" cy="166048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자유형 45">
                <a:extLst>
                  <a:ext uri="{FF2B5EF4-FFF2-40B4-BE49-F238E27FC236}">
                    <a16:creationId xmlns:a16="http://schemas.microsoft.com/office/drawing/2014/main" id="{70938EDF-3BA5-6F4F-B186-CEC04935C38C}"/>
                  </a:ext>
                </a:extLst>
              </p:cNvPr>
              <p:cNvSpPr/>
              <p:nvPr/>
            </p:nvSpPr>
            <p:spPr>
              <a:xfrm rot="1158741">
                <a:off x="5975019" y="5045075"/>
                <a:ext cx="93037" cy="166048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" name="직선 연결선[R] 24">
                <a:extLst>
                  <a:ext uri="{FF2B5EF4-FFF2-40B4-BE49-F238E27FC236}">
                    <a16:creationId xmlns:a16="http://schemas.microsoft.com/office/drawing/2014/main" id="{FB26110E-BFD5-C541-9F74-12F0411F1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8764" y="2676904"/>
                <a:ext cx="0" cy="285563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[R] 46">
                <a:extLst>
                  <a:ext uri="{FF2B5EF4-FFF2-40B4-BE49-F238E27FC236}">
                    <a16:creationId xmlns:a16="http://schemas.microsoft.com/office/drawing/2014/main" id="{67853C85-0BBD-9D40-88FC-4D1AC8261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6247" y="2676904"/>
                <a:ext cx="0" cy="285563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85D9D41-8525-8C42-9AA1-A61F92EFF69D}"/>
                  </a:ext>
                </a:extLst>
              </p:cNvPr>
              <p:cNvCxnSpPr/>
              <p:nvPr/>
            </p:nvCxnSpPr>
            <p:spPr>
              <a:xfrm>
                <a:off x="6989398" y="5168955"/>
                <a:ext cx="30544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FDB6359-CA57-9D49-9D92-68CEC6B8209F}"/>
                      </a:ext>
                    </a:extLst>
                  </p:cNvPr>
                  <p:cNvSpPr txBox="1"/>
                  <p:nvPr/>
                </p:nvSpPr>
                <p:spPr>
                  <a:xfrm>
                    <a:off x="7290862" y="4886403"/>
                    <a:ext cx="2197205" cy="619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3. </m:t>
                          </m:r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𝜂</m:t>
                          </m:r>
                          <m:f>
                            <m:f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𝐿𝑂𝑆𝑆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en-US" altLang="ko-KR" dirty="0">
                      <a:solidFill>
                        <a:srgbClr val="0070C0"/>
                      </a:solidFill>
                      <a:ea typeface="Hiragino Kaku Gothic Pro W3" panose="020B03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FDB6359-CA57-9D49-9D92-68CEC6B820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0862" y="4886403"/>
                    <a:ext cx="2197205" cy="6190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타원 50">
                <a:extLst>
                  <a:ext uri="{FF2B5EF4-FFF2-40B4-BE49-F238E27FC236}">
                    <a16:creationId xmlns:a16="http://schemas.microsoft.com/office/drawing/2014/main" id="{56FE71FD-0CE3-3442-AF52-CBC5F056446F}"/>
                  </a:ext>
                </a:extLst>
              </p:cNvPr>
              <p:cNvSpPr/>
              <p:nvPr/>
            </p:nvSpPr>
            <p:spPr>
              <a:xfrm>
                <a:off x="5704474" y="5227836"/>
                <a:ext cx="178564" cy="1785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자유형 51">
                <a:extLst>
                  <a:ext uri="{FF2B5EF4-FFF2-40B4-BE49-F238E27FC236}">
                    <a16:creationId xmlns:a16="http://schemas.microsoft.com/office/drawing/2014/main" id="{D7C09B97-DF21-384A-91BA-4462F7B3A60E}"/>
                  </a:ext>
                </a:extLst>
              </p:cNvPr>
              <p:cNvSpPr/>
              <p:nvPr/>
            </p:nvSpPr>
            <p:spPr>
              <a:xfrm rot="2421058">
                <a:off x="5805298" y="5103956"/>
                <a:ext cx="93037" cy="166048"/>
              </a:xfrm>
              <a:custGeom>
                <a:avLst/>
                <a:gdLst>
                  <a:gd name="connsiteX0" fmla="*/ 296159 w 296159"/>
                  <a:gd name="connsiteY0" fmla="*/ 0 h 675409"/>
                  <a:gd name="connsiteX1" fmla="*/ 25996 w 296159"/>
                  <a:gd name="connsiteY1" fmla="*/ 280555 h 675409"/>
                  <a:gd name="connsiteX2" fmla="*/ 25996 w 296159"/>
                  <a:gd name="connsiteY2" fmla="*/ 675409 h 67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159" h="675409">
                    <a:moveTo>
                      <a:pt x="296159" y="0"/>
                    </a:moveTo>
                    <a:cubicBezTo>
                      <a:pt x="183591" y="83993"/>
                      <a:pt x="71023" y="167987"/>
                      <a:pt x="25996" y="280555"/>
                    </a:cubicBezTo>
                    <a:cubicBezTo>
                      <a:pt x="-19031" y="393123"/>
                      <a:pt x="3482" y="534266"/>
                      <a:pt x="25996" y="675409"/>
                    </a:cubicBezTo>
                  </a:path>
                </a:pathLst>
              </a:custGeom>
              <a:noFill/>
              <a:ln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직선 화살표 연결선 47">
                <a:extLst>
                  <a:ext uri="{FF2B5EF4-FFF2-40B4-BE49-F238E27FC236}">
                    <a16:creationId xmlns:a16="http://schemas.microsoft.com/office/drawing/2014/main" id="{9177466D-30D4-7D42-960E-2D313DE9B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3391" y="4692552"/>
                <a:ext cx="6225" cy="4156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56">
                <a:extLst>
                  <a:ext uri="{FF2B5EF4-FFF2-40B4-BE49-F238E27FC236}">
                    <a16:creationId xmlns:a16="http://schemas.microsoft.com/office/drawing/2014/main" id="{876E53BB-8410-0A43-BEDF-C3F7DB6A264B}"/>
                  </a:ext>
                </a:extLst>
              </p:cNvPr>
              <p:cNvSpPr txBox="1"/>
              <p:nvPr/>
            </p:nvSpPr>
            <p:spPr>
              <a:xfrm>
                <a:off x="5158136" y="4300859"/>
                <a:ext cx="1226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Minimum</a:t>
                </a:r>
                <a:endParaRPr kumimoji="1" lang="ja-JP" altLang="en-US"/>
              </a:p>
            </p:txBody>
          </p:sp>
        </p:grpSp>
        <p:cxnSp>
          <p:nvCxnSpPr>
            <p:cNvPr id="40" name="曲線コネクタ 39">
              <a:extLst>
                <a:ext uri="{FF2B5EF4-FFF2-40B4-BE49-F238E27FC236}">
                  <a16:creationId xmlns:a16="http://schemas.microsoft.com/office/drawing/2014/main" id="{73A5B2C7-B0F6-FC44-96C2-7BAAA8BAE3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27090" y="5265367"/>
              <a:ext cx="1925470" cy="389112"/>
            </a:xfrm>
            <a:prstGeom prst="curved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E1B998-0CE2-494B-8E21-11A7EA90F0B9}"/>
                  </a:ext>
                </a:extLst>
              </p:cNvPr>
              <p:cNvSpPr txBox="1"/>
              <p:nvPr/>
            </p:nvSpPr>
            <p:spPr>
              <a:xfrm>
                <a:off x="754771" y="4684787"/>
                <a:ext cx="38074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ü"/>
                </a:pPr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損失関数の選択とはこの関数の形を選択すること．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異なる損失関数の最小値（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）を与えるパラメータは必ずしも一致しない．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E1B998-0CE2-494B-8E21-11A7EA90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71" y="4684787"/>
                <a:ext cx="3807490" cy="1477328"/>
              </a:xfrm>
              <a:prstGeom prst="rect">
                <a:avLst/>
              </a:prstGeom>
              <a:blipFill>
                <a:blip r:embed="rId8"/>
                <a:stretch>
                  <a:fillRect l="-997" t="-2564" r="-997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96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FA9A-3A1E-FE4C-967F-E48138E3A22A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69878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最適化方法（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Adam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80F832-5934-FC49-8040-24484550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062" y="976509"/>
            <a:ext cx="4365938" cy="55582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C09BB9A-BF47-B04A-8277-D8581F34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6" y="1248445"/>
            <a:ext cx="7205910" cy="8006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A2D480-BD2F-674E-B5AD-0F1FA3D06256}"/>
              </a:ext>
            </a:extLst>
          </p:cNvPr>
          <p:cNvSpPr txBox="1"/>
          <p:nvPr/>
        </p:nvSpPr>
        <p:spPr>
          <a:xfrm>
            <a:off x="7758255" y="585882"/>
            <a:ext cx="450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「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Adam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での勾配更新アルゴリズム」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9CC810-CFAA-C943-A72D-69ED761BACF0}"/>
              </a:ext>
            </a:extLst>
          </p:cNvPr>
          <p:cNvSpPr txBox="1"/>
          <p:nvPr/>
        </p:nvSpPr>
        <p:spPr>
          <a:xfrm>
            <a:off x="1263600" y="5008641"/>
            <a:ext cx="5614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lr</a:t>
            </a:r>
            <a:r>
              <a:rPr kumimoji="1" lang="en-US" altLang="ja-JP" sz="2400" dirty="0"/>
              <a:t>           :  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一度にどの程度更新するか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betas : 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過去の値をどの程度保存するか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eps    : 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ゼロ割を避ける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689CB5-E5EC-6E4C-A81E-10C6A79775D3}"/>
                  </a:ext>
                </a:extLst>
              </p:cNvPr>
              <p:cNvSpPr txBox="1"/>
              <p:nvPr/>
            </p:nvSpPr>
            <p:spPr>
              <a:xfrm>
                <a:off x="1215573" y="6227672"/>
                <a:ext cx="5710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はそれぞれ，勾配ベクトルとノルム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689CB5-E5EC-6E4C-A81E-10C6A797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573" y="6227672"/>
                <a:ext cx="5710089" cy="461665"/>
              </a:xfrm>
              <a:prstGeom prst="rect">
                <a:avLst/>
              </a:prstGeom>
              <a:blipFill>
                <a:blip r:embed="rId4"/>
                <a:stretch>
                  <a:fillRect t="-10811" r="-1109" b="-270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692888-FBB3-9146-AB99-9F10612E424C}"/>
              </a:ext>
            </a:extLst>
          </p:cNvPr>
          <p:cNvSpPr txBox="1"/>
          <p:nvPr/>
        </p:nvSpPr>
        <p:spPr>
          <a:xfrm>
            <a:off x="1215573" y="208491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とにかく振動させたくない！</a:t>
            </a:r>
          </a:p>
        </p:txBody>
      </p:sp>
      <p:pic>
        <p:nvPicPr>
          <p:cNvPr id="14" name="그림 4">
            <a:extLst>
              <a:ext uri="{FF2B5EF4-FFF2-40B4-BE49-F238E27FC236}">
                <a16:creationId xmlns:a16="http://schemas.microsoft.com/office/drawing/2014/main" id="{48582E4D-5FF2-3549-8718-75FDA7411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642" y="2692207"/>
            <a:ext cx="4185761" cy="21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7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E4D-D158-A944-B7E6-B1CD0D733515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最適化のためのいくつかの工夫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B8FEDB-CE5C-B74F-88B6-9467FBDE8A0F}"/>
              </a:ext>
            </a:extLst>
          </p:cNvPr>
          <p:cNvSpPr txBox="1"/>
          <p:nvPr/>
        </p:nvSpPr>
        <p:spPr>
          <a:xfrm>
            <a:off x="838200" y="1233275"/>
            <a:ext cx="11149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ミニバッチ学習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Tx/>
              <a:buChar char="-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データセットからランダムに抽出したいくつかのデータを用いて勾配計算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00100" lvl="1" indent="-342900">
              <a:buFontTx/>
              <a:buChar char="-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一度に使うデータ数をバッチサイズと呼ぶ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541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DD4B35CF-3E09-BA47-968D-1A1E24D30E0B}"/>
              </a:ext>
            </a:extLst>
          </p:cNvPr>
          <p:cNvSpPr/>
          <p:nvPr/>
        </p:nvSpPr>
        <p:spPr>
          <a:xfrm>
            <a:off x="2577634" y="5219432"/>
            <a:ext cx="5227966" cy="5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BA34F-2448-6F49-9EBB-36FAE6864862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発展：損失関数はどこから？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51FF39D-CA58-D049-BADC-AF840255230D}"/>
              </a:ext>
            </a:extLst>
          </p:cNvPr>
          <p:cNvGrpSpPr/>
          <p:nvPr/>
        </p:nvGrpSpPr>
        <p:grpSpPr>
          <a:xfrm>
            <a:off x="1013197" y="1619479"/>
            <a:ext cx="10217698" cy="4138005"/>
            <a:chOff x="1013197" y="1335701"/>
            <a:chExt cx="10217698" cy="4138005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0A901A12-B105-354F-A954-B4C537560BC3}"/>
                </a:ext>
              </a:extLst>
            </p:cNvPr>
            <p:cNvGrpSpPr/>
            <p:nvPr/>
          </p:nvGrpSpPr>
          <p:grpSpPr>
            <a:xfrm>
              <a:off x="1013197" y="1335701"/>
              <a:ext cx="10217698" cy="4138005"/>
              <a:chOff x="1013197" y="1093964"/>
              <a:chExt cx="10217698" cy="4138005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266BB1B-02AE-F94A-87AC-32EBC843C508}"/>
                  </a:ext>
                </a:extLst>
              </p:cNvPr>
              <p:cNvSpPr txBox="1"/>
              <p:nvPr/>
            </p:nvSpPr>
            <p:spPr>
              <a:xfrm>
                <a:off x="1145627" y="1837960"/>
                <a:ext cx="1858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ベイズの定理</a:t>
                </a: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55D83F51-2A64-FA48-8604-97BF0799E04B}"/>
                  </a:ext>
                </a:extLst>
              </p:cNvPr>
              <p:cNvGrpSpPr/>
              <p:nvPr/>
            </p:nvGrpSpPr>
            <p:grpSpPr>
              <a:xfrm>
                <a:off x="1013197" y="1093964"/>
                <a:ext cx="9747975" cy="390758"/>
                <a:chOff x="1013197" y="1093964"/>
                <a:chExt cx="9747975" cy="390758"/>
              </a:xfrm>
            </p:grpSpPr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79C4F850-5FBD-0A4E-8E6D-068482DF8E70}"/>
                    </a:ext>
                  </a:extLst>
                </p:cNvPr>
                <p:cNvGrpSpPr/>
                <p:nvPr/>
              </p:nvGrpSpPr>
              <p:grpSpPr>
                <a:xfrm>
                  <a:off x="1013197" y="1104474"/>
                  <a:ext cx="2699799" cy="369738"/>
                  <a:chOff x="1013197" y="1094370"/>
                  <a:chExt cx="2699799" cy="369738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05F6D034-6849-A047-A232-6ED7381B52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50124" y="1094776"/>
                        <a:ext cx="206287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05F6D034-6849-A047-A232-6ED7381B52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50124" y="1094776"/>
                        <a:ext cx="2062872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36D88933-ACF6-7147-BD8B-78C432A93E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197" y="1094370"/>
                    <a:ext cx="7473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Input:</a:t>
                    </a:r>
                    <a:endParaRPr kumimoji="1" lang="ja-JP" altLang="en-US"/>
                  </a:p>
                </p:txBody>
              </p:sp>
            </p:grpSp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7E8C0993-C895-8841-A0B7-474437E47139}"/>
                    </a:ext>
                  </a:extLst>
                </p:cNvPr>
                <p:cNvGrpSpPr/>
                <p:nvPr/>
              </p:nvGrpSpPr>
              <p:grpSpPr>
                <a:xfrm>
                  <a:off x="4117400" y="1093964"/>
                  <a:ext cx="2836433" cy="390758"/>
                  <a:chOff x="3790948" y="1093964"/>
                  <a:chExt cx="2836433" cy="390758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テキスト ボックス 7">
                        <a:extLst>
                          <a:ext uri="{FF2B5EF4-FFF2-40B4-BE49-F238E27FC236}">
                            <a16:creationId xmlns:a16="http://schemas.microsoft.com/office/drawing/2014/main" id="{49487B25-F352-0C44-A4CA-A3D08B874B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82398" y="1115390"/>
                        <a:ext cx="204498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>
                  <p:sp>
                    <p:nvSpPr>
                      <p:cNvPr id="8" name="テキスト ボックス 7">
                        <a:extLst>
                          <a:ext uri="{FF2B5EF4-FFF2-40B4-BE49-F238E27FC236}">
                            <a16:creationId xmlns:a16="http://schemas.microsoft.com/office/drawing/2014/main" id="{49487B25-F352-0C44-A4CA-A3D08B874BD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82398" y="1115390"/>
                        <a:ext cx="2044983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B69FE13-0C05-C449-8B0F-0FC6450DAFE1}"/>
                      </a:ext>
                    </a:extLst>
                  </p:cNvPr>
                  <p:cNvSpPr txBox="1"/>
                  <p:nvPr/>
                </p:nvSpPr>
                <p:spPr>
                  <a:xfrm>
                    <a:off x="3790948" y="1093964"/>
                    <a:ext cx="9188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Output:</a:t>
                    </a:r>
                    <a:endParaRPr kumimoji="1" lang="ja-JP" altLang="en-US"/>
                  </a:p>
                </p:txBody>
              </p:sp>
            </p:grp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66B22EA3-8D19-6443-9E66-576B35DEF054}"/>
                    </a:ext>
                  </a:extLst>
                </p:cNvPr>
                <p:cNvGrpSpPr/>
                <p:nvPr/>
              </p:nvGrpSpPr>
              <p:grpSpPr>
                <a:xfrm>
                  <a:off x="7358237" y="1104677"/>
                  <a:ext cx="3402935" cy="369332"/>
                  <a:chOff x="6538432" y="1093964"/>
                  <a:chExt cx="3402935" cy="36933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テキスト ボックス 8">
                        <a:extLst>
                          <a:ext uri="{FF2B5EF4-FFF2-40B4-BE49-F238E27FC236}">
                            <a16:creationId xmlns:a16="http://schemas.microsoft.com/office/drawing/2014/main" id="{58BF753C-55E1-6143-8417-844C7B9553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32081" y="1093964"/>
                        <a:ext cx="2309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>
                  <p:sp>
                    <p:nvSpPr>
                      <p:cNvPr id="9" name="テキスト ボックス 8">
                        <a:extLst>
                          <a:ext uri="{FF2B5EF4-FFF2-40B4-BE49-F238E27FC236}">
                            <a16:creationId xmlns:a16="http://schemas.microsoft.com/office/drawing/2014/main" id="{58BF753C-55E1-6143-8417-844C7B9553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32081" y="1093964"/>
                        <a:ext cx="230928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959C0538-1489-904A-AE18-58CEDC9F336F}"/>
                      </a:ext>
                    </a:extLst>
                  </p:cNvPr>
                  <p:cNvSpPr txBox="1"/>
                  <p:nvPr/>
                </p:nvSpPr>
                <p:spPr>
                  <a:xfrm>
                    <a:off x="6538432" y="1093964"/>
                    <a:ext cx="12260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Parameter:</a:t>
                    </a:r>
                    <a:endParaRPr kumimoji="1" lang="ja-JP" altLang="en-US"/>
                  </a:p>
                </p:txBody>
              </p:sp>
            </p:grp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81B4BE36-9743-D94C-86B0-DC2480292722}"/>
                  </a:ext>
                </a:extLst>
              </p:cNvPr>
              <p:cNvGrpSpPr/>
              <p:nvPr/>
            </p:nvGrpSpPr>
            <p:grpSpPr>
              <a:xfrm>
                <a:off x="2676771" y="2455374"/>
                <a:ext cx="8554124" cy="2776595"/>
                <a:chOff x="2993318" y="2207292"/>
                <a:chExt cx="8554124" cy="277659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テキスト ボックス 2">
                      <a:extLst>
                        <a:ext uri="{FF2B5EF4-FFF2-40B4-BE49-F238E27FC236}">
                          <a16:creationId xmlns:a16="http://schemas.microsoft.com/office/drawing/2014/main" id="{74D558DA-36F0-2F4F-B856-9FD324A569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93318" y="2207292"/>
                      <a:ext cx="5050100" cy="6690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>
                <p:sp>
                  <p:nvSpPr>
                    <p:cNvPr id="3" name="テキスト ボックス 2">
                      <a:extLst>
                        <a:ext uri="{FF2B5EF4-FFF2-40B4-BE49-F238E27FC236}">
                          <a16:creationId xmlns:a16="http://schemas.microsoft.com/office/drawing/2014/main" id="{74D558DA-36F0-2F4F-B856-9FD324A569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3318" y="2207292"/>
                      <a:ext cx="5050100" cy="6690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テキスト ボックス 5">
                      <a:extLst>
                        <a:ext uri="{FF2B5EF4-FFF2-40B4-BE49-F238E27FC236}">
                          <a16:creationId xmlns:a16="http://schemas.microsoft.com/office/drawing/2014/main" id="{FD2EB61E-1D2F-5A40-90E6-4D8191D43A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3828" y="3163523"/>
                      <a:ext cx="4815549" cy="36939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m:rPr>
                                <m:aln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br>
                        <a:rPr kumimoji="1" lang="en-US" altLang="ja-JP" b="0" dirty="0"/>
                      </a:br>
                      <a:endParaRPr kumimoji="1" lang="ja-JP" altLang="en-US"/>
                    </a:p>
                  </p:txBody>
                </p:sp>
              </mc:Choice>
              <mc:Fallback>
                <p:sp>
                  <p:nvSpPr>
                    <p:cNvPr id="6" name="テキスト ボックス 5">
                      <a:extLst>
                        <a:ext uri="{FF2B5EF4-FFF2-40B4-BE49-F238E27FC236}">
                          <a16:creationId xmlns:a16="http://schemas.microsoft.com/office/drawing/2014/main" id="{FD2EB61E-1D2F-5A40-90E6-4D8191D43A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3828" y="3163523"/>
                      <a:ext cx="4815549" cy="3693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2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98FA5E76-1555-A447-9DFC-1B64851D20C4}"/>
                    </a:ext>
                  </a:extLst>
                </p:cNvPr>
                <p:cNvGrpSpPr/>
                <p:nvPr/>
              </p:nvGrpSpPr>
              <p:grpSpPr>
                <a:xfrm>
                  <a:off x="8122147" y="3019954"/>
                  <a:ext cx="3425295" cy="933532"/>
                  <a:chOff x="8090616" y="2876386"/>
                  <a:chExt cx="3425295" cy="93353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3DE13DCA-D83B-F04D-88D4-C14514F39C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77048" y="3163587"/>
                        <a:ext cx="33388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𝑌</m:t>
                            </m:r>
                          </m:oMath>
                        </a14:m>
                        <a:r>
                          <a:rPr kumimoji="1" lang="ja-JP" altLang="en-US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が与えられた時の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𝑊</m:t>
                            </m:r>
                          </m:oMath>
                        </a14:m>
                        <a:r>
                          <a:rPr kumimoji="1" lang="ja-JP" altLang="en-US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の確率</a:t>
                        </a:r>
                        <a:endParaRPr kumimoji="1"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r>
                          <a:rPr kumimoji="1" lang="ja-JP" altLang="en-US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　→ 大きい方が良い？？</a:t>
                        </a:r>
                      </a:p>
                    </p:txBody>
                  </p:sp>
                </mc:Choice>
                <mc:Fallback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3DE13DCA-D83B-F04D-88D4-C14514F39C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77048" y="3163587"/>
                        <a:ext cx="3338863" cy="64633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3922" r="-379" b="-156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4D39690F-FF86-184F-972E-741DD59AC9DB}"/>
                      </a:ext>
                    </a:extLst>
                  </p:cNvPr>
                  <p:cNvSpPr txBox="1"/>
                  <p:nvPr/>
                </p:nvSpPr>
                <p:spPr>
                  <a:xfrm>
                    <a:off x="8090616" y="2876386"/>
                    <a:ext cx="18004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直感的には、、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テキスト ボックス 19">
                      <a:extLst>
                        <a:ext uri="{FF2B5EF4-FFF2-40B4-BE49-F238E27FC236}">
                          <a16:creationId xmlns:a16="http://schemas.microsoft.com/office/drawing/2014/main" id="{77F10BCB-AF0A-B949-B813-34B8BD44AE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2581" y="4494714"/>
                      <a:ext cx="4686796" cy="48917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[−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func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unc>
                              <m:func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[−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func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>
                <p:sp>
                  <p:nvSpPr>
                    <p:cNvPr id="20" name="テキスト ボックス 19">
                      <a:extLst>
                        <a:ext uri="{FF2B5EF4-FFF2-40B4-BE49-F238E27FC236}">
                          <a16:creationId xmlns:a16="http://schemas.microsoft.com/office/drawing/2014/main" id="{77F10BCB-AF0A-B949-B813-34B8BD44AE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581" y="4494714"/>
                      <a:ext cx="4686796" cy="48917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AF0B950-9AD6-3A46-83FC-1C28AE1C148A}"/>
                </a:ext>
              </a:extLst>
            </p:cNvPr>
            <p:cNvSpPr txBox="1"/>
            <p:nvPr/>
          </p:nvSpPr>
          <p:spPr>
            <a:xfrm>
              <a:off x="8954814" y="444330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</a:t>
              </a:r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MAP</a:t>
              </a:r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推定）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1C082F8-3B57-354B-A3BD-B6C1174FBE8F}"/>
                  </a:ext>
                </a:extLst>
              </p:cNvPr>
              <p:cNvSpPr txBox="1"/>
              <p:nvPr/>
            </p:nvSpPr>
            <p:spPr>
              <a:xfrm>
                <a:off x="3091045" y="4466980"/>
                <a:ext cx="4283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kumimoji="1" lang="ja-JP" altLang="en-US"/>
                  <a:t>：</a:t>
                </a:r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正則化項として機能する）</a:t>
                </a:r>
                <a:endParaRPr kumimoji="1" lang="ja-JP" altLang="en-US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1C082F8-3B57-354B-A3BD-B6C1174F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45" y="4466980"/>
                <a:ext cx="4283032" cy="369332"/>
              </a:xfrm>
              <a:prstGeom prst="rect">
                <a:avLst/>
              </a:prstGeom>
              <a:blipFill>
                <a:blip r:embed="rId9"/>
                <a:stretch>
                  <a:fillRect l="-1183" t="-10000" r="-29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25E28-A7F0-5841-AE0F-EF8EA9BB2D15}"/>
              </a:ext>
            </a:extLst>
          </p:cNvPr>
          <p:cNvSpPr txBox="1"/>
          <p:nvPr/>
        </p:nvSpPr>
        <p:spPr>
          <a:xfrm>
            <a:off x="701566" y="6165457"/>
            <a:ext cx="995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いい加減なので，興味があれば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ニューラルネットワーク＋ベイズ推定で調べてみてください．</a:t>
            </a:r>
          </a:p>
        </p:txBody>
      </p:sp>
    </p:spTree>
    <p:extLst>
      <p:ext uri="{BB962C8B-B14F-4D97-AF65-F5344CB8AC3E}">
        <p14:creationId xmlns:p14="http://schemas.microsoft.com/office/powerpoint/2010/main" val="38166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9176026-4D3A-1A47-AE05-7D9941240FFD}"/>
              </a:ext>
            </a:extLst>
          </p:cNvPr>
          <p:cNvSpPr/>
          <p:nvPr/>
        </p:nvSpPr>
        <p:spPr>
          <a:xfrm>
            <a:off x="3898788" y="1037892"/>
            <a:ext cx="3079531" cy="5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17936B-B967-3648-AD75-8BE733D33ACB}"/>
              </a:ext>
            </a:extLst>
          </p:cNvPr>
          <p:cNvSpPr txBox="1">
            <a:spLocks/>
          </p:cNvSpPr>
          <p:nvPr/>
        </p:nvSpPr>
        <p:spPr>
          <a:xfrm>
            <a:off x="838200" y="3232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発展：損失関数はどこから？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B216A92-F27D-DE46-A399-F27098E86008}"/>
                  </a:ext>
                </a:extLst>
              </p:cNvPr>
              <p:cNvSpPr/>
              <p:nvPr/>
            </p:nvSpPr>
            <p:spPr>
              <a:xfrm>
                <a:off x="4297633" y="1133583"/>
                <a:ext cx="2281843" cy="489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B216A92-F27D-DE46-A399-F27098E86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33" y="1133583"/>
                <a:ext cx="2281843" cy="489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F7654F-3DED-3F44-807D-678D0AA000DE}"/>
              </a:ext>
            </a:extLst>
          </p:cNvPr>
          <p:cNvSpPr txBox="1"/>
          <p:nvPr/>
        </p:nvSpPr>
        <p:spPr>
          <a:xfrm>
            <a:off x="1286478" y="106954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学習の指針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A27755E-2183-B649-9862-29ED9ED73899}"/>
              </a:ext>
            </a:extLst>
          </p:cNvPr>
          <p:cNvGrpSpPr/>
          <p:nvPr/>
        </p:nvGrpSpPr>
        <p:grpSpPr>
          <a:xfrm>
            <a:off x="883165" y="1962972"/>
            <a:ext cx="10470635" cy="4761217"/>
            <a:chOff x="1286477" y="2205393"/>
            <a:chExt cx="10470635" cy="47612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0D23B0E-AF35-224F-99C4-340361D4C64C}"/>
                    </a:ext>
                  </a:extLst>
                </p:cNvPr>
                <p:cNvSpPr txBox="1"/>
                <p:nvPr/>
              </p:nvSpPr>
              <p:spPr>
                <a:xfrm>
                  <a:off x="1898087" y="3187366"/>
                  <a:ext cx="9271321" cy="56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;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𝑊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kumimoji="1" lang="ja-JP" altLang="en-US" b="0" i="0" smtClean="0">
                          <a:latin typeface="Cambria Math" panose="02040503050406030204" pitchFamily="18" charset="0"/>
                        </a:rPr>
                        <m:t>　</m:t>
                      </m:r>
                    </m:oMath>
                  </a14:m>
                  <a:r>
                    <a:rPr kumimoji="1" lang="ja-JP" altLang="en-US"/>
                    <a:t>→ </a:t>
                  </a:r>
                  <a:r>
                    <a:rPr kumimoji="1" lang="en-US" altLang="ja-JP" dirty="0"/>
                    <a:t>    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m:rPr>
                          <m:sty m:val="p"/>
                        </m:rPr>
                        <a:rPr kumimoji="1" lang="en-US" altLang="ja-JP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]=</m:t>
                      </m:r>
                      <m:limLow>
                        <m:limLow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Hiragino Kaku Gothic Pro W3" panose="020B03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Hiragino Kaku Gothic Pro W3" panose="020B03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Hiragino Kaku Gothic Pro W3" panose="020B03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;</m:t>
                                      </m:r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0D23B0E-AF35-224F-99C4-340361D4C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087" y="3187366"/>
                  <a:ext cx="9271321" cy="5636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A95DD89-F60F-2140-A423-EADAC4BDCEFE}"/>
                    </a:ext>
                  </a:extLst>
                </p:cNvPr>
                <p:cNvSpPr txBox="1"/>
                <p:nvPr/>
              </p:nvSpPr>
              <p:spPr>
                <a:xfrm>
                  <a:off x="1286478" y="2205393"/>
                  <a:ext cx="49475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Wingdings" pitchFamily="2" charset="2"/>
                    <a:buChar char="ü"/>
                  </a:pPr>
                  <a:r>
                    <a:rPr kumimoji="1"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NN</a:t>
                  </a:r>
                  <a:r>
                    <a:rPr kumimoji="1" lang="ja-JP" altLang="en-US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によって，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)</m:t>
                      </m:r>
                    </m:oMath>
                  </a14:m>
                  <a:r>
                    <a:rPr kumimoji="1" lang="ja-JP" altLang="en-US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をモデル化する</a:t>
                  </a:r>
                  <a:endParaRPr kumimoji="1"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A95DD89-F60F-2140-A423-EADAC4BDC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478" y="2205393"/>
                  <a:ext cx="494750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69" t="-6667" r="-256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352790-0FA1-4343-8DC1-9F20B1E98D0B}"/>
                    </a:ext>
                  </a:extLst>
                </p:cNvPr>
                <p:cNvSpPr txBox="1"/>
                <p:nvPr/>
              </p:nvSpPr>
              <p:spPr>
                <a:xfrm>
                  <a:off x="1286478" y="2672473"/>
                  <a:ext cx="7038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00050" indent="-400050">
                    <a:buFont typeface="+mj-lt"/>
                    <a:buAutoNum type="alphaLcPeriod"/>
                  </a:pP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kumimoji="1" lang="ja-JP" altLang="en-US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が</a:t>
                  </a:r>
                  <a:r>
                    <a:rPr kumimoji="1" lang="ja-JP" altLang="en-US" b="1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ガウス分布</a:t>
                  </a:r>
                  <a:r>
                    <a:rPr kumimoji="1" lang="ja-JP" altLang="en-US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に従うと仮定　</a:t>
                  </a:r>
                  <a:r>
                    <a:rPr kumimoji="1" lang="en-US" altLang="ja-JP" dirty="0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  </a:t>
                  </a:r>
                  <a:r>
                    <a:rPr kumimoji="1" lang="ja-JP" altLang="en-US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　→  </a:t>
                  </a:r>
                  <a:r>
                    <a:rPr kumimoji="1" lang="en-US" altLang="ja-JP" b="1" dirty="0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L2</a:t>
                  </a:r>
                  <a:r>
                    <a:rPr kumimoji="1" lang="ja-JP" altLang="en-US" b="1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誤差</a:t>
                  </a:r>
                  <a:endParaRPr kumimoji="1" lang="ja-JP" alt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352790-0FA1-4343-8DC1-9F20B1E98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478" y="2672473"/>
                  <a:ext cx="703833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60" t="-10000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34A60C01-DD0E-FA49-AD78-155AE9A6B721}"/>
                    </a:ext>
                  </a:extLst>
                </p:cNvPr>
                <p:cNvSpPr txBox="1"/>
                <p:nvPr/>
              </p:nvSpPr>
              <p:spPr>
                <a:xfrm>
                  <a:off x="1286478" y="3981009"/>
                  <a:ext cx="70431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00050" indent="-400050">
                    <a:buFont typeface="+mj-lt"/>
                    <a:buAutoNum type="alphaLcPeriod" startAt="2"/>
                  </a:pP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kumimoji="1" lang="ja-JP" altLang="en-US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が</a:t>
                  </a:r>
                  <a:r>
                    <a:rPr kumimoji="1" lang="ja-JP" altLang="en-US" b="1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ラプラス分布</a:t>
                  </a:r>
                  <a:r>
                    <a:rPr kumimoji="1" lang="ja-JP" altLang="en-US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に従うと仮定　</a:t>
                  </a:r>
                  <a:r>
                    <a:rPr kumimoji="1" lang="en-US" altLang="ja-JP" dirty="0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  </a:t>
                  </a:r>
                  <a:r>
                    <a:rPr kumimoji="1" lang="ja-JP" altLang="en-US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→  </a:t>
                  </a:r>
                  <a:r>
                    <a:rPr kumimoji="1" lang="en-US" altLang="ja-JP" b="1" dirty="0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L1</a:t>
                  </a:r>
                  <a:r>
                    <a:rPr kumimoji="1" lang="ja-JP" altLang="en-US" b="1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誤差</a:t>
                  </a:r>
                  <a:endParaRPr kumimoji="1" lang="ja-JP" alt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34A60C01-DD0E-FA49-AD78-155AE9A6B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478" y="3981009"/>
                  <a:ext cx="704314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60" t="-10000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9D9A9C58-A349-2242-BD10-27920A3D7CF1}"/>
                    </a:ext>
                  </a:extLst>
                </p:cNvPr>
                <p:cNvSpPr txBox="1"/>
                <p:nvPr/>
              </p:nvSpPr>
              <p:spPr>
                <a:xfrm>
                  <a:off x="1898087" y="4517307"/>
                  <a:ext cx="8994129" cy="5118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Hiragino Kaku Gothic Pro W3" panose="020B03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Hiragino Kaku Gothic Pro W3" panose="020B03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Hiragino Kaku Gothic Pro W3" panose="020B03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;</m:t>
                                      </m:r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kumimoji="1" lang="ja-JP" altLang="en-US"/>
                    <a:t>　</a:t>
                  </a:r>
                  <a:r>
                    <a:rPr kumimoji="1" lang="en-US" altLang="ja-JP" dirty="0"/>
                    <a:t> </a:t>
                  </a:r>
                  <a:r>
                    <a:rPr kumimoji="1" lang="ja-JP" altLang="en-US"/>
                    <a:t>　→ </a:t>
                  </a:r>
                  <a:r>
                    <a:rPr kumimoji="1" lang="en-US" altLang="ja-JP" dirty="0"/>
                    <a:t>    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kumimoji="1" lang="en-US" altLang="ja-JP">
                          <a:latin typeface="Cambria Math" panose="02040503050406030204" pitchFamily="18" charset="0"/>
                        </a:rPr>
                        <m:t>[−</m:t>
                      </m:r>
                      <m:r>
                        <m:rPr>
                          <m:sty m:val="p"/>
                        </m:rPr>
                        <a:rPr kumimoji="1" lang="en-US" altLang="ja-JP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]=</m:t>
                      </m:r>
                      <m:limLow>
                        <m:limLow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;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9D9A9C58-A349-2242-BD10-27920A3D7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087" y="4517307"/>
                  <a:ext cx="8994129" cy="511807"/>
                </a:xfrm>
                <a:prstGeom prst="rect">
                  <a:avLst/>
                </a:prstGeom>
                <a:blipFill>
                  <a:blip r:embed="rId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0687040-B0B8-9241-A386-82C571BBABFF}"/>
                    </a:ext>
                  </a:extLst>
                </p:cNvPr>
                <p:cNvSpPr txBox="1"/>
                <p:nvPr/>
              </p:nvSpPr>
              <p:spPr>
                <a:xfrm>
                  <a:off x="1286477" y="5301180"/>
                  <a:ext cx="9329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00050" indent="-400050">
                    <a:buFont typeface="+mj-lt"/>
                    <a:buAutoNum type="alphaLcPeriod" startAt="3"/>
                  </a:pP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kumimoji="1" lang="ja-JP" altLang="en-US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が</a:t>
                  </a:r>
                  <a:r>
                    <a:rPr kumimoji="1" lang="ja-JP" altLang="en-US" b="1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ベルヌーイ分布</a:t>
                  </a:r>
                  <a:r>
                    <a:rPr kumimoji="1" lang="ja-JP" altLang="en-US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に従うと仮定</a:t>
                  </a:r>
                  <a:r>
                    <a:rPr kumimoji="1" lang="en-US" altLang="ja-JP" dirty="0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  </a:t>
                  </a:r>
                  <a:r>
                    <a:rPr kumimoji="1" lang="ja-JP" altLang="en-US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→</a:t>
                  </a:r>
                  <a:r>
                    <a:rPr kumimoji="1" lang="en-US" altLang="ja-JP" dirty="0">
                      <a:solidFill>
                        <a:srgbClr val="FF0000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 Binary Cross Entropy Loss</a:t>
                  </a:r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0687040-B0B8-9241-A386-82C571BBA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477" y="5301180"/>
                  <a:ext cx="932902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" t="-10000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F56F1A1-00B4-D34A-B6D4-A3D7128B6E15}"/>
                </a:ext>
              </a:extLst>
            </p:cNvPr>
            <p:cNvGrpSpPr/>
            <p:nvPr/>
          </p:nvGrpSpPr>
          <p:grpSpPr>
            <a:xfrm>
              <a:off x="1898086" y="5949810"/>
              <a:ext cx="9859026" cy="1016800"/>
              <a:chOff x="1898086" y="5949810"/>
              <a:chExt cx="9859026" cy="1016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BCE40079-5C05-8E43-B740-DF547C53DA9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8086" y="5949810"/>
                    <a:ext cx="6658298" cy="5082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𝑓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kumimoji="1" lang="ja-JP" altLang="en-US"/>
                      <a:t>　</a:t>
                    </a:r>
                    <a:r>
                      <a:rPr kumimoji="1" lang="en-US" altLang="ja-JP" dirty="0"/>
                      <a:t>   </a:t>
                    </a:r>
                    <a:r>
                      <a:rPr kumimoji="1" lang="ja-JP" altLang="en-US"/>
                      <a:t>　→ </a:t>
                    </a:r>
                    <a:r>
                      <a:rPr kumimoji="1" lang="en-US" altLang="ja-JP" dirty="0"/>
                      <a:t>     </a:t>
                    </a:r>
                    <a14:m>
                      <m:oMath xmlns:m="http://schemas.openxmlformats.org/officeDocument/2006/math">
                        <m:limLow>
                          <m:limLow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oMath>
                    </a14:m>
                    <a:endParaRPr kumimoji="1" lang="en-US" altLang="ja-JP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BCE40079-5C05-8E43-B740-DF547C53DA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8086" y="5949810"/>
                    <a:ext cx="6658298" cy="50821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43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6ADAA839-76B7-8243-9039-4B06FCCF3B92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476" y="6477437"/>
                    <a:ext cx="5177636" cy="4891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1" lang="en-US" altLang="ja-JP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;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log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(1−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Hiragino Kaku Gothic Pro W3" panose="020B03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;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Hiragino Kaku Gothic Pro W3" panose="020B0300000000000000" pitchFamily="34" charset="-128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6ADAA839-76B7-8243-9039-4B06FCCF3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9476" y="6477437"/>
                    <a:ext cx="5177636" cy="4891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379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F11E-DF51-AB41-8925-BEAA86C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本日の内容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FB914A-8988-AA4F-A5E4-7C0ED95666C1}"/>
              </a:ext>
            </a:extLst>
          </p:cNvPr>
          <p:cNvSpPr txBox="1"/>
          <p:nvPr/>
        </p:nvSpPr>
        <p:spPr>
          <a:xfrm>
            <a:off x="1513490" y="1690688"/>
            <a:ext cx="75648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2.3「ニューラルネットワークの定義」の続き</a:t>
            </a:r>
          </a:p>
          <a:p>
            <a:r>
              <a:rPr lang="en-US" altLang="ko-Kore-KR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2.4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「損失関数」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en-US" altLang="ko-Kore-KR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2.5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「最適化関数」</a:t>
            </a:r>
            <a:endParaRPr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81DCA2-CC7E-7D4B-9C52-7DA9C5FE16BE}"/>
              </a:ext>
            </a:extLst>
          </p:cNvPr>
          <p:cNvSpPr txBox="1"/>
          <p:nvPr/>
        </p:nvSpPr>
        <p:spPr>
          <a:xfrm>
            <a:off x="1513490" y="3782318"/>
            <a:ext cx="8638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本日の主題：</a:t>
            </a:r>
            <a:r>
              <a:rPr kumimoji="1" lang="ja-JP" altLang="en-US" sz="2800" u="sng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定義した</a:t>
            </a:r>
            <a:r>
              <a:rPr kumimoji="1" lang="en-US" altLang="ja-JP" sz="2800" u="sng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NN</a:t>
            </a:r>
            <a:r>
              <a:rPr kumimoji="1" lang="ja-JP" altLang="en-US" sz="2800" u="sng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の学習（最適化）について</a:t>
            </a:r>
            <a:endParaRPr kumimoji="1" lang="ja-JP" altLang="en-US" sz="2800" u="sng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7FFC8F-5312-4441-8A2F-B71556F7F99B}"/>
              </a:ext>
            </a:extLst>
          </p:cNvPr>
          <p:cNvSpPr txBox="1"/>
          <p:nvPr/>
        </p:nvSpPr>
        <p:spPr>
          <a:xfrm>
            <a:off x="1871767" y="4767448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概念的な話と実際のコード</a:t>
            </a:r>
          </a:p>
        </p:txBody>
      </p:sp>
    </p:spTree>
    <p:extLst>
      <p:ext uri="{BB962C8B-B14F-4D97-AF65-F5344CB8AC3E}">
        <p14:creationId xmlns:p14="http://schemas.microsoft.com/office/powerpoint/2010/main" val="135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BC7DA-A5EF-6943-9F9A-A1E3FA9A4503}"/>
              </a:ext>
            </a:extLst>
          </p:cNvPr>
          <p:cNvSpPr txBox="1"/>
          <p:nvPr/>
        </p:nvSpPr>
        <p:spPr>
          <a:xfrm>
            <a:off x="487020" y="1424648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高次元</a:t>
            </a:r>
            <a:r>
              <a:rPr kumimoji="1" lang="en-US" altLang="ko-Kore-KR" dirty="0"/>
              <a:t>Input</a:t>
            </a:r>
            <a:r>
              <a:rPr kumimoji="1" lang="ko-Kore-KR" altLang="en-US" dirty="0"/>
              <a:t>の関数を定義したい場合は？</a:t>
            </a:r>
            <a:endParaRPr kumimoji="1" lang="ja-JP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EAA5E21-A921-2242-94A6-3D077161981F}"/>
              </a:ext>
            </a:extLst>
          </p:cNvPr>
          <p:cNvGrpSpPr/>
          <p:nvPr/>
        </p:nvGrpSpPr>
        <p:grpSpPr>
          <a:xfrm>
            <a:off x="487020" y="2121592"/>
            <a:ext cx="6360158" cy="4220735"/>
            <a:chOff x="772179" y="2139347"/>
            <a:chExt cx="6360158" cy="422073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B198162-63C5-E142-B89A-E072706955A1}"/>
                </a:ext>
              </a:extLst>
            </p:cNvPr>
            <p:cNvSpPr/>
            <p:nvPr/>
          </p:nvSpPr>
          <p:spPr>
            <a:xfrm>
              <a:off x="772179" y="3232414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D72CB10-434C-FF4D-926C-967ADD600E6E}"/>
                </a:ext>
              </a:extLst>
            </p:cNvPr>
            <p:cNvSpPr/>
            <p:nvPr/>
          </p:nvSpPr>
          <p:spPr>
            <a:xfrm>
              <a:off x="772179" y="4133690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E41C82B-7352-CD4B-B6A0-E6FBB526AFC2}"/>
                </a:ext>
              </a:extLst>
            </p:cNvPr>
            <p:cNvSpPr/>
            <p:nvPr/>
          </p:nvSpPr>
          <p:spPr>
            <a:xfrm>
              <a:off x="772179" y="5077979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672FED3-B8BD-0A4F-877E-BD1878D2ACC5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 flipV="1">
              <a:off x="1385574" y="2723206"/>
              <a:ext cx="1819039" cy="17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73B5571-DB0B-7146-8C9A-7B49E044F870}"/>
                </a:ext>
              </a:extLst>
            </p:cNvPr>
            <p:cNvSpPr/>
            <p:nvPr/>
          </p:nvSpPr>
          <p:spPr>
            <a:xfrm>
              <a:off x="3204613" y="2416508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826597-B38E-2847-AAE9-4264995382F9}"/>
                    </a:ext>
                  </a:extLst>
                </p:cNvPr>
                <p:cNvSpPr txBox="1"/>
                <p:nvPr/>
              </p:nvSpPr>
              <p:spPr>
                <a:xfrm>
                  <a:off x="867018" y="4790099"/>
                  <a:ext cx="44216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826597-B38E-2847-AAE9-426499538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4790099"/>
                  <a:ext cx="442167" cy="3385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2CFA68-CF29-4842-B72E-450AB446AA64}"/>
                    </a:ext>
                  </a:extLst>
                </p:cNvPr>
                <p:cNvSpPr txBox="1"/>
                <p:nvPr/>
              </p:nvSpPr>
              <p:spPr>
                <a:xfrm>
                  <a:off x="867018" y="3828320"/>
                  <a:ext cx="44216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2CFA68-CF29-4842-B72E-450AB446A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3828320"/>
                  <a:ext cx="442167" cy="3385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B2E20F-15E0-5C42-B88A-E5FC0A46CA0B}"/>
                    </a:ext>
                  </a:extLst>
                </p:cNvPr>
                <p:cNvSpPr txBox="1"/>
                <p:nvPr/>
              </p:nvSpPr>
              <p:spPr>
                <a:xfrm>
                  <a:off x="867018" y="2920596"/>
                  <a:ext cx="43758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B2E20F-15E0-5C42-B88A-E5FC0A46C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2920596"/>
                  <a:ext cx="437581" cy="3385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8133FB-2720-1543-B3DE-F638183A2A44}"/>
                    </a:ext>
                  </a:extLst>
                </p:cNvPr>
                <p:cNvSpPr txBox="1"/>
                <p:nvPr/>
              </p:nvSpPr>
              <p:spPr>
                <a:xfrm>
                  <a:off x="3342500" y="2139347"/>
                  <a:ext cx="3978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8133FB-2720-1543-B3DE-F638183A2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2139347"/>
                  <a:ext cx="3978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8B5934E-8DBD-5040-B1E8-931557B53FFB}"/>
                </a:ext>
              </a:extLst>
            </p:cNvPr>
            <p:cNvSpPr/>
            <p:nvPr/>
          </p:nvSpPr>
          <p:spPr>
            <a:xfrm>
              <a:off x="3204613" y="3445646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425728-29DC-D44D-9CD1-1A1C474B65D9}"/>
                    </a:ext>
                  </a:extLst>
                </p:cNvPr>
                <p:cNvSpPr txBox="1"/>
                <p:nvPr/>
              </p:nvSpPr>
              <p:spPr>
                <a:xfrm>
                  <a:off x="3342500" y="3168484"/>
                  <a:ext cx="401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425728-29DC-D44D-9CD1-1A1C474B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3168484"/>
                  <a:ext cx="40196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B544BA6-F6F9-234C-BF28-BCA4DED4CB4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1385574" y="3752344"/>
              <a:ext cx="1819039" cy="68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FC4F386-9FE3-2140-8785-0D1C8852D1B5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 flipV="1">
              <a:off x="1385574" y="3752344"/>
              <a:ext cx="1819039" cy="163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51C12C3-05E1-7B43-A2B2-294F96981646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1385574" y="2723206"/>
              <a:ext cx="1819039" cy="2661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4DFBF12-AB2F-FB41-89FB-DD34ECB36EE7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 flipV="1">
              <a:off x="1385574" y="2723206"/>
              <a:ext cx="1819039" cy="8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22944E2-8B45-FD42-B737-90184CC2430B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>
              <a:off x="1385574" y="3539112"/>
              <a:ext cx="1819039" cy="2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FE75501-D8B1-604B-8BE8-BFA4D5674CB2}"/>
                </a:ext>
              </a:extLst>
            </p:cNvPr>
            <p:cNvSpPr/>
            <p:nvPr/>
          </p:nvSpPr>
          <p:spPr>
            <a:xfrm>
              <a:off x="3204613" y="4717549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324CE-E564-A444-8058-8E4F3A23B7F5}"/>
                    </a:ext>
                  </a:extLst>
                </p:cNvPr>
                <p:cNvSpPr txBox="1"/>
                <p:nvPr/>
              </p:nvSpPr>
              <p:spPr>
                <a:xfrm>
                  <a:off x="3342500" y="4440388"/>
                  <a:ext cx="3978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324CE-E564-A444-8058-8E4F3A23B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4440388"/>
                  <a:ext cx="3978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1FCD415-D556-4240-AB8E-0F55EC86556D}"/>
                </a:ext>
              </a:extLst>
            </p:cNvPr>
            <p:cNvSpPr/>
            <p:nvPr/>
          </p:nvSpPr>
          <p:spPr>
            <a:xfrm>
              <a:off x="3204613" y="5746687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313BBE-646E-EA45-9D85-0DB1B10F719C}"/>
                    </a:ext>
                  </a:extLst>
                </p:cNvPr>
                <p:cNvSpPr txBox="1"/>
                <p:nvPr/>
              </p:nvSpPr>
              <p:spPr>
                <a:xfrm>
                  <a:off x="3342500" y="5469525"/>
                  <a:ext cx="401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313BBE-646E-EA45-9D85-0DB1B10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500" y="5469525"/>
                  <a:ext cx="40196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CDBF3C1-20F6-E848-9B72-BA9D015A40E5}"/>
                </a:ext>
              </a:extLst>
            </p:cNvPr>
            <p:cNvCxnSpPr>
              <a:cxnSpLocks/>
              <a:stCxn id="17" idx="6"/>
              <a:endCxn id="38" idx="2"/>
            </p:cNvCxnSpPr>
            <p:nvPr/>
          </p:nvCxnSpPr>
          <p:spPr>
            <a:xfrm>
              <a:off x="1385574" y="3539112"/>
              <a:ext cx="1819039" cy="14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42ABD67-1EBD-8146-9F97-C351B0CC80BC}"/>
                </a:ext>
              </a:extLst>
            </p:cNvPr>
            <p:cNvCxnSpPr>
              <a:cxnSpLocks/>
              <a:stCxn id="17" idx="6"/>
              <a:endCxn id="41" idx="2"/>
            </p:cNvCxnSpPr>
            <p:nvPr/>
          </p:nvCxnSpPr>
          <p:spPr>
            <a:xfrm>
              <a:off x="1385574" y="3539112"/>
              <a:ext cx="1819039" cy="25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FED69B6-F1A0-9343-8D42-A44BF454F70E}"/>
                </a:ext>
              </a:extLst>
            </p:cNvPr>
            <p:cNvCxnSpPr>
              <a:cxnSpLocks/>
              <a:stCxn id="18" idx="6"/>
              <a:endCxn id="38" idx="2"/>
            </p:cNvCxnSpPr>
            <p:nvPr/>
          </p:nvCxnSpPr>
          <p:spPr>
            <a:xfrm>
              <a:off x="1385574" y="4440388"/>
              <a:ext cx="1819039" cy="58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65C5AAA-B135-1A42-A751-2B923EDE78E6}"/>
                </a:ext>
              </a:extLst>
            </p:cNvPr>
            <p:cNvCxnSpPr>
              <a:cxnSpLocks/>
              <a:stCxn id="18" idx="6"/>
              <a:endCxn id="41" idx="2"/>
            </p:cNvCxnSpPr>
            <p:nvPr/>
          </p:nvCxnSpPr>
          <p:spPr>
            <a:xfrm>
              <a:off x="1385574" y="4440388"/>
              <a:ext cx="1819039" cy="161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00073A-817B-114A-BE18-955E772E3EBF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385574" y="5384677"/>
              <a:ext cx="1819039" cy="65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ED78E58-B214-504B-86A4-1B0D55054D5A}"/>
                </a:ext>
              </a:extLst>
            </p:cNvPr>
            <p:cNvCxnSpPr>
              <a:cxnSpLocks/>
              <a:stCxn id="19" idx="6"/>
              <a:endCxn id="38" idx="2"/>
            </p:cNvCxnSpPr>
            <p:nvPr/>
          </p:nvCxnSpPr>
          <p:spPr>
            <a:xfrm flipV="1">
              <a:off x="1385574" y="5024247"/>
              <a:ext cx="1819039" cy="36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64B5118-5248-7642-A6A1-411FDEAB355C}"/>
                </a:ext>
              </a:extLst>
            </p:cNvPr>
            <p:cNvSpPr/>
            <p:nvPr/>
          </p:nvSpPr>
          <p:spPr>
            <a:xfrm>
              <a:off x="4946116" y="3429000"/>
              <a:ext cx="613395" cy="61339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25933A4-1E05-9944-9E62-F5EA1BB0963B}"/>
                </a:ext>
              </a:extLst>
            </p:cNvPr>
            <p:cNvCxnSpPr>
              <a:cxnSpLocks/>
              <a:stCxn id="21" idx="6"/>
              <a:endCxn id="61" idx="2"/>
            </p:cNvCxnSpPr>
            <p:nvPr/>
          </p:nvCxnSpPr>
          <p:spPr>
            <a:xfrm>
              <a:off x="3818008" y="2723206"/>
              <a:ext cx="1128108" cy="10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966171E-8373-3445-AD11-019831B23CD6}"/>
                </a:ext>
              </a:extLst>
            </p:cNvPr>
            <p:cNvCxnSpPr>
              <a:cxnSpLocks/>
              <a:stCxn id="26" idx="6"/>
              <a:endCxn id="61" idx="2"/>
            </p:cNvCxnSpPr>
            <p:nvPr/>
          </p:nvCxnSpPr>
          <p:spPr>
            <a:xfrm flipV="1">
              <a:off x="3818008" y="3735698"/>
              <a:ext cx="1128108" cy="1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BE25C53-55BD-B940-BE28-D63D330A21A5}"/>
                </a:ext>
              </a:extLst>
            </p:cNvPr>
            <p:cNvCxnSpPr>
              <a:cxnSpLocks/>
              <a:stCxn id="38" idx="6"/>
              <a:endCxn id="61" idx="2"/>
            </p:cNvCxnSpPr>
            <p:nvPr/>
          </p:nvCxnSpPr>
          <p:spPr>
            <a:xfrm flipV="1">
              <a:off x="3818008" y="3735698"/>
              <a:ext cx="1128108" cy="128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D96C975-D642-194D-BA5C-9C81F3C14068}"/>
                </a:ext>
              </a:extLst>
            </p:cNvPr>
            <p:cNvCxnSpPr>
              <a:cxnSpLocks/>
              <a:stCxn id="41" idx="6"/>
              <a:endCxn id="61" idx="2"/>
            </p:cNvCxnSpPr>
            <p:nvPr/>
          </p:nvCxnSpPr>
          <p:spPr>
            <a:xfrm flipV="1">
              <a:off x="3818008" y="3735698"/>
              <a:ext cx="1128108" cy="231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0A589A9-D074-4D4D-9F22-F05CE74FD1D5}"/>
                </a:ext>
              </a:extLst>
            </p:cNvPr>
            <p:cNvSpPr/>
            <p:nvPr/>
          </p:nvSpPr>
          <p:spPr>
            <a:xfrm>
              <a:off x="4946115" y="4717549"/>
              <a:ext cx="613395" cy="61339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71763B06-045F-4545-B3A2-2198655D1488}"/>
                </a:ext>
              </a:extLst>
            </p:cNvPr>
            <p:cNvCxnSpPr>
              <a:cxnSpLocks/>
              <a:stCxn id="41" idx="6"/>
              <a:endCxn id="82" idx="2"/>
            </p:cNvCxnSpPr>
            <p:nvPr/>
          </p:nvCxnSpPr>
          <p:spPr>
            <a:xfrm flipV="1">
              <a:off x="3818008" y="5024247"/>
              <a:ext cx="1128107" cy="102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93B-B254-7549-8E50-60DAC238CEEA}"/>
                </a:ext>
              </a:extLst>
            </p:cNvPr>
            <p:cNvCxnSpPr>
              <a:cxnSpLocks/>
              <a:stCxn id="38" idx="6"/>
              <a:endCxn id="82" idx="2"/>
            </p:cNvCxnSpPr>
            <p:nvPr/>
          </p:nvCxnSpPr>
          <p:spPr>
            <a:xfrm>
              <a:off x="3818008" y="5024247"/>
              <a:ext cx="112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8E3AA0E-2D4D-7242-AAC4-1992A181957A}"/>
                </a:ext>
              </a:extLst>
            </p:cNvPr>
            <p:cNvCxnSpPr>
              <a:cxnSpLocks/>
              <a:stCxn id="26" idx="6"/>
              <a:endCxn id="82" idx="2"/>
            </p:cNvCxnSpPr>
            <p:nvPr/>
          </p:nvCxnSpPr>
          <p:spPr>
            <a:xfrm>
              <a:off x="3818008" y="3752344"/>
              <a:ext cx="1128107" cy="127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5F9A8D3-4056-7344-9CB0-5D19FB112C09}"/>
                </a:ext>
              </a:extLst>
            </p:cNvPr>
            <p:cNvCxnSpPr>
              <a:cxnSpLocks/>
              <a:stCxn id="21" idx="6"/>
              <a:endCxn id="82" idx="2"/>
            </p:cNvCxnSpPr>
            <p:nvPr/>
          </p:nvCxnSpPr>
          <p:spPr>
            <a:xfrm>
              <a:off x="3818008" y="2723206"/>
              <a:ext cx="1128107" cy="2301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845914D-BE42-4242-AE1E-BE739B8B7AD8}"/>
                </a:ext>
              </a:extLst>
            </p:cNvPr>
            <p:cNvSpPr/>
            <p:nvPr/>
          </p:nvSpPr>
          <p:spPr>
            <a:xfrm>
              <a:off x="6518942" y="4042395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3E3500EF-174E-3A44-BF6E-68962D849958}"/>
                </a:ext>
              </a:extLst>
            </p:cNvPr>
            <p:cNvCxnSpPr>
              <a:cxnSpLocks/>
              <a:stCxn id="61" idx="6"/>
              <a:endCxn id="99" idx="2"/>
            </p:cNvCxnSpPr>
            <p:nvPr/>
          </p:nvCxnSpPr>
          <p:spPr>
            <a:xfrm>
              <a:off x="5559511" y="3735698"/>
              <a:ext cx="959431" cy="61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68FAEF3-5B6B-4D42-8CED-303AB0261120}"/>
                </a:ext>
              </a:extLst>
            </p:cNvPr>
            <p:cNvCxnSpPr>
              <a:cxnSpLocks/>
              <a:stCxn id="82" idx="6"/>
              <a:endCxn id="99" idx="2"/>
            </p:cNvCxnSpPr>
            <p:nvPr/>
          </p:nvCxnSpPr>
          <p:spPr>
            <a:xfrm flipV="1">
              <a:off x="5559510" y="4349093"/>
              <a:ext cx="959432" cy="67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6AE5651-286B-0541-916D-1315E7A5A0FA}"/>
              </a:ext>
            </a:extLst>
          </p:cNvPr>
          <p:cNvSpPr txBox="1"/>
          <p:nvPr/>
        </p:nvSpPr>
        <p:spPr>
          <a:xfrm>
            <a:off x="203722" y="185425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FD2100-54A6-504A-B23E-9C22C0EC5F61}"/>
              </a:ext>
            </a:extLst>
          </p:cNvPr>
          <p:cNvSpPr txBox="1"/>
          <p:nvPr/>
        </p:nvSpPr>
        <p:spPr>
          <a:xfrm>
            <a:off x="2916531" y="1857152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54720A-70D8-5B49-859D-540E6409F4DC}"/>
              </a:ext>
            </a:extLst>
          </p:cNvPr>
          <p:cNvSpPr txBox="1"/>
          <p:nvPr/>
        </p:nvSpPr>
        <p:spPr>
          <a:xfrm>
            <a:off x="5857793" y="185425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6EF8755C-84F3-4E43-A2B1-D031AA212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372" y="2374575"/>
            <a:ext cx="4226972" cy="3482720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39B7BCA8-8DAA-E948-9BF7-D4F7B25D2A27}"/>
              </a:ext>
            </a:extLst>
          </p:cNvPr>
          <p:cNvSpPr/>
          <p:nvPr/>
        </p:nvSpPr>
        <p:spPr>
          <a:xfrm>
            <a:off x="10829595" y="3393489"/>
            <a:ext cx="148028" cy="2167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908A52F-1720-4545-8636-8D2FDD2FDBD0}"/>
              </a:ext>
            </a:extLst>
          </p:cNvPr>
          <p:cNvSpPr/>
          <p:nvPr/>
        </p:nvSpPr>
        <p:spPr>
          <a:xfrm>
            <a:off x="10671274" y="3581401"/>
            <a:ext cx="148028" cy="2167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7D9211E-72AE-B042-A651-8348FBF3810E}"/>
              </a:ext>
            </a:extLst>
          </p:cNvPr>
          <p:cNvSpPr/>
          <p:nvPr/>
        </p:nvSpPr>
        <p:spPr>
          <a:xfrm>
            <a:off x="10839952" y="3581401"/>
            <a:ext cx="148028" cy="216728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728CB1A-D2FB-134D-8AF4-44C26E37BEEF}"/>
              </a:ext>
            </a:extLst>
          </p:cNvPr>
          <p:cNvSpPr/>
          <p:nvPr/>
        </p:nvSpPr>
        <p:spPr>
          <a:xfrm>
            <a:off x="10672755" y="3760435"/>
            <a:ext cx="148028" cy="216728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31BE75F-AC9F-DE4A-A881-2166F0DE5BE3}"/>
              </a:ext>
            </a:extLst>
          </p:cNvPr>
          <p:cNvSpPr/>
          <p:nvPr/>
        </p:nvSpPr>
        <p:spPr>
          <a:xfrm>
            <a:off x="9553245" y="2688641"/>
            <a:ext cx="148028" cy="216728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B4D05B0-63A0-7B47-A382-F3B0CE35385B}"/>
              </a:ext>
            </a:extLst>
          </p:cNvPr>
          <p:cNvSpPr/>
          <p:nvPr/>
        </p:nvSpPr>
        <p:spPr>
          <a:xfrm>
            <a:off x="10671274" y="3396549"/>
            <a:ext cx="148028" cy="216728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3832A0D-03F1-5942-A5DC-B82922019E98}"/>
              </a:ext>
            </a:extLst>
          </p:cNvPr>
          <p:cNvCxnSpPr>
            <a:cxnSpLocks/>
          </p:cNvCxnSpPr>
          <p:nvPr/>
        </p:nvCxnSpPr>
        <p:spPr>
          <a:xfrm>
            <a:off x="9092218" y="2264489"/>
            <a:ext cx="347777" cy="434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4F71796-FC61-274A-A37C-43A169A90842}"/>
              </a:ext>
            </a:extLst>
          </p:cNvPr>
          <p:cNvSpPr txBox="1"/>
          <p:nvPr/>
        </p:nvSpPr>
        <p:spPr>
          <a:xfrm>
            <a:off x="8040570" y="19061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Input </a:t>
            </a:r>
            <a:r>
              <a:rPr kumimoji="1" lang="ko-Kore-KR" altLang="en-US" b="1" dirty="0">
                <a:solidFill>
                  <a:srgbClr val="FF0000"/>
                </a:solidFill>
              </a:rPr>
              <a:t>データの数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5B1348C-A7E0-3E4B-8F7C-CC9F92CC1900}"/>
              </a:ext>
            </a:extLst>
          </p:cNvPr>
          <p:cNvSpPr txBox="1"/>
          <p:nvPr/>
        </p:nvSpPr>
        <p:spPr>
          <a:xfrm>
            <a:off x="10124294" y="433133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Output</a:t>
            </a:r>
            <a:r>
              <a:rPr kumimoji="1" lang="ko-Kore-KR" altLang="en-US" b="1">
                <a:solidFill>
                  <a:srgbClr val="FF0000"/>
                </a:solidFill>
              </a:rPr>
              <a:t>の次元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FB786D6-2192-D745-A731-D19FCD96CAA5}"/>
              </a:ext>
            </a:extLst>
          </p:cNvPr>
          <p:cNvCxnSpPr>
            <a:cxnSpLocks/>
          </p:cNvCxnSpPr>
          <p:nvPr/>
        </p:nvCxnSpPr>
        <p:spPr>
          <a:xfrm flipH="1" flipV="1">
            <a:off x="10940595" y="3986041"/>
            <a:ext cx="37028" cy="306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F654BDF-666F-1A4B-B304-60D12B4FD367}"/>
              </a:ext>
            </a:extLst>
          </p:cNvPr>
          <p:cNvSpPr txBox="1"/>
          <p:nvPr/>
        </p:nvSpPr>
        <p:spPr>
          <a:xfrm>
            <a:off x="7133903" y="6072326"/>
            <a:ext cx="518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Output</a:t>
            </a:r>
            <a:r>
              <a:rPr kumimoji="1" lang="ja-JP" altLang="en-US" b="1">
                <a:solidFill>
                  <a:srgbClr val="FF0000"/>
                </a:solidFill>
              </a:rPr>
              <a:t>の</a:t>
            </a:r>
            <a:r>
              <a:rPr kumimoji="1" lang="ko-Kore-KR" altLang="en-US" b="1" dirty="0">
                <a:solidFill>
                  <a:srgbClr val="FF0000"/>
                </a:solidFill>
              </a:rPr>
              <a:t>サイズ</a:t>
            </a:r>
            <a:r>
              <a:rPr kumimoji="1" lang="en-US" altLang="ko-Kore-KR" b="1" dirty="0">
                <a:solidFill>
                  <a:srgbClr val="FF0000"/>
                </a:solidFill>
              </a:rPr>
              <a:t>: (Input</a:t>
            </a:r>
            <a:r>
              <a:rPr kumimoji="1" lang="ko-Kore-KR" altLang="en-US" b="1" dirty="0">
                <a:solidFill>
                  <a:srgbClr val="FF0000"/>
                </a:solidFill>
              </a:rPr>
              <a:t>データの数</a:t>
            </a:r>
            <a:r>
              <a:rPr kumimoji="1" lang="en-US" altLang="ko-Kore-KR" b="1" dirty="0">
                <a:solidFill>
                  <a:srgbClr val="FF0000"/>
                </a:solidFill>
              </a:rPr>
              <a:t>, Output</a:t>
            </a:r>
            <a:r>
              <a:rPr kumimoji="1" lang="ko-Kore-KR" altLang="en-US" b="1" dirty="0">
                <a:solidFill>
                  <a:srgbClr val="FF0000"/>
                </a:solidFill>
              </a:rPr>
              <a:t>の次元</a:t>
            </a:r>
            <a:r>
              <a:rPr kumimoji="1" lang="en-US" altLang="ko-Kore-KR" b="1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	</a:t>
            </a:r>
            <a:r>
              <a:rPr kumimoji="1" lang="ja-JP" altLang="en-US" b="1">
                <a:solidFill>
                  <a:srgbClr val="FF0000"/>
                </a:solidFill>
              </a:rPr>
              <a:t>　　</a:t>
            </a:r>
            <a:r>
              <a:rPr kumimoji="1" lang="en-US" altLang="ja-JP" b="1" dirty="0">
                <a:solidFill>
                  <a:srgbClr val="FF0000"/>
                </a:solidFill>
              </a:rPr>
              <a:t>   = (2,1)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66B91CD-DF00-F146-86A5-2644B1BF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5" y="1333462"/>
            <a:ext cx="4341091" cy="2482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75C8AB-49BB-3247-94DD-98651401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205" y="1333462"/>
            <a:ext cx="6642100" cy="4241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DAC3458-72BF-764B-8BE1-1FE2325C246A}"/>
              </a:ext>
            </a:extLst>
          </p:cNvPr>
          <p:cNvSpPr/>
          <p:nvPr/>
        </p:nvSpPr>
        <p:spPr>
          <a:xfrm>
            <a:off x="5859262" y="2201662"/>
            <a:ext cx="355107" cy="230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5DA85E-ABBA-DC46-A656-07658D26310C}"/>
              </a:ext>
            </a:extLst>
          </p:cNvPr>
          <p:cNvCxnSpPr>
            <a:cxnSpLocks/>
          </p:cNvCxnSpPr>
          <p:nvPr/>
        </p:nvCxnSpPr>
        <p:spPr>
          <a:xfrm>
            <a:off x="6214369" y="2432482"/>
            <a:ext cx="674703" cy="14559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/>
              <p:nvPr/>
            </p:nvSpPr>
            <p:spPr>
              <a:xfrm>
                <a:off x="5143786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86" y="5844846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6FD011-6EE8-BE47-8B57-39318818E58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960214" y="625306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/>
              <p:nvPr/>
            </p:nvSpPr>
            <p:spPr>
              <a:xfrm>
                <a:off x="8016041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41" y="5844846"/>
                <a:ext cx="816428" cy="8164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/>
              <p:nvPr/>
            </p:nvSpPr>
            <p:spPr>
              <a:xfrm>
                <a:off x="5932503" y="5883728"/>
                <a:ext cx="212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=−0.0394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503" y="5883728"/>
                <a:ext cx="212513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/>
              <p:nvPr/>
            </p:nvSpPr>
            <p:spPr>
              <a:xfrm>
                <a:off x="6154437" y="6304950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=0.8007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37" y="6304950"/>
                <a:ext cx="16673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00C27-A05A-D24E-98EB-884FA441CC94}"/>
                  </a:ext>
                </a:extLst>
              </p:cNvPr>
              <p:cNvSpPr txBox="1"/>
              <p:nvPr/>
            </p:nvSpPr>
            <p:spPr>
              <a:xfrm>
                <a:off x="8874065" y="6068394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2=−0.0394∗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1+0.8007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00C27-A05A-D24E-98EB-884FA441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065" y="6068394"/>
                <a:ext cx="30844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3A1DBA-0307-B941-BF5C-97178754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24982"/>
            <a:ext cx="6604000" cy="4254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AC3458-72BF-764B-8BE1-1FE2325C246A}"/>
              </a:ext>
            </a:extLst>
          </p:cNvPr>
          <p:cNvSpPr/>
          <p:nvPr/>
        </p:nvSpPr>
        <p:spPr>
          <a:xfrm>
            <a:off x="1295427" y="2201662"/>
            <a:ext cx="355107" cy="230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5DA85E-ABBA-DC46-A656-07658D26310C}"/>
              </a:ext>
            </a:extLst>
          </p:cNvPr>
          <p:cNvCxnSpPr>
            <a:cxnSpLocks/>
          </p:cNvCxnSpPr>
          <p:nvPr/>
        </p:nvCxnSpPr>
        <p:spPr>
          <a:xfrm>
            <a:off x="1650534" y="2432482"/>
            <a:ext cx="684452" cy="1274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/>
              <p:nvPr/>
            </p:nvSpPr>
            <p:spPr>
              <a:xfrm>
                <a:off x="508000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0B6CD4-3229-4A49-9964-BEF0F150B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5844846"/>
                <a:ext cx="816428" cy="8164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6FD011-6EE8-BE47-8B57-39318818E58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1324428" y="625306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/>
              <p:nvPr/>
            </p:nvSpPr>
            <p:spPr>
              <a:xfrm>
                <a:off x="3380255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2B7C03D-17A6-9644-B765-D56AB8111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55" y="5844846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/>
              <p:nvPr/>
            </p:nvSpPr>
            <p:spPr>
              <a:xfrm>
                <a:off x="1296717" y="5883728"/>
                <a:ext cx="212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=−0.0394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8F8C4C-937D-D640-84A7-5AC834BA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17" y="5883728"/>
                <a:ext cx="21251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/>
              <p:nvPr/>
            </p:nvSpPr>
            <p:spPr>
              <a:xfrm>
                <a:off x="1518651" y="6304950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=0.8007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B7D492-DCAF-DA40-8C43-F77BAD5E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51" y="6304950"/>
                <a:ext cx="16673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9932D2-71C3-0545-85B4-E720F7EAD4DD}"/>
              </a:ext>
            </a:extLst>
          </p:cNvPr>
          <p:cNvSpPr txBox="1"/>
          <p:nvPr/>
        </p:nvSpPr>
        <p:spPr>
          <a:xfrm>
            <a:off x="1519567" y="5446939"/>
            <a:ext cx="17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First linear layer</a:t>
            </a:r>
            <a:endParaRPr kumimoji="1" lang="ja-JP" altLang="en-US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3E94A-ACAB-DF49-AE98-37281049603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196683" y="625306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051D500-5F22-B640-B90A-8C64849D1598}"/>
                  </a:ext>
                </a:extLst>
              </p:cNvPr>
              <p:cNvSpPr/>
              <p:nvPr/>
            </p:nvSpPr>
            <p:spPr>
              <a:xfrm>
                <a:off x="6252510" y="584484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051D500-5F22-B640-B90A-8C64849D1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510" y="5844846"/>
                <a:ext cx="816428" cy="8164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7D2570-DCA0-324B-B18E-DF895823135E}"/>
                  </a:ext>
                </a:extLst>
              </p:cNvPr>
              <p:cNvSpPr txBox="1"/>
              <p:nvPr/>
            </p:nvSpPr>
            <p:spPr>
              <a:xfrm>
                <a:off x="4160999" y="5883728"/>
                <a:ext cx="212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=−0.1539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7D2570-DCA0-324B-B18E-DF895823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99" y="5883728"/>
                <a:ext cx="212513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A88663-1A67-2449-B225-F4470F5BF974}"/>
                  </a:ext>
                </a:extLst>
              </p:cNvPr>
              <p:cNvSpPr txBox="1"/>
              <p:nvPr/>
            </p:nvSpPr>
            <p:spPr>
              <a:xfrm>
                <a:off x="4408168" y="6304950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=0.2107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A88663-1A67-2449-B225-F4470F5B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68" y="6304950"/>
                <a:ext cx="16673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0987EF-4F94-D741-B995-F6E800CB46A4}"/>
                  </a:ext>
                </a:extLst>
              </p:cNvPr>
              <p:cNvSpPr txBox="1"/>
              <p:nvPr/>
            </p:nvSpPr>
            <p:spPr>
              <a:xfrm>
                <a:off x="7810784" y="5929894"/>
                <a:ext cx="30844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2=−0.0394∗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1+0.8007</m:t>
                      </m:r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−0.1539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2107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0987EF-4F94-D741-B995-F6E800CB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784" y="5929894"/>
                <a:ext cx="308449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45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867399-53DA-DF4E-AC3F-46853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00"/>
          <a:stretch/>
        </p:blipFill>
        <p:spPr>
          <a:xfrm>
            <a:off x="838200" y="1134629"/>
            <a:ext cx="3686565" cy="2152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C512D8-DC7D-6046-8DEB-ADE20E41620A}"/>
                  </a:ext>
                </a:extLst>
              </p:cNvPr>
              <p:cNvSpPr txBox="1"/>
              <p:nvPr/>
            </p:nvSpPr>
            <p:spPr>
              <a:xfrm>
                <a:off x="705465" y="5834781"/>
                <a:ext cx="4654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=−0.4567∗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1+0.8245</m:t>
                      </m:r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−0.5977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1155</m:t>
                      </m:r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4209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8472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C512D8-DC7D-6046-8DEB-ADE20E41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5" y="5834781"/>
                <a:ext cx="4654159" cy="923330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2EB4DC00-EA81-E34A-8C43-67888B90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90" b="-33"/>
          <a:stretch/>
        </p:blipFill>
        <p:spPr>
          <a:xfrm>
            <a:off x="838199" y="3429000"/>
            <a:ext cx="3686565" cy="2405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04F9E1-7B5A-1A4D-80AF-FFCA32546C93}"/>
                  </a:ext>
                </a:extLst>
              </p:cNvPr>
              <p:cNvSpPr txBox="1"/>
              <p:nvPr/>
            </p:nvSpPr>
            <p:spPr>
              <a:xfrm>
                <a:off x="805826" y="4036493"/>
                <a:ext cx="45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04F9E1-7B5A-1A4D-80AF-FFCA3254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6" y="4036493"/>
                <a:ext cx="45179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D74B00-48FC-434D-9A62-2E506D135C37}"/>
                  </a:ext>
                </a:extLst>
              </p:cNvPr>
              <p:cNvSpPr txBox="1"/>
              <p:nvPr/>
            </p:nvSpPr>
            <p:spPr>
              <a:xfrm>
                <a:off x="805826" y="4637926"/>
                <a:ext cx="45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D74B00-48FC-434D-9A62-2E506D135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6" y="4637926"/>
                <a:ext cx="4517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D09CAA-E6ED-1E44-B38C-70C9EF713DEE}"/>
                  </a:ext>
                </a:extLst>
              </p:cNvPr>
              <p:cNvSpPr txBox="1"/>
              <p:nvPr/>
            </p:nvSpPr>
            <p:spPr>
              <a:xfrm>
                <a:off x="805826" y="5207779"/>
                <a:ext cx="45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D09CAA-E6ED-1E44-B38C-70C9EF71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6" y="5207779"/>
                <a:ext cx="45179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965340-E178-284A-9E89-89F1C5ED7DAC}"/>
                  </a:ext>
                </a:extLst>
              </p:cNvPr>
              <p:cNvSpPr txBox="1"/>
              <p:nvPr/>
            </p:nvSpPr>
            <p:spPr>
              <a:xfrm>
                <a:off x="821856" y="4345267"/>
                <a:ext cx="4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965340-E178-284A-9E89-89F1C5ED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" y="4345267"/>
                <a:ext cx="4197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8D4020-1B98-9D44-B976-118A3C130229}"/>
                  </a:ext>
                </a:extLst>
              </p:cNvPr>
              <p:cNvSpPr txBox="1"/>
              <p:nvPr/>
            </p:nvSpPr>
            <p:spPr>
              <a:xfrm>
                <a:off x="821856" y="4913743"/>
                <a:ext cx="4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8D4020-1B98-9D44-B976-118A3C13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" y="4913743"/>
                <a:ext cx="41973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F1B7-AF71-2D4B-A340-496088554AB2}"/>
                  </a:ext>
                </a:extLst>
              </p:cNvPr>
              <p:cNvSpPr txBox="1"/>
              <p:nvPr/>
            </p:nvSpPr>
            <p:spPr>
              <a:xfrm>
                <a:off x="821856" y="5518492"/>
                <a:ext cx="4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F1B7-AF71-2D4B-A340-496088554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" y="5518492"/>
                <a:ext cx="4197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DDC3FD07-E512-DC48-A3B6-3AA939608E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9456" y="1182885"/>
            <a:ext cx="4555206" cy="2246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/>
              <p:nvPr/>
            </p:nvSpPr>
            <p:spPr>
              <a:xfrm>
                <a:off x="6360121" y="383661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21" y="3836616"/>
                <a:ext cx="816428" cy="8164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01FAAC-1E70-574F-9BAE-FBE834853761}"/>
              </a:ext>
            </a:extLst>
          </p:cNvPr>
          <p:cNvCxnSpPr>
            <a:cxnSpLocks/>
          </p:cNvCxnSpPr>
          <p:nvPr/>
        </p:nvCxnSpPr>
        <p:spPr>
          <a:xfrm>
            <a:off x="7162694" y="4244830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/>
              <p:nvPr/>
            </p:nvSpPr>
            <p:spPr>
              <a:xfrm>
                <a:off x="9232376" y="3836616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376" y="3836616"/>
                <a:ext cx="816428" cy="816428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/>
              <p:nvPr/>
            </p:nvSpPr>
            <p:spPr>
              <a:xfrm>
                <a:off x="7445980" y="3875498"/>
                <a:ext cx="1489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=−4567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80" y="3875498"/>
                <a:ext cx="14892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/>
              <p:nvPr/>
            </p:nvSpPr>
            <p:spPr>
              <a:xfrm>
                <a:off x="7466627" y="4296720"/>
                <a:ext cx="1447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=0.8245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627" y="4296720"/>
                <a:ext cx="144796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/>
              <p:nvPr/>
            </p:nvSpPr>
            <p:spPr>
              <a:xfrm>
                <a:off x="6360121" y="5768830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0.1043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21" y="5768830"/>
                <a:ext cx="816428" cy="816428"/>
              </a:xfrm>
              <a:prstGeom prst="ellipse">
                <a:avLst/>
              </a:prstGeom>
              <a:blipFill>
                <a:blip r:embed="rId15"/>
                <a:stretch>
                  <a:fillRect l="-10606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DDDE7AD-8625-0B46-BC72-81D19AA567B7}"/>
              </a:ext>
            </a:extLst>
          </p:cNvPr>
          <p:cNvCxnSpPr>
            <a:cxnSpLocks/>
          </p:cNvCxnSpPr>
          <p:nvPr/>
        </p:nvCxnSpPr>
        <p:spPr>
          <a:xfrm>
            <a:off x="7176549" y="6177044"/>
            <a:ext cx="205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/>
              <p:nvPr/>
            </p:nvSpPr>
            <p:spPr>
              <a:xfrm>
                <a:off x="9232376" y="5768830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376" y="5768830"/>
                <a:ext cx="816428" cy="816428"/>
              </a:xfrm>
              <a:prstGeom prst="ellipse">
                <a:avLst/>
              </a:prstGeom>
              <a:blipFill>
                <a:blip r:embed="rId16"/>
                <a:stretch>
                  <a:fillRect l="-9091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/>
              <p:nvPr/>
            </p:nvSpPr>
            <p:spPr>
              <a:xfrm>
                <a:off x="6549072" y="350616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72" y="3506166"/>
                <a:ext cx="4607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/>
              <p:nvPr/>
            </p:nvSpPr>
            <p:spPr>
              <a:xfrm>
                <a:off x="9410206" y="34841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206" y="3484135"/>
                <a:ext cx="4660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082230-3985-1F43-9DCD-5FA8CCFA17FB}"/>
              </a:ext>
            </a:extLst>
          </p:cNvPr>
          <p:cNvCxnSpPr>
            <a:cxnSpLocks/>
            <a:stCxn id="39" idx="3"/>
            <a:endCxn id="46" idx="7"/>
          </p:cNvCxnSpPr>
          <p:nvPr/>
        </p:nvCxnSpPr>
        <p:spPr>
          <a:xfrm flipH="1">
            <a:off x="7056986" y="4533481"/>
            <a:ext cx="2294953" cy="135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/>
              <p:nvPr/>
            </p:nvSpPr>
            <p:spPr>
              <a:xfrm rot="19800000">
                <a:off x="7260764" y="4882966"/>
                <a:ext cx="1670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=−0.5977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260764" y="4882966"/>
                <a:ext cx="167090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/>
              <p:nvPr/>
            </p:nvSpPr>
            <p:spPr>
              <a:xfrm rot="19800000">
                <a:off x="7575958" y="5181812"/>
                <a:ext cx="1447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575958" y="5181812"/>
                <a:ext cx="144796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/>
              <p:nvPr/>
            </p:nvSpPr>
            <p:spPr>
              <a:xfrm>
                <a:off x="7369009" y="5844675"/>
                <a:ext cx="1670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=−0.4209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009" y="5844675"/>
                <a:ext cx="167090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/>
              <p:nvPr/>
            </p:nvSpPr>
            <p:spPr>
              <a:xfrm>
                <a:off x="7393920" y="6143521"/>
                <a:ext cx="1621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=−0.8472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920" y="6143521"/>
                <a:ext cx="162108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/>
              <p:nvPr/>
            </p:nvSpPr>
            <p:spPr>
              <a:xfrm>
                <a:off x="6540851" y="543838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51" y="5438381"/>
                <a:ext cx="46608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/>
              <p:nvPr/>
            </p:nvSpPr>
            <p:spPr>
              <a:xfrm>
                <a:off x="9455750" y="541635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0" y="5416350"/>
                <a:ext cx="37138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19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/>
              <p:nvPr/>
            </p:nvSpPr>
            <p:spPr>
              <a:xfrm>
                <a:off x="618531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12C832-E09A-BB49-B267-DBEE97176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1" y="1442862"/>
                <a:ext cx="816428" cy="8164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01FAAC-1E70-574F-9BAE-FBE834853761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1434959" y="1851076"/>
            <a:ext cx="231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/>
              <p:nvPr/>
            </p:nvSpPr>
            <p:spPr>
              <a:xfrm>
                <a:off x="3761424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CA812D2-E707-E646-B4D8-F1DF1E207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424" y="1442862"/>
                <a:ext cx="816428" cy="816428"/>
              </a:xfrm>
              <a:prstGeom prst="ellipse">
                <a:avLst/>
              </a:prstGeom>
              <a:blipFill>
                <a:blip r:embed="rId3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/>
              <p:nvPr/>
            </p:nvSpPr>
            <p:spPr>
              <a:xfrm>
                <a:off x="1975028" y="1481744"/>
                <a:ext cx="13333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=−0.4567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05A8C3-A399-7542-9B19-8F6E77FE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28" y="1481744"/>
                <a:ext cx="133331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/>
              <p:nvPr/>
            </p:nvSpPr>
            <p:spPr>
              <a:xfrm>
                <a:off x="1995675" y="1902966"/>
                <a:ext cx="11620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=0.8245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C62AB7-690D-574D-91F3-5632686E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75" y="1902966"/>
                <a:ext cx="116204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/>
              <p:nvPr/>
            </p:nvSpPr>
            <p:spPr>
              <a:xfrm>
                <a:off x="6872146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0.1043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C703-4B33-3844-98EB-FB77D49E1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46" y="1442862"/>
                <a:ext cx="816428" cy="816428"/>
              </a:xfrm>
              <a:prstGeom prst="ellipse">
                <a:avLst/>
              </a:prstGeom>
              <a:blipFill>
                <a:blip r:embed="rId6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DDDE7AD-8625-0B46-BC72-81D19AA567B7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7688574" y="1851076"/>
            <a:ext cx="246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/>
              <p:nvPr/>
            </p:nvSpPr>
            <p:spPr>
              <a:xfrm>
                <a:off x="10152615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7698438-4F90-304B-8AA4-58FA6B758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615" y="1442862"/>
                <a:ext cx="816428" cy="816428"/>
              </a:xfrm>
              <a:prstGeom prst="ellipse">
                <a:avLst/>
              </a:prstGeom>
              <a:blipFill>
                <a:blip r:embed="rId7"/>
                <a:stretch>
                  <a:fillRect l="-8955" r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/>
              <p:nvPr/>
            </p:nvSpPr>
            <p:spPr>
              <a:xfrm>
                <a:off x="801605" y="111241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04F04-4367-6C40-BFD0-B8885D1D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5" y="1112412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/>
              <p:nvPr/>
            </p:nvSpPr>
            <p:spPr>
              <a:xfrm>
                <a:off x="3939254" y="109038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BD5111-F557-A742-8A7D-CD28B61D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54" y="1090381"/>
                <a:ext cx="4660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082230-3985-1F43-9DCD-5FA8CCFA17FB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>
            <a:off x="4577852" y="1851076"/>
            <a:ext cx="2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/>
              <p:nvPr/>
            </p:nvSpPr>
            <p:spPr>
              <a:xfrm>
                <a:off x="4665314" y="1476118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=−0.5977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D2D354-6FA7-0740-8355-F9603165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14" y="1476118"/>
                <a:ext cx="133748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/>
              <p:nvPr/>
            </p:nvSpPr>
            <p:spPr>
              <a:xfrm>
                <a:off x="4775482" y="185124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8B8101-CA0B-2B4A-B705-BE80F058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82" y="1851245"/>
                <a:ext cx="11662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/>
              <p:nvPr/>
            </p:nvSpPr>
            <p:spPr>
              <a:xfrm>
                <a:off x="8180098" y="1518707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=−0.4209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E8A2C0-7B58-784A-800E-73843F71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98" y="1518707"/>
                <a:ext cx="133748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/>
              <p:nvPr/>
            </p:nvSpPr>
            <p:spPr>
              <a:xfrm>
                <a:off x="8222301" y="1817553"/>
                <a:ext cx="1300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=−0.8472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FD7498-65D3-C747-B87A-898CB65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01" y="1817553"/>
                <a:ext cx="130086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/>
              <p:nvPr/>
            </p:nvSpPr>
            <p:spPr>
              <a:xfrm>
                <a:off x="7047315" y="111241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AF069A-BF80-7342-912E-BB700F6FB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315" y="1112413"/>
                <a:ext cx="4660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/>
              <p:nvPr/>
            </p:nvSpPr>
            <p:spPr>
              <a:xfrm>
                <a:off x="10375137" y="109038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C56AFD-4818-D941-B440-9B40991A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137" y="1090382"/>
                <a:ext cx="371384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633369-97F1-694B-89E2-F18494F32D1D}"/>
                  </a:ext>
                </a:extLst>
              </p:cNvPr>
              <p:cNvSpPr txBox="1"/>
              <p:nvPr/>
            </p:nvSpPr>
            <p:spPr>
              <a:xfrm>
                <a:off x="1377117" y="2373921"/>
                <a:ext cx="242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    =−0.4567∗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1+0.8245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633369-97F1-694B-89E2-F18494F3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17" y="2373921"/>
                <a:ext cx="2428293" cy="523220"/>
              </a:xfrm>
              <a:prstGeom prst="rect">
                <a:avLst/>
              </a:prstGeom>
              <a:blipFill>
                <a:blip r:embed="rId1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09E0F2-F0B9-F343-9B66-7FF887FA83B6}"/>
                  </a:ext>
                </a:extLst>
              </p:cNvPr>
              <p:cNvSpPr txBox="1"/>
              <p:nvPr/>
            </p:nvSpPr>
            <p:spPr>
              <a:xfrm>
                <a:off x="4510852" y="2373921"/>
                <a:ext cx="242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=−0.5977∗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2+0.1155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09E0F2-F0B9-F343-9B66-7FF887FA8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852" y="2373921"/>
                <a:ext cx="2428293" cy="523220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45970-FD25-AB43-8A96-13C833A198AC}"/>
                  </a:ext>
                </a:extLst>
              </p:cNvPr>
              <p:cNvSpPr txBox="1"/>
              <p:nvPr/>
            </p:nvSpPr>
            <p:spPr>
              <a:xfrm>
                <a:off x="7746522" y="2373921"/>
                <a:ext cx="23481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ja-JP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=−0.4209∗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3−0.8472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45970-FD25-AB43-8A96-13C833A1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522" y="2373921"/>
                <a:ext cx="2348143" cy="523220"/>
              </a:xfrm>
              <a:prstGeom prst="rect">
                <a:avLst/>
              </a:prstGeom>
              <a:blipFill>
                <a:blip r:embed="rId1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/>
              <p:nvPr/>
            </p:nvSpPr>
            <p:spPr>
              <a:xfrm>
                <a:off x="618531" y="3373173"/>
                <a:ext cx="6754991" cy="3130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=−0.1043,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=−0.4209∗0.3678=−0.1548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∗1=−0.4209</m:t>
                      </m:r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=−0.4209∗−0.5977∗1=0.2515</m:t>
                      </m:r>
                    </m:oMath>
                  </m:oMathPara>
                </a14:m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∗1 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=−0.4209∗−0.5977∗1=0.251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1" y="3373173"/>
                <a:ext cx="6754991" cy="31300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2762B26-00AD-9342-B3B5-33831AD116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80827" y="3183946"/>
            <a:ext cx="2671675" cy="103050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73035C8-291E-9E4A-9DA9-3BFB91EAE95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92407" y="4482871"/>
            <a:ext cx="2949339" cy="11440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4780EB1-BA39-B540-AE28-69D36ABABE8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92407" y="5724446"/>
            <a:ext cx="2938843" cy="1133554"/>
          </a:xfrm>
          <a:prstGeom prst="rect">
            <a:avLst/>
          </a:prstGeom>
        </p:spPr>
      </p:pic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4C216B8D-4D98-984B-9419-D7CA6309D352}"/>
              </a:ext>
            </a:extLst>
          </p:cNvPr>
          <p:cNvSpPr/>
          <p:nvPr/>
        </p:nvSpPr>
        <p:spPr>
          <a:xfrm>
            <a:off x="6043406" y="4384221"/>
            <a:ext cx="145122" cy="6706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274BC684-FAC0-F845-AF4D-CE7F07479AAB}"/>
              </a:ext>
            </a:extLst>
          </p:cNvPr>
          <p:cNvSpPr/>
          <p:nvPr/>
        </p:nvSpPr>
        <p:spPr>
          <a:xfrm>
            <a:off x="7293161" y="5620548"/>
            <a:ext cx="145122" cy="6706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CCE0301-482D-E24B-B587-E6114AD983C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85895" y="4719558"/>
            <a:ext cx="2006512" cy="335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14B7A07-7BBE-3445-A7A6-D531D12ED5C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387766" y="5955885"/>
            <a:ext cx="804641" cy="335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0471B1-B471-DF4B-B101-D0DE59747BB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919109" y="3699198"/>
            <a:ext cx="42617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0AFA73-DC53-E549-9D30-939B38280D99}"/>
              </a:ext>
            </a:extLst>
          </p:cNvPr>
          <p:cNvSpPr txBox="1"/>
          <p:nvPr/>
        </p:nvSpPr>
        <p:spPr>
          <a:xfrm>
            <a:off x="347659" y="301413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/>
              <a:t>勾配の計算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34605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EF421-6ACB-1341-B33E-D7ABD549CCB7}"/>
              </a:ext>
            </a:extLst>
          </p:cNvPr>
          <p:cNvSpPr txBox="1"/>
          <p:nvPr/>
        </p:nvSpPr>
        <p:spPr>
          <a:xfrm>
            <a:off x="700543" y="1397675"/>
            <a:ext cx="659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Quiz 3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ko-Kore-KR" altLang="en-US" dirty="0"/>
              <a:t>以下のネットワークのパラメータ</a:t>
            </a:r>
            <a:r>
              <a:rPr kumimoji="1" lang="en-US" altLang="ko-Kore-KR" dirty="0"/>
              <a:t>(weight, bias)</a:t>
            </a:r>
            <a:r>
              <a:rPr kumimoji="1" lang="ko-Kore-KR" altLang="en-US" dirty="0"/>
              <a:t>の数は？</a:t>
            </a:r>
            <a:endParaRPr kumimoji="1" lang="en-US" altLang="ko-Kore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6D7CBA-C5F9-E742-8482-00392506B8D9}"/>
              </a:ext>
            </a:extLst>
          </p:cNvPr>
          <p:cNvGrpSpPr/>
          <p:nvPr/>
        </p:nvGrpSpPr>
        <p:grpSpPr>
          <a:xfrm>
            <a:off x="2853712" y="2398753"/>
            <a:ext cx="6360158" cy="3943574"/>
            <a:chOff x="772179" y="2416508"/>
            <a:chExt cx="6360158" cy="394357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00A838-BEC5-3848-9897-10181CAB02A8}"/>
                </a:ext>
              </a:extLst>
            </p:cNvPr>
            <p:cNvSpPr/>
            <p:nvPr/>
          </p:nvSpPr>
          <p:spPr>
            <a:xfrm>
              <a:off x="772179" y="3232414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6F1604E-8C62-FE4A-9821-BD763482E287}"/>
                </a:ext>
              </a:extLst>
            </p:cNvPr>
            <p:cNvSpPr/>
            <p:nvPr/>
          </p:nvSpPr>
          <p:spPr>
            <a:xfrm>
              <a:off x="772179" y="413369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A6E4098-FAFB-894F-90DA-E0EFC7B80D4B}"/>
                </a:ext>
              </a:extLst>
            </p:cNvPr>
            <p:cNvSpPr/>
            <p:nvPr/>
          </p:nvSpPr>
          <p:spPr>
            <a:xfrm>
              <a:off x="772179" y="507797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DB5B24A-8E71-8340-8526-93A0E1182E9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385574" y="2723206"/>
              <a:ext cx="1819039" cy="17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F3FC39-A539-4B4E-8368-EA1C1E2F9BB0}"/>
                </a:ext>
              </a:extLst>
            </p:cNvPr>
            <p:cNvSpPr/>
            <p:nvPr/>
          </p:nvSpPr>
          <p:spPr>
            <a:xfrm>
              <a:off x="3204613" y="2416508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377B3B3-6B32-CD44-9537-94CA2C712774}"/>
                </a:ext>
              </a:extLst>
            </p:cNvPr>
            <p:cNvSpPr/>
            <p:nvPr/>
          </p:nvSpPr>
          <p:spPr>
            <a:xfrm>
              <a:off x="3204613" y="3445646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66CB3CF-5A11-9345-82BD-6F1D7236426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385574" y="3752344"/>
              <a:ext cx="1819039" cy="68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3A0F240-0309-2C4E-8BA9-2054C6F4C871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1385574" y="3752344"/>
              <a:ext cx="1819039" cy="163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D775F53-6EA5-D542-B473-200577F857A6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385574" y="2723206"/>
              <a:ext cx="1819039" cy="2661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8FC639F-7571-BD41-9A31-6C3A6B54933B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385574" y="2723206"/>
              <a:ext cx="1819039" cy="8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35D8A8-DB37-3648-B47D-7D970C70DA2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385574" y="3539112"/>
              <a:ext cx="1819039" cy="2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2EB5549-6F84-2B48-AF67-2DBAB6C2F623}"/>
                </a:ext>
              </a:extLst>
            </p:cNvPr>
            <p:cNvSpPr/>
            <p:nvPr/>
          </p:nvSpPr>
          <p:spPr>
            <a:xfrm>
              <a:off x="3204613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C5C0B8-8345-D34B-A216-12DFEBBE0E47}"/>
                </a:ext>
              </a:extLst>
            </p:cNvPr>
            <p:cNvSpPr/>
            <p:nvPr/>
          </p:nvSpPr>
          <p:spPr>
            <a:xfrm>
              <a:off x="3204613" y="5746687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CC5A52C-F46D-2E48-9FCA-80027E4B7298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>
              <a:off x="1385574" y="3539112"/>
              <a:ext cx="1819039" cy="14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AE6677A-BC79-3A4D-A3B6-CB5F80244FEA}"/>
                </a:ext>
              </a:extLst>
            </p:cNvPr>
            <p:cNvCxnSpPr>
              <a:cxnSpLocks/>
              <a:stCxn id="6" idx="6"/>
              <a:endCxn id="25" idx="2"/>
            </p:cNvCxnSpPr>
            <p:nvPr/>
          </p:nvCxnSpPr>
          <p:spPr>
            <a:xfrm>
              <a:off x="1385574" y="3539112"/>
              <a:ext cx="1819039" cy="25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8066E3-16CA-EC47-B128-F4681EE0B86A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1385574" y="4440388"/>
              <a:ext cx="1819039" cy="58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976FB3B-C089-D046-A85A-C88E16A79635}"/>
                </a:ext>
              </a:extLst>
            </p:cNvPr>
            <p:cNvCxnSpPr>
              <a:cxnSpLocks/>
              <a:stCxn id="7" idx="6"/>
              <a:endCxn id="25" idx="2"/>
            </p:cNvCxnSpPr>
            <p:nvPr/>
          </p:nvCxnSpPr>
          <p:spPr>
            <a:xfrm>
              <a:off x="1385574" y="4440388"/>
              <a:ext cx="1819039" cy="161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375DB3-B2F8-844D-ABA7-6A726D15179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385574" y="5384677"/>
              <a:ext cx="1819039" cy="65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39AEF13-8103-F643-AE2F-8F77BDFE9643}"/>
                </a:ext>
              </a:extLst>
            </p:cNvPr>
            <p:cNvCxnSpPr>
              <a:cxnSpLocks/>
              <a:stCxn id="9" idx="6"/>
              <a:endCxn id="23" idx="2"/>
            </p:cNvCxnSpPr>
            <p:nvPr/>
          </p:nvCxnSpPr>
          <p:spPr>
            <a:xfrm flipV="1">
              <a:off x="1385574" y="5024247"/>
              <a:ext cx="1819039" cy="36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EBF2C69-562E-004D-93E1-C6CB68E9A873}"/>
                </a:ext>
              </a:extLst>
            </p:cNvPr>
            <p:cNvSpPr/>
            <p:nvPr/>
          </p:nvSpPr>
          <p:spPr>
            <a:xfrm>
              <a:off x="4946116" y="3429000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90F65FB-382C-4442-9622-90234D537B77}"/>
                </a:ext>
              </a:extLst>
            </p:cNvPr>
            <p:cNvCxnSpPr>
              <a:cxnSpLocks/>
              <a:stCxn id="11" idx="6"/>
              <a:endCxn id="33" idx="2"/>
            </p:cNvCxnSpPr>
            <p:nvPr/>
          </p:nvCxnSpPr>
          <p:spPr>
            <a:xfrm>
              <a:off x="3818008" y="2723206"/>
              <a:ext cx="1128108" cy="10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5070C87-74E9-694C-9285-6FFCAC69D51E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 flipV="1">
              <a:off x="3818008" y="3735698"/>
              <a:ext cx="1128108" cy="1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2B5B3FB-B432-6349-B807-A2BB6641B924}"/>
                </a:ext>
              </a:extLst>
            </p:cNvPr>
            <p:cNvCxnSpPr>
              <a:cxnSpLocks/>
              <a:stCxn id="23" idx="6"/>
              <a:endCxn id="33" idx="2"/>
            </p:cNvCxnSpPr>
            <p:nvPr/>
          </p:nvCxnSpPr>
          <p:spPr>
            <a:xfrm flipV="1">
              <a:off x="3818008" y="3735698"/>
              <a:ext cx="1128108" cy="128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C23AFEB-86C2-E247-9BB8-8EF1E423ED74}"/>
                </a:ext>
              </a:extLst>
            </p:cNvPr>
            <p:cNvCxnSpPr>
              <a:cxnSpLocks/>
              <a:stCxn id="25" idx="6"/>
              <a:endCxn id="33" idx="2"/>
            </p:cNvCxnSpPr>
            <p:nvPr/>
          </p:nvCxnSpPr>
          <p:spPr>
            <a:xfrm flipV="1">
              <a:off x="3818008" y="3735698"/>
              <a:ext cx="1128108" cy="231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E486B2D-8E32-0947-B734-230E967916D5}"/>
                </a:ext>
              </a:extLst>
            </p:cNvPr>
            <p:cNvSpPr/>
            <p:nvPr/>
          </p:nvSpPr>
          <p:spPr>
            <a:xfrm>
              <a:off x="4946115" y="4717549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936DDBE-7CF4-CB4C-A1DF-AA83EEA8B880}"/>
                </a:ext>
              </a:extLst>
            </p:cNvPr>
            <p:cNvCxnSpPr>
              <a:cxnSpLocks/>
              <a:stCxn id="25" idx="6"/>
              <a:endCxn id="38" idx="2"/>
            </p:cNvCxnSpPr>
            <p:nvPr/>
          </p:nvCxnSpPr>
          <p:spPr>
            <a:xfrm flipV="1">
              <a:off x="3818008" y="5024247"/>
              <a:ext cx="1128107" cy="102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8DF3B7D-89C3-244E-9CD4-09DB0CBE50E0}"/>
                </a:ext>
              </a:extLst>
            </p:cNvPr>
            <p:cNvCxnSpPr>
              <a:cxnSpLocks/>
              <a:stCxn id="23" idx="6"/>
              <a:endCxn id="38" idx="2"/>
            </p:cNvCxnSpPr>
            <p:nvPr/>
          </p:nvCxnSpPr>
          <p:spPr>
            <a:xfrm>
              <a:off x="3818008" y="5024247"/>
              <a:ext cx="112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617F5F-EC39-6A4B-A25A-8A681817A800}"/>
                </a:ext>
              </a:extLst>
            </p:cNvPr>
            <p:cNvCxnSpPr>
              <a:cxnSpLocks/>
              <a:stCxn id="16" idx="6"/>
              <a:endCxn id="38" idx="2"/>
            </p:cNvCxnSpPr>
            <p:nvPr/>
          </p:nvCxnSpPr>
          <p:spPr>
            <a:xfrm>
              <a:off x="3818008" y="3752344"/>
              <a:ext cx="1128107" cy="127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F5C2203-01C3-EF4A-AA89-4FA8F7984B23}"/>
                </a:ext>
              </a:extLst>
            </p:cNvPr>
            <p:cNvCxnSpPr>
              <a:cxnSpLocks/>
              <a:stCxn id="11" idx="6"/>
              <a:endCxn id="38" idx="2"/>
            </p:cNvCxnSpPr>
            <p:nvPr/>
          </p:nvCxnSpPr>
          <p:spPr>
            <a:xfrm>
              <a:off x="3818008" y="2723206"/>
              <a:ext cx="1128107" cy="2301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A701607-2993-934C-89DE-551743DDABD6}"/>
                </a:ext>
              </a:extLst>
            </p:cNvPr>
            <p:cNvSpPr/>
            <p:nvPr/>
          </p:nvSpPr>
          <p:spPr>
            <a:xfrm>
              <a:off x="6518942" y="4042395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E8D98FE-7FDD-DE41-86D9-AA4EC29DDD39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>
              <a:off x="5559511" y="3735698"/>
              <a:ext cx="959431" cy="61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C30E977-3E9A-A747-B6DD-58B8C0DB80F2}"/>
                </a:ext>
              </a:extLst>
            </p:cNvPr>
            <p:cNvCxnSpPr>
              <a:cxnSpLocks/>
              <a:stCxn id="38" idx="6"/>
              <a:endCxn id="43" idx="2"/>
            </p:cNvCxnSpPr>
            <p:nvPr/>
          </p:nvCxnSpPr>
          <p:spPr>
            <a:xfrm flipV="1">
              <a:off x="5559510" y="4349093"/>
              <a:ext cx="959432" cy="67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DD68FA-D3B5-5B45-841E-0726319E33F5}"/>
              </a:ext>
            </a:extLst>
          </p:cNvPr>
          <p:cNvSpPr txBox="1"/>
          <p:nvPr/>
        </p:nvSpPr>
        <p:spPr>
          <a:xfrm>
            <a:off x="2570414" y="1854252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0DBF6-5A1E-A945-A9E8-18ECE05E24D1}"/>
              </a:ext>
            </a:extLst>
          </p:cNvPr>
          <p:cNvSpPr txBox="1"/>
          <p:nvPr/>
        </p:nvSpPr>
        <p:spPr>
          <a:xfrm>
            <a:off x="5360920" y="1857152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BCC0BE-961F-F540-82F8-E6B26303AC82}"/>
              </a:ext>
            </a:extLst>
          </p:cNvPr>
          <p:cNvSpPr txBox="1"/>
          <p:nvPr/>
        </p:nvSpPr>
        <p:spPr>
          <a:xfrm>
            <a:off x="8224485" y="185425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44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1E638-CD40-E34B-BACC-7A0D3A45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9"/>
            <a:ext cx="10515600" cy="1325563"/>
          </a:xfrm>
        </p:spPr>
        <p:txBody>
          <a:bodyPr/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</a:t>
            </a:r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en-KR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  <a:r>
              <a:rPr lang="ko-Kore-KR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ニューラルネットワークの定義</a:t>
            </a:r>
            <a:endParaRPr lang="en-KR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AFA73-DC53-E549-9D30-939B38280D99}"/>
              </a:ext>
            </a:extLst>
          </p:cNvPr>
          <p:cNvSpPr txBox="1"/>
          <p:nvPr/>
        </p:nvSpPr>
        <p:spPr>
          <a:xfrm>
            <a:off x="838200" y="2549702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勾配を計算して何をする？</a:t>
            </a:r>
            <a:br>
              <a:rPr kumimoji="1" lang="en-US" altLang="ko-Kore-KR" b="1" dirty="0"/>
            </a:br>
            <a:r>
              <a:rPr kumimoji="1" lang="en-US" altLang="ko-Kore-KR" b="1" dirty="0">
                <a:sym typeface="Wingdings" pitchFamily="2" charset="2"/>
              </a:rPr>
              <a:t> weight, bias</a:t>
            </a:r>
            <a:r>
              <a:rPr kumimoji="1" lang="ko-Kore-KR" altLang="en-US" b="1" dirty="0">
                <a:sym typeface="Wingdings" pitchFamily="2" charset="2"/>
              </a:rPr>
              <a:t>を更新</a:t>
            </a: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/>
              <p:nvPr/>
            </p:nvSpPr>
            <p:spPr>
              <a:xfrm>
                <a:off x="1328741" y="3501614"/>
                <a:ext cx="3438314" cy="210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=−0.1043,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=−0.1548,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−0.4209</m:t>
                      </m:r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=0.2515,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=0.251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93D4F5-E487-B245-9414-0C3E61E8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41" y="3501614"/>
                <a:ext cx="3438314" cy="2109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4D6F75-5E29-E547-BAE9-B6DD9028DA0A}"/>
                  </a:ext>
                </a:extLst>
              </p:cNvPr>
              <p:cNvSpPr txBox="1"/>
              <p:nvPr/>
            </p:nvSpPr>
            <p:spPr>
              <a:xfrm>
                <a:off x="6498632" y="3501614"/>
                <a:ext cx="3544047" cy="210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4D6F75-5E29-E547-BAE9-B6DD9028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632" y="3501614"/>
                <a:ext cx="3544047" cy="2109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3C50ED3F-CB0E-B544-B696-0BE031962E1F}"/>
              </a:ext>
            </a:extLst>
          </p:cNvPr>
          <p:cNvSpPr/>
          <p:nvPr/>
        </p:nvSpPr>
        <p:spPr>
          <a:xfrm>
            <a:off x="1257717" y="3452936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왼쪽 대괄호[L] 35">
            <a:extLst>
              <a:ext uri="{FF2B5EF4-FFF2-40B4-BE49-F238E27FC236}">
                <a16:creationId xmlns:a16="http://schemas.microsoft.com/office/drawing/2014/main" id="{F44E7324-4263-334C-A507-71DE927F5CF7}"/>
              </a:ext>
            </a:extLst>
          </p:cNvPr>
          <p:cNvSpPr/>
          <p:nvPr/>
        </p:nvSpPr>
        <p:spPr>
          <a:xfrm rot="10800000">
            <a:off x="4658198" y="3452936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왼쪽 대괄호[L] 41">
            <a:extLst>
              <a:ext uri="{FF2B5EF4-FFF2-40B4-BE49-F238E27FC236}">
                <a16:creationId xmlns:a16="http://schemas.microsoft.com/office/drawing/2014/main" id="{BF058A17-8C67-E04A-BBFC-378977D7E840}"/>
              </a:ext>
            </a:extLst>
          </p:cNvPr>
          <p:cNvSpPr/>
          <p:nvPr/>
        </p:nvSpPr>
        <p:spPr>
          <a:xfrm>
            <a:off x="6404972" y="3452936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왼쪽 대괄호[L] 43">
            <a:extLst>
              <a:ext uri="{FF2B5EF4-FFF2-40B4-BE49-F238E27FC236}">
                <a16:creationId xmlns:a16="http://schemas.microsoft.com/office/drawing/2014/main" id="{83A98E4C-F6B8-5443-BD08-DD46BDA54D8B}"/>
              </a:ext>
            </a:extLst>
          </p:cNvPr>
          <p:cNvSpPr/>
          <p:nvPr/>
        </p:nvSpPr>
        <p:spPr>
          <a:xfrm rot="10800000">
            <a:off x="10718801" y="3452937"/>
            <a:ext cx="108857" cy="2206716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B3A9732-8F9B-ED44-A3D2-772590202013}"/>
              </a:ext>
            </a:extLst>
          </p:cNvPr>
          <p:cNvCxnSpPr/>
          <p:nvPr/>
        </p:nvCxnSpPr>
        <p:spPr>
          <a:xfrm>
            <a:off x="4891091" y="4556294"/>
            <a:ext cx="13797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8A6FBE-29E7-754E-B67C-3BFBC9CB64EE}"/>
              </a:ext>
            </a:extLst>
          </p:cNvPr>
          <p:cNvSpPr txBox="1"/>
          <p:nvPr/>
        </p:nvSpPr>
        <p:spPr>
          <a:xfrm>
            <a:off x="5248380" y="4186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>
                <a:sym typeface="Wingdings" pitchFamily="2" charset="2"/>
              </a:rPr>
              <a:t>更新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84B120B-4055-4045-A430-6209ED3FC8D4}"/>
                  </a:ext>
                </a:extLst>
              </p:cNvPr>
              <p:cNvSpPr/>
              <p:nvPr/>
            </p:nvSpPr>
            <p:spPr>
              <a:xfrm>
                <a:off x="94748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84B120B-4055-4045-A430-6209ED3FC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" y="1442862"/>
                <a:ext cx="816428" cy="8164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7ECBEED-F7CF-A94B-9CB0-D5F6BA7FA2B4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911176" y="1851076"/>
            <a:ext cx="231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3284448-95BC-CB4E-8C81-8F99E5E74981}"/>
                  </a:ext>
                </a:extLst>
              </p:cNvPr>
              <p:cNvSpPr/>
              <p:nvPr/>
            </p:nvSpPr>
            <p:spPr>
              <a:xfrm>
                <a:off x="3237641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3284448-95BC-CB4E-8C81-8F99E5E74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41" y="1442862"/>
                <a:ext cx="816428" cy="816428"/>
              </a:xfrm>
              <a:prstGeom prst="ellipse">
                <a:avLst/>
              </a:prstGeom>
              <a:blipFill>
                <a:blip r:embed="rId5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9B1303-B64D-6C45-8778-58CD7CDC77DD}"/>
                  </a:ext>
                </a:extLst>
              </p:cNvPr>
              <p:cNvSpPr txBox="1"/>
              <p:nvPr/>
            </p:nvSpPr>
            <p:spPr>
              <a:xfrm>
                <a:off x="1451245" y="1481744"/>
                <a:ext cx="13333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=−0.4567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9B1303-B64D-6C45-8778-58CD7CDC7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45" y="1481744"/>
                <a:ext cx="133331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FFD19-274A-C444-B491-3E7D6AEE4156}"/>
                  </a:ext>
                </a:extLst>
              </p:cNvPr>
              <p:cNvSpPr txBox="1"/>
              <p:nvPr/>
            </p:nvSpPr>
            <p:spPr>
              <a:xfrm>
                <a:off x="1471892" y="1902966"/>
                <a:ext cx="11620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=0.8245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FFD19-274A-C444-B491-3E7D6AEE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92" y="1902966"/>
                <a:ext cx="116204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7DB78DBD-0F2B-464D-9F6E-46ABD7B8C722}"/>
                  </a:ext>
                </a:extLst>
              </p:cNvPr>
              <p:cNvSpPr/>
              <p:nvPr/>
            </p:nvSpPr>
            <p:spPr>
              <a:xfrm>
                <a:off x="6348363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0.1043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7DB78DBD-0F2B-464D-9F6E-46ABD7B8C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63" y="1442862"/>
                <a:ext cx="816428" cy="816428"/>
              </a:xfrm>
              <a:prstGeom prst="ellipse">
                <a:avLst/>
              </a:prstGeom>
              <a:blipFill>
                <a:blip r:embed="rId8"/>
                <a:stretch>
                  <a:fillRect l="-10606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41A0E4F-ADEE-614C-A66E-329F7B1460A8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7164791" y="1851076"/>
            <a:ext cx="246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204D95B-D464-DD46-8FFE-3A2B3E5EE0BE}"/>
                  </a:ext>
                </a:extLst>
              </p:cNvPr>
              <p:cNvSpPr/>
              <p:nvPr/>
            </p:nvSpPr>
            <p:spPr>
              <a:xfrm>
                <a:off x="9628832" y="1442862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204D95B-D464-DD46-8FFE-3A2B3E5EE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832" y="1442862"/>
                <a:ext cx="816428" cy="816428"/>
              </a:xfrm>
              <a:prstGeom prst="ellipse">
                <a:avLst/>
              </a:prstGeom>
              <a:blipFill>
                <a:blip r:embed="rId9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C25580-4F47-784A-9C5A-5617CFB9B57F}"/>
                  </a:ext>
                </a:extLst>
              </p:cNvPr>
              <p:cNvSpPr txBox="1"/>
              <p:nvPr/>
            </p:nvSpPr>
            <p:spPr>
              <a:xfrm>
                <a:off x="277822" y="110139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C25580-4F47-784A-9C5A-5617CFB9B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2" y="1101397"/>
                <a:ext cx="4607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D45069-D311-EF40-A471-BCA286C9C193}"/>
                  </a:ext>
                </a:extLst>
              </p:cNvPr>
              <p:cNvSpPr txBox="1"/>
              <p:nvPr/>
            </p:nvSpPr>
            <p:spPr>
              <a:xfrm>
                <a:off x="3415471" y="110139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D45069-D311-EF40-A471-BCA286C9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71" y="1101397"/>
                <a:ext cx="4660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0AACA06-77B9-F141-AA41-0F5F52BE135D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4054069" y="1851076"/>
            <a:ext cx="2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7C4876-6042-4148-B2B4-B68EA76A80DF}"/>
                  </a:ext>
                </a:extLst>
              </p:cNvPr>
              <p:cNvSpPr txBox="1"/>
              <p:nvPr/>
            </p:nvSpPr>
            <p:spPr>
              <a:xfrm>
                <a:off x="4141531" y="1476118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=−0.5977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7C4876-6042-4148-B2B4-B68EA76A8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31" y="1476118"/>
                <a:ext cx="133748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CC93266-7EC2-A449-8590-6C84061A9488}"/>
                  </a:ext>
                </a:extLst>
              </p:cNvPr>
              <p:cNvSpPr txBox="1"/>
              <p:nvPr/>
            </p:nvSpPr>
            <p:spPr>
              <a:xfrm>
                <a:off x="4251699" y="185124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CC93266-7EC2-A449-8590-6C84061A9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99" y="1851245"/>
                <a:ext cx="116621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6959D41-A5FA-A04C-987B-1936923BED7B}"/>
                  </a:ext>
                </a:extLst>
              </p:cNvPr>
              <p:cNvSpPr txBox="1"/>
              <p:nvPr/>
            </p:nvSpPr>
            <p:spPr>
              <a:xfrm>
                <a:off x="7656315" y="1518707"/>
                <a:ext cx="1337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=−0.4209</m:t>
                      </m:r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6959D41-A5FA-A04C-987B-1936923B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315" y="1518707"/>
                <a:ext cx="133748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D5414A-46AD-CD40-BE5B-6AC5BDF15F4F}"/>
                  </a:ext>
                </a:extLst>
              </p:cNvPr>
              <p:cNvSpPr txBox="1"/>
              <p:nvPr/>
            </p:nvSpPr>
            <p:spPr>
              <a:xfrm>
                <a:off x="7698518" y="1817553"/>
                <a:ext cx="1300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=−0.8472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D5414A-46AD-CD40-BE5B-6AC5BDF1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18" y="1817553"/>
                <a:ext cx="130086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BAACCC-F2D9-7040-81BD-2DCF95930523}"/>
                  </a:ext>
                </a:extLst>
              </p:cNvPr>
              <p:cNvSpPr txBox="1"/>
              <p:nvPr/>
            </p:nvSpPr>
            <p:spPr>
              <a:xfrm>
                <a:off x="6523532" y="110139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BAACCC-F2D9-7040-81BD-2DCF9593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532" y="1101397"/>
                <a:ext cx="4660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A1C2BD-7F9F-F345-8824-C383C7339E57}"/>
                  </a:ext>
                </a:extLst>
              </p:cNvPr>
              <p:cNvSpPr txBox="1"/>
              <p:nvPr/>
            </p:nvSpPr>
            <p:spPr>
              <a:xfrm>
                <a:off x="9851354" y="110139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A1C2BD-7F9F-F345-8824-C383C733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354" y="1101397"/>
                <a:ext cx="37138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09D2A117-A1F6-9D45-95CC-BB400206CC7C}"/>
              </a:ext>
            </a:extLst>
          </p:cNvPr>
          <p:cNvSpPr txBox="1"/>
          <p:nvPr/>
        </p:nvSpPr>
        <p:spPr>
          <a:xfrm>
            <a:off x="801605" y="5916328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実際には</a:t>
            </a:r>
            <a:r>
              <a:rPr kumimoji="1" lang="ko-Kore-KR" altLang="en-US" b="1" dirty="0">
                <a:solidFill>
                  <a:srgbClr val="FF0000"/>
                </a:solidFill>
              </a:rPr>
              <a:t>損失関数</a:t>
            </a:r>
            <a:r>
              <a:rPr kumimoji="1" lang="en-US" altLang="ko-Kore-KR" b="1" dirty="0">
                <a:solidFill>
                  <a:srgbClr val="FF0000"/>
                </a:solidFill>
              </a:rPr>
              <a:t>*</a:t>
            </a:r>
            <a:r>
              <a:rPr kumimoji="1" lang="ko-Kore-KR" altLang="en-US" b="1" dirty="0"/>
              <a:t>に対しての勾配を計算</a:t>
            </a:r>
            <a:r>
              <a:rPr kumimoji="1" lang="en-US" altLang="ko-Kore-KR" b="1" dirty="0"/>
              <a:t> + </a:t>
            </a:r>
            <a:r>
              <a:rPr kumimoji="1" lang="ko-Kore-KR" altLang="en-US" b="1" dirty="0">
                <a:solidFill>
                  <a:srgbClr val="FF0000"/>
                </a:solidFill>
              </a:rPr>
              <a:t>最適化</a:t>
            </a:r>
            <a:r>
              <a:rPr kumimoji="1" lang="en-US" altLang="ko-Kore-KR" b="1" dirty="0">
                <a:solidFill>
                  <a:srgbClr val="FF0000"/>
                </a:solidFill>
              </a:rPr>
              <a:t>**</a:t>
            </a:r>
            <a:br>
              <a:rPr kumimoji="1" lang="en-US" altLang="ko-Kore-KR" b="1" dirty="0">
                <a:solidFill>
                  <a:srgbClr val="FF0000"/>
                </a:solidFill>
              </a:rPr>
            </a:br>
            <a:r>
              <a:rPr kumimoji="1" lang="en-US" altLang="ko-Kore-KR" b="1" dirty="0">
                <a:sym typeface="Wingdings" pitchFamily="2" charset="2"/>
              </a:rPr>
              <a:t> </a:t>
            </a:r>
            <a:r>
              <a:rPr kumimoji="1" lang="ko-Kore-KR" altLang="en-US" b="1" dirty="0">
                <a:sym typeface="Wingdings" pitchFamily="2" charset="2"/>
              </a:rPr>
              <a:t>残りは次回に。。。</a:t>
            </a: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BDAC178-5E78-A44E-9D89-1AAB2A41494B}"/>
                  </a:ext>
                </a:extLst>
              </p:cNvPr>
              <p:cNvSpPr/>
              <p:nvPr/>
            </p:nvSpPr>
            <p:spPr>
              <a:xfrm>
                <a:off x="11272145" y="1448519"/>
                <a:ext cx="816428" cy="8164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−0.8033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BDAC178-5E78-A44E-9D89-1AAB2A414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145" y="1448519"/>
                <a:ext cx="816428" cy="816428"/>
              </a:xfrm>
              <a:prstGeom prst="ellipse">
                <a:avLst/>
              </a:prstGeom>
              <a:blipFill>
                <a:blip r:embed="rId18"/>
                <a:stretch>
                  <a:fillRect l="-10606" r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C219C65-E674-294F-BCD9-1BD54B761B67}"/>
              </a:ext>
            </a:extLst>
          </p:cNvPr>
          <p:cNvSpPr txBox="1"/>
          <p:nvPr/>
        </p:nvSpPr>
        <p:spPr>
          <a:xfrm>
            <a:off x="10669900" y="1666410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vs</a:t>
            </a:r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43955-2CE4-F946-8CEC-97E6A0ED50DA}"/>
              </a:ext>
            </a:extLst>
          </p:cNvPr>
          <p:cNvSpPr txBox="1"/>
          <p:nvPr/>
        </p:nvSpPr>
        <p:spPr>
          <a:xfrm>
            <a:off x="11338759" y="110139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Label</a:t>
            </a:r>
            <a:endParaRPr kumimoji="1" lang="ja-JP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DDD8A2-331C-4745-98B1-DB587415874D}"/>
              </a:ext>
            </a:extLst>
          </p:cNvPr>
          <p:cNvSpPr/>
          <p:nvPr/>
        </p:nvSpPr>
        <p:spPr>
          <a:xfrm>
            <a:off x="10623715" y="1087705"/>
            <a:ext cx="1509155" cy="13433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06AF63-3F82-9249-8D9F-1DBF1E7B4ED5}"/>
              </a:ext>
            </a:extLst>
          </p:cNvPr>
          <p:cNvSpPr/>
          <p:nvPr/>
        </p:nvSpPr>
        <p:spPr>
          <a:xfrm>
            <a:off x="6297291" y="3294153"/>
            <a:ext cx="4624027" cy="24988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3FFEA-E6F1-6F45-BCD4-A4F95CB55E56}"/>
              </a:ext>
            </a:extLst>
          </p:cNvPr>
          <p:cNvSpPr txBox="1"/>
          <p:nvPr/>
        </p:nvSpPr>
        <p:spPr>
          <a:xfrm>
            <a:off x="10384447" y="8720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*</a:t>
            </a:r>
            <a:endParaRPr kumimoji="1" lang="ja-JP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CBF7D2-E28E-324F-81DA-1D05AA5C4A34}"/>
              </a:ext>
            </a:extLst>
          </p:cNvPr>
          <p:cNvSpPr txBox="1"/>
          <p:nvPr/>
        </p:nvSpPr>
        <p:spPr>
          <a:xfrm>
            <a:off x="5946477" y="2975527"/>
            <a:ext cx="458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**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189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13782</TotalTime>
  <Words>1348</Words>
  <Application>Microsoft Macintosh PowerPoint</Application>
  <PresentationFormat>ワイド画面</PresentationFormat>
  <Paragraphs>235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Hiragino Kaku Gothic Pro W3</vt:lpstr>
      <vt:lpstr>Arial</vt:lpstr>
      <vt:lpstr>Calibri</vt:lpstr>
      <vt:lpstr>Calibri Light</vt:lpstr>
      <vt:lpstr>Cambria Math</vt:lpstr>
      <vt:lpstr>Wingdings</vt:lpstr>
      <vt:lpstr>Office Theme</vt:lpstr>
      <vt:lpstr>Pytorch 勉強会</vt:lpstr>
      <vt:lpstr>本日の内容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2.3. ニューラルネットワークの定義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HOHEOK</dc:creator>
  <cp:lastModifiedBy>野口 聖史</cp:lastModifiedBy>
  <cp:revision>286</cp:revision>
  <dcterms:created xsi:type="dcterms:W3CDTF">2021-04-20T06:59:00Z</dcterms:created>
  <dcterms:modified xsi:type="dcterms:W3CDTF">2021-10-13T05:15:36Z</dcterms:modified>
</cp:coreProperties>
</file>