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3" r:id="rId4"/>
    <p:sldId id="284" r:id="rId5"/>
    <p:sldId id="285" r:id="rId6"/>
    <p:sldId id="286" r:id="rId7"/>
    <p:sldId id="288" r:id="rId8"/>
    <p:sldId id="287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/>
    <p:restoredTop sz="95741"/>
  </p:normalViewPr>
  <p:slideViewPr>
    <p:cSldViewPr snapToGrid="0" snapToObjects="1">
      <p:cViewPr varScale="1">
        <p:scale>
          <a:sx n="123" d="100"/>
          <a:sy n="123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iragino Kaku Gothic Pro W3" panose="020B0300000000000000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iragino Kaku Gothic Pro W3" panose="020B0300000000000000" pitchFamily="34" charset="-128"/>
              </a:defRPr>
            </a:lvl1pPr>
          </a:lstStyle>
          <a:p>
            <a:fld id="{FC391384-8F22-EE46-9EE6-503BAB513AE4}" type="datetimeFigureOut">
              <a:rPr kumimoji="1" lang="ja-JP" altLang="en-US" smtClean="0"/>
              <a:pPr/>
              <a:t>2021/5/14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iragino Kaku Gothic Pro W3" panose="020B0300000000000000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iragino Kaku Gothic Pro W3" panose="020B0300000000000000" pitchFamily="34" charset="-128"/>
              </a:defRPr>
            </a:lvl1pPr>
          </a:lstStyle>
          <a:p>
            <a:fld id="{63EFE576-9F49-2743-91F2-7FB5156BF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Hiragino Kaku Gothic Pro W3" panose="020B0300000000000000" pitchFamily="34" charset="-128"/>
        <a:ea typeface="Hiragino Kaku Gothic Pro W3" panose="020B0300000000000000" pitchFamily="34" charset="-128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Hiragino Kaku Gothic Pro W3" panose="020B0300000000000000" pitchFamily="34" charset="-128"/>
        <a:ea typeface="Hiragino Kaku Gothic Pro W3" panose="020B0300000000000000" pitchFamily="34" charset="-128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Hiragino Kaku Gothic Pro W3" panose="020B0300000000000000" pitchFamily="34" charset="-128"/>
        <a:ea typeface="Hiragino Kaku Gothic Pro W3" panose="020B0300000000000000" pitchFamily="34" charset="-128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Hiragino Kaku Gothic Pro W3" panose="020B0300000000000000" pitchFamily="34" charset="-128"/>
        <a:ea typeface="Hiragino Kaku Gothic Pro W3" panose="020B0300000000000000" pitchFamily="34" charset="-128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Hiragino Kaku Gothic Pro W3" panose="020B0300000000000000" pitchFamily="34" charset="-128"/>
        <a:ea typeface="Hiragino Kaku Gothic Pro W3" panose="020B0300000000000000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135A6-DD0C-EA43-9ECF-C8370A4C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41AC7-F039-3F49-8C78-1EA6BACCC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7E74B-78CD-3448-9E1D-FDAA7F08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1AFAA-8219-F347-AE8E-DAA60337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5B3E0-DABD-234A-8094-06A66630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6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F10F-4972-C440-A18A-11698377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4709E-DF9A-F84B-A92E-0F1E3AD23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86005-DD07-F145-81E4-F036626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70A5-2168-B046-B18A-EBFF182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A2664-3186-A34A-8D25-6EDCA12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4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94326-DACF-014F-89A8-74A746EEA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3F6D9-AB20-214D-8312-9A56A2CE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D693-A6A4-9244-A9E3-F6D3650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2F3A2-F953-7D40-B994-5DF1585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412F-2112-C344-AD4E-8EF02BFD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6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E0300-6BC8-A24D-BE4C-185FAB39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E87A6-4069-3A4D-B2F3-A31FC27D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9D83C-05A3-8B49-8684-6DF6CD3B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39E33-622E-3544-9C41-7A0761E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6C848-BD6A-044D-88C1-E7368867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9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03D2-39E4-014E-8B8A-CA4E5DFA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AE971-4745-E540-8E1B-BD4B1DCD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A59BF-D921-7B4D-A207-A156AE06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24F-D57A-D74E-A0C5-A1836BA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BF787-1A2D-1D4F-AED3-40CBF677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6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8A7-982B-9E42-BDA0-E9CE93B4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23B6F-831C-7747-8E66-73CB2C091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687F6-6CF8-A34D-B50F-2C09E6A5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6D637-11C8-554B-9E41-B8119C8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E80C8-943C-9647-B4F2-F3C67593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CD3F2-5288-3A40-9B0E-24C9BCE7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9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383DC-0DE3-9647-A664-3688ACD6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04A64-6200-5A46-8163-A5D57D58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7DC03-7918-014F-BA05-594CFBD1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2436F-6246-8A46-A3A9-6C713BF2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32EA9-7C30-984A-8033-F897C8D7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3E24E-585B-F640-8C8B-510A76C2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69590-DA66-0A47-87F1-B586DC4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F218C-0703-F047-9FE0-C2DDE8F9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748E-640F-4543-8CB9-FB51BBEE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AA008-2AF5-3540-A86D-E403D79A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F6D789-5F89-3148-853F-377C005E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09E9D-81BD-E449-81C6-95EC0404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0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6D10F-D390-C947-BF4C-DB27A65D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6BB21-704B-8941-92D3-B4DBDE85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3CF32-5FED-E940-8AA3-B0413E8B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99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29BF-350A-BC40-8077-48527BA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42B4-CAE8-1C47-8177-19CEFE83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03E206-6147-314F-9E96-0E4D2E78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D566A-8444-F64F-A989-234B8AF5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87086-994A-6349-AF3B-4DF83943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80EC9-0310-3E49-9F46-0A453043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6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ADA1D-3E17-3A40-AA79-5549FDF7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F36E-2BD4-5247-9046-9626BD409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CC249-2B32-424A-A5D5-1358D59B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3F0E3-C410-404E-8EF9-512E729E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21FB-562E-A749-BE74-0191FB124356}" type="datetimeFigureOut">
              <a:rPr kumimoji="1" lang="ko-KR" altLang="en-US" smtClean="0"/>
              <a:t>2021. 5. 14.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ED31-5292-2D42-87AF-E24A7B62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B4A78-2B21-1941-881D-FA5B01A8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409-D880-EE48-8848-103D59E35CB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36D816-4FFC-EB4C-B303-1693E153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36884-4541-F747-95BF-122F0C77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812AA-13F2-8342-91F9-E09130D3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27DF21FB-562E-A749-BE74-0191FB124356}" type="datetimeFigureOut">
              <a:rPr kumimoji="1" lang="ko-KR" altLang="en-US" smtClean="0"/>
              <a:pPr/>
              <a:t>2021. 5. 14.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5E74-6E0E-574B-8D23-A9911735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96C3C-C919-6B4C-AA62-0D854FC5C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2EF94409-D880-EE48-8848-103D59E35CB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5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C4C1CB-0ADE-1049-A60E-25585BA5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リザバー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コンピューティング</a:t>
            </a:r>
            <a:b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1C7217-7057-BF43-95B0-057E171AD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en-KR"/>
              <a:t>Week </a:t>
            </a:r>
            <a:r>
              <a:rPr lang="en-US" dirty="0"/>
              <a:t>2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40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機械学習とは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EBB08-2EC0-9443-AC84-A60D5B282ED9}"/>
              </a:ext>
            </a:extLst>
          </p:cNvPr>
          <p:cNvSpPr txBox="1"/>
          <p:nvPr/>
        </p:nvSpPr>
        <p:spPr>
          <a:xfrm>
            <a:off x="367393" y="1690688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機械学習の用途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FB1C08-7FBA-124E-8E9B-EB3218069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8"/>
          <a:stretch/>
        </p:blipFill>
        <p:spPr>
          <a:xfrm>
            <a:off x="568340" y="2844107"/>
            <a:ext cx="3776172" cy="36487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C5D2C4-4D47-C341-8E3F-8CC742EDC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4544090" y="2844107"/>
            <a:ext cx="3785136" cy="36487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44C81E-A9CD-AE4A-B985-212F4CCF86E6}"/>
              </a:ext>
            </a:extLst>
          </p:cNvPr>
          <p:cNvSpPr txBox="1"/>
          <p:nvPr/>
        </p:nvSpPr>
        <p:spPr>
          <a:xfrm>
            <a:off x="671763" y="212950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KR" b="1">
                <a:solidFill>
                  <a:srgbClr val="0070C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回帰 (Regression)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ABA6A-700D-2249-8BCF-5374C099389A}"/>
              </a:ext>
            </a:extLst>
          </p:cNvPr>
          <p:cNvSpPr txBox="1"/>
          <p:nvPr/>
        </p:nvSpPr>
        <p:spPr>
          <a:xfrm>
            <a:off x="4835229" y="2129506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KR" b="1">
                <a:solidFill>
                  <a:srgbClr val="0070C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分類 (Classification)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6C542D-E4F1-8640-82F0-474ED4CE9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7"/>
          <a:stretch/>
        </p:blipFill>
        <p:spPr>
          <a:xfrm>
            <a:off x="9120477" y="2951600"/>
            <a:ext cx="2138272" cy="1971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1AF09F-AAE9-3140-A2A3-D2B6BA989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1" r="-1244"/>
          <a:stretch/>
        </p:blipFill>
        <p:spPr>
          <a:xfrm>
            <a:off x="9177434" y="4701150"/>
            <a:ext cx="2138272" cy="19714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731066-FC4F-024C-AD1A-40F7FA667DD9}"/>
              </a:ext>
            </a:extLst>
          </p:cNvPr>
          <p:cNvSpPr txBox="1"/>
          <p:nvPr/>
        </p:nvSpPr>
        <p:spPr>
          <a:xfrm>
            <a:off x="8806061" y="212950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KR" b="1">
                <a:solidFill>
                  <a:srgbClr val="0070C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群化 (Clustering)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14410-9931-7248-B6AE-D6240BE61BD0}"/>
              </a:ext>
            </a:extLst>
          </p:cNvPr>
          <p:cNvSpPr txBox="1"/>
          <p:nvPr/>
        </p:nvSpPr>
        <p:spPr>
          <a:xfrm>
            <a:off x="671763" y="2548362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X-Yの関係を表すモデルを当てはめること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7D4656-2BC6-304F-ADF7-C786450AFDC5}"/>
              </a:ext>
            </a:extLst>
          </p:cNvPr>
          <p:cNvSpPr txBox="1"/>
          <p:nvPr/>
        </p:nvSpPr>
        <p:spPr>
          <a:xfrm>
            <a:off x="4817913" y="254836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データのカテゴリを予測すること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45BA9-A85F-454B-B342-3CB8E1669537}"/>
              </a:ext>
            </a:extLst>
          </p:cNvPr>
          <p:cNvSpPr txBox="1"/>
          <p:nvPr/>
        </p:nvSpPr>
        <p:spPr>
          <a:xfrm>
            <a:off x="8802627" y="254836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データをグループで分けること</a:t>
            </a:r>
          </a:p>
        </p:txBody>
      </p:sp>
    </p:spTree>
    <p:extLst>
      <p:ext uri="{BB962C8B-B14F-4D97-AF65-F5344CB8AC3E}">
        <p14:creationId xmlns:p14="http://schemas.microsoft.com/office/powerpoint/2010/main" val="32686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回帰問題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A523AAB2-2D40-474A-9DD1-B6DAD2D0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8"/>
          <a:stretch/>
        </p:blipFill>
        <p:spPr>
          <a:xfrm>
            <a:off x="473178" y="1690688"/>
            <a:ext cx="4569168" cy="4415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E61916-F3D4-4A49-95A7-121C702B6905}"/>
                  </a:ext>
                </a:extLst>
              </p:cNvPr>
              <p:cNvSpPr txBox="1"/>
              <p:nvPr/>
            </p:nvSpPr>
            <p:spPr>
              <a:xfrm>
                <a:off x="4872047" y="1832888"/>
                <a:ext cx="7148111" cy="416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モデルは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en-US" altLang="ko-KR" sz="2000" dirty="0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input</a:t>
                </a: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（畳）と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en-US" altLang="ko-KR" sz="2000" dirty="0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output</a:t>
                </a: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（円）の関係を定義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モデルを定義する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</a:t>
                </a: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つの要素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モデルの構造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ex)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r>
                      <a:rPr kumimoji="1"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𝑥</m:t>
                    </m:r>
                  </m:oMath>
                </a14:m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/</a:t>
                </a:r>
                <a:r>
                  <a:rPr kumimoji="1" lang="en-US" altLang="ko-KR" sz="2000" dirty="0"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sSup>
                      <m:sSupPr>
                        <m:ctrlP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パラメータの値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ex)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=2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𝑥</m:t>
                    </m:r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＋</m:t>
                    </m:r>
                    <m:r>
                      <a:rPr kumimoji="1"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</m:oMath>
                </a14:m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/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=4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+4</m:t>
                    </m:r>
                  </m:oMath>
                </a14:m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学習とは、最適な</a:t>
                </a:r>
                <a:r>
                  <a:rPr kumimoji="1" lang="ko-KR" altLang="en-US" sz="2000" b="1" u="sng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モデルの構造</a:t>
                </a: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及び</a:t>
                </a:r>
                <a:r>
                  <a:rPr kumimoji="1" lang="ko-KR" altLang="en-US" sz="2000" b="1" u="sng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パラメータの値</a:t>
                </a: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探索すること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学習されたモデルから推論が可能</a:t>
                </a:r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E61916-F3D4-4A49-95A7-121C702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47" y="1832888"/>
                <a:ext cx="7148111" cy="4167744"/>
              </a:xfrm>
              <a:prstGeom prst="rect">
                <a:avLst/>
              </a:prstGeom>
              <a:blipFill>
                <a:blip r:embed="rId3"/>
                <a:stretch>
                  <a:fillRect l="-709" t="-912" r="-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線形回帰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6536AE-433C-3049-B0AE-9AEE99B1C2B4}"/>
              </a:ext>
            </a:extLst>
          </p:cNvPr>
          <p:cNvCxnSpPr/>
          <p:nvPr/>
        </p:nvCxnSpPr>
        <p:spPr>
          <a:xfrm>
            <a:off x="1186543" y="5545824"/>
            <a:ext cx="3970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F2A0C3-24F9-BA4A-8FBF-780F0A6BA578}"/>
              </a:ext>
            </a:extLst>
          </p:cNvPr>
          <p:cNvCxnSpPr>
            <a:cxnSpLocks/>
          </p:cNvCxnSpPr>
          <p:nvPr/>
        </p:nvCxnSpPr>
        <p:spPr>
          <a:xfrm flipV="1">
            <a:off x="1338943" y="2162629"/>
            <a:ext cx="0" cy="353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78D85BF-A9C6-C84F-98C9-B00DDF68B805}"/>
              </a:ext>
            </a:extLst>
          </p:cNvPr>
          <p:cNvSpPr/>
          <p:nvPr/>
        </p:nvSpPr>
        <p:spPr>
          <a:xfrm>
            <a:off x="1988457" y="41626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CD4A46-FE7E-5C49-A38E-C5D4F4E73845}"/>
              </a:ext>
            </a:extLst>
          </p:cNvPr>
          <p:cNvSpPr/>
          <p:nvPr/>
        </p:nvSpPr>
        <p:spPr>
          <a:xfrm>
            <a:off x="2982685" y="43150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D795B7-1D43-3D47-AA85-A13E79C979BC}"/>
              </a:ext>
            </a:extLst>
          </p:cNvPr>
          <p:cNvSpPr/>
          <p:nvPr/>
        </p:nvSpPr>
        <p:spPr>
          <a:xfrm>
            <a:off x="3100272" y="3778889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2D5BC7-50A0-FB49-89E7-6B01EC1A281D}"/>
              </a:ext>
            </a:extLst>
          </p:cNvPr>
          <p:cNvSpPr/>
          <p:nvPr/>
        </p:nvSpPr>
        <p:spPr>
          <a:xfrm>
            <a:off x="3766457" y="3429000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3135D3-208D-0D42-BF33-C82F12BD15C6}"/>
              </a:ext>
            </a:extLst>
          </p:cNvPr>
          <p:cNvSpPr/>
          <p:nvPr/>
        </p:nvSpPr>
        <p:spPr>
          <a:xfrm>
            <a:off x="2315027" y="473596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EC62FB-426F-8E4F-8941-25167257F3DD}"/>
              </a:ext>
            </a:extLst>
          </p:cNvPr>
          <p:cNvSpPr/>
          <p:nvPr/>
        </p:nvSpPr>
        <p:spPr>
          <a:xfrm>
            <a:off x="4561797" y="365725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564BF4C-3F50-5D4B-9994-5184B01D6BDC}"/>
              </a:ext>
            </a:extLst>
          </p:cNvPr>
          <p:cNvCxnSpPr/>
          <p:nvPr/>
        </p:nvCxnSpPr>
        <p:spPr>
          <a:xfrm flipV="1">
            <a:off x="1988457" y="3429000"/>
            <a:ext cx="2690927" cy="129392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D6DC2-3E67-034D-8B12-EFEA9BC6AD46}"/>
                  </a:ext>
                </a:extLst>
              </p:cNvPr>
              <p:cNvSpPr txBox="1"/>
              <p:nvPr/>
            </p:nvSpPr>
            <p:spPr>
              <a:xfrm>
                <a:off x="6151239" y="1668176"/>
                <a:ext cx="3802644" cy="529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面積の増加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　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　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賃料の増加</a:t>
                </a: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v"/>
                </a:pPr>
                <a:endParaRPr kumimoji="1" lang="en-US" altLang="ko-KR" sz="2000" dirty="0">
                  <a:latin typeface="Hiragino Kaku Gothic Pro W3" panose="020B0300000000000000" pitchFamily="34" charset="-128"/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線形関係で近似できる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</a:b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（モデル構造の定義）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  <a:p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数式で表現：</a:t>
                </a:r>
                <a:r>
                  <a:rPr kumimoji="1" lang="en-US" altLang="ko-KR" sz="2000" dirty="0"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𝑤𝑥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+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𝑏</m:t>
                    </m:r>
                  </m:oMath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v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𝑥</m:t>
                    </m:r>
                  </m:oMath>
                </a14:m>
                <a:r>
                  <a:rPr kumimoji="1" lang="ko-KR" altLang="en-US" sz="2000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は</a:t>
                </a:r>
                <a:r>
                  <a:rPr kumimoji="1" lang="en-US" altLang="ko-KR" sz="2000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input(</a:t>
                </a:r>
                <a:r>
                  <a:rPr kumimoji="1" lang="ko-KR" altLang="en-US" sz="2000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面積</a:t>
                </a:r>
                <a:r>
                  <a:rPr kumimoji="1" lang="en-US" altLang="ko-KR" sz="2000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)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ko-KR" sz="2000" i="1" dirty="0">
                  <a:latin typeface="Cambria Math" panose="02040503050406030204" pitchFamily="18" charset="0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𝑦</m:t>
                    </m:r>
                  </m:oMath>
                </a14:m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予測値段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𝑤</m:t>
                    </m:r>
                  </m:oMath>
                </a14:m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傾き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 weight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𝑏</m:t>
                    </m:r>
                  </m:oMath>
                </a14:m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は切片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 bias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D6DC2-3E67-034D-8B12-EFEA9BC6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39" y="1668176"/>
                <a:ext cx="3802644" cy="5293757"/>
              </a:xfrm>
              <a:prstGeom prst="rect">
                <a:avLst/>
              </a:prstGeom>
              <a:blipFill>
                <a:blip r:embed="rId2"/>
                <a:stretch>
                  <a:fillRect l="-1333" t="-718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015BA-87E2-8349-9BA9-865C5FE21F21}"/>
                  </a:ext>
                </a:extLst>
              </p:cNvPr>
              <p:cNvSpPr txBox="1"/>
              <p:nvPr/>
            </p:nvSpPr>
            <p:spPr>
              <a:xfrm>
                <a:off x="4238508" y="2946364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𝑦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𝑤𝑥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</m:oMath>
                  </m:oMathPara>
                </a14:m>
                <a:endParaRPr kumimoji="1" lang="en-US" altLang="ko-KR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015BA-87E2-8349-9BA9-865C5FE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508" y="2946364"/>
                <a:ext cx="1402948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E7E7AA-1021-EB44-8F8F-9910CF5531D9}"/>
              </a:ext>
            </a:extLst>
          </p:cNvPr>
          <p:cNvSpPr txBox="1"/>
          <p:nvPr/>
        </p:nvSpPr>
        <p:spPr>
          <a:xfrm>
            <a:off x="4494974" y="55659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面積</a:t>
            </a:r>
            <a:endParaRPr kumimoji="1" lang="ja-JP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DA2EE-8A27-8940-83F8-2ADAA01212E7}"/>
              </a:ext>
            </a:extLst>
          </p:cNvPr>
          <p:cNvSpPr txBox="1"/>
          <p:nvPr/>
        </p:nvSpPr>
        <p:spPr>
          <a:xfrm>
            <a:off x="481329" y="19963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賃料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39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6536AE-433C-3049-B0AE-9AEE99B1C2B4}"/>
              </a:ext>
            </a:extLst>
          </p:cNvPr>
          <p:cNvCxnSpPr/>
          <p:nvPr/>
        </p:nvCxnSpPr>
        <p:spPr>
          <a:xfrm>
            <a:off x="1186543" y="5545824"/>
            <a:ext cx="3970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F2A0C3-24F9-BA4A-8FBF-780F0A6BA578}"/>
              </a:ext>
            </a:extLst>
          </p:cNvPr>
          <p:cNvCxnSpPr>
            <a:cxnSpLocks/>
          </p:cNvCxnSpPr>
          <p:nvPr/>
        </p:nvCxnSpPr>
        <p:spPr>
          <a:xfrm flipV="1">
            <a:off x="1338943" y="2162629"/>
            <a:ext cx="0" cy="353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626F5D-C1E2-B14B-B160-DDB2651A568D}"/>
              </a:ext>
            </a:extLst>
          </p:cNvPr>
          <p:cNvSpPr txBox="1"/>
          <p:nvPr/>
        </p:nvSpPr>
        <p:spPr>
          <a:xfrm>
            <a:off x="4494974" y="55659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面積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62D60-BD9D-F647-9C49-BDCED3F18B23}"/>
              </a:ext>
            </a:extLst>
          </p:cNvPr>
          <p:cNvSpPr txBox="1"/>
          <p:nvPr/>
        </p:nvSpPr>
        <p:spPr>
          <a:xfrm>
            <a:off x="481329" y="19963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賃料</a:t>
            </a:r>
            <a:endParaRPr kumimoji="1" lang="ja-JP" altLang="en-US" sz="2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8D85BF-A9C6-C84F-98C9-B00DDF68B805}"/>
              </a:ext>
            </a:extLst>
          </p:cNvPr>
          <p:cNvSpPr/>
          <p:nvPr/>
        </p:nvSpPr>
        <p:spPr>
          <a:xfrm>
            <a:off x="1988457" y="41626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CD4A46-FE7E-5C49-A38E-C5D4F4E73845}"/>
              </a:ext>
            </a:extLst>
          </p:cNvPr>
          <p:cNvSpPr/>
          <p:nvPr/>
        </p:nvSpPr>
        <p:spPr>
          <a:xfrm>
            <a:off x="2982685" y="43150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D795B7-1D43-3D47-AA85-A13E79C979BC}"/>
              </a:ext>
            </a:extLst>
          </p:cNvPr>
          <p:cNvSpPr/>
          <p:nvPr/>
        </p:nvSpPr>
        <p:spPr>
          <a:xfrm>
            <a:off x="3100272" y="3778889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2D5BC7-50A0-FB49-89E7-6B01EC1A281D}"/>
              </a:ext>
            </a:extLst>
          </p:cNvPr>
          <p:cNvSpPr/>
          <p:nvPr/>
        </p:nvSpPr>
        <p:spPr>
          <a:xfrm>
            <a:off x="3766457" y="3429000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3135D3-208D-0D42-BF33-C82F12BD15C6}"/>
              </a:ext>
            </a:extLst>
          </p:cNvPr>
          <p:cNvSpPr/>
          <p:nvPr/>
        </p:nvSpPr>
        <p:spPr>
          <a:xfrm>
            <a:off x="2315027" y="473596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EC62FB-426F-8E4F-8941-25167257F3DD}"/>
              </a:ext>
            </a:extLst>
          </p:cNvPr>
          <p:cNvSpPr/>
          <p:nvPr/>
        </p:nvSpPr>
        <p:spPr>
          <a:xfrm>
            <a:off x="4561797" y="365725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564BF4C-3F50-5D4B-9994-5184B01D6BDC}"/>
              </a:ext>
            </a:extLst>
          </p:cNvPr>
          <p:cNvCxnSpPr/>
          <p:nvPr/>
        </p:nvCxnSpPr>
        <p:spPr>
          <a:xfrm flipV="1">
            <a:off x="1988457" y="3429000"/>
            <a:ext cx="2690927" cy="129392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BFB59B6-0E0E-2944-A33B-DA8DE2936E54}"/>
              </a:ext>
            </a:extLst>
          </p:cNvPr>
          <p:cNvCxnSpPr>
            <a:cxnSpLocks/>
          </p:cNvCxnSpPr>
          <p:nvPr/>
        </p:nvCxnSpPr>
        <p:spPr>
          <a:xfrm>
            <a:off x="2109982" y="4259430"/>
            <a:ext cx="0" cy="4020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3E07045-B7CE-414D-A4E6-6DEFC3256AA6}"/>
              </a:ext>
            </a:extLst>
          </p:cNvPr>
          <p:cNvCxnSpPr>
            <a:cxnSpLocks/>
          </p:cNvCxnSpPr>
          <p:nvPr/>
        </p:nvCxnSpPr>
        <p:spPr>
          <a:xfrm>
            <a:off x="2422039" y="4502673"/>
            <a:ext cx="0" cy="365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BC7B4-1CF8-9D4D-809A-D8C69155507C}"/>
              </a:ext>
            </a:extLst>
          </p:cNvPr>
          <p:cNvCxnSpPr>
            <a:cxnSpLocks/>
          </p:cNvCxnSpPr>
          <p:nvPr/>
        </p:nvCxnSpPr>
        <p:spPr>
          <a:xfrm>
            <a:off x="3096953" y="4175968"/>
            <a:ext cx="0" cy="249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EB27E0E-CDD3-F841-83AD-49B928CB3343}"/>
              </a:ext>
            </a:extLst>
          </p:cNvPr>
          <p:cNvCxnSpPr>
            <a:cxnSpLocks/>
          </p:cNvCxnSpPr>
          <p:nvPr/>
        </p:nvCxnSpPr>
        <p:spPr>
          <a:xfrm>
            <a:off x="3220325" y="3837701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F60AB33-0183-9345-9B98-173A9F246D11}"/>
              </a:ext>
            </a:extLst>
          </p:cNvPr>
          <p:cNvCxnSpPr>
            <a:cxnSpLocks/>
          </p:cNvCxnSpPr>
          <p:nvPr/>
        </p:nvCxnSpPr>
        <p:spPr>
          <a:xfrm>
            <a:off x="3895240" y="3496617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341E5C0B-85FA-3C49-9376-E712E3F1C3E1}"/>
              </a:ext>
            </a:extLst>
          </p:cNvPr>
          <p:cNvCxnSpPr>
            <a:cxnSpLocks/>
          </p:cNvCxnSpPr>
          <p:nvPr/>
        </p:nvCxnSpPr>
        <p:spPr>
          <a:xfrm>
            <a:off x="4671753" y="3445232"/>
            <a:ext cx="0" cy="3322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4E54C2-DCCE-CB4A-9021-2174BB0601FD}"/>
              </a:ext>
            </a:extLst>
          </p:cNvPr>
          <p:cNvSpPr txBox="1"/>
          <p:nvPr/>
        </p:nvSpPr>
        <p:spPr>
          <a:xfrm>
            <a:off x="5488092" y="1477473"/>
            <a:ext cx="62953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最適な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w, b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の値を探す方法？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モデルがデータをちゃんと説明できるか？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モデルとデータとの距離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257300" lvl="2" indent="-342900">
              <a:buFont typeface="+mj-lt"/>
              <a:buAutoNum type="arabicPeriod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距離が近い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Good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距離が遠い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 Bad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モデルとデータとの距離の表現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= 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損失関数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様々な損失関数が存在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squared error (MSE) </a:t>
            </a: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二乗和</a:t>
            </a:r>
            <a:endParaRPr kumimoji="1" lang="en-US" altLang="ja-JP" sz="2000" b="1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absolute error (MAE)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Root MSE (RMSE)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  <a:p>
            <a:pPr marL="1428750" lvl="2" indent="-514350">
              <a:buFont typeface="+mj-lt"/>
              <a:buAutoNum type="alphaLcPeriod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997274-33B7-4F4C-8B4C-0B6E63F14434}"/>
                  </a:ext>
                </a:extLst>
              </p:cNvPr>
              <p:cNvSpPr/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𝑦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𝑤𝑥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</m:oMath>
                  </m:oMathPara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997274-33B7-4F4C-8B4C-0B6E63F14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F68F62A-7B68-0A4C-AA3F-FE65D172EC60}"/>
              </a:ext>
            </a:extLst>
          </p:cNvPr>
          <p:cNvSpPr txBox="1"/>
          <p:nvPr/>
        </p:nvSpPr>
        <p:spPr>
          <a:xfrm>
            <a:off x="6462782" y="3922863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(Error function, loss function, cost function)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3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損失関数の計算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4E54C2-DCCE-CB4A-9021-2174BB0601FD}"/>
                  </a:ext>
                </a:extLst>
              </p:cNvPr>
              <p:cNvSpPr txBox="1"/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計算方法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の場合</a:t>
                </a:r>
                <a:b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kumimoji="1" lang="ja-JP" altLang="en-US" sz="200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一般化すると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:endParaRPr kumimoji="1" lang="en-US" altLang="ja-JP" sz="2000" dirty="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二乗和をすると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𝑀𝑆𝐸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ko-KR" sz="200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sz="2000" b="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kumimoji="1" lang="en-US" altLang="ko-KR" sz="2000" b="0" i="1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          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損失の計算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　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モデルの予測力評価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下より上のモデルがいい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4E54C2-DCCE-CB4A-9021-2174BB060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blipFill>
                <a:blip r:embed="rId2"/>
                <a:stretch>
                  <a:fillRect l="-1036" t="-652" r="-259" b="-8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82C55F-AA62-244E-AC21-CBDB2BF248A1}"/>
              </a:ext>
            </a:extLst>
          </p:cNvPr>
          <p:cNvGrpSpPr/>
          <p:nvPr/>
        </p:nvGrpSpPr>
        <p:grpSpPr>
          <a:xfrm>
            <a:off x="548008" y="1553270"/>
            <a:ext cx="4838141" cy="2662067"/>
            <a:chOff x="73282" y="1499930"/>
            <a:chExt cx="5854151" cy="3221101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F6536AE-433C-3049-B0AE-9AEE99B1C2B4}"/>
                </a:ext>
              </a:extLst>
            </p:cNvPr>
            <p:cNvCxnSpPr/>
            <p:nvPr/>
          </p:nvCxnSpPr>
          <p:spPr>
            <a:xfrm>
              <a:off x="1545647" y="4340967"/>
              <a:ext cx="3970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BF2A0C3-24F9-BA4A-8FBF-780F0A6BA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8047" y="1678192"/>
              <a:ext cx="0" cy="2815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626F5D-C1E2-B14B-B160-DDB2651A568D}"/>
                </a:ext>
              </a:extLst>
            </p:cNvPr>
            <p:cNvSpPr txBox="1"/>
            <p:nvPr/>
          </p:nvSpPr>
          <p:spPr>
            <a:xfrm>
              <a:off x="5269509" y="4348621"/>
              <a:ext cx="65792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面積</a:t>
              </a:r>
              <a:endParaRPr kumimoji="1" lang="ja-JP" altLang="en-US" sz="1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662D60-BD9D-F647-9C49-BDCED3F18B23}"/>
                </a:ext>
              </a:extLst>
            </p:cNvPr>
            <p:cNvSpPr txBox="1"/>
            <p:nvPr/>
          </p:nvSpPr>
          <p:spPr>
            <a:xfrm>
              <a:off x="975516" y="1499930"/>
              <a:ext cx="65792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賃料</a:t>
              </a:r>
              <a:endParaRPr kumimoji="1" lang="ja-JP" altLang="en-US" sz="14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8D85BF-A9C6-C84F-98C9-B00DDF68B805}"/>
                </a:ext>
              </a:extLst>
            </p:cNvPr>
            <p:cNvSpPr/>
            <p:nvPr/>
          </p:nvSpPr>
          <p:spPr>
            <a:xfrm>
              <a:off x="2347561" y="2957798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CD4A46-FE7E-5C49-A38E-C5D4F4E73845}"/>
                </a:ext>
              </a:extLst>
            </p:cNvPr>
            <p:cNvSpPr/>
            <p:nvPr/>
          </p:nvSpPr>
          <p:spPr>
            <a:xfrm>
              <a:off x="3341789" y="3110198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D795B7-1D43-3D47-AA85-A13E79C979BC}"/>
                </a:ext>
              </a:extLst>
            </p:cNvPr>
            <p:cNvSpPr/>
            <p:nvPr/>
          </p:nvSpPr>
          <p:spPr>
            <a:xfrm>
              <a:off x="3459376" y="2574032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02D5BC7-50A0-FB49-89E7-6B01EC1A281D}"/>
                </a:ext>
              </a:extLst>
            </p:cNvPr>
            <p:cNvSpPr/>
            <p:nvPr/>
          </p:nvSpPr>
          <p:spPr>
            <a:xfrm>
              <a:off x="4125561" y="2224143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93135D3-208D-0D42-BF33-C82F12BD15C6}"/>
                </a:ext>
              </a:extLst>
            </p:cNvPr>
            <p:cNvSpPr/>
            <p:nvPr/>
          </p:nvSpPr>
          <p:spPr>
            <a:xfrm>
              <a:off x="2674131" y="3531111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7EC62FB-426F-8E4F-8941-25167257F3DD}"/>
                </a:ext>
              </a:extLst>
            </p:cNvPr>
            <p:cNvSpPr/>
            <p:nvPr/>
          </p:nvSpPr>
          <p:spPr>
            <a:xfrm>
              <a:off x="4920901" y="2452401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F564BF4C-3F50-5D4B-9994-5184B01D6BDC}"/>
                </a:ext>
              </a:extLst>
            </p:cNvPr>
            <p:cNvCxnSpPr/>
            <p:nvPr/>
          </p:nvCxnSpPr>
          <p:spPr>
            <a:xfrm flipV="1">
              <a:off x="2347561" y="2224143"/>
              <a:ext cx="2690927" cy="1293927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BFB59B6-0E0E-2944-A33B-DA8DE293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469086" y="3054573"/>
              <a:ext cx="0" cy="4020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3E07045-B7CE-414D-A4E6-6DEFC3256AA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143" y="3297816"/>
              <a:ext cx="0" cy="3654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10EBC7B4-1CF8-9D4D-809A-D8C69155507C}"/>
                </a:ext>
              </a:extLst>
            </p:cNvPr>
            <p:cNvCxnSpPr>
              <a:cxnSpLocks/>
            </p:cNvCxnSpPr>
            <p:nvPr/>
          </p:nvCxnSpPr>
          <p:spPr>
            <a:xfrm>
              <a:off x="3456057" y="2971111"/>
              <a:ext cx="0" cy="2496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EB27E0E-CDD3-F841-83AD-49B928CB334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429" y="2632844"/>
              <a:ext cx="0" cy="3020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F60AB33-0183-9345-9B98-173A9F246D11}"/>
                </a:ext>
              </a:extLst>
            </p:cNvPr>
            <p:cNvCxnSpPr>
              <a:cxnSpLocks/>
            </p:cNvCxnSpPr>
            <p:nvPr/>
          </p:nvCxnSpPr>
          <p:spPr>
            <a:xfrm>
              <a:off x="4254344" y="2291760"/>
              <a:ext cx="0" cy="3020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41E5C0B-85FA-3C49-9376-E712E3F1C3E1}"/>
                </a:ext>
              </a:extLst>
            </p:cNvPr>
            <p:cNvCxnSpPr>
              <a:cxnSpLocks/>
            </p:cNvCxnSpPr>
            <p:nvPr/>
          </p:nvCxnSpPr>
          <p:spPr>
            <a:xfrm>
              <a:off x="5030857" y="2240375"/>
              <a:ext cx="0" cy="33224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A997274-33B7-4F4C-8B4C-0B6E63F14434}"/>
                    </a:ext>
                  </a:extLst>
                </p:cNvPr>
                <p:cNvSpPr/>
                <p:nvPr/>
              </p:nvSpPr>
              <p:spPr>
                <a:xfrm>
                  <a:off x="1860040" y="3754055"/>
                  <a:ext cx="1534405" cy="409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𝑤𝑥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+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oMath>
                    </m:oMathPara>
                  </a14:m>
                  <a:endParaRPr kumimoji="1" lang="en-US" altLang="ko-KR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A997274-33B7-4F4C-8B4C-0B6E63F14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040" y="3754055"/>
                  <a:ext cx="1534405" cy="40965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8C30AF-F326-6C44-A3F4-69FF85BD5AA1}"/>
                    </a:ext>
                  </a:extLst>
                </p:cNvPr>
                <p:cNvSpPr txBox="1"/>
                <p:nvPr/>
              </p:nvSpPr>
              <p:spPr>
                <a:xfrm>
                  <a:off x="4791017" y="4271027"/>
                  <a:ext cx="513539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8C30AF-F326-6C44-A3F4-69FF85BD5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017" y="4271027"/>
                  <a:ext cx="513539" cy="3724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6416BEE-3D4E-B148-A5C6-EBF73C787BB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488" y="2709091"/>
              <a:ext cx="0" cy="1561936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15C9707-9EA5-BC45-8628-FED5B48AF2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1835" y="2591208"/>
              <a:ext cx="3033377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9C02145-38A4-E740-A7F5-86DE334ECBF3}"/>
                    </a:ext>
                  </a:extLst>
                </p:cNvPr>
                <p:cNvSpPr txBox="1"/>
                <p:nvPr/>
              </p:nvSpPr>
              <p:spPr>
                <a:xfrm>
                  <a:off x="1235897" y="2344433"/>
                  <a:ext cx="514856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9C02145-38A4-E740-A7F5-86DE334EC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897" y="2344433"/>
                  <a:ext cx="514856" cy="372410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C23C6FA-0643-C746-BFCC-2374BD878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1835" y="2192279"/>
              <a:ext cx="3180911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F0B0D8D-F62C-D44F-BAEA-27541A7699E8}"/>
                    </a:ext>
                  </a:extLst>
                </p:cNvPr>
                <p:cNvSpPr/>
                <p:nvPr/>
              </p:nvSpPr>
              <p:spPr>
                <a:xfrm>
                  <a:off x="73282" y="1967175"/>
                  <a:ext cx="1557060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</m:t>
                        </m:r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+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oMath>
                    </m:oMathPara>
                  </a14:m>
                  <a:endParaRPr kumimoji="1" lang="en-US" altLang="ko-KR" sz="1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endParaRPr>
                </a:p>
              </p:txBody>
            </p:sp>
          </mc:Choice>
          <mc:Fallback xmlns="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F0B0D8D-F62C-D44F-BAEA-27541A769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2" y="1967175"/>
                  <a:ext cx="1557060" cy="372410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08CDF0D-4BBB-E648-970F-57E3C247F5B0}"/>
              </a:ext>
            </a:extLst>
          </p:cNvPr>
          <p:cNvGrpSpPr/>
          <p:nvPr/>
        </p:nvGrpSpPr>
        <p:grpSpPr>
          <a:xfrm>
            <a:off x="1291129" y="4222215"/>
            <a:ext cx="4859037" cy="2662067"/>
            <a:chOff x="975516" y="1499930"/>
            <a:chExt cx="5879436" cy="3221101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69A6C9B-A165-F743-9330-9B09AF7133AD}"/>
                </a:ext>
              </a:extLst>
            </p:cNvPr>
            <p:cNvCxnSpPr/>
            <p:nvPr/>
          </p:nvCxnSpPr>
          <p:spPr>
            <a:xfrm>
              <a:off x="1545647" y="4340967"/>
              <a:ext cx="3970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BB6B9F2F-570D-9B4C-949E-775A35D61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8047" y="1678192"/>
              <a:ext cx="0" cy="2815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A9D7C9-DCF6-6844-9C88-12BE307D06EE}"/>
                </a:ext>
              </a:extLst>
            </p:cNvPr>
            <p:cNvSpPr txBox="1"/>
            <p:nvPr/>
          </p:nvSpPr>
          <p:spPr>
            <a:xfrm>
              <a:off x="5269509" y="4348621"/>
              <a:ext cx="65792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面積</a:t>
              </a:r>
              <a:endParaRPr kumimoji="1" lang="ja-JP" alt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17464F1-AE0C-7441-BE38-75B1A16D4BEF}"/>
                </a:ext>
              </a:extLst>
            </p:cNvPr>
            <p:cNvSpPr txBox="1"/>
            <p:nvPr/>
          </p:nvSpPr>
          <p:spPr>
            <a:xfrm>
              <a:off x="975516" y="1499930"/>
              <a:ext cx="65792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賃料</a:t>
              </a:r>
              <a:endParaRPr kumimoji="1" lang="ja-JP" altLang="en-US" sz="14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082B9E2-801C-DD45-987B-770A27D30206}"/>
                </a:ext>
              </a:extLst>
            </p:cNvPr>
            <p:cNvSpPr/>
            <p:nvPr/>
          </p:nvSpPr>
          <p:spPr>
            <a:xfrm>
              <a:off x="2347561" y="2957798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2CDBEEB-6823-3543-B3E8-F3E852C59A10}"/>
                </a:ext>
              </a:extLst>
            </p:cNvPr>
            <p:cNvSpPr/>
            <p:nvPr/>
          </p:nvSpPr>
          <p:spPr>
            <a:xfrm>
              <a:off x="3341789" y="3110198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3038D4C-1D1D-7945-972C-E1F45B60DAA8}"/>
                </a:ext>
              </a:extLst>
            </p:cNvPr>
            <p:cNvSpPr/>
            <p:nvPr/>
          </p:nvSpPr>
          <p:spPr>
            <a:xfrm>
              <a:off x="3459376" y="2574032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0085BC9-243B-5444-8C17-9DC2023640BF}"/>
                </a:ext>
              </a:extLst>
            </p:cNvPr>
            <p:cNvSpPr/>
            <p:nvPr/>
          </p:nvSpPr>
          <p:spPr>
            <a:xfrm>
              <a:off x="4125561" y="2224143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35AA417-DC70-6449-9C24-1D24C30B195D}"/>
                </a:ext>
              </a:extLst>
            </p:cNvPr>
            <p:cNvSpPr/>
            <p:nvPr/>
          </p:nvSpPr>
          <p:spPr>
            <a:xfrm>
              <a:off x="2674131" y="3531111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2AE8B4-4354-9C43-A912-C0ADAB39D10C}"/>
                </a:ext>
              </a:extLst>
            </p:cNvPr>
            <p:cNvSpPr/>
            <p:nvPr/>
          </p:nvSpPr>
          <p:spPr>
            <a:xfrm>
              <a:off x="4920901" y="2452401"/>
              <a:ext cx="235174" cy="23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5D6C945C-8A9E-0848-93DB-3E751E6EE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594" y="4080266"/>
              <a:ext cx="3045481" cy="1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000E592-F155-DB41-8997-8FA8D2419BC5}"/>
                </a:ext>
              </a:extLst>
            </p:cNvPr>
            <p:cNvCxnSpPr>
              <a:cxnSpLocks/>
            </p:cNvCxnSpPr>
            <p:nvPr/>
          </p:nvCxnSpPr>
          <p:spPr>
            <a:xfrm>
              <a:off x="2469086" y="3054573"/>
              <a:ext cx="0" cy="10256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7E06DEB2-82B3-F447-8881-1C2CCF971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142" y="3663284"/>
              <a:ext cx="0" cy="41698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2876336B-10FD-444D-88EC-DFA3CEB44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58" y="3220731"/>
              <a:ext cx="0" cy="8595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7D440CA8-83C0-A144-BA29-B2EA0C5190B5}"/>
                </a:ext>
              </a:extLst>
            </p:cNvPr>
            <p:cNvCxnSpPr>
              <a:cxnSpLocks/>
            </p:cNvCxnSpPr>
            <p:nvPr/>
          </p:nvCxnSpPr>
          <p:spPr>
            <a:xfrm>
              <a:off x="3579429" y="2632845"/>
              <a:ext cx="0" cy="14474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8EC4734-321C-4740-A272-EE75139B76EA}"/>
                </a:ext>
              </a:extLst>
            </p:cNvPr>
            <p:cNvCxnSpPr>
              <a:cxnSpLocks/>
            </p:cNvCxnSpPr>
            <p:nvPr/>
          </p:nvCxnSpPr>
          <p:spPr>
            <a:xfrm>
              <a:off x="4241327" y="2304777"/>
              <a:ext cx="0" cy="1775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AA06FD5B-A8A3-A64A-A8EE-0B230E963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0857" y="2572619"/>
              <a:ext cx="0" cy="150764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BE1F39E-21A6-2046-80AF-6719F00B6B0D}"/>
                    </a:ext>
                  </a:extLst>
                </p:cNvPr>
                <p:cNvSpPr/>
                <p:nvPr/>
              </p:nvSpPr>
              <p:spPr>
                <a:xfrm>
                  <a:off x="5320547" y="3722171"/>
                  <a:ext cx="1534405" cy="409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𝑤𝑥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+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oMath>
                    </m:oMathPara>
                  </a14:m>
                  <a:endParaRPr kumimoji="1" lang="en-US" altLang="ko-KR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endParaRPr>
                </a:p>
              </p:txBody>
            </p:sp>
          </mc:Choice>
          <mc:Fallback xmlns="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BE1F39E-21A6-2046-80AF-6719F00B6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547" y="3722171"/>
                  <a:ext cx="1534405" cy="409650"/>
                </a:xfrm>
                <a:prstGeom prst="rect">
                  <a:avLst/>
                </a:prstGeom>
                <a:blipFill>
                  <a:blip r:embed="rId7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27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パラメータの最適化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F33283-285A-7B4C-B6F6-1743C19E5FF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487814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r>
                        <a:rPr kumimoji="1" lang="en-US" altLang="ko-KR" sz="20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 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kumimoji="1" lang="en-US" altLang="ko-KR" sz="2000" dirty="0">
                    <a:ea typeface="Hiragino Kaku Gothic Pro W3" panose="020B0300000000000000" pitchFamily="34" charset="-128"/>
                  </a:rPr>
                </a:br>
                <a:endParaRPr kumimoji="1" lang="ja-JP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F33283-285A-7B4C-B6F6-1743C19E5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487814" cy="957891"/>
              </a:xfrm>
              <a:prstGeom prst="rect">
                <a:avLst/>
              </a:prstGeom>
              <a:blipFill>
                <a:blip r:embed="rId2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EA5A49-FE3F-5240-BB6B-1AC2A38C3A28}"/>
                  </a:ext>
                </a:extLst>
              </p:cNvPr>
              <p:cNvSpPr txBox="1"/>
              <p:nvPr/>
            </p:nvSpPr>
            <p:spPr>
              <a:xfrm>
                <a:off x="838200" y="3182909"/>
                <a:ext cx="413523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(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)= 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kumimoji="1" lang="en-US" altLang="ko-KR" sz="2000" dirty="0">
                    <a:ea typeface="Hiragino Kaku Gothic Pro W3" panose="020B0300000000000000" pitchFamily="34" charset="-128"/>
                  </a:rPr>
                </a:br>
                <a:endParaRPr kumimoji="1" lang="ja-JP" altLang="en-US" sz="20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EA5A49-FE3F-5240-BB6B-1AC2A38C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2909"/>
                <a:ext cx="4135235" cy="957891"/>
              </a:xfrm>
              <a:prstGeom prst="rect">
                <a:avLst/>
              </a:prstGeom>
              <a:blipFill>
                <a:blip r:embed="rId3"/>
                <a:stretch>
                  <a:fillRect t="-97368" b="-15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1B26A9-3DA3-3D48-81AD-ED427EEAA649}"/>
              </a:ext>
            </a:extLst>
          </p:cNvPr>
          <p:cNvCxnSpPr/>
          <p:nvPr/>
        </p:nvCxnSpPr>
        <p:spPr>
          <a:xfrm>
            <a:off x="1239731" y="2461862"/>
            <a:ext cx="0" cy="938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E3A77A8-0DCF-C94F-A6FA-171EAAA49B80}"/>
              </a:ext>
            </a:extLst>
          </p:cNvPr>
          <p:cNvCxnSpPr/>
          <p:nvPr/>
        </p:nvCxnSpPr>
        <p:spPr>
          <a:xfrm>
            <a:off x="1186352" y="6570180"/>
            <a:ext cx="32813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DEB614-D322-FF46-9B82-6675E97FB9F4}"/>
              </a:ext>
            </a:extLst>
          </p:cNvPr>
          <p:cNvCxnSpPr>
            <a:cxnSpLocks/>
          </p:cNvCxnSpPr>
          <p:nvPr/>
        </p:nvCxnSpPr>
        <p:spPr>
          <a:xfrm flipV="1">
            <a:off x="1312302" y="4369539"/>
            <a:ext cx="0" cy="23265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31E659-3FAD-DD44-A110-AD9FF2FE7261}"/>
                  </a:ext>
                </a:extLst>
              </p:cNvPr>
              <p:cNvSpPr txBox="1"/>
              <p:nvPr/>
            </p:nvSpPr>
            <p:spPr>
              <a:xfrm>
                <a:off x="3963957" y="6570180"/>
                <a:ext cx="6028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</m:oMath>
                  </m:oMathPara>
                </a14:m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31E659-3FAD-DD44-A110-AD9FF2FE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57" y="6570180"/>
                <a:ext cx="60285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692C7E-00E0-004E-88AE-6FD6311EA233}"/>
                  </a:ext>
                </a:extLst>
              </p:cNvPr>
              <p:cNvSpPr txBox="1"/>
              <p:nvPr/>
            </p:nvSpPr>
            <p:spPr>
              <a:xfrm>
                <a:off x="183210" y="4462536"/>
                <a:ext cx="1192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(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692C7E-00E0-004E-88AE-6FD6311EA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10" y="4462536"/>
                <a:ext cx="1192762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 35">
            <a:extLst>
              <a:ext uri="{FF2B5EF4-FFF2-40B4-BE49-F238E27FC236}">
                <a16:creationId xmlns:a16="http://schemas.microsoft.com/office/drawing/2014/main" id="{547366C2-0616-F144-A9A6-77E56305A7DB}"/>
              </a:ext>
            </a:extLst>
          </p:cNvPr>
          <p:cNvSpPr/>
          <p:nvPr/>
        </p:nvSpPr>
        <p:spPr>
          <a:xfrm>
            <a:off x="1574427" y="4619746"/>
            <a:ext cx="2337541" cy="1791418"/>
          </a:xfrm>
          <a:custGeom>
            <a:avLst/>
            <a:gdLst>
              <a:gd name="connsiteX0" fmla="*/ 0 w 1451429"/>
              <a:gd name="connsiteY0" fmla="*/ 43543 h 1480511"/>
              <a:gd name="connsiteX1" fmla="*/ 725715 w 1451429"/>
              <a:gd name="connsiteY1" fmla="*/ 1480457 h 1480511"/>
              <a:gd name="connsiteX2" fmla="*/ 1451429 w 1451429"/>
              <a:gd name="connsiteY2" fmla="*/ 0 h 148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429" h="1480511">
                <a:moveTo>
                  <a:pt x="0" y="43543"/>
                </a:moveTo>
                <a:cubicBezTo>
                  <a:pt x="241905" y="765628"/>
                  <a:pt x="483810" y="1487714"/>
                  <a:pt x="725715" y="1480457"/>
                </a:cubicBezTo>
                <a:cubicBezTo>
                  <a:pt x="967620" y="1473200"/>
                  <a:pt x="1209524" y="736600"/>
                  <a:pt x="1451429" y="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EDB15E-7DFF-B144-865E-9F2E86DC93F4}"/>
                  </a:ext>
                </a:extLst>
              </p:cNvPr>
              <p:cNvSpPr txBox="1"/>
              <p:nvPr/>
            </p:nvSpPr>
            <p:spPr>
              <a:xfrm>
                <a:off x="5455106" y="1653025"/>
                <a:ext cx="4115742" cy="5266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 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sz="160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=0</m:t>
                      </m:r>
                    </m:oMath>
                  </m:oMathPara>
                </a14:m>
                <a:br>
                  <a:rPr kumimoji="1" lang="en-US" altLang="ko-KR" sz="1600" dirty="0">
                    <a:ea typeface="Hiragino Kaku Gothic Pro W3" panose="020B0300000000000000" pitchFamily="34" charset="-128"/>
                  </a:rPr>
                </a:br>
                <a:endParaRPr kumimoji="1" lang="en-US" altLang="ko-KR" sz="1600" dirty="0">
                  <a:ea typeface="Hiragino Kaku Gothic Pro W3" panose="020B03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 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sz="160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=0</m:t>
                      </m:r>
                    </m:oMath>
                  </m:oMathPara>
                </a14:m>
                <a:br>
                  <a:rPr kumimoji="1" lang="en-US" altLang="ko-KR" sz="1600" dirty="0">
                    <a:ea typeface="Hiragino Kaku Gothic Pro W3" panose="020B0300000000000000" pitchFamily="34" charset="-128"/>
                  </a:rPr>
                </a:br>
                <a:endParaRPr kumimoji="1" lang="ja-JP" altLang="en-US" sz="160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kumimoji="1" lang="en-US" altLang="ko-KR" sz="1600" dirty="0">
                    <a:ea typeface="Hiragino Kaku Gothic Pro W3" panose="020B0300000000000000" pitchFamily="34" charset="-128"/>
                  </a:rPr>
                </a:br>
                <a:endParaRPr kumimoji="1" lang="en-US" altLang="ko-KR" sz="1600" dirty="0">
                  <a:ea typeface="Hiragino Kaku Gothic Pro W3" panose="020B03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</m:t>
                          </m:r>
                        </m:e>
                      </m:nary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kumimoji="1" lang="en-US" altLang="ko-KR" sz="1600" dirty="0">
                    <a:ea typeface="Hiragino Kaku Gothic Pro W3" panose="020B0300000000000000" pitchFamily="34" charset="-128"/>
                  </a:rPr>
                </a:br>
                <a:endParaRPr kumimoji="1" lang="ja-JP" altLang="en-US" sz="160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kumimoji="1"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endParaRPr kumimoji="1" lang="ja-JP" altLang="en-US" sz="160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EDB15E-7DFF-B144-865E-9F2E86DC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106" y="1653025"/>
                <a:ext cx="4115742" cy="5266442"/>
              </a:xfrm>
              <a:prstGeom prst="rect">
                <a:avLst/>
              </a:prstGeom>
              <a:blipFill>
                <a:blip r:embed="rId6"/>
                <a:stretch>
                  <a:fillRect l="-15077" t="-14699" b="-130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FD9FF-F3F0-1C4A-910A-882B264ECAB6}"/>
                  </a:ext>
                </a:extLst>
              </p:cNvPr>
              <p:cNvSpPr txBox="1"/>
              <p:nvPr/>
            </p:nvSpPr>
            <p:spPr>
              <a:xfrm>
                <a:off x="8408189" y="4744248"/>
                <a:ext cx="3600601" cy="2021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kumimoji="1"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panose="02040503050406030204" pitchFamily="18" charset="0"/>
                                                <a:ea typeface="Hiragino Kaku Gothic Pro W3" panose="020B0300000000000000" pitchFamily="34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1</m:t>
                                        </m:r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FD9FF-F3F0-1C4A-910A-882B264E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189" y="4744248"/>
                <a:ext cx="3600601" cy="2021131"/>
              </a:xfrm>
              <a:prstGeom prst="rect">
                <a:avLst/>
              </a:prstGeom>
              <a:blipFill>
                <a:blip r:embed="rId7"/>
                <a:stretch>
                  <a:fillRect t="-38125" r="-351" b="-5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CEAE9-84C1-2E40-BDEC-300D5C6EED03}"/>
                  </a:ext>
                </a:extLst>
              </p:cNvPr>
              <p:cNvSpPr txBox="1"/>
              <p:nvPr/>
            </p:nvSpPr>
            <p:spPr>
              <a:xfrm>
                <a:off x="1269294" y="2713777"/>
                <a:ext cx="2378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は与えられた値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CEAE9-84C1-2E40-BDEC-300D5C6E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94" y="2713777"/>
                <a:ext cx="2378152" cy="369332"/>
              </a:xfrm>
              <a:prstGeom prst="rect">
                <a:avLst/>
              </a:prstGeom>
              <a:blipFill>
                <a:blip r:embed="rId8"/>
                <a:stretch>
                  <a:fillRect t="-6667" r="-105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C1106-801C-6646-A2A2-1DB2BF1794F5}"/>
              </a:ext>
            </a:extLst>
          </p:cNvPr>
          <p:cNvCxnSpPr>
            <a:cxnSpLocks/>
          </p:cNvCxnSpPr>
          <p:nvPr/>
        </p:nvCxnSpPr>
        <p:spPr>
          <a:xfrm>
            <a:off x="2763893" y="5904182"/>
            <a:ext cx="6225" cy="415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2C72FF-56BB-9E4E-A0D2-8FC8E76713FD}"/>
              </a:ext>
            </a:extLst>
          </p:cNvPr>
          <p:cNvSpPr txBox="1"/>
          <p:nvPr/>
        </p:nvSpPr>
        <p:spPr>
          <a:xfrm>
            <a:off x="2138638" y="551248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Minimum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ko-KR" altLang="en-US" dirty="0"/>
              <a:t>勾配降下法</a:t>
            </a:r>
            <a:r>
              <a:rPr lang="en-US" altLang="ko-KR" dirty="0"/>
              <a:t> (Gradient descent)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977B3-AB0D-ED4E-B3FD-C7631DFAD524}"/>
              </a:ext>
            </a:extLst>
          </p:cNvPr>
          <p:cNvGrpSpPr/>
          <p:nvPr/>
        </p:nvGrpSpPr>
        <p:grpSpPr>
          <a:xfrm>
            <a:off x="4933348" y="2941855"/>
            <a:ext cx="6078549" cy="3850492"/>
            <a:chOff x="6706409" y="2268237"/>
            <a:chExt cx="4151730" cy="2629938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E3A77A8-0DCF-C94F-A6FA-171EAAA49B80}"/>
                </a:ext>
              </a:extLst>
            </p:cNvPr>
            <p:cNvCxnSpPr/>
            <p:nvPr/>
          </p:nvCxnSpPr>
          <p:spPr>
            <a:xfrm>
              <a:off x="7576761" y="4563195"/>
              <a:ext cx="32813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BDEB614-D322-FF46-9B82-6675E97FB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2711" y="2362554"/>
              <a:ext cx="0" cy="2326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31E659-3FAD-DD44-A110-AD9FF2FE7261}"/>
                    </a:ext>
                  </a:extLst>
                </p:cNvPr>
                <p:cNvSpPr txBox="1"/>
                <p:nvPr/>
              </p:nvSpPr>
              <p:spPr>
                <a:xfrm>
                  <a:off x="10359828" y="4624894"/>
                  <a:ext cx="485116" cy="273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,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31E659-3FAD-DD44-A110-AD9FF2FE7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828" y="4624894"/>
                  <a:ext cx="485116" cy="2732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D692C7E-00E0-004E-88AE-6FD6311EA233}"/>
                    </a:ext>
                  </a:extLst>
                </p:cNvPr>
                <p:cNvSpPr txBox="1"/>
                <p:nvPr/>
              </p:nvSpPr>
              <p:spPr>
                <a:xfrm>
                  <a:off x="6706409" y="2268237"/>
                  <a:ext cx="988801" cy="273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𝑀𝑆𝐸</m:t>
                        </m:r>
                        <m:d>
                          <m:d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𝑤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,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D692C7E-00E0-004E-88AE-6FD6311EA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409" y="2268237"/>
                  <a:ext cx="988801" cy="273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547366C2-0616-F144-A9A6-77E56305A7DB}"/>
                </a:ext>
              </a:extLst>
            </p:cNvPr>
            <p:cNvSpPr/>
            <p:nvPr/>
          </p:nvSpPr>
          <p:spPr>
            <a:xfrm>
              <a:off x="7964836" y="2612761"/>
              <a:ext cx="2337541" cy="1791418"/>
            </a:xfrm>
            <a:custGeom>
              <a:avLst/>
              <a:gdLst>
                <a:gd name="connsiteX0" fmla="*/ 0 w 1451429"/>
                <a:gd name="connsiteY0" fmla="*/ 43543 h 1480511"/>
                <a:gd name="connsiteX1" fmla="*/ 725715 w 1451429"/>
                <a:gd name="connsiteY1" fmla="*/ 1480457 h 1480511"/>
                <a:gd name="connsiteX2" fmla="*/ 1451429 w 1451429"/>
                <a:gd name="connsiteY2" fmla="*/ 0 h 148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29" h="1480511">
                  <a:moveTo>
                    <a:pt x="0" y="43543"/>
                  </a:moveTo>
                  <a:cubicBezTo>
                    <a:pt x="241905" y="765628"/>
                    <a:pt x="483810" y="1487714"/>
                    <a:pt x="725715" y="1480457"/>
                  </a:cubicBezTo>
                  <a:cubicBezTo>
                    <a:pt x="967620" y="1473200"/>
                    <a:pt x="1209524" y="736600"/>
                    <a:pt x="1451429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00683-100E-B24F-B6CA-585531B82AAC}"/>
              </a:ext>
            </a:extLst>
          </p:cNvPr>
          <p:cNvSpPr txBox="1"/>
          <p:nvPr/>
        </p:nvSpPr>
        <p:spPr>
          <a:xfrm>
            <a:off x="508293" y="1652478"/>
            <a:ext cx="485902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機械学習で頻繁に使われてるアルゴリズム</a:t>
            </a:r>
            <a:b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微分をすることで</a:t>
            </a:r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MSE</a:t>
            </a: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の最小値を探索</a:t>
            </a:r>
            <a:b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学習プロセス</a:t>
            </a:r>
            <a:endParaRPr kumimoji="1" lang="en-US" altLang="ko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パラメータの初期値を設定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微分で最小値への勾配を把握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微分値を使ってパラメータを更新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2~3</a:t>
            </a:r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</a:t>
            </a:r>
            <a:r>
              <a:rPr kumimoji="1" lang="ko-KR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繰り返し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if </a:t>
            </a: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パラメータがあまり更新されない</a:t>
            </a: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   </a:t>
            </a: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更新ストップ</a:t>
            </a: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8B606-CE5C-2545-982F-2D1C716033CA}"/>
                  </a:ext>
                </a:extLst>
              </p:cNvPr>
              <p:cNvSpPr txBox="1"/>
              <p:nvPr/>
            </p:nvSpPr>
            <p:spPr>
              <a:xfrm>
                <a:off x="1305843" y="4689146"/>
                <a:ext cx="2937022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−</m:t>
                      </m:r>
                      <m:r>
                        <a:rPr kumimoji="1"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sz="1600" dirty="0">
                  <a:ea typeface="Hiragino Kaku Gothic Pro W3" panose="020B03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−</m:t>
                      </m:r>
                      <m:r>
                        <a:rPr kumimoji="1" lang="en-US" altLang="ko-K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8B606-CE5C-2545-982F-2D1C7160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43" y="4689146"/>
                <a:ext cx="2937022" cy="1028743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5661-1FE9-164D-9DE4-E573B8373021}"/>
                  </a:ext>
                </a:extLst>
              </p:cNvPr>
              <p:cNvSpPr txBox="1"/>
              <p:nvPr/>
            </p:nvSpPr>
            <p:spPr>
              <a:xfrm>
                <a:off x="1248982" y="3766896"/>
                <a:ext cx="2781146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5661-1FE9-164D-9DE4-E573B837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82" y="3766896"/>
                <a:ext cx="2781146" cy="560538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CF3AD-B4FE-F048-81F2-CF53158AAC59}"/>
                  </a:ext>
                </a:extLst>
              </p:cNvPr>
              <p:cNvSpPr txBox="1"/>
              <p:nvPr/>
            </p:nvSpPr>
            <p:spPr>
              <a:xfrm>
                <a:off x="1305843" y="2984005"/>
                <a:ext cx="772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CF3AD-B4FE-F048-81F2-CF53158A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43" y="2984005"/>
                <a:ext cx="772391" cy="338554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620657-020D-5741-A22B-088A0F9A4545}"/>
              </a:ext>
            </a:extLst>
          </p:cNvPr>
          <p:cNvCxnSpPr>
            <a:cxnSpLocks/>
          </p:cNvCxnSpPr>
          <p:nvPr/>
        </p:nvCxnSpPr>
        <p:spPr>
          <a:xfrm flipH="1" flipV="1">
            <a:off x="9965875" y="4143624"/>
            <a:ext cx="313930" cy="487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58E05-B26A-5A47-93FC-4702F0FCBD66}"/>
                  </a:ext>
                </a:extLst>
              </p:cNvPr>
              <p:cNvSpPr txBox="1"/>
              <p:nvPr/>
            </p:nvSpPr>
            <p:spPr>
              <a:xfrm>
                <a:off x="10115590" y="4573013"/>
                <a:ext cx="1062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1. 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58E05-B26A-5A47-93FC-4702F0FC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90" y="4573013"/>
                <a:ext cx="10624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45BC352-5E9B-3346-B7D4-C798D5F94DD4}"/>
              </a:ext>
            </a:extLst>
          </p:cNvPr>
          <p:cNvCxnSpPr>
            <a:cxnSpLocks/>
          </p:cNvCxnSpPr>
          <p:nvPr/>
        </p:nvCxnSpPr>
        <p:spPr>
          <a:xfrm flipH="1">
            <a:off x="9280076" y="2720073"/>
            <a:ext cx="1249950" cy="28348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9C165-C3D6-744E-BACC-FD010637F8E8}"/>
                  </a:ext>
                </a:extLst>
              </p:cNvPr>
              <p:cNvSpPr txBox="1"/>
              <p:nvPr/>
            </p:nvSpPr>
            <p:spPr>
              <a:xfrm>
                <a:off x="8463384" y="2413058"/>
                <a:ext cx="2004267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2. </m:t>
                      </m:r>
                      <m:f>
                        <m:fPr>
                          <m:ctrlPr>
                            <a:rPr kumimoji="1"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dirty="0">
                  <a:solidFill>
                    <a:srgbClr val="FF0000"/>
                  </a:solidFill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9C165-C3D6-744E-BACC-FD01063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84" y="2413058"/>
                <a:ext cx="2004267" cy="619080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FD81EFA7-17B0-F34B-9CD8-A41A85676A3E}"/>
              </a:ext>
            </a:extLst>
          </p:cNvPr>
          <p:cNvSpPr/>
          <p:nvPr/>
        </p:nvSpPr>
        <p:spPr>
          <a:xfrm>
            <a:off x="9863487" y="3938176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5B10742-07BA-BF40-8B78-E1A692D17E14}"/>
              </a:ext>
            </a:extLst>
          </p:cNvPr>
          <p:cNvSpPr/>
          <p:nvPr/>
        </p:nvSpPr>
        <p:spPr>
          <a:xfrm>
            <a:off x="9569075" y="4630907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2C6B097-32E4-594F-8456-106B96CB5AD6}"/>
              </a:ext>
            </a:extLst>
          </p:cNvPr>
          <p:cNvSpPr/>
          <p:nvPr/>
        </p:nvSpPr>
        <p:spPr>
          <a:xfrm>
            <a:off x="9326617" y="5095037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D54EEE6-4CB7-3144-8D31-2B098CD11E00}"/>
              </a:ext>
            </a:extLst>
          </p:cNvPr>
          <p:cNvSpPr/>
          <p:nvPr/>
        </p:nvSpPr>
        <p:spPr>
          <a:xfrm>
            <a:off x="9104941" y="5434475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4EF8F9D-DF3E-ED48-8479-9BDD8F99AC02}"/>
              </a:ext>
            </a:extLst>
          </p:cNvPr>
          <p:cNvSpPr/>
          <p:nvPr/>
        </p:nvSpPr>
        <p:spPr>
          <a:xfrm>
            <a:off x="8935220" y="5670003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C73C30-A039-1844-808C-D5B3C75F0BF7}"/>
              </a:ext>
            </a:extLst>
          </p:cNvPr>
          <p:cNvSpPr/>
          <p:nvPr/>
        </p:nvSpPr>
        <p:spPr>
          <a:xfrm>
            <a:off x="8765499" y="5832794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EF4842-8936-124B-86E0-F7B28CCF8C2E}"/>
              </a:ext>
            </a:extLst>
          </p:cNvPr>
          <p:cNvSpPr/>
          <p:nvPr/>
        </p:nvSpPr>
        <p:spPr>
          <a:xfrm>
            <a:off x="8585387" y="5933239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2E4075BB-9FE7-7F42-B9B8-D03CD25CDE72}"/>
              </a:ext>
            </a:extLst>
          </p:cNvPr>
          <p:cNvSpPr/>
          <p:nvPr/>
        </p:nvSpPr>
        <p:spPr>
          <a:xfrm>
            <a:off x="9550563" y="4044554"/>
            <a:ext cx="244759" cy="558189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9A7D043B-4FAD-E346-AB10-A34F42DA69C5}"/>
              </a:ext>
            </a:extLst>
          </p:cNvPr>
          <p:cNvSpPr/>
          <p:nvPr/>
        </p:nvSpPr>
        <p:spPr>
          <a:xfrm>
            <a:off x="9345597" y="4675794"/>
            <a:ext cx="222508" cy="419376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44616D86-C3E7-5640-A6E5-D8663BB65979}"/>
              </a:ext>
            </a:extLst>
          </p:cNvPr>
          <p:cNvSpPr/>
          <p:nvPr/>
        </p:nvSpPr>
        <p:spPr>
          <a:xfrm>
            <a:off x="9094225" y="5137543"/>
            <a:ext cx="183891" cy="346592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494E1A48-308B-DA45-BDC1-E3404DEE5FD7}"/>
              </a:ext>
            </a:extLst>
          </p:cNvPr>
          <p:cNvSpPr/>
          <p:nvPr/>
        </p:nvSpPr>
        <p:spPr>
          <a:xfrm>
            <a:off x="8941083" y="5464819"/>
            <a:ext cx="102341" cy="215206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FFE578B3-5920-AC4E-B63D-F67ED736BCEF}"/>
              </a:ext>
            </a:extLst>
          </p:cNvPr>
          <p:cNvSpPr/>
          <p:nvPr/>
        </p:nvSpPr>
        <p:spPr>
          <a:xfrm>
            <a:off x="8794089" y="5680025"/>
            <a:ext cx="102341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1987B109-DA1A-7245-926C-CF10974B04E3}"/>
              </a:ext>
            </a:extLst>
          </p:cNvPr>
          <p:cNvSpPr/>
          <p:nvPr/>
        </p:nvSpPr>
        <p:spPr>
          <a:xfrm rot="1158741">
            <a:off x="8644647" y="5809359"/>
            <a:ext cx="93037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20EA7634-7CD1-754F-8670-149D299B0455}"/>
              </a:ext>
            </a:extLst>
          </p:cNvPr>
          <p:cNvCxnSpPr>
            <a:cxnSpLocks/>
          </p:cNvCxnSpPr>
          <p:nvPr/>
        </p:nvCxnSpPr>
        <p:spPr>
          <a:xfrm>
            <a:off x="9668392" y="3441188"/>
            <a:ext cx="0" cy="28556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371C817B-C7E6-DA4C-BE5D-188C7A61034F}"/>
              </a:ext>
            </a:extLst>
          </p:cNvPr>
          <p:cNvCxnSpPr>
            <a:cxnSpLocks/>
          </p:cNvCxnSpPr>
          <p:nvPr/>
        </p:nvCxnSpPr>
        <p:spPr>
          <a:xfrm>
            <a:off x="9965875" y="3441188"/>
            <a:ext cx="0" cy="28556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F371F-E95D-1941-8714-B7291B7F42E7}"/>
              </a:ext>
            </a:extLst>
          </p:cNvPr>
          <p:cNvCxnSpPr/>
          <p:nvPr/>
        </p:nvCxnSpPr>
        <p:spPr>
          <a:xfrm>
            <a:off x="9659026" y="5933239"/>
            <a:ext cx="305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2B8403-5D8C-3A4F-9261-70C337AEE994}"/>
                  </a:ext>
                </a:extLst>
              </p:cNvPr>
              <p:cNvSpPr txBox="1"/>
              <p:nvPr/>
            </p:nvSpPr>
            <p:spPr>
              <a:xfrm>
                <a:off x="9960490" y="5650687"/>
                <a:ext cx="2171300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3. 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dirty="0">
                  <a:solidFill>
                    <a:srgbClr val="0070C0"/>
                  </a:solidFill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2B8403-5D8C-3A4F-9261-70C337AE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90" y="5650687"/>
                <a:ext cx="2171300" cy="619080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>
            <a:extLst>
              <a:ext uri="{FF2B5EF4-FFF2-40B4-BE49-F238E27FC236}">
                <a16:creationId xmlns:a16="http://schemas.microsoft.com/office/drawing/2014/main" id="{DFFF691E-929B-AE4E-ABDE-B5B4F5710263}"/>
              </a:ext>
            </a:extLst>
          </p:cNvPr>
          <p:cNvSpPr/>
          <p:nvPr/>
        </p:nvSpPr>
        <p:spPr>
          <a:xfrm>
            <a:off x="8374102" y="5992120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자유형 51">
            <a:extLst>
              <a:ext uri="{FF2B5EF4-FFF2-40B4-BE49-F238E27FC236}">
                <a16:creationId xmlns:a16="http://schemas.microsoft.com/office/drawing/2014/main" id="{0764CCC0-378B-054A-8051-99C4342D03D2}"/>
              </a:ext>
            </a:extLst>
          </p:cNvPr>
          <p:cNvSpPr/>
          <p:nvPr/>
        </p:nvSpPr>
        <p:spPr>
          <a:xfrm rot="2421058">
            <a:off x="8474926" y="5868240"/>
            <a:ext cx="93037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A13BC2-3BE1-E540-8414-F05FD0A9CD3B}"/>
              </a:ext>
            </a:extLst>
          </p:cNvPr>
          <p:cNvCxnSpPr>
            <a:cxnSpLocks/>
          </p:cNvCxnSpPr>
          <p:nvPr/>
        </p:nvCxnSpPr>
        <p:spPr>
          <a:xfrm>
            <a:off x="8453019" y="5456836"/>
            <a:ext cx="6225" cy="415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9F8F36-F223-1846-AC21-6C7461D97617}"/>
              </a:ext>
            </a:extLst>
          </p:cNvPr>
          <p:cNvSpPr txBox="1"/>
          <p:nvPr/>
        </p:nvSpPr>
        <p:spPr>
          <a:xfrm>
            <a:off x="7827764" y="506514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Minimum</a:t>
            </a:r>
            <a:endParaRPr kumimoji="1" lang="ja-JP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86D524-FB4C-AF4B-9743-DC24B8901BEB}"/>
              </a:ext>
            </a:extLst>
          </p:cNvPr>
          <p:cNvSpPr txBox="1"/>
          <p:nvPr/>
        </p:nvSpPr>
        <p:spPr>
          <a:xfrm>
            <a:off x="3183758" y="5742798"/>
            <a:ext cx="1261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Learning rate</a:t>
            </a:r>
            <a:endParaRPr kumimoji="1" lang="ja-JP" altLang="en-US" sz="1400"/>
          </a:p>
        </p:txBody>
      </p:sp>
      <p:sp>
        <p:nvSpPr>
          <p:cNvPr id="60" name="자유형 59">
            <a:extLst>
              <a:ext uri="{FF2B5EF4-FFF2-40B4-BE49-F238E27FC236}">
                <a16:creationId xmlns:a16="http://schemas.microsoft.com/office/drawing/2014/main" id="{42736572-EA7F-1B41-80AA-85D58FCAA2FB}"/>
              </a:ext>
            </a:extLst>
          </p:cNvPr>
          <p:cNvSpPr/>
          <p:nvPr/>
        </p:nvSpPr>
        <p:spPr>
          <a:xfrm>
            <a:off x="2540805" y="5627541"/>
            <a:ext cx="596496" cy="280554"/>
          </a:xfrm>
          <a:custGeom>
            <a:avLst/>
            <a:gdLst>
              <a:gd name="connsiteX0" fmla="*/ 596496 w 596496"/>
              <a:gd name="connsiteY0" fmla="*/ 280554 h 280554"/>
              <a:gd name="connsiteX1" fmla="*/ 87342 w 596496"/>
              <a:gd name="connsiteY1" fmla="*/ 197427 h 280554"/>
              <a:gd name="connsiteX2" fmla="*/ 4215 w 596496"/>
              <a:gd name="connsiteY2" fmla="*/ 0 h 2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96" h="280554">
                <a:moveTo>
                  <a:pt x="596496" y="280554"/>
                </a:moveTo>
                <a:cubicBezTo>
                  <a:pt x="391275" y="262370"/>
                  <a:pt x="186055" y="244186"/>
                  <a:pt x="87342" y="197427"/>
                </a:cubicBezTo>
                <a:cubicBezTo>
                  <a:pt x="-11371" y="150668"/>
                  <a:pt x="-3578" y="75334"/>
                  <a:pt x="4215" y="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75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BCCA7-251E-BD47-A5C9-F662EAA7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8" y="2088017"/>
            <a:ext cx="7404814" cy="3784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771AF4-8A82-244F-A357-89B330B5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ko-KR" altLang="en-US" dirty="0"/>
              <a:t>学習率の影響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2D87-CB33-8140-8DE5-01C3E9532C57}"/>
              </a:ext>
            </a:extLst>
          </p:cNvPr>
          <p:cNvSpPr txBox="1"/>
          <p:nvPr/>
        </p:nvSpPr>
        <p:spPr>
          <a:xfrm>
            <a:off x="7689052" y="1580283"/>
            <a:ext cx="4229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決め方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 err="1"/>
              <a:t>試行錯誤</a:t>
            </a:r>
            <a:endParaRPr kumimoji="1" lang="ja-JP" altLang="en-US" sz="2000"/>
          </a:p>
          <a:p>
            <a:pPr marL="800100" lvl="1" indent="-342900">
              <a:buFont typeface="Wingdings" pitchFamily="2" charset="2"/>
              <a:buChar char="§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学習率スケジューリング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(learning rate scheduling)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マニュアル調整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Adaptive 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99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467</Words>
  <Application>Microsoft Macintosh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Hiragino Kaku Gothic Pro W3</vt:lpstr>
      <vt:lpstr>Arial</vt:lpstr>
      <vt:lpstr>Cambria Math</vt:lpstr>
      <vt:lpstr>Wingdings</vt:lpstr>
      <vt:lpstr>Office 테마</vt:lpstr>
      <vt:lpstr>リザバー コンピューティング 勉強会</vt:lpstr>
      <vt:lpstr>1. 機械学習とは</vt:lpstr>
      <vt:lpstr>2. 回帰問題</vt:lpstr>
      <vt:lpstr>3. 線形回帰</vt:lpstr>
      <vt:lpstr>4. 損失関数</vt:lpstr>
      <vt:lpstr>4. 損失関数の計算</vt:lpstr>
      <vt:lpstr>5. パラメータの最適化</vt:lpstr>
      <vt:lpstr>6. 勾配降下法 (Gradient descent)</vt:lpstr>
      <vt:lpstr>7. 学習率の影響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 コンピューティング 勉強会</dc:title>
  <dc:creator>KIM HOHEOK</dc:creator>
  <cp:lastModifiedBy>KIM HOHEOK</cp:lastModifiedBy>
  <cp:revision>45</cp:revision>
  <dcterms:created xsi:type="dcterms:W3CDTF">2021-05-12T06:18:10Z</dcterms:created>
  <dcterms:modified xsi:type="dcterms:W3CDTF">2021-05-14T07:19:08Z</dcterms:modified>
</cp:coreProperties>
</file>