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3" r:id="rId23"/>
    <p:sldId id="282" r:id="rId24"/>
    <p:sldId id="284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E69ED-9619-49F8-A371-1E8E3AE00059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27E4-3A48-44A7-99DB-E878DAA39D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9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4F574-1FB8-4395-89C0-1B2A2547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A7C202-20EE-4F11-B386-41ADDA5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B7E3-7D1D-46DE-B195-F6B5B94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F3392-27CF-497D-A7AB-2E4BD47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C546A-A960-4D62-BE1D-4D22BA91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5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73B62-B683-4D7F-A955-6A8015C4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14082A-D928-435B-B24E-6650DB12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1494C-AFF8-4E5F-A33F-1EBFB31B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1C899-64E2-4FFC-B60C-0673A90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B7E5E-8952-4D7F-88AF-A1D894C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4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9C7A1C-F99B-4748-92FC-9FA40AB62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6C1697-C101-4427-AE07-E207EFBC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BCEA3-0AB3-4695-8090-819FCB72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ADB92-67CC-420B-B1A8-49C9CCFA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5D008-2BF4-4A4A-8E0B-593BB26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34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13C8F-18F2-4EF2-B38E-880C116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D7710-8785-4D65-B616-B50F793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7A5DB-197A-4839-8D3B-45C08BC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9BE94-6F17-4F7E-BF8C-7DEC109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07239-8207-4605-AD51-C7D42ACD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DAB41-5AE9-4C9F-974D-1E8DE90F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AC6F4-3E33-430B-B90A-9C5F09C4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063A1-71E5-4888-9435-EF060D7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34CF9-F469-4329-9CFD-22B03DCA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9BDB8-C9CB-4F5A-A981-AAB495F3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8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53DEA-D21F-4342-B705-262448D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8049B-3304-4308-8069-D0B8EB6C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1B3DAA-BD5A-46C8-8B52-B90EE1E33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27111-E033-4E24-8E2A-19B2778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6F02A5-DEE7-4F3A-A792-6B1257E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D334B-FD19-4A41-844C-69018DFB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0931D-4071-4877-B7BA-3875097B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7EE477-B3C1-4AA3-9CE7-2661E427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0CE088-4392-4934-9071-04590323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36658B-A507-41E6-A9BF-918FE0F1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A4A4D0-4ACF-4159-8970-7646AEC20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7FD75D-27BD-4E8B-B852-E177A69A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296C80-F758-4E3F-A8A4-3289CFD7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1F6F78-A7EE-4078-B281-BD75690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4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DDADA-3B92-4AFB-B02E-28624FCB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035C7D-7C3F-44F4-AF90-A86F9847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E17C4C-2FCD-404D-9421-0473E8BF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E32552-C1AD-49B6-A95A-D2DB5152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77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D949C5-DD7E-4DF6-A423-A7AF66FC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F4DCEB-439A-4C1D-9C33-74E5F48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A6CE2D-1CEE-409E-A4E8-95076E88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264C8-CF7C-4048-9B83-041DAD6B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795F2-45DE-434F-83E5-15BE4A21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1B3A4E-F55F-40A8-B293-F169CA67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AA03A-4C3E-43D3-A822-9694E24A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7F0575-B4A2-4B72-84D1-5E90A30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1D486-218A-424D-9E7F-56BE14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78FDA-81EC-433F-8B07-9DA6E09E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7925C6-99C3-4926-8983-909CF3E1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780B6-1F90-4E08-83EE-8E31BC5B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17CB4D-B2F7-41FC-B82B-D6EC6248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03BCD2-5B44-4362-9A87-5416CC95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74E9C6-A07B-4642-8B73-818949A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F4CC8E-5A15-4DD3-BA14-6F74E4BA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7804A8-A31D-44E7-A4C4-AE74A2BF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C54632-B64C-4E41-A8B4-61EBD68D7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41E5-480C-4E4D-A9E5-1221B41217C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85FFC-3AF1-4F66-A6A6-1B0437CE6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CFB5F-8506-46CD-A924-1982621D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AEB8-ECBE-46BA-959A-F9ECDE4FD2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5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23F4A-A021-4ABC-AE3B-B5681FE4D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Pytorch</a:t>
            </a:r>
            <a:r>
              <a:rPr kumimoji="1" lang="ja-JP" altLang="en-US" dirty="0"/>
              <a:t>　</a:t>
            </a:r>
            <a:r>
              <a:rPr lang="en-US" altLang="ja-JP" dirty="0"/>
              <a:t>study meeting</a:t>
            </a:r>
            <a:br>
              <a:rPr kumimoji="1" lang="en-US" altLang="ja-JP" dirty="0"/>
            </a:br>
            <a:r>
              <a:rPr kumimoji="1" lang="en-US" altLang="ja-JP" sz="4000" dirty="0"/>
              <a:t>Week9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§6.4~6.5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BC381-9254-412B-96E2-96D3D3116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Mitarai Matsunaga lab.</a:t>
            </a:r>
          </a:p>
          <a:p>
            <a:r>
              <a:rPr lang="en-US" altLang="ja-JP" dirty="0"/>
              <a:t>B4 Takashi Inoue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118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9EF88B-C6A5-43BE-A33F-30D08F469557}"/>
              </a:ext>
            </a:extLst>
          </p:cNvPr>
          <p:cNvSpPr/>
          <p:nvPr/>
        </p:nvSpPr>
        <p:spPr>
          <a:xfrm>
            <a:off x="922789" y="5108895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AC3601-7D63-46C9-8BEA-6AFC19A7FB28}"/>
              </a:ext>
            </a:extLst>
          </p:cNvPr>
          <p:cNvSpPr/>
          <p:nvPr/>
        </p:nvSpPr>
        <p:spPr>
          <a:xfrm>
            <a:off x="2627153" y="5108895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4F146C0-095B-48B1-B58D-9B1D7749F674}"/>
              </a:ext>
            </a:extLst>
          </p:cNvPr>
          <p:cNvSpPr/>
          <p:nvPr/>
        </p:nvSpPr>
        <p:spPr>
          <a:xfrm>
            <a:off x="4297960" y="5108895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F76031-F4CD-470A-85D7-7C54CBB2D2EE}"/>
              </a:ext>
            </a:extLst>
          </p:cNvPr>
          <p:cNvSpPr/>
          <p:nvPr/>
        </p:nvSpPr>
        <p:spPr>
          <a:xfrm>
            <a:off x="6217640" y="5108895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5E1945-FD69-4B1F-A7B1-61A920B0D3CA}"/>
              </a:ext>
            </a:extLst>
          </p:cNvPr>
          <p:cNvSpPr/>
          <p:nvPr/>
        </p:nvSpPr>
        <p:spPr>
          <a:xfrm>
            <a:off x="3474440" y="3597481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6B4621-48D2-4EB6-9642-04C1EA3622D9}"/>
              </a:ext>
            </a:extLst>
          </p:cNvPr>
          <p:cNvSpPr/>
          <p:nvPr/>
        </p:nvSpPr>
        <p:spPr>
          <a:xfrm>
            <a:off x="3474440" y="2055303"/>
            <a:ext cx="914399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CAD68C7-1E7B-44F5-83C5-4F448F548253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1379989" y="4495103"/>
            <a:ext cx="2551651" cy="6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79B069C-346B-4CB2-BBFE-6E19C17B602B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3084353" y="4495103"/>
            <a:ext cx="847287" cy="6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7C3F4F4-E612-4C9B-B650-7275506B50B5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3931640" y="4495103"/>
            <a:ext cx="823520" cy="6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DF6B28C-F4F2-46EB-85A7-26C09A41A1E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H="1" flipV="1">
            <a:off x="3931640" y="4495103"/>
            <a:ext cx="2743200" cy="6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8751D00-7451-419D-9961-9F355931FB3D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931640" y="2952925"/>
            <a:ext cx="0" cy="6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40D9028-0570-4A3A-AAEA-BA49C0D05DCB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931639" y="1551963"/>
            <a:ext cx="1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AD36-A848-4094-BFB3-86A36DB15DBD}"/>
              </a:ext>
            </a:extLst>
          </p:cNvPr>
          <p:cNvSpPr txBox="1"/>
          <p:nvPr/>
        </p:nvSpPr>
        <p:spPr>
          <a:xfrm>
            <a:off x="2219586" y="921902"/>
            <a:ext cx="34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 or 1</a:t>
            </a:r>
          </a:p>
          <a:p>
            <a:pPr algn="ctr"/>
            <a:r>
              <a:rPr lang="en-US" altLang="ja-JP" dirty="0"/>
              <a:t>Positive or Negative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BEEDE5-5649-4965-991B-74E514AAC156}"/>
              </a:ext>
            </a:extLst>
          </p:cNvPr>
          <p:cNvSpPr txBox="1"/>
          <p:nvPr/>
        </p:nvSpPr>
        <p:spPr>
          <a:xfrm>
            <a:off x="5150840" y="2281806"/>
            <a:ext cx="2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Full connected layer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E6A4DB-85B4-46F7-B9F4-7EACB399E8E8}"/>
              </a:ext>
            </a:extLst>
          </p:cNvPr>
          <p:cNvSpPr txBox="1"/>
          <p:nvPr/>
        </p:nvSpPr>
        <p:spPr>
          <a:xfrm>
            <a:off x="5150840" y="3723127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 put average for embedded layer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9A688F-5121-43D7-BD2D-A8D2B1649A80}"/>
              </a:ext>
            </a:extLst>
          </p:cNvPr>
          <p:cNvSpPr txBox="1"/>
          <p:nvPr/>
        </p:nvSpPr>
        <p:spPr>
          <a:xfrm>
            <a:off x="7491369" y="5373040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embedded layer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CB9BA9-809A-44AD-B104-697E14E0C5B8}"/>
              </a:ext>
            </a:extLst>
          </p:cNvPr>
          <p:cNvSpPr txBox="1"/>
          <p:nvPr/>
        </p:nvSpPr>
        <p:spPr>
          <a:xfrm>
            <a:off x="879444" y="6250977"/>
            <a:ext cx="10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EA3B74-D2FB-4127-A7AC-3B9ED062F7BC}"/>
              </a:ext>
            </a:extLst>
          </p:cNvPr>
          <p:cNvSpPr txBox="1"/>
          <p:nvPr/>
        </p:nvSpPr>
        <p:spPr>
          <a:xfrm>
            <a:off x="2583808" y="6281741"/>
            <a:ext cx="10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love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E5298B-DA97-4B1D-AEAD-050B5DCC0A55}"/>
              </a:ext>
            </a:extLst>
          </p:cNvPr>
          <p:cNvSpPr txBox="1"/>
          <p:nvPr/>
        </p:nvSpPr>
        <p:spPr>
          <a:xfrm>
            <a:off x="4254615" y="6281741"/>
            <a:ext cx="10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this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12A7AA-AE2D-41AC-B0CE-B7C35106D271}"/>
              </a:ext>
            </a:extLst>
          </p:cNvPr>
          <p:cNvSpPr txBox="1"/>
          <p:nvPr/>
        </p:nvSpPr>
        <p:spPr>
          <a:xfrm>
            <a:off x="6174295" y="6299698"/>
            <a:ext cx="10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film</a:t>
            </a:r>
            <a:endParaRPr kumimoji="1" lang="ja-JP" altLang="en-US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C1AD128-848C-4DB9-AD16-8F7FCD559CAF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379988" y="6006517"/>
            <a:ext cx="1" cy="2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A169F52-019D-4112-B72B-FA05B48B2C0A}"/>
              </a:ext>
            </a:extLst>
          </p:cNvPr>
          <p:cNvCxnSpPr/>
          <p:nvPr/>
        </p:nvCxnSpPr>
        <p:spPr>
          <a:xfrm flipV="1">
            <a:off x="3084351" y="6021465"/>
            <a:ext cx="1" cy="2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26A0C7F-9B9D-45D7-8FB1-52A83567EE2C}"/>
              </a:ext>
            </a:extLst>
          </p:cNvPr>
          <p:cNvCxnSpPr/>
          <p:nvPr/>
        </p:nvCxnSpPr>
        <p:spPr>
          <a:xfrm flipV="1">
            <a:off x="4745372" y="6003074"/>
            <a:ext cx="1" cy="2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6E2F44-EE58-4079-A06E-17ABF6BF026E}"/>
              </a:ext>
            </a:extLst>
          </p:cNvPr>
          <p:cNvCxnSpPr/>
          <p:nvPr/>
        </p:nvCxnSpPr>
        <p:spPr>
          <a:xfrm flipV="1">
            <a:off x="6674838" y="6022054"/>
            <a:ext cx="1" cy="24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8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Average pooling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9E619-0D10-4FDB-887F-7A6B52BA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9" y="1330675"/>
            <a:ext cx="10515600" cy="4351338"/>
          </a:xfrm>
        </p:spPr>
        <p:txBody>
          <a:bodyPr/>
          <a:lstStyle/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BFEA0C4-36EF-438C-90E8-C729BAB7B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51800"/>
              </p:ext>
            </p:extLst>
          </p:nvPr>
        </p:nvGraphicFramePr>
        <p:xfrm>
          <a:off x="2082832" y="1083137"/>
          <a:ext cx="3278230" cy="23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46">
                  <a:extLst>
                    <a:ext uri="{9D8B030D-6E8A-4147-A177-3AD203B41FA5}">
                      <a16:colId xmlns:a16="http://schemas.microsoft.com/office/drawing/2014/main" val="3784582330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21457633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35633870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475302808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1693034252"/>
                    </a:ext>
                  </a:extLst>
                </a:gridCol>
              </a:tblGrid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90334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74859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8657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0057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500E1273-C524-4C82-8F2F-D2E54EDB1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49808"/>
              </p:ext>
            </p:extLst>
          </p:nvPr>
        </p:nvGraphicFramePr>
        <p:xfrm>
          <a:off x="2082832" y="4362018"/>
          <a:ext cx="3278230" cy="23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46">
                  <a:extLst>
                    <a:ext uri="{9D8B030D-6E8A-4147-A177-3AD203B41FA5}">
                      <a16:colId xmlns:a16="http://schemas.microsoft.com/office/drawing/2014/main" val="3784582330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21457633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35633870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475302808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1693034252"/>
                    </a:ext>
                  </a:extLst>
                </a:gridCol>
              </a:tblGrid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90334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74859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8657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0057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95E597B-92EF-4BF0-B780-504CF8C64EE3}"/>
              </a:ext>
            </a:extLst>
          </p:cNvPr>
          <p:cNvCxnSpPr/>
          <p:nvPr/>
        </p:nvCxnSpPr>
        <p:spPr>
          <a:xfrm>
            <a:off x="993194" y="1347452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ACFCD3C-04A0-4047-BE26-7ACA5A863DA8}"/>
              </a:ext>
            </a:extLst>
          </p:cNvPr>
          <p:cNvCxnSpPr/>
          <p:nvPr/>
        </p:nvCxnSpPr>
        <p:spPr>
          <a:xfrm>
            <a:off x="993194" y="1952858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C12E2-9840-4D28-B3E3-3D149F4BB148}"/>
              </a:ext>
            </a:extLst>
          </p:cNvPr>
          <p:cNvCxnSpPr/>
          <p:nvPr/>
        </p:nvCxnSpPr>
        <p:spPr>
          <a:xfrm>
            <a:off x="985738" y="2489753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BEDA532-8D7C-43EE-A049-AFE1E4F53FC1}"/>
              </a:ext>
            </a:extLst>
          </p:cNvPr>
          <p:cNvCxnSpPr/>
          <p:nvPr/>
        </p:nvCxnSpPr>
        <p:spPr>
          <a:xfrm>
            <a:off x="985738" y="3127317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9576DB-A870-40D8-8673-447BD82D7C3A}"/>
              </a:ext>
            </a:extLst>
          </p:cNvPr>
          <p:cNvSpPr txBox="1"/>
          <p:nvPr/>
        </p:nvSpPr>
        <p:spPr>
          <a:xfrm>
            <a:off x="329064" y="123384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89D907-C380-4538-96E9-8E9B3A916DF7}"/>
              </a:ext>
            </a:extLst>
          </p:cNvPr>
          <p:cNvSpPr txBox="1"/>
          <p:nvPr/>
        </p:nvSpPr>
        <p:spPr>
          <a:xfrm>
            <a:off x="161284" y="183270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love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607A45-5C6E-4696-AAE4-B91CBE41DDC4}"/>
              </a:ext>
            </a:extLst>
          </p:cNvPr>
          <p:cNvSpPr txBox="1"/>
          <p:nvPr/>
        </p:nvSpPr>
        <p:spPr>
          <a:xfrm>
            <a:off x="145906" y="23437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3D2DC0-77D6-46DD-A370-737DBC800FD6}"/>
              </a:ext>
            </a:extLst>
          </p:cNvPr>
          <p:cNvSpPr txBox="1"/>
          <p:nvPr/>
        </p:nvSpPr>
        <p:spPr>
          <a:xfrm>
            <a:off x="147305" y="294265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flim</a:t>
            </a:r>
            <a:endParaRPr kumimoji="1" lang="ja-JP" altLang="en-US" dirty="0"/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53C9DECA-913C-4CFF-B490-98D379CD716D}"/>
              </a:ext>
            </a:extLst>
          </p:cNvPr>
          <p:cNvSpPr/>
          <p:nvPr/>
        </p:nvSpPr>
        <p:spPr>
          <a:xfrm rot="16200000">
            <a:off x="3631540" y="2027305"/>
            <a:ext cx="180813" cy="30871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29A77814-9D68-4AD6-87B7-CA8428798352}"/>
              </a:ext>
            </a:extLst>
          </p:cNvPr>
          <p:cNvSpPr/>
          <p:nvPr/>
        </p:nvSpPr>
        <p:spPr>
          <a:xfrm>
            <a:off x="5498082" y="1083137"/>
            <a:ext cx="109057" cy="2330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9E0811-5D74-423E-8736-A778CF88FDC1}"/>
              </a:ext>
            </a:extLst>
          </p:cNvPr>
          <p:cNvSpPr txBox="1"/>
          <p:nvPr/>
        </p:nvSpPr>
        <p:spPr>
          <a:xfrm>
            <a:off x="2142487" y="3734944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Dimension of embedding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206D24F-9F65-490F-9EFB-3675A9736678}"/>
              </a:ext>
            </a:extLst>
          </p:cNvPr>
          <p:cNvSpPr txBox="1"/>
          <p:nvPr/>
        </p:nvSpPr>
        <p:spPr>
          <a:xfrm>
            <a:off x="5809874" y="1977705"/>
            <a:ext cx="176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Dimension     of </a:t>
            </a:r>
          </a:p>
          <a:p>
            <a:pPr algn="ctr"/>
            <a:r>
              <a:rPr kumimoji="1" lang="en-US" altLang="ja-JP" dirty="0"/>
              <a:t>text length</a:t>
            </a:r>
            <a:endParaRPr kumimoji="1" lang="ja-JP" altLang="en-US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147913-5DA3-44C2-9EA1-6A41E4FB13B7}"/>
              </a:ext>
            </a:extLst>
          </p:cNvPr>
          <p:cNvSpPr/>
          <p:nvPr/>
        </p:nvSpPr>
        <p:spPr>
          <a:xfrm>
            <a:off x="2645825" y="4194494"/>
            <a:ext cx="855677" cy="2663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16F6F67-9F3B-48C0-A992-CC7C75158B51}"/>
              </a:ext>
            </a:extLst>
          </p:cNvPr>
          <p:cNvCxnSpPr>
            <a:cxnSpLocks/>
            <a:stCxn id="26" idx="7"/>
            <a:endCxn id="29" idx="1"/>
          </p:cNvCxnSpPr>
          <p:nvPr/>
        </p:nvCxnSpPr>
        <p:spPr>
          <a:xfrm>
            <a:off x="3376191" y="4584555"/>
            <a:ext cx="2715237" cy="47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8ED390-C56C-4761-B04C-AC76B03A9FAC}"/>
              </a:ext>
            </a:extLst>
          </p:cNvPr>
          <p:cNvSpPr txBox="1"/>
          <p:nvPr/>
        </p:nvSpPr>
        <p:spPr>
          <a:xfrm>
            <a:off x="6091428" y="4873894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Average pooling</a:t>
            </a:r>
            <a:endParaRPr kumimoji="1" lang="ja-JP" altLang="en-US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30ED268A-3AAE-4BED-A6A7-55CF7A383354}"/>
              </a:ext>
            </a:extLst>
          </p:cNvPr>
          <p:cNvSpPr/>
          <p:nvPr/>
        </p:nvSpPr>
        <p:spPr>
          <a:xfrm>
            <a:off x="7575523" y="3570879"/>
            <a:ext cx="109845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表 32">
            <a:extLst>
              <a:ext uri="{FF2B5EF4-FFF2-40B4-BE49-F238E27FC236}">
                <a16:creationId xmlns:a16="http://schemas.microsoft.com/office/drawing/2014/main" id="{83959FFC-866F-435F-A480-27209AF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76507"/>
              </p:ext>
            </p:extLst>
          </p:nvPr>
        </p:nvGraphicFramePr>
        <p:xfrm>
          <a:off x="9145568" y="3570879"/>
          <a:ext cx="2616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12">
                  <a:extLst>
                    <a:ext uri="{9D8B030D-6E8A-4147-A177-3AD203B41FA5}">
                      <a16:colId xmlns:a16="http://schemas.microsoft.com/office/drawing/2014/main" val="3660485885"/>
                    </a:ext>
                  </a:extLst>
                </a:gridCol>
                <a:gridCol w="523212">
                  <a:extLst>
                    <a:ext uri="{9D8B030D-6E8A-4147-A177-3AD203B41FA5}">
                      <a16:colId xmlns:a16="http://schemas.microsoft.com/office/drawing/2014/main" val="3306019458"/>
                    </a:ext>
                  </a:extLst>
                </a:gridCol>
                <a:gridCol w="523212">
                  <a:extLst>
                    <a:ext uri="{9D8B030D-6E8A-4147-A177-3AD203B41FA5}">
                      <a16:colId xmlns:a16="http://schemas.microsoft.com/office/drawing/2014/main" val="1889668057"/>
                    </a:ext>
                  </a:extLst>
                </a:gridCol>
                <a:gridCol w="523212">
                  <a:extLst>
                    <a:ext uri="{9D8B030D-6E8A-4147-A177-3AD203B41FA5}">
                      <a16:colId xmlns:a16="http://schemas.microsoft.com/office/drawing/2014/main" val="3141886583"/>
                    </a:ext>
                  </a:extLst>
                </a:gridCol>
                <a:gridCol w="523212">
                  <a:extLst>
                    <a:ext uri="{9D8B030D-6E8A-4147-A177-3AD203B41FA5}">
                      <a16:colId xmlns:a16="http://schemas.microsoft.com/office/drawing/2014/main" val="197517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40639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3520A7-13A8-43C8-8A7D-B1F64A543895}"/>
              </a:ext>
            </a:extLst>
          </p:cNvPr>
          <p:cNvSpPr txBox="1"/>
          <p:nvPr/>
        </p:nvSpPr>
        <p:spPr>
          <a:xfrm>
            <a:off x="8843574" y="4123862"/>
            <a:ext cx="33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Tensor</a:t>
            </a:r>
          </a:p>
          <a:p>
            <a:pPr algn="ctr"/>
            <a:r>
              <a:rPr lang="en-US" altLang="ja-JP" dirty="0"/>
              <a:t>1 x (dimension of embedding)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35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71CE14B3-F867-4972-99CC-EC62385FD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84153"/>
              </p:ext>
            </p:extLst>
          </p:nvPr>
        </p:nvGraphicFramePr>
        <p:xfrm>
          <a:off x="2770771" y="3359373"/>
          <a:ext cx="2340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00">
                  <a:extLst>
                    <a:ext uri="{9D8B030D-6E8A-4147-A177-3AD203B41FA5}">
                      <a16:colId xmlns:a16="http://schemas.microsoft.com/office/drawing/2014/main" val="1991504511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3933867356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3691571596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1133831772"/>
                    </a:ext>
                  </a:extLst>
                </a:gridCol>
              </a:tblGrid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06945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44492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26437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56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62823-7FA5-49E5-8B77-DB291E17C264}"/>
              </a:ext>
            </a:extLst>
          </p:cNvPr>
          <p:cNvSpPr/>
          <p:nvPr/>
        </p:nvSpPr>
        <p:spPr>
          <a:xfrm>
            <a:off x="3940772" y="3366171"/>
            <a:ext cx="1170000" cy="1170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AFE182-DA80-4F11-863F-3121AF758D67}"/>
              </a:ext>
            </a:extLst>
          </p:cNvPr>
          <p:cNvSpPr/>
          <p:nvPr/>
        </p:nvSpPr>
        <p:spPr>
          <a:xfrm>
            <a:off x="2770771" y="3359373"/>
            <a:ext cx="1170001" cy="11767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6176B3C-B15A-4629-878F-ECBCC676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38925"/>
              </p:ext>
            </p:extLst>
          </p:nvPr>
        </p:nvGraphicFramePr>
        <p:xfrm>
          <a:off x="7044002" y="3946624"/>
          <a:ext cx="1170000" cy="11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00">
                  <a:extLst>
                    <a:ext uri="{9D8B030D-6E8A-4147-A177-3AD203B41FA5}">
                      <a16:colId xmlns:a16="http://schemas.microsoft.com/office/drawing/2014/main" val="1991504511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3933867356"/>
                    </a:ext>
                  </a:extLst>
                </a:gridCol>
              </a:tblGrid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06945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kumimoji="1" lang="ja-JP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4449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B313254-C262-4CEF-9795-6EFE9F29E502}"/>
              </a:ext>
            </a:extLst>
          </p:cNvPr>
          <p:cNvSpPr txBox="1"/>
          <p:nvPr/>
        </p:nvSpPr>
        <p:spPr>
          <a:xfrm>
            <a:off x="3602287" y="6087220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画像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AE9695-966E-42B3-A13D-03DD9F454E53}"/>
              </a:ext>
            </a:extLst>
          </p:cNvPr>
          <p:cNvSpPr txBox="1"/>
          <p:nvPr/>
        </p:nvSpPr>
        <p:spPr>
          <a:xfrm>
            <a:off x="6446378" y="6084638"/>
            <a:ext cx="268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ダウンサンプリング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4FC474-78A7-4ED9-BB12-69B92E3680FF}"/>
              </a:ext>
            </a:extLst>
          </p:cNvPr>
          <p:cNvSpPr txBox="1"/>
          <p:nvPr/>
        </p:nvSpPr>
        <p:spPr>
          <a:xfrm>
            <a:off x="761486" y="784107"/>
            <a:ext cx="711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プーリング層</a:t>
            </a:r>
            <a:endParaRPr kumimoji="1" lang="ja-JP" altLang="en-US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9C4149-155D-474C-BB09-7F88017BB848}"/>
              </a:ext>
            </a:extLst>
          </p:cNvPr>
          <p:cNvSpPr txBox="1"/>
          <p:nvPr/>
        </p:nvSpPr>
        <p:spPr>
          <a:xfrm>
            <a:off x="1947705" y="1368890"/>
            <a:ext cx="8131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・決まったルールに基づいて画像のサイズを小さくする</a:t>
            </a:r>
            <a:endParaRPr lang="en-US" altLang="ja-JP" sz="2400" dirty="0"/>
          </a:p>
          <a:p>
            <a:r>
              <a:rPr kumimoji="1" lang="ja-JP" altLang="en-US" sz="2400" dirty="0"/>
              <a:t>・学習パラメータを持たない</a:t>
            </a:r>
            <a:endParaRPr kumimoji="1" lang="en-US" altLang="ja-JP" sz="2400" dirty="0"/>
          </a:p>
          <a:p>
            <a:r>
              <a:rPr kumimoji="1" lang="ja-JP" altLang="en-US" sz="2400" dirty="0"/>
              <a:t>・画像の位置ずれに強い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E70EC0-CDA7-4EA6-9FFB-D8C5D73E5346}"/>
              </a:ext>
            </a:extLst>
          </p:cNvPr>
          <p:cNvCxnSpPr/>
          <p:nvPr/>
        </p:nvCxnSpPr>
        <p:spPr>
          <a:xfrm>
            <a:off x="3602287" y="3359373"/>
            <a:ext cx="3441715" cy="822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2632799-A478-449B-AA7E-155944E4EF33}"/>
              </a:ext>
            </a:extLst>
          </p:cNvPr>
          <p:cNvCxnSpPr>
            <a:cxnSpLocks/>
          </p:cNvCxnSpPr>
          <p:nvPr/>
        </p:nvCxnSpPr>
        <p:spPr>
          <a:xfrm>
            <a:off x="5110771" y="3495822"/>
            <a:ext cx="2764747" cy="419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CF5904-65D7-410E-9363-560F8F75F715}"/>
              </a:ext>
            </a:extLst>
          </p:cNvPr>
          <p:cNvSpPr txBox="1"/>
          <p:nvPr/>
        </p:nvSpPr>
        <p:spPr>
          <a:xfrm>
            <a:off x="5531552" y="3095712"/>
            <a:ext cx="268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最大値をプーリング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CC4C0A6C-87F1-41FE-A59D-1F4818177C2F}"/>
              </a:ext>
            </a:extLst>
          </p:cNvPr>
          <p:cNvSpPr txBox="1">
            <a:spLocks/>
          </p:cNvSpPr>
          <p:nvPr/>
        </p:nvSpPr>
        <p:spPr>
          <a:xfrm>
            <a:off x="0" y="-3945"/>
            <a:ext cx="12192000" cy="79695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chemeClr val="bg1"/>
                </a:solidFill>
              </a:rPr>
              <a:t>Review from week5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FC03CC-65ED-48AF-9A7A-817E40FC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44" y="1122423"/>
            <a:ext cx="758295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906B43-DE74-41FE-A523-4FF07A49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4" y="1705281"/>
            <a:ext cx="3410426" cy="6287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66A3F78-02C8-4ABD-B0F9-A5FF56E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4" y="2592343"/>
            <a:ext cx="3982006" cy="485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ADA5DBA-44AD-4269-96CB-02A86B27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24" y="3450916"/>
            <a:ext cx="4429743" cy="1638529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06F7BFCD-9951-44D7-96C7-3D7711F41B66}"/>
              </a:ext>
            </a:extLst>
          </p:cNvPr>
          <p:cNvSpPr/>
          <p:nvPr/>
        </p:nvSpPr>
        <p:spPr>
          <a:xfrm flipH="1">
            <a:off x="5914238" y="1705281"/>
            <a:ext cx="570451" cy="47476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31F206-44C5-48A4-9F84-725F78C44999}"/>
              </a:ext>
            </a:extLst>
          </p:cNvPr>
          <p:cNvSpPr txBox="1"/>
          <p:nvPr/>
        </p:nvSpPr>
        <p:spPr>
          <a:xfrm>
            <a:off x="7231309" y="3159505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Same as Week8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B6ADE9-0F84-4D7D-98C2-12311438B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24" y="5462175"/>
            <a:ext cx="313416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8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Learning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957EB1-4FF6-421A-8E71-53A4E5F8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49" y="938370"/>
            <a:ext cx="3744809" cy="52098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B07707-62D2-45FF-9D6D-2A441385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24" y="938371"/>
            <a:ext cx="3701912" cy="52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Learing</a:t>
            </a:r>
            <a:r>
              <a:rPr kumimoji="1" lang="en-US" altLang="ja-JP" dirty="0">
                <a:solidFill>
                  <a:schemeClr val="bg1"/>
                </a:solidFill>
              </a:rPr>
              <a:t> results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DC0FA5F-FB42-40A3-A819-C83C85C1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5" y="1426089"/>
            <a:ext cx="5110118" cy="49224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00FB6A8-1310-4CEE-856E-1EA960CE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73" y="1426089"/>
            <a:ext cx="3392801" cy="44609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6ABC03-0778-4693-B55C-BB86AA25A6FA}"/>
              </a:ext>
            </a:extLst>
          </p:cNvPr>
          <p:cNvSpPr txBox="1"/>
          <p:nvPr/>
        </p:nvSpPr>
        <p:spPr>
          <a:xfrm>
            <a:off x="9185117" y="1872342"/>
            <a:ext cx="258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LSTM</a:t>
            </a:r>
            <a:r>
              <a:rPr kumimoji="1" lang="ja-JP" altLang="en-US" sz="2400" dirty="0"/>
              <a:t>→</a:t>
            </a:r>
            <a:r>
              <a:rPr kumimoji="1" lang="en-US" altLang="ja-JP" sz="2400" dirty="0"/>
              <a:t>11min</a:t>
            </a:r>
          </a:p>
          <a:p>
            <a:endParaRPr lang="en-US" altLang="ja-JP" sz="2400" dirty="0"/>
          </a:p>
          <a:p>
            <a:r>
              <a:rPr lang="en-US" altLang="ja-JP" sz="2400" dirty="0" err="1"/>
              <a:t>fastText</a:t>
            </a:r>
            <a:r>
              <a:rPr lang="en-US" altLang="ja-JP" sz="2400" dirty="0"/>
              <a:t> </a:t>
            </a:r>
            <a:r>
              <a:rPr lang="ja-JP" altLang="en-US" sz="2400" dirty="0"/>
              <a:t>→</a:t>
            </a:r>
            <a:r>
              <a:rPr lang="en-US" altLang="ja-JP" sz="2400" dirty="0"/>
              <a:t>3min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0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Learing</a:t>
            </a:r>
            <a:r>
              <a:rPr kumimoji="1" lang="en-US" altLang="ja-JP" dirty="0">
                <a:solidFill>
                  <a:schemeClr val="bg1"/>
                </a:solidFill>
              </a:rPr>
              <a:t> results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9743F3-D5C8-44C4-9B6A-C41160A5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79" y="1198547"/>
            <a:ext cx="3392801" cy="446090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749862-A63F-4541-9C77-1FFA342F253B}"/>
              </a:ext>
            </a:extLst>
          </p:cNvPr>
          <p:cNvSpPr txBox="1"/>
          <p:nvPr/>
        </p:nvSpPr>
        <p:spPr>
          <a:xfrm>
            <a:off x="5520911" y="5965250"/>
            <a:ext cx="2525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 err="1"/>
              <a:t>fastText</a:t>
            </a:r>
            <a:r>
              <a:rPr lang="en-US" altLang="ja-JP" sz="2400" dirty="0"/>
              <a:t> </a:t>
            </a:r>
            <a:r>
              <a:rPr lang="ja-JP" altLang="en-US" sz="2400" dirty="0"/>
              <a:t>→</a:t>
            </a:r>
            <a:r>
              <a:rPr lang="en-US" altLang="ja-JP" sz="2400" dirty="0"/>
              <a:t>3min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4765EA-2A3A-4705-A3B4-AA58F57E6971}"/>
              </a:ext>
            </a:extLst>
          </p:cNvPr>
          <p:cNvSpPr txBox="1"/>
          <p:nvPr/>
        </p:nvSpPr>
        <p:spPr>
          <a:xfrm>
            <a:off x="1576090" y="6025167"/>
            <a:ext cx="241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LSTM</a:t>
            </a:r>
            <a:r>
              <a:rPr kumimoji="1" lang="ja-JP" altLang="en-US" sz="2400" dirty="0"/>
              <a:t>→</a:t>
            </a:r>
            <a:r>
              <a:rPr kumimoji="1" lang="en-US" altLang="ja-JP" sz="2400" dirty="0"/>
              <a:t>11min</a:t>
            </a:r>
          </a:p>
        </p:txBody>
      </p:sp>
      <p:pic>
        <p:nvPicPr>
          <p:cNvPr id="9" name="図 8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EB44C041-AD5D-4A56-A45E-3B1B8863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8" y="1318788"/>
            <a:ext cx="3117668" cy="4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How to analysis emotion by CNN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67566489-01AA-49E5-BCE2-DB9D5623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30435"/>
              </p:ext>
            </p:extLst>
          </p:nvPr>
        </p:nvGraphicFramePr>
        <p:xfrm>
          <a:off x="1587862" y="1589313"/>
          <a:ext cx="2391954" cy="208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18">
                  <a:extLst>
                    <a:ext uri="{9D8B030D-6E8A-4147-A177-3AD203B41FA5}">
                      <a16:colId xmlns:a16="http://schemas.microsoft.com/office/drawing/2014/main" val="779155679"/>
                    </a:ext>
                  </a:extLst>
                </a:gridCol>
                <a:gridCol w="797318">
                  <a:extLst>
                    <a:ext uri="{9D8B030D-6E8A-4147-A177-3AD203B41FA5}">
                      <a16:colId xmlns:a16="http://schemas.microsoft.com/office/drawing/2014/main" val="2157900372"/>
                    </a:ext>
                  </a:extLst>
                </a:gridCol>
                <a:gridCol w="797318">
                  <a:extLst>
                    <a:ext uri="{9D8B030D-6E8A-4147-A177-3AD203B41FA5}">
                      <a16:colId xmlns:a16="http://schemas.microsoft.com/office/drawing/2014/main" val="2894064591"/>
                    </a:ext>
                  </a:extLst>
                </a:gridCol>
              </a:tblGrid>
              <a:tr h="65685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32655"/>
                  </a:ext>
                </a:extLst>
              </a:tr>
              <a:tr h="71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8894"/>
                  </a:ext>
                </a:extLst>
              </a:tr>
              <a:tr h="71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55084"/>
                  </a:ext>
                </a:extLst>
              </a:tr>
            </a:tbl>
          </a:graphicData>
        </a:graphic>
      </p:graphicFrame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0E7CF4-1947-4B37-B1F6-6C8EE9338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42332"/>
              </p:ext>
            </p:extLst>
          </p:nvPr>
        </p:nvGraphicFramePr>
        <p:xfrm>
          <a:off x="7715794" y="2074756"/>
          <a:ext cx="1802674" cy="79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37">
                  <a:extLst>
                    <a:ext uri="{9D8B030D-6E8A-4147-A177-3AD203B41FA5}">
                      <a16:colId xmlns:a16="http://schemas.microsoft.com/office/drawing/2014/main" val="852528195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623025888"/>
                    </a:ext>
                  </a:extLst>
                </a:gridCol>
              </a:tblGrid>
              <a:tr h="7969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6231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5139F-921F-4102-B6B1-8EB0DE535F51}"/>
              </a:ext>
            </a:extLst>
          </p:cNvPr>
          <p:cNvSpPr txBox="1"/>
          <p:nvPr/>
        </p:nvSpPr>
        <p:spPr>
          <a:xfrm>
            <a:off x="470263" y="4463017"/>
            <a:ext cx="536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Filter for CNN of picture analysis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1AC7C8-3555-4E97-9FA3-C33FAD9E83A7}"/>
              </a:ext>
            </a:extLst>
          </p:cNvPr>
          <p:cNvSpPr txBox="1"/>
          <p:nvPr/>
        </p:nvSpPr>
        <p:spPr>
          <a:xfrm>
            <a:off x="6357257" y="4463016"/>
            <a:ext cx="536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Filter for CNN of word analysis</a:t>
            </a:r>
            <a:endParaRPr kumimoji="1" lang="ja-JP" altLang="en-US" sz="2400" dirty="0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5F5233F3-2F96-4E22-A98D-2325D948CBAD}"/>
              </a:ext>
            </a:extLst>
          </p:cNvPr>
          <p:cNvSpPr/>
          <p:nvPr/>
        </p:nvSpPr>
        <p:spPr>
          <a:xfrm rot="16200000">
            <a:off x="8528958" y="2152219"/>
            <a:ext cx="176347" cy="1900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3B3DF2-FEA0-40C0-9754-2C4C32DAD690}"/>
              </a:ext>
            </a:extLst>
          </p:cNvPr>
          <p:cNvSpPr txBox="1"/>
          <p:nvPr/>
        </p:nvSpPr>
        <p:spPr>
          <a:xfrm>
            <a:off x="8212186" y="3295711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Bi-</a:t>
            </a:r>
            <a:r>
              <a:rPr kumimoji="1" lang="en-US" altLang="ja-JP" dirty="0"/>
              <a:t>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CNN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140528-8E1E-4ADC-9042-D5004432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4" y="1160970"/>
            <a:ext cx="2743583" cy="20100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ABDD61-4615-46A7-90E3-9421C2E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4" y="3429000"/>
            <a:ext cx="4820323" cy="1886213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98BA18D-E6D8-457A-86BF-AD58373DE36C}"/>
              </a:ext>
            </a:extLst>
          </p:cNvPr>
          <p:cNvCxnSpPr/>
          <p:nvPr/>
        </p:nvCxnSpPr>
        <p:spPr>
          <a:xfrm>
            <a:off x="400594" y="3840480"/>
            <a:ext cx="34834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02DD980-BB36-455E-9028-0B341048FD12}"/>
              </a:ext>
            </a:extLst>
          </p:cNvPr>
          <p:cNvCxnSpPr/>
          <p:nvPr/>
        </p:nvCxnSpPr>
        <p:spPr>
          <a:xfrm flipV="1">
            <a:off x="3770811" y="2290354"/>
            <a:ext cx="1497875" cy="155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7D39D4-EAE3-41F5-993B-1BC97787D918}"/>
              </a:ext>
            </a:extLst>
          </p:cNvPr>
          <p:cNvSpPr txBox="1"/>
          <p:nvPr/>
        </p:nvSpPr>
        <p:spPr>
          <a:xfrm>
            <a:off x="5268686" y="1706880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 necessary since CNN does the text segmentation instead </a:t>
            </a:r>
            <a:r>
              <a:rPr lang="en-US" altLang="ja-JP" dirty="0"/>
              <a:t>of bi-gram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6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Today’s Outline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9E619-0D10-4FDB-887F-7A6B52BA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330675"/>
            <a:ext cx="11518783" cy="4351338"/>
          </a:xfrm>
        </p:spPr>
        <p:txBody>
          <a:bodyPr/>
          <a:lstStyle/>
          <a:p>
            <a:r>
              <a:rPr kumimoji="1" lang="en-US" altLang="ja-JP" dirty="0"/>
              <a:t>6.4 Faster emotion analysis</a:t>
            </a:r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using </a:t>
            </a:r>
            <a:r>
              <a:rPr lang="en-US" altLang="ja-JP" dirty="0" err="1"/>
              <a:t>f</a:t>
            </a:r>
            <a:r>
              <a:rPr kumimoji="1" lang="en-US" altLang="ja-JP" dirty="0" err="1"/>
              <a:t>astText</a:t>
            </a:r>
            <a:r>
              <a:rPr kumimoji="1" lang="en-US" altLang="ja-JP" dirty="0"/>
              <a:t> , average pooling for text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6.5 Emotion analysis using CNN(</a:t>
            </a:r>
            <a:r>
              <a:rPr kumimoji="1" lang="ja-JP" altLang="en-US" dirty="0"/>
              <a:t>畳み込みニューラルネットワーク</a:t>
            </a:r>
            <a:r>
              <a:rPr kumimoji="1" lang="en-US" altLang="ja-JP" dirty="0"/>
              <a:t>)</a:t>
            </a:r>
          </a:p>
          <a:p>
            <a:pPr marL="1828800" lvl="4" indent="0">
              <a:buNone/>
            </a:pPr>
            <a:r>
              <a:rPr kumimoji="1" lang="ja-JP" altLang="en-US" sz="2800" dirty="0"/>
              <a:t>→</a:t>
            </a:r>
            <a:r>
              <a:rPr kumimoji="1" lang="en-US" altLang="ja-JP" sz="2800" dirty="0"/>
              <a:t>How to use CNN for text data</a:t>
            </a:r>
            <a:endParaRPr lang="en-US" altLang="ja-JP" sz="28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59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CNN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7D29440-D46D-45E5-8CCF-61FF59B1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6" y="1217023"/>
            <a:ext cx="6011114" cy="21243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C212B35-8957-4E44-8CCF-E172ABF1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6" y="3429000"/>
            <a:ext cx="506800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EE7718FF-3A03-4E17-9189-7A0D1D8FB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4329"/>
              </p:ext>
            </p:extLst>
          </p:nvPr>
        </p:nvGraphicFramePr>
        <p:xfrm>
          <a:off x="2082832" y="1083137"/>
          <a:ext cx="3278230" cy="23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46">
                  <a:extLst>
                    <a:ext uri="{9D8B030D-6E8A-4147-A177-3AD203B41FA5}">
                      <a16:colId xmlns:a16="http://schemas.microsoft.com/office/drawing/2014/main" val="3784582330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21457633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35633870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475302808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1693034252"/>
                    </a:ext>
                  </a:extLst>
                </a:gridCol>
              </a:tblGrid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90334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74859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8657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0057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32BE9A0B-2D16-49ED-B517-5346C583A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76041"/>
              </p:ext>
            </p:extLst>
          </p:nvPr>
        </p:nvGraphicFramePr>
        <p:xfrm>
          <a:off x="2082832" y="4362018"/>
          <a:ext cx="3278230" cy="23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46">
                  <a:extLst>
                    <a:ext uri="{9D8B030D-6E8A-4147-A177-3AD203B41FA5}">
                      <a16:colId xmlns:a16="http://schemas.microsoft.com/office/drawing/2014/main" val="3784582330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21457633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35633870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475302808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1693034252"/>
                    </a:ext>
                  </a:extLst>
                </a:gridCol>
              </a:tblGrid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90334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74859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8657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0057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311BF4-15F2-45D8-BB37-6DCA0F4C0E73}"/>
              </a:ext>
            </a:extLst>
          </p:cNvPr>
          <p:cNvCxnSpPr/>
          <p:nvPr/>
        </p:nvCxnSpPr>
        <p:spPr>
          <a:xfrm>
            <a:off x="993194" y="1347452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B64F29-4A8E-47AE-9A7B-D3DA3A36560A}"/>
              </a:ext>
            </a:extLst>
          </p:cNvPr>
          <p:cNvCxnSpPr/>
          <p:nvPr/>
        </p:nvCxnSpPr>
        <p:spPr>
          <a:xfrm>
            <a:off x="993194" y="1952858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AD98DE-8DE9-421A-A4D0-7D4530FB2B57}"/>
              </a:ext>
            </a:extLst>
          </p:cNvPr>
          <p:cNvCxnSpPr/>
          <p:nvPr/>
        </p:nvCxnSpPr>
        <p:spPr>
          <a:xfrm>
            <a:off x="985738" y="2489753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D40748-5C2C-48F6-B2B1-7DAA6A203E7C}"/>
              </a:ext>
            </a:extLst>
          </p:cNvPr>
          <p:cNvCxnSpPr/>
          <p:nvPr/>
        </p:nvCxnSpPr>
        <p:spPr>
          <a:xfrm>
            <a:off x="985738" y="3127317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890AC2-7CFB-4C68-A385-FB192E153694}"/>
              </a:ext>
            </a:extLst>
          </p:cNvPr>
          <p:cNvSpPr txBox="1"/>
          <p:nvPr/>
        </p:nvSpPr>
        <p:spPr>
          <a:xfrm>
            <a:off x="329064" y="123384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F8DBE5-1D40-44CF-B73B-4155395A8DB1}"/>
              </a:ext>
            </a:extLst>
          </p:cNvPr>
          <p:cNvSpPr txBox="1"/>
          <p:nvPr/>
        </p:nvSpPr>
        <p:spPr>
          <a:xfrm>
            <a:off x="161284" y="183270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love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936403-1471-4E14-805F-8954DF04EDBD}"/>
              </a:ext>
            </a:extLst>
          </p:cNvPr>
          <p:cNvSpPr txBox="1"/>
          <p:nvPr/>
        </p:nvSpPr>
        <p:spPr>
          <a:xfrm>
            <a:off x="145906" y="23437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50A630-D581-465C-8B72-1FCBEAC3A1D0}"/>
              </a:ext>
            </a:extLst>
          </p:cNvPr>
          <p:cNvSpPr txBox="1"/>
          <p:nvPr/>
        </p:nvSpPr>
        <p:spPr>
          <a:xfrm>
            <a:off x="147305" y="294265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flim</a:t>
            </a:r>
            <a:endParaRPr kumimoji="1" lang="ja-JP" altLang="en-US" dirty="0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883D3530-4C22-49D5-A26C-7E21C4D27992}"/>
              </a:ext>
            </a:extLst>
          </p:cNvPr>
          <p:cNvSpPr/>
          <p:nvPr/>
        </p:nvSpPr>
        <p:spPr>
          <a:xfrm rot="16200000">
            <a:off x="3631540" y="2027305"/>
            <a:ext cx="180813" cy="30871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C3FC7BE3-238C-41FC-A737-FB1FCC5BEE19}"/>
              </a:ext>
            </a:extLst>
          </p:cNvPr>
          <p:cNvSpPr/>
          <p:nvPr/>
        </p:nvSpPr>
        <p:spPr>
          <a:xfrm>
            <a:off x="5460276" y="1083137"/>
            <a:ext cx="164282" cy="1118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7493BD1-AD37-48A9-8165-7793B7CEB144}"/>
              </a:ext>
            </a:extLst>
          </p:cNvPr>
          <p:cNvSpPr txBox="1"/>
          <p:nvPr/>
        </p:nvSpPr>
        <p:spPr>
          <a:xfrm>
            <a:off x="2142487" y="3734944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Dimension of embedding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CB9EBB-E92C-4753-8E1F-090C39DF140E}"/>
              </a:ext>
            </a:extLst>
          </p:cNvPr>
          <p:cNvSpPr/>
          <p:nvPr/>
        </p:nvSpPr>
        <p:spPr>
          <a:xfrm>
            <a:off x="6107467" y="1352826"/>
            <a:ext cx="537580" cy="53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A43622-FC6E-423F-B590-5197D24250FA}"/>
              </a:ext>
            </a:extLst>
          </p:cNvPr>
          <p:cNvSpPr txBox="1"/>
          <p:nvPr/>
        </p:nvSpPr>
        <p:spPr>
          <a:xfrm>
            <a:off x="7750629" y="3244334"/>
            <a:ext cx="2804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Embedding by Filter size(2x5)</a:t>
            </a:r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34E32A-4CB8-4EF6-BB61-95EEB0DD2D50}"/>
              </a:ext>
            </a:extLst>
          </p:cNvPr>
          <p:cNvSpPr/>
          <p:nvPr/>
        </p:nvSpPr>
        <p:spPr>
          <a:xfrm>
            <a:off x="2075376" y="1083137"/>
            <a:ext cx="3285686" cy="1148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E06797A-F3B4-4030-BE2F-C6C07A82692B}"/>
              </a:ext>
            </a:extLst>
          </p:cNvPr>
          <p:cNvCxnSpPr/>
          <p:nvPr/>
        </p:nvCxnSpPr>
        <p:spPr>
          <a:xfrm>
            <a:off x="5265521" y="2232010"/>
            <a:ext cx="2249976" cy="11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A9BF12-5E17-4F28-A6E1-ED1C9F6AA4B9}"/>
              </a:ext>
            </a:extLst>
          </p:cNvPr>
          <p:cNvSpPr txBox="1"/>
          <p:nvPr/>
        </p:nvSpPr>
        <p:spPr>
          <a:xfrm>
            <a:off x="7000934" y="1570912"/>
            <a:ext cx="9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054E13C-B492-4B3E-ABBF-0424CB896273}"/>
              </a:ext>
            </a:extLst>
          </p:cNvPr>
          <p:cNvSpPr/>
          <p:nvPr/>
        </p:nvSpPr>
        <p:spPr>
          <a:xfrm>
            <a:off x="2075376" y="4952887"/>
            <a:ext cx="3285686" cy="1148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E72AE1FC-4707-40C3-9AAA-45102FE09DDB}"/>
              </a:ext>
            </a:extLst>
          </p:cNvPr>
          <p:cNvSpPr/>
          <p:nvPr/>
        </p:nvSpPr>
        <p:spPr>
          <a:xfrm>
            <a:off x="5595401" y="4970828"/>
            <a:ext cx="164282" cy="1118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9C227D-598C-45C5-BC67-A3C1C2BCC67B}"/>
              </a:ext>
            </a:extLst>
          </p:cNvPr>
          <p:cNvSpPr/>
          <p:nvPr/>
        </p:nvSpPr>
        <p:spPr>
          <a:xfrm>
            <a:off x="6242592" y="5240517"/>
            <a:ext cx="537580" cy="53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8C9C32-F3C3-494B-B984-CC44349B8CBC}"/>
              </a:ext>
            </a:extLst>
          </p:cNvPr>
          <p:cNvSpPr txBox="1"/>
          <p:nvPr/>
        </p:nvSpPr>
        <p:spPr>
          <a:xfrm>
            <a:off x="7136059" y="5458603"/>
            <a:ext cx="9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35514E-075A-4E8C-8284-51870B549964}"/>
              </a:ext>
            </a:extLst>
          </p:cNvPr>
          <p:cNvCxnSpPr>
            <a:cxnSpLocks/>
          </p:cNvCxnSpPr>
          <p:nvPr/>
        </p:nvCxnSpPr>
        <p:spPr>
          <a:xfrm flipV="1">
            <a:off x="5806393" y="5505174"/>
            <a:ext cx="436199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968921C-293E-4C94-A418-908B08D24A32}"/>
              </a:ext>
            </a:extLst>
          </p:cNvPr>
          <p:cNvCxnSpPr>
            <a:cxnSpLocks/>
          </p:cNvCxnSpPr>
          <p:nvPr/>
        </p:nvCxnSpPr>
        <p:spPr>
          <a:xfrm flipV="1">
            <a:off x="5679977" y="1570912"/>
            <a:ext cx="436199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2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EE7718FF-3A03-4E17-9189-7A0D1D8FB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76617"/>
              </p:ext>
            </p:extLst>
          </p:nvPr>
        </p:nvGraphicFramePr>
        <p:xfrm>
          <a:off x="2082832" y="1083137"/>
          <a:ext cx="3278230" cy="23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46">
                  <a:extLst>
                    <a:ext uri="{9D8B030D-6E8A-4147-A177-3AD203B41FA5}">
                      <a16:colId xmlns:a16="http://schemas.microsoft.com/office/drawing/2014/main" val="3784582330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21457633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3563387036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475302808"/>
                    </a:ext>
                  </a:extLst>
                </a:gridCol>
                <a:gridCol w="655646">
                  <a:extLst>
                    <a:ext uri="{9D8B030D-6E8A-4147-A177-3AD203B41FA5}">
                      <a16:colId xmlns:a16="http://schemas.microsoft.com/office/drawing/2014/main" val="1693034252"/>
                    </a:ext>
                  </a:extLst>
                </a:gridCol>
              </a:tblGrid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90334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74859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08657"/>
                  </a:ext>
                </a:extLst>
              </a:tr>
              <a:tr h="5826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50057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F311BF4-15F2-45D8-BB37-6DCA0F4C0E73}"/>
              </a:ext>
            </a:extLst>
          </p:cNvPr>
          <p:cNvCxnSpPr>
            <a:cxnSpLocks/>
          </p:cNvCxnSpPr>
          <p:nvPr/>
        </p:nvCxnSpPr>
        <p:spPr>
          <a:xfrm>
            <a:off x="993194" y="1347452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B64F29-4A8E-47AE-9A7B-D3DA3A36560A}"/>
              </a:ext>
            </a:extLst>
          </p:cNvPr>
          <p:cNvCxnSpPr>
            <a:cxnSpLocks/>
          </p:cNvCxnSpPr>
          <p:nvPr/>
        </p:nvCxnSpPr>
        <p:spPr>
          <a:xfrm>
            <a:off x="993194" y="1952858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AD98DE-8DE9-421A-A4D0-7D4530FB2B57}"/>
              </a:ext>
            </a:extLst>
          </p:cNvPr>
          <p:cNvCxnSpPr>
            <a:cxnSpLocks/>
          </p:cNvCxnSpPr>
          <p:nvPr/>
        </p:nvCxnSpPr>
        <p:spPr>
          <a:xfrm>
            <a:off x="985738" y="2489753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D40748-5C2C-48F6-B2B1-7DAA6A203E7C}"/>
              </a:ext>
            </a:extLst>
          </p:cNvPr>
          <p:cNvCxnSpPr>
            <a:cxnSpLocks/>
          </p:cNvCxnSpPr>
          <p:nvPr/>
        </p:nvCxnSpPr>
        <p:spPr>
          <a:xfrm>
            <a:off x="985738" y="3127317"/>
            <a:ext cx="1089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890AC2-7CFB-4C68-A385-FB192E153694}"/>
              </a:ext>
            </a:extLst>
          </p:cNvPr>
          <p:cNvSpPr txBox="1"/>
          <p:nvPr/>
        </p:nvSpPr>
        <p:spPr>
          <a:xfrm>
            <a:off x="329064" y="1233846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F8DBE5-1D40-44CF-B73B-4155395A8DB1}"/>
              </a:ext>
            </a:extLst>
          </p:cNvPr>
          <p:cNvSpPr txBox="1"/>
          <p:nvPr/>
        </p:nvSpPr>
        <p:spPr>
          <a:xfrm>
            <a:off x="161284" y="183270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love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936403-1471-4E14-805F-8954DF04EDBD}"/>
              </a:ext>
            </a:extLst>
          </p:cNvPr>
          <p:cNvSpPr txBox="1"/>
          <p:nvPr/>
        </p:nvSpPr>
        <p:spPr>
          <a:xfrm>
            <a:off x="145906" y="234379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50A630-D581-465C-8B72-1FCBEAC3A1D0}"/>
              </a:ext>
            </a:extLst>
          </p:cNvPr>
          <p:cNvSpPr txBox="1"/>
          <p:nvPr/>
        </p:nvSpPr>
        <p:spPr>
          <a:xfrm>
            <a:off x="147305" y="2942651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flim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A9BF12-5E17-4F28-A6E1-ED1C9F6AA4B9}"/>
              </a:ext>
            </a:extLst>
          </p:cNvPr>
          <p:cNvSpPr txBox="1"/>
          <p:nvPr/>
        </p:nvSpPr>
        <p:spPr>
          <a:xfrm>
            <a:off x="8551060" y="2063777"/>
            <a:ext cx="9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968921C-293E-4C94-A418-908B08D24A32}"/>
              </a:ext>
            </a:extLst>
          </p:cNvPr>
          <p:cNvCxnSpPr>
            <a:cxnSpLocks/>
          </p:cNvCxnSpPr>
          <p:nvPr/>
        </p:nvCxnSpPr>
        <p:spPr>
          <a:xfrm flipV="1">
            <a:off x="5679976" y="2280930"/>
            <a:ext cx="436199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E4768CFB-461F-410F-8A80-28FC479A9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187"/>
              </p:ext>
            </p:extLst>
          </p:nvPr>
        </p:nvGraphicFramePr>
        <p:xfrm>
          <a:off x="6225005" y="1347452"/>
          <a:ext cx="637563" cy="17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63">
                  <a:extLst>
                    <a:ext uri="{9D8B030D-6E8A-4147-A177-3AD203B41FA5}">
                      <a16:colId xmlns:a16="http://schemas.microsoft.com/office/drawing/2014/main" val="104096616"/>
                    </a:ext>
                  </a:extLst>
                </a:gridCol>
              </a:tblGrid>
              <a:tr h="56229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65327"/>
                  </a:ext>
                </a:extLst>
              </a:tr>
              <a:tr h="562293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7910"/>
                  </a:ext>
                </a:extLst>
              </a:tr>
              <a:tr h="628213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0.8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76406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FD9B45E8-B5FF-49F8-8124-A2CAA4B660F4}"/>
              </a:ext>
            </a:extLst>
          </p:cNvPr>
          <p:cNvSpPr/>
          <p:nvPr/>
        </p:nvSpPr>
        <p:spPr>
          <a:xfrm>
            <a:off x="7045234" y="1347452"/>
            <a:ext cx="209006" cy="1752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3ECD360-C94B-4398-ABEF-738DA7690863}"/>
              </a:ext>
            </a:extLst>
          </p:cNvPr>
          <p:cNvSpPr/>
          <p:nvPr/>
        </p:nvSpPr>
        <p:spPr>
          <a:xfrm>
            <a:off x="7565924" y="1956678"/>
            <a:ext cx="537580" cy="534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BDFB87-F7EB-4D85-8879-7A09EA0EF848}"/>
              </a:ext>
            </a:extLst>
          </p:cNvPr>
          <p:cNvSpPr txBox="1"/>
          <p:nvPr/>
        </p:nvSpPr>
        <p:spPr>
          <a:xfrm>
            <a:off x="6576217" y="3573084"/>
            <a:ext cx="152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Max </a:t>
            </a:r>
            <a:r>
              <a:rPr lang="en-US" altLang="ja-JP" dirty="0"/>
              <a:t>pooling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9D1D4-C931-49A5-8926-705EF28427D7}"/>
              </a:ext>
            </a:extLst>
          </p:cNvPr>
          <p:cNvSpPr txBox="1"/>
          <p:nvPr/>
        </p:nvSpPr>
        <p:spPr>
          <a:xfrm>
            <a:off x="1689463" y="5097507"/>
            <a:ext cx="762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What is the difference between Max pooling and average pooling?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32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2A20CE-ACF2-4989-A1DE-CE1F58C5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08" y="944153"/>
            <a:ext cx="5596560" cy="56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7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Definition of NN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3BB7C6-E56B-4C62-B0D1-14C9D36C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986298"/>
            <a:ext cx="5496692" cy="31436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E8D5F2-E8BD-429B-856E-CA243F0B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6" y="4129987"/>
            <a:ext cx="3543795" cy="666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923CB1-3EFB-403F-BF4A-076A4B58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6" y="4728628"/>
            <a:ext cx="3801005" cy="5334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8193262-8AA0-46A8-9A42-8DA34FF64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320" y="1099011"/>
            <a:ext cx="4315427" cy="16290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BAE6328-C8C1-478D-AFDE-07AFF3B3B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320" y="2728013"/>
            <a:ext cx="330563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4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Learning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C5E5174-8B31-4870-8B61-A65328A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6" y="931817"/>
            <a:ext cx="2921202" cy="581297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E821F1-E75B-4EFA-8E90-E4A5C269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76" y="931816"/>
            <a:ext cx="4066638" cy="57258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BFAADB0-9A92-407C-9236-1ADB0B97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757" y="931816"/>
            <a:ext cx="425826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Result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6E65EFA-016C-4871-9671-0168962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6" y="1236617"/>
            <a:ext cx="5286219" cy="51670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88B221-FE18-4DE6-A5CC-75C56CC7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25" y="1236617"/>
            <a:ext cx="3716871" cy="50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5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summary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2BF19D-C534-411C-B43D-9D316EE4C163}"/>
              </a:ext>
            </a:extLst>
          </p:cNvPr>
          <p:cNvSpPr txBox="1"/>
          <p:nvPr/>
        </p:nvSpPr>
        <p:spPr>
          <a:xfrm>
            <a:off x="1053738" y="1874728"/>
            <a:ext cx="88217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By using </a:t>
            </a:r>
            <a:r>
              <a:rPr kumimoji="1" lang="en-US" altLang="ja-JP" sz="2800" dirty="0" err="1"/>
              <a:t>fastText</a:t>
            </a:r>
            <a:r>
              <a:rPr kumimoji="1" lang="en-US" altLang="ja-JP" sz="2800" dirty="0"/>
              <a:t>, we can improve the processing speed compared to LSTM, and the accuracy is almost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By using filters that group words together, such as </a:t>
            </a:r>
            <a:r>
              <a:rPr kumimoji="1" lang="en-US" altLang="ja-JP" sz="2800" dirty="0" err="1"/>
              <a:t>fastText</a:t>
            </a:r>
            <a:r>
              <a:rPr kumimoji="1" lang="en-US" altLang="ja-JP" sz="2800" dirty="0"/>
              <a:t>, CNN can be used in a similar way to image analysis.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Review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B04FF8-B770-4228-BADB-93883B17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334"/>
            <a:ext cx="4941116" cy="2022723"/>
          </a:xfrm>
          <a:prstGeom prst="rect">
            <a:avLst/>
          </a:prstGeom>
        </p:spPr>
      </p:pic>
      <p:pic>
        <p:nvPicPr>
          <p:cNvPr id="8" name="図 7" descr="グラフィカル ユーザー インターフェイス, ダイアグラム, Teams&#10;&#10;自動的に生成された説明">
            <a:extLst>
              <a:ext uri="{FF2B5EF4-FFF2-40B4-BE49-F238E27FC236}">
                <a16:creationId xmlns:a16="http://schemas.microsoft.com/office/drawing/2014/main" id="{A9DD3B5E-25C1-47F4-8999-D2400EC4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26" y="976138"/>
            <a:ext cx="4706554" cy="27669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F6C7BB-F5AA-440B-80C7-4D5161703372}"/>
              </a:ext>
            </a:extLst>
          </p:cNvPr>
          <p:cNvSpPr txBox="1"/>
          <p:nvPr/>
        </p:nvSpPr>
        <p:spPr>
          <a:xfrm>
            <a:off x="10515600" y="1129404"/>
            <a:ext cx="156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From Week 8 slide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276B33-5DA7-4B75-AD88-5ED04FE06E83}"/>
              </a:ext>
            </a:extLst>
          </p:cNvPr>
          <p:cNvSpPr txBox="1"/>
          <p:nvPr/>
        </p:nvSpPr>
        <p:spPr>
          <a:xfrm>
            <a:off x="419450" y="5055124"/>
            <a:ext cx="1150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Convientional</a:t>
            </a:r>
            <a:r>
              <a:rPr lang="en-US" altLang="ja-JP" sz="2400" dirty="0"/>
              <a:t> RNN can’t handle important temporal relationships such as text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But LSTM and Bidirectional LSTM take more time to process</a:t>
            </a:r>
            <a:endParaRPr kumimoji="1" lang="ja-JP" altLang="en-US" sz="2400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DA2426B-356F-472D-8D44-AA255379F1B4}"/>
              </a:ext>
            </a:extLst>
          </p:cNvPr>
          <p:cNvSpPr/>
          <p:nvPr/>
        </p:nvSpPr>
        <p:spPr>
          <a:xfrm>
            <a:off x="5255372" y="3922302"/>
            <a:ext cx="679507" cy="95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8AEC28-C3FD-4CEE-A3CE-604C8E622C77}"/>
              </a:ext>
            </a:extLst>
          </p:cNvPr>
          <p:cNvSpPr txBox="1"/>
          <p:nvPr/>
        </p:nvSpPr>
        <p:spPr>
          <a:xfrm>
            <a:off x="7172587" y="6330954"/>
            <a:ext cx="5330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Vanishing gradients </a:t>
            </a:r>
            <a:r>
              <a:rPr lang="ja-JP" altLang="en-US" sz="1200" dirty="0"/>
              <a:t>https://qiita.com/Suchmos7/items/1b2d76028ae34dfad975</a:t>
            </a:r>
          </a:p>
        </p:txBody>
      </p:sp>
    </p:spTree>
    <p:extLst>
      <p:ext uri="{BB962C8B-B14F-4D97-AF65-F5344CB8AC3E}">
        <p14:creationId xmlns:p14="http://schemas.microsoft.com/office/powerpoint/2010/main" val="37539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 err="1">
                <a:solidFill>
                  <a:schemeClr val="bg1"/>
                </a:solidFill>
              </a:rPr>
              <a:t>f</a:t>
            </a:r>
            <a:r>
              <a:rPr kumimoji="1" lang="en-US" altLang="ja-JP" dirty="0" err="1">
                <a:solidFill>
                  <a:schemeClr val="bg1"/>
                </a:solidFill>
              </a:rPr>
              <a:t>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94135C-0301-41DC-90EE-ADA39093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58" y="1036880"/>
            <a:ext cx="7459116" cy="29722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03D8F8-B3B3-414D-892B-1CF53B4825B6}"/>
              </a:ext>
            </a:extLst>
          </p:cNvPr>
          <p:cNvSpPr txBox="1"/>
          <p:nvPr/>
        </p:nvSpPr>
        <p:spPr>
          <a:xfrm>
            <a:off x="1863104" y="5939405"/>
            <a:ext cx="978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/>
              <a:t>Including character information in word representations</a:t>
            </a:r>
            <a:endParaRPr kumimoji="1" lang="ja-JP" altLang="en-US" sz="2400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6521B6-9D3E-4431-B71D-F42BF871484F}"/>
              </a:ext>
            </a:extLst>
          </p:cNvPr>
          <p:cNvSpPr txBox="1"/>
          <p:nvPr/>
        </p:nvSpPr>
        <p:spPr>
          <a:xfrm>
            <a:off x="3544396" y="4512584"/>
            <a:ext cx="642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Segment words by n-gram</a:t>
            </a:r>
            <a:endParaRPr kumimoji="1" lang="ja-JP" altLang="en-US" sz="24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A89CE87A-245D-4AAB-BD14-FE58FC4FFDED}"/>
              </a:ext>
            </a:extLst>
          </p:cNvPr>
          <p:cNvSpPr/>
          <p:nvPr/>
        </p:nvSpPr>
        <p:spPr>
          <a:xfrm>
            <a:off x="5226341" y="5246905"/>
            <a:ext cx="31878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40F771-CAAF-4EEF-B022-08F53C5636D4}"/>
              </a:ext>
            </a:extLst>
          </p:cNvPr>
          <p:cNvSpPr txBox="1"/>
          <p:nvPr/>
        </p:nvSpPr>
        <p:spPr>
          <a:xfrm>
            <a:off x="9857064" y="1011903"/>
            <a:ext cx="2143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https://qiita.com/icoxfog417/items/42a95b279c0b7ad26589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408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 err="1">
                <a:solidFill>
                  <a:schemeClr val="bg1"/>
                </a:solidFill>
              </a:rPr>
              <a:t>fastText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ECAE78-D0C8-4B8E-82AC-4D74B9948834}"/>
              </a:ext>
            </a:extLst>
          </p:cNvPr>
          <p:cNvSpPr txBox="1"/>
          <p:nvPr/>
        </p:nvSpPr>
        <p:spPr>
          <a:xfrm>
            <a:off x="226502" y="2816063"/>
            <a:ext cx="49243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How are you?</a:t>
            </a:r>
            <a:endParaRPr kumimoji="1" lang="ja-JP" altLang="en-US" sz="5400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50C7190-26C4-4DC9-BEC4-F88D7D187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96623"/>
              </p:ext>
            </p:extLst>
          </p:nvPr>
        </p:nvGraphicFramePr>
        <p:xfrm>
          <a:off x="8768359" y="1327174"/>
          <a:ext cx="2112162" cy="206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162">
                  <a:extLst>
                    <a:ext uri="{9D8B030D-6E8A-4147-A177-3AD203B41FA5}">
                      <a16:colId xmlns:a16="http://schemas.microsoft.com/office/drawing/2014/main" val="1585392710"/>
                    </a:ext>
                  </a:extLst>
                </a:gridCol>
              </a:tblGrid>
              <a:tr h="68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tx1"/>
                          </a:solidFill>
                        </a:rPr>
                        <a:t>How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65801"/>
                  </a:ext>
                </a:extLst>
              </a:tr>
              <a:tr h="688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</a:rPr>
                        <a:t>are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32320"/>
                  </a:ext>
                </a:extLst>
              </a:tr>
              <a:tr h="68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/>
                        <a:t>you</a:t>
                      </a:r>
                      <a:endParaRPr kumimoji="1" lang="ja-JP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947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B9C73FC-BCD3-4480-BB49-B8351B966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89565"/>
              </p:ext>
            </p:extLst>
          </p:nvPr>
        </p:nvGraphicFramePr>
        <p:xfrm>
          <a:off x="8072073" y="3922872"/>
          <a:ext cx="3504734" cy="206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734">
                  <a:extLst>
                    <a:ext uri="{9D8B030D-6E8A-4147-A177-3AD203B41FA5}">
                      <a16:colId xmlns:a16="http://schemas.microsoft.com/office/drawing/2014/main" val="2825018425"/>
                    </a:ext>
                  </a:extLst>
                </a:gridCol>
              </a:tblGrid>
              <a:tr h="68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tx1"/>
                          </a:solidFill>
                        </a:rPr>
                        <a:t>How are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57739"/>
                  </a:ext>
                </a:extLst>
              </a:tr>
              <a:tr h="688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dirty="0">
                          <a:solidFill>
                            <a:schemeClr val="tx1"/>
                          </a:solidFill>
                        </a:rPr>
                        <a:t>Are you</a:t>
                      </a:r>
                      <a:endParaRPr kumimoji="1" lang="ja-JP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11943"/>
                  </a:ext>
                </a:extLst>
              </a:tr>
              <a:tr h="68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/>
                        <a:t>You ?</a:t>
                      </a:r>
                      <a:endParaRPr kumimoji="1" lang="ja-JP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18215"/>
                  </a:ext>
                </a:extLst>
              </a:tr>
            </a:tbl>
          </a:graphicData>
        </a:graphic>
      </p:graphicFrame>
      <p:sp>
        <p:nvSpPr>
          <p:cNvPr id="10" name="矢印: 折線 9">
            <a:extLst>
              <a:ext uri="{FF2B5EF4-FFF2-40B4-BE49-F238E27FC236}">
                <a16:creationId xmlns:a16="http://schemas.microsoft.com/office/drawing/2014/main" id="{052401C8-4C26-42A5-9B06-D33F349E2FB7}"/>
              </a:ext>
            </a:extLst>
          </p:cNvPr>
          <p:cNvSpPr/>
          <p:nvPr/>
        </p:nvSpPr>
        <p:spPr>
          <a:xfrm>
            <a:off x="5150840" y="1862356"/>
            <a:ext cx="1998444" cy="7046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EB0340-245E-45AC-9B09-286C64E8A0F4}"/>
              </a:ext>
            </a:extLst>
          </p:cNvPr>
          <p:cNvSpPr txBox="1"/>
          <p:nvPr/>
        </p:nvSpPr>
        <p:spPr>
          <a:xfrm>
            <a:off x="4774267" y="1252511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Break down into words</a:t>
            </a:r>
            <a:endParaRPr kumimoji="1" lang="ja-JP" altLang="en-US" dirty="0"/>
          </a:p>
        </p:txBody>
      </p:sp>
      <p:sp>
        <p:nvSpPr>
          <p:cNvPr id="12" name="矢印: 折線 11">
            <a:extLst>
              <a:ext uri="{FF2B5EF4-FFF2-40B4-BE49-F238E27FC236}">
                <a16:creationId xmlns:a16="http://schemas.microsoft.com/office/drawing/2014/main" id="{C67CDDBF-9F70-475C-9553-7B34631173D7}"/>
              </a:ext>
            </a:extLst>
          </p:cNvPr>
          <p:cNvSpPr/>
          <p:nvPr/>
        </p:nvSpPr>
        <p:spPr>
          <a:xfrm flipV="1">
            <a:off x="5150840" y="4290969"/>
            <a:ext cx="1998444" cy="7046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AB562F-C140-44CF-B598-989BC77A864E}"/>
              </a:ext>
            </a:extLst>
          </p:cNvPr>
          <p:cNvSpPr txBox="1"/>
          <p:nvPr/>
        </p:nvSpPr>
        <p:spPr>
          <a:xfrm>
            <a:off x="5559102" y="5236157"/>
            <a:ext cx="11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Bi-gram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67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</a:t>
            </a:r>
            <a:r>
              <a:rPr kumimoji="1" lang="en-US" altLang="ja-JP" dirty="0" err="1">
                <a:solidFill>
                  <a:schemeClr val="bg1"/>
                </a:solidFill>
              </a:rPr>
              <a:t>fastText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523E473-070A-48A4-AB26-6C7AD5A6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05" y="1102205"/>
            <a:ext cx="4854984" cy="216740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56AE5EF-D887-4630-8F9D-A7B0E106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5" y="3588392"/>
            <a:ext cx="4470405" cy="268741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5056A8-04EC-490E-BD64-46E1538E1DF4}"/>
              </a:ext>
            </a:extLst>
          </p:cNvPr>
          <p:cNvSpPr txBox="1"/>
          <p:nvPr/>
        </p:nvSpPr>
        <p:spPr>
          <a:xfrm>
            <a:off x="6694414" y="3429000"/>
            <a:ext cx="468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Install the necessary packages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14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</a:t>
            </a:r>
            <a:r>
              <a:rPr kumimoji="1" lang="en-US" altLang="ja-JP" dirty="0" err="1">
                <a:solidFill>
                  <a:schemeClr val="bg1"/>
                </a:solidFill>
              </a:rPr>
              <a:t>fastText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3DD9CF-ADD4-436D-A48F-960FEB93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5" y="1214247"/>
            <a:ext cx="4982270" cy="14765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404448-6C65-4D43-8A65-BD3BDA46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05" y="3108120"/>
            <a:ext cx="6411220" cy="6668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0CCCF2D-41E0-46B5-974C-E2D7CB61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05" y="4143976"/>
            <a:ext cx="4953691" cy="1057423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D86DDE9-C495-48DA-8B84-7C70B5966B40}"/>
              </a:ext>
            </a:extLst>
          </p:cNvPr>
          <p:cNvCxnSpPr/>
          <p:nvPr/>
        </p:nvCxnSpPr>
        <p:spPr>
          <a:xfrm>
            <a:off x="3017240" y="3506598"/>
            <a:ext cx="2074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AA5437-74D5-4E7C-A892-192FE0EE2D03}"/>
              </a:ext>
            </a:extLst>
          </p:cNvPr>
          <p:cNvSpPr txBox="1"/>
          <p:nvPr/>
        </p:nvSpPr>
        <p:spPr>
          <a:xfrm>
            <a:off x="6937325" y="1635961"/>
            <a:ext cx="397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Defining Bi-gram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826649E-4565-49A7-A615-05A6AF8E30AC}"/>
              </a:ext>
            </a:extLst>
          </p:cNvPr>
          <p:cNvCxnSpPr/>
          <p:nvPr/>
        </p:nvCxnSpPr>
        <p:spPr>
          <a:xfrm flipH="1">
            <a:off x="5662569" y="1820627"/>
            <a:ext cx="119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6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</a:t>
            </a:r>
            <a:r>
              <a:rPr kumimoji="1" lang="en-US" altLang="ja-JP" dirty="0" err="1">
                <a:solidFill>
                  <a:schemeClr val="bg1"/>
                </a:solidFill>
              </a:rPr>
              <a:t>fastText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D10928C-9E77-4EE2-9B43-A179DAD8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1" y="1235438"/>
            <a:ext cx="5544324" cy="21053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F2CC66-D543-4E09-A09D-2D310E5C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1" y="4523554"/>
            <a:ext cx="3238952" cy="4953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3D30983-EA5C-4299-95FA-948141209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1" y="5122198"/>
            <a:ext cx="4143953" cy="48584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37D1BD3-007A-4711-90DC-EDAA3791A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1" y="5711316"/>
            <a:ext cx="4467849" cy="447737"/>
          </a:xfrm>
          <a:prstGeom prst="rect">
            <a:avLst/>
          </a:prstGeom>
        </p:spPr>
      </p:pic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B804417C-E65C-49F8-8D17-66314E097F79}"/>
              </a:ext>
            </a:extLst>
          </p:cNvPr>
          <p:cNvSpPr/>
          <p:nvPr/>
        </p:nvSpPr>
        <p:spPr>
          <a:xfrm>
            <a:off x="318782" y="4523200"/>
            <a:ext cx="234891" cy="1635853"/>
          </a:xfrm>
          <a:prstGeom prst="leftBrace">
            <a:avLst>
              <a:gd name="adj1" fmla="val 8333"/>
              <a:gd name="adj2" fmla="val 4948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C4E765-EA3E-4EB7-B607-BDB4039BCA67}"/>
              </a:ext>
            </a:extLst>
          </p:cNvPr>
          <p:cNvSpPr txBox="1"/>
          <p:nvPr/>
        </p:nvSpPr>
        <p:spPr>
          <a:xfrm>
            <a:off x="6820250" y="5176457"/>
            <a:ext cx="293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For confirmation</a:t>
            </a:r>
            <a:endParaRPr kumimoji="1" lang="ja-JP" altLang="en-US" sz="24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4B6B7C1-81E3-48F7-9EBB-7DFFCF268369}"/>
              </a:ext>
            </a:extLst>
          </p:cNvPr>
          <p:cNvCxnSpPr>
            <a:cxnSpLocks/>
          </p:cNvCxnSpPr>
          <p:nvPr/>
        </p:nvCxnSpPr>
        <p:spPr>
          <a:xfrm flipH="1">
            <a:off x="5251508" y="5341126"/>
            <a:ext cx="134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8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EF169-DBF8-4D09-8E69-08625B5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6954"/>
          </a:xfrm>
          <a:solidFill>
            <a:schemeClr val="accent1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Preparing for i</a:t>
            </a:r>
            <a:r>
              <a:rPr kumimoji="1" lang="en-US" altLang="ja-JP" dirty="0">
                <a:solidFill>
                  <a:schemeClr val="bg1"/>
                </a:solidFill>
              </a:rPr>
              <a:t>mplementing </a:t>
            </a:r>
            <a:r>
              <a:rPr kumimoji="1" lang="en-US" altLang="ja-JP" dirty="0" err="1">
                <a:solidFill>
                  <a:schemeClr val="bg1"/>
                </a:solidFill>
              </a:rPr>
              <a:t>fastText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3BDE26-583F-400B-8BDA-024817B9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5" y="1138406"/>
            <a:ext cx="5191850" cy="32389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C2CAE-18EC-4CC0-BC3F-7C1F5956E2FF}"/>
              </a:ext>
            </a:extLst>
          </p:cNvPr>
          <p:cNvSpPr txBox="1"/>
          <p:nvPr/>
        </p:nvSpPr>
        <p:spPr>
          <a:xfrm>
            <a:off x="5889070" y="1188222"/>
            <a:ext cx="5125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Same as week8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Review)</a:t>
            </a:r>
            <a:r>
              <a:rPr lang="en-US" altLang="ja-JP" sz="2400" dirty="0" err="1"/>
              <a:t>B</a:t>
            </a:r>
            <a:r>
              <a:rPr kumimoji="1" lang="en-US" altLang="ja-JP" sz="2400" dirty="0" err="1"/>
              <a:t>ucketInterator</a:t>
            </a:r>
            <a:r>
              <a:rPr kumimoji="1" lang="en-US" altLang="ja-JP" sz="2400" dirty="0"/>
              <a:t> </a:t>
            </a:r>
          </a:p>
          <a:p>
            <a:endParaRPr kumimoji="1" lang="ja-JP" altLang="en-US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1477368-7B9D-4C8A-8CFF-0F7ACFB8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7145"/>
            <a:ext cx="5125674" cy="15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9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420</Words>
  <Application>Microsoft Office PowerPoint</Application>
  <PresentationFormat>ワイド画面</PresentationFormat>
  <Paragraphs>140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Pytorch　study meeting Week9　§6.4~6.5</vt:lpstr>
      <vt:lpstr>Today’s Outline</vt:lpstr>
      <vt:lpstr>Review</vt:lpstr>
      <vt:lpstr>fastText</vt:lpstr>
      <vt:lpstr>fastText</vt:lpstr>
      <vt:lpstr>Preparing for implementing fastText</vt:lpstr>
      <vt:lpstr>Preparing for implementing fastText</vt:lpstr>
      <vt:lpstr>Preparing for implementing fastText</vt:lpstr>
      <vt:lpstr>Preparing for implementing fastText</vt:lpstr>
      <vt:lpstr>Definition of NN</vt:lpstr>
      <vt:lpstr>Average pooling</vt:lpstr>
      <vt:lpstr>PowerPoint プレゼンテーション</vt:lpstr>
      <vt:lpstr>Definition of NN</vt:lpstr>
      <vt:lpstr>Definition of NN</vt:lpstr>
      <vt:lpstr>Learning </vt:lpstr>
      <vt:lpstr>Learing results</vt:lpstr>
      <vt:lpstr>Learing results</vt:lpstr>
      <vt:lpstr>How to analysis emotion by CNN</vt:lpstr>
      <vt:lpstr>Preparing for implementing CNN</vt:lpstr>
      <vt:lpstr>Preparing for implementing CNN</vt:lpstr>
      <vt:lpstr>Definition of NN</vt:lpstr>
      <vt:lpstr>Definition of NN</vt:lpstr>
      <vt:lpstr>Definition of NN</vt:lpstr>
      <vt:lpstr>Definition of NN</vt:lpstr>
      <vt:lpstr>Learning</vt:lpstr>
      <vt:lpstr>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　study meeting Week9　§6.4~6.5</dc:title>
  <dc:creator>井上　恭史</dc:creator>
  <cp:lastModifiedBy>井上　恭史</cp:lastModifiedBy>
  <cp:revision>2</cp:revision>
  <dcterms:created xsi:type="dcterms:W3CDTF">2021-12-22T03:49:37Z</dcterms:created>
  <dcterms:modified xsi:type="dcterms:W3CDTF">2021-12-22T05:03:04Z</dcterms:modified>
</cp:coreProperties>
</file>