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60" r:id="rId7"/>
    <p:sldId id="289" r:id="rId8"/>
    <p:sldId id="288" r:id="rId9"/>
    <p:sldId id="29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546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士" userId="f71d53c62591d29c" providerId="LiveId" clId="{663C50A1-B8D2-4FE6-81DD-6A2352B76BA0}"/>
    <pc:docChg chg="custSel modSld">
      <pc:chgData name="石田 雄士" userId="f71d53c62591d29c" providerId="LiveId" clId="{663C50A1-B8D2-4FE6-81DD-6A2352B76BA0}" dt="2021-05-19T21:22:54.506" v="27" actId="1076"/>
      <pc:docMkLst>
        <pc:docMk/>
      </pc:docMkLst>
      <pc:sldChg chg="addSp delSp modSp mod">
        <pc:chgData name="石田 雄士" userId="f71d53c62591d29c" providerId="LiveId" clId="{663C50A1-B8D2-4FE6-81DD-6A2352B76BA0}" dt="2021-05-19T21:22:54.506" v="27" actId="1076"/>
        <pc:sldMkLst>
          <pc:docMk/>
          <pc:sldMk cId="3614781073" sldId="257"/>
        </pc:sldMkLst>
        <pc:spChg chg="del">
          <ac:chgData name="石田 雄士" userId="f71d53c62591d29c" providerId="LiveId" clId="{663C50A1-B8D2-4FE6-81DD-6A2352B76BA0}" dt="2021-05-19T21:22:20.015" v="21" actId="478"/>
          <ac:spMkLst>
            <pc:docMk/>
            <pc:sldMk cId="3614781073" sldId="257"/>
            <ac:spMk id="8" creationId="{DDD11998-F89F-4336-8DB2-66ED7DAD8210}"/>
          </ac:spMkLst>
        </pc:spChg>
        <pc:spChg chg="del">
          <ac:chgData name="石田 雄士" userId="f71d53c62591d29c" providerId="LiveId" clId="{663C50A1-B8D2-4FE6-81DD-6A2352B76BA0}" dt="2021-05-19T21:22:45.667" v="25" actId="478"/>
          <ac:spMkLst>
            <pc:docMk/>
            <pc:sldMk cId="3614781073" sldId="257"/>
            <ac:spMk id="17" creationId="{096D4C3F-8450-4195-B4D1-369EC9A112A8}"/>
          </ac:spMkLst>
        </pc:spChg>
        <pc:picChg chg="add mod ord">
          <ac:chgData name="石田 雄士" userId="f71d53c62591d29c" providerId="LiveId" clId="{663C50A1-B8D2-4FE6-81DD-6A2352B76BA0}" dt="2021-05-19T21:22:30.715" v="24" actId="1076"/>
          <ac:picMkLst>
            <pc:docMk/>
            <pc:sldMk cId="3614781073" sldId="257"/>
            <ac:picMk id="22" creationId="{11CB7A46-F9BC-4D5D-B4C4-86261C008DCD}"/>
          </ac:picMkLst>
        </pc:picChg>
        <pc:picChg chg="add mod">
          <ac:chgData name="石田 雄士" userId="f71d53c62591d29c" providerId="LiveId" clId="{663C50A1-B8D2-4FE6-81DD-6A2352B76BA0}" dt="2021-05-19T21:22:54.506" v="27" actId="1076"/>
          <ac:picMkLst>
            <pc:docMk/>
            <pc:sldMk cId="3614781073" sldId="257"/>
            <ac:picMk id="24" creationId="{8E6AAAD9-3EC2-46ED-AD8C-9442ACC8D335}"/>
          </ac:picMkLst>
        </pc:picChg>
      </pc:sldChg>
      <pc:sldChg chg="addSp delSp modSp mod">
        <pc:chgData name="石田 雄士" userId="f71d53c62591d29c" providerId="LiveId" clId="{663C50A1-B8D2-4FE6-81DD-6A2352B76BA0}" dt="2021-05-19T21:21:35.424" v="19" actId="1076"/>
        <pc:sldMkLst>
          <pc:docMk/>
          <pc:sldMk cId="3610124308" sldId="290"/>
        </pc:sldMkLst>
        <pc:spChg chg="add del mod">
          <ac:chgData name="石田 雄士" userId="f71d53c62591d29c" providerId="LiveId" clId="{663C50A1-B8D2-4FE6-81DD-6A2352B76BA0}" dt="2021-05-19T21:20:38.506" v="11" actId="478"/>
          <ac:spMkLst>
            <pc:docMk/>
            <pc:sldMk cId="3610124308" sldId="290"/>
            <ac:spMk id="18" creationId="{417E725A-7E1B-42D0-A20A-F2DC34D8FD7A}"/>
          </ac:spMkLst>
        </pc:spChg>
        <pc:picChg chg="del">
          <ac:chgData name="石田 雄士" userId="f71d53c62591d29c" providerId="LiveId" clId="{663C50A1-B8D2-4FE6-81DD-6A2352B76BA0}" dt="2021-05-19T21:21:00.781" v="14" actId="478"/>
          <ac:picMkLst>
            <pc:docMk/>
            <pc:sldMk cId="3610124308" sldId="290"/>
            <ac:picMk id="4" creationId="{D11E2246-3753-41A9-A3D2-639E9E935982}"/>
          </ac:picMkLst>
        </pc:picChg>
        <pc:picChg chg="del">
          <ac:chgData name="石田 雄士" userId="f71d53c62591d29c" providerId="LiveId" clId="{663C50A1-B8D2-4FE6-81DD-6A2352B76BA0}" dt="2021-05-19T21:20:59.201" v="13" actId="478"/>
          <ac:picMkLst>
            <pc:docMk/>
            <pc:sldMk cId="3610124308" sldId="290"/>
            <ac:picMk id="15" creationId="{7B5B7D02-5B2C-4C88-9981-92B74F519F5E}"/>
          </ac:picMkLst>
        </pc:picChg>
        <pc:picChg chg="del mod">
          <ac:chgData name="石田 雄士" userId="f71d53c62591d29c" providerId="LiveId" clId="{663C50A1-B8D2-4FE6-81DD-6A2352B76BA0}" dt="2021-05-19T21:21:32.844" v="18" actId="478"/>
          <ac:picMkLst>
            <pc:docMk/>
            <pc:sldMk cId="3610124308" sldId="290"/>
            <ac:picMk id="17" creationId="{E9FE34BE-8C24-44A6-AF5F-258868C9FEFC}"/>
          </ac:picMkLst>
        </pc:picChg>
        <pc:picChg chg="add mod">
          <ac:chgData name="石田 雄士" userId="f71d53c62591d29c" providerId="LiveId" clId="{663C50A1-B8D2-4FE6-81DD-6A2352B76BA0}" dt="2021-05-19T21:21:09.124" v="15" actId="1076"/>
          <ac:picMkLst>
            <pc:docMk/>
            <pc:sldMk cId="3610124308" sldId="290"/>
            <ac:picMk id="20" creationId="{81FE226C-6FD4-45AB-B1CF-0C1A84A2F7E6}"/>
          </ac:picMkLst>
        </pc:picChg>
        <pc:picChg chg="add mod">
          <ac:chgData name="石田 雄士" userId="f71d53c62591d29c" providerId="LiveId" clId="{663C50A1-B8D2-4FE6-81DD-6A2352B76BA0}" dt="2021-05-19T21:21:35.424" v="19" actId="1076"/>
          <ac:picMkLst>
            <pc:docMk/>
            <pc:sldMk cId="3610124308" sldId="290"/>
            <ac:picMk id="22" creationId="{5F8EAC37-B3CE-4B6C-915F-B9258E6DF6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46FFD-A2A1-4F06-93BD-D13D6D18B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729BC2-5E5A-4B93-A568-DA77E0AAC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CA3AC-BABA-4E97-8E67-FCB5540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F4A03-C7B0-4AD0-BAE9-8AE015CA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A6CFA-5D06-42AA-9332-6DD8F2EC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38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3C1CC-44A2-4C68-B046-262803D0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5117C6-481C-4BCF-B2B3-FA6863141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0FCFC-384F-4050-9AF6-383242E6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CD765B-9B22-4380-B320-0DDD3DAB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73DAC-BC41-4D05-8A1C-D8B3EC17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A2D70B-97D8-4271-B419-29490DB40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87A44B-1D8D-4A98-A0AE-C058215E2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4337-47A5-4A61-8E96-F159E0D7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26BAA-4594-4198-9826-F432D21D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172F9-014F-472C-B6CA-F4E92908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2A71F-E621-4C6B-873E-D4923F6C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3D7EE-268C-4B13-B0EA-AC3B0C69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60188-C711-4D26-8B62-4B7E1E0E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EA5557-6D17-4C87-9992-40275D30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445FE-7E6C-47F9-9C53-4F84A8DF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9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102D3-217F-4183-8AB4-5A0AE059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47695-1E1A-4F70-97B9-9978840E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E7930-32CE-4216-BA4F-B3518241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567F8-DD8F-46B4-B49B-7EE78864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05B17E-0C2A-405D-A10A-D4581D6A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1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5F055-C252-4122-85BA-75693E78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D66428-1142-48A2-B9FC-658F2ECC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6CC850-BB2E-4DBB-878E-24D8C382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30897E-EE96-4766-9A3E-2187FA05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FBF238-004F-4673-9BBA-33C351DB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1AEFC-E670-491E-9A38-7FE8ADED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86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25F0A-B8D2-40EF-8B94-2AA2FCE0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C6310-94B7-496E-A61A-94960464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B096A-4CA8-43C6-87A1-0EAE308C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6C0FF4-EDC3-4A1B-A4E6-EF52C3DD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05FCC1-B791-45AA-A40E-11BC2B1F5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48061B-6148-4EEE-B6D0-CBBEF1A8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37B10-C411-473D-8EF0-E11F8EE3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6FC00C-DD0A-4C7B-847A-26C7F5F8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B453-8BBF-4708-BC81-56A5845A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1543A7-728F-475D-92F2-17EF7D82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0E65B6-08D1-49F0-A921-02ABD9E6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3C2CE8-2BFD-4490-B64B-6F816A37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1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E0E6CA-A59F-442F-8357-40F400E2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A0B968-91FE-4060-85B8-DC774E6F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91BCF7-1480-48D1-B0FF-3851BA6F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0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F6453-00A3-4D9C-942A-C60B26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BCD90F-13F6-4BEC-8C0D-A20AFFA1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AC478B-6646-4150-96C8-2981C075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D8FF38-447F-4E54-8859-4715A9BC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FEC85-D5FC-4376-BA2A-8E10E888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0B73F-C672-4065-AC0B-B3F09269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31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0E9C6-E657-44CF-9BCC-B7B8A9C1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DF08CA-C5EC-4250-8A19-8716BCE8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7B6D1E-183A-4441-8FAE-2ADE5443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CC0FD-E099-46A6-8521-DF1EED3A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2411CE-5660-413F-BBFA-A3540B62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763E92-1378-4A20-8FF6-111F476B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0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39A626-0EAF-418D-8CB1-A65563F4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A0239F-0B8A-4033-AA12-D8F4E3FE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6B085-1405-49CF-B80D-D57978484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6FED-FF73-4C07-9E2C-C77F61221BD2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CD19B-300F-468C-A7BB-31303DC66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37BF3-8647-4E37-921A-670F8473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CCCE-33DC-4C7C-BA65-B675E4697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176F4-E17C-4BDE-B567-57C8C49CB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113" y="1122363"/>
            <a:ext cx="10995804" cy="2387600"/>
          </a:xfrm>
        </p:spPr>
        <p:txBody>
          <a:bodyPr/>
          <a:lstStyle/>
          <a:p>
            <a:r>
              <a:rPr kumimoji="1" lang="ja-JP" altLang="en-US" dirty="0"/>
              <a:t>リザバーコンピューティング</a:t>
            </a:r>
            <a:br>
              <a:rPr kumimoji="1" lang="en-US" altLang="ja-JP" dirty="0"/>
            </a:br>
            <a:r>
              <a:rPr kumimoji="1" lang="ja-JP" altLang="en-US" dirty="0"/>
              <a:t>勉強会</a:t>
            </a:r>
            <a:r>
              <a:rPr kumimoji="1" lang="en-US" altLang="ja-JP" dirty="0"/>
              <a:t>#3  @5/20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6FB25B-E9C7-4931-A839-02A56D7F8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339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範囲：</a:t>
            </a:r>
            <a:r>
              <a:rPr kumimoji="1" lang="en-US" altLang="ja-JP" sz="4000" dirty="0"/>
              <a:t>2.6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7998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11CB7A46-F9BC-4D5D-B4C4-86261C008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19" y="1129115"/>
            <a:ext cx="5327904" cy="231648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3CD68E-FE56-46FE-B2BF-90BFC9AB0720}"/>
              </a:ext>
            </a:extLst>
          </p:cNvPr>
          <p:cNvSpPr txBox="1"/>
          <p:nvPr/>
        </p:nvSpPr>
        <p:spPr>
          <a:xfrm>
            <a:off x="569342" y="345057"/>
            <a:ext cx="897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復習</a:t>
            </a:r>
            <a:r>
              <a:rPr lang="en-US" altLang="ja-JP" sz="4000" dirty="0"/>
              <a:t>(</a:t>
            </a:r>
            <a:r>
              <a:rPr kumimoji="1" lang="en-US" altLang="ja-JP" sz="4000" dirty="0"/>
              <a:t>2.5)  </a:t>
            </a:r>
            <a:r>
              <a:rPr kumimoji="1" lang="ja-JP" altLang="en-US" sz="4000" dirty="0"/>
              <a:t>ニューラルネットワーク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B974E05-8B66-45C6-8E0E-A9A77989AAE6}"/>
              </a:ext>
            </a:extLst>
          </p:cNvPr>
          <p:cNvCxnSpPr>
            <a:cxnSpLocks/>
          </p:cNvCxnSpPr>
          <p:nvPr/>
        </p:nvCxnSpPr>
        <p:spPr>
          <a:xfrm flipH="1">
            <a:off x="8959971" y="1052943"/>
            <a:ext cx="534837" cy="44230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034A06-983E-4B89-B533-E40EFFC5B544}"/>
              </a:ext>
            </a:extLst>
          </p:cNvPr>
          <p:cNvSpPr txBox="1"/>
          <p:nvPr/>
        </p:nvSpPr>
        <p:spPr>
          <a:xfrm>
            <a:off x="9494808" y="822110"/>
            <a:ext cx="124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ノード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96B33B-BF85-42E6-9017-60FD8AD766D2}"/>
              </a:ext>
            </a:extLst>
          </p:cNvPr>
          <p:cNvSpPr txBox="1"/>
          <p:nvPr/>
        </p:nvSpPr>
        <p:spPr>
          <a:xfrm>
            <a:off x="275916" y="1283775"/>
            <a:ext cx="558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順伝播型ニューラルネットワーク</a:t>
            </a:r>
            <a:r>
              <a:rPr lang="en-US" altLang="ja-JP" sz="2400" b="1" dirty="0"/>
              <a:t>(2.6)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B6EC2B-7155-4757-90D3-88345507A802}"/>
              </a:ext>
            </a:extLst>
          </p:cNvPr>
          <p:cNvSpPr txBox="1"/>
          <p:nvPr/>
        </p:nvSpPr>
        <p:spPr>
          <a:xfrm>
            <a:off x="275916" y="3801678"/>
            <a:ext cx="513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リカレントニューラルネット</a:t>
            </a:r>
            <a:r>
              <a:rPr lang="en-US" altLang="ja-JP" sz="2400" b="1" dirty="0"/>
              <a:t>(2.7)</a:t>
            </a:r>
            <a:endParaRPr kumimoji="1" lang="ja-JP" altLang="en-US" sz="2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74C34C-1E87-4318-90C2-04A6111B2C9C}"/>
              </a:ext>
            </a:extLst>
          </p:cNvPr>
          <p:cNvSpPr txBox="1"/>
          <p:nvPr/>
        </p:nvSpPr>
        <p:spPr>
          <a:xfrm>
            <a:off x="385882" y="1949218"/>
            <a:ext cx="5135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同一層内のノード間に結合はなく、一方向に情報が伝播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416F06-E90A-4A34-9C9D-5F07C8372478}"/>
              </a:ext>
            </a:extLst>
          </p:cNvPr>
          <p:cNvSpPr txBox="1"/>
          <p:nvPr/>
        </p:nvSpPr>
        <p:spPr>
          <a:xfrm>
            <a:off x="275916" y="4471014"/>
            <a:ext cx="524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フィードバック結合を含み、</a:t>
            </a:r>
            <a:endParaRPr lang="en-US" altLang="ja-JP" sz="2400" dirty="0"/>
          </a:p>
          <a:p>
            <a:r>
              <a:rPr lang="ja-JP" altLang="en-US" sz="2400" dirty="0"/>
              <a:t>中間層内で再帰的に情報が循環</a:t>
            </a:r>
            <a:endParaRPr kumimoji="1" lang="ja-JP" altLang="en-US" sz="24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E6AAAD9-3EC2-46ED-AD8C-9442ACC8D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19" y="3652914"/>
            <a:ext cx="5327904" cy="29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B9E2C6-3764-49D6-ADFA-74956A718E84}"/>
              </a:ext>
            </a:extLst>
          </p:cNvPr>
          <p:cNvSpPr txBox="1"/>
          <p:nvPr/>
        </p:nvSpPr>
        <p:spPr>
          <a:xfrm>
            <a:off x="569342" y="345057"/>
            <a:ext cx="897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2.6.1  </a:t>
            </a:r>
            <a:r>
              <a:rPr lang="ja-JP" altLang="en-US" sz="4000" dirty="0"/>
              <a:t>順伝播</a:t>
            </a: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16F277-9686-4DFC-B0AF-5FB7F148F95F}"/>
              </a:ext>
            </a:extLst>
          </p:cNvPr>
          <p:cNvSpPr txBox="1"/>
          <p:nvPr/>
        </p:nvSpPr>
        <p:spPr>
          <a:xfrm>
            <a:off x="201710" y="4665145"/>
            <a:ext cx="83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出力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C53BFF-5638-46AE-90AF-4462365DA612}"/>
              </a:ext>
            </a:extLst>
          </p:cNvPr>
          <p:cNvSpPr txBox="1"/>
          <p:nvPr/>
        </p:nvSpPr>
        <p:spPr>
          <a:xfrm>
            <a:off x="5578499" y="4665144"/>
            <a:ext cx="83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6"/>
                </a:solidFill>
              </a:rPr>
              <a:t>入力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A6F9C9-BD3B-424D-9893-6B6153212249}"/>
              </a:ext>
            </a:extLst>
          </p:cNvPr>
          <p:cNvSpPr txBox="1"/>
          <p:nvPr/>
        </p:nvSpPr>
        <p:spPr>
          <a:xfrm>
            <a:off x="569341" y="5522300"/>
            <a:ext cx="1086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ハイパーパラメータを設定し、データ</a:t>
            </a:r>
            <a:r>
              <a:rPr lang="ja-JP" altLang="en-US" sz="2400" dirty="0"/>
              <a:t>を</a:t>
            </a:r>
            <a:r>
              <a:rPr kumimoji="1" lang="ja-JP" altLang="en-US" sz="2400" dirty="0"/>
              <a:t>与え、結合重み</a:t>
            </a:r>
            <a:r>
              <a:rPr kumimoji="1" lang="en-US" altLang="ja-JP" sz="2400" dirty="0"/>
              <a:t>W</a:t>
            </a:r>
            <a:r>
              <a:rPr kumimoji="1" lang="en-US" altLang="ja-JP" sz="2400" baseline="30000" dirty="0"/>
              <a:t>(m)</a:t>
            </a:r>
            <a:r>
              <a:rPr kumimoji="1" lang="ja-JP" altLang="en-US" sz="2400" dirty="0"/>
              <a:t>を学習</a:t>
            </a:r>
            <a:r>
              <a:rPr lang="ja-JP" altLang="en-US" sz="2400" dirty="0"/>
              <a:t>で</a:t>
            </a:r>
            <a:r>
              <a:rPr kumimoji="1" lang="ja-JP" altLang="en-US" sz="2400" dirty="0"/>
              <a:t>求める。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D00882-AC63-4CD3-B196-EB7625FAB01F}"/>
              </a:ext>
            </a:extLst>
          </p:cNvPr>
          <p:cNvSpPr txBox="1"/>
          <p:nvPr/>
        </p:nvSpPr>
        <p:spPr>
          <a:xfrm>
            <a:off x="0" y="5983965"/>
            <a:ext cx="641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( </a:t>
            </a:r>
            <a:r>
              <a:rPr kumimoji="1" lang="ja-JP" altLang="en-US" sz="2400" dirty="0"/>
              <a:t>層数</a:t>
            </a:r>
            <a:r>
              <a:rPr kumimoji="1" lang="en-US" altLang="ja-JP" sz="2400" dirty="0"/>
              <a:t>M</a:t>
            </a:r>
            <a:r>
              <a:rPr kumimoji="1" lang="ja-JP" altLang="en-US" sz="2400" dirty="0"/>
              <a:t>、各層のノード数</a:t>
            </a:r>
            <a:r>
              <a:rPr kumimoji="1" lang="en-US" altLang="ja-JP" sz="2400" dirty="0"/>
              <a:t>N</a:t>
            </a:r>
            <a:r>
              <a:rPr kumimoji="1" lang="en-US" altLang="ja-JP" sz="2400" baseline="-25000" dirty="0"/>
              <a:t>m</a:t>
            </a:r>
            <a:r>
              <a:rPr kumimoji="1" lang="ja-JP" altLang="en-US" sz="2400" dirty="0"/>
              <a:t>、活性化関数</a:t>
            </a:r>
            <a:r>
              <a:rPr kumimoji="1" lang="en-US" altLang="ja-JP" sz="2400" dirty="0"/>
              <a:t>f )</a:t>
            </a:r>
            <a:endParaRPr kumimoji="1" lang="ja-JP" altLang="en-US" sz="24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6C250C6-E6DB-4CF4-B2C5-C032F6276F85}"/>
              </a:ext>
            </a:extLst>
          </p:cNvPr>
          <p:cNvCxnSpPr>
            <a:cxnSpLocks/>
          </p:cNvCxnSpPr>
          <p:nvPr/>
        </p:nvCxnSpPr>
        <p:spPr>
          <a:xfrm>
            <a:off x="618332" y="5925511"/>
            <a:ext cx="27390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88DA873-EE4F-4A2F-816E-66FB44EB2E10}"/>
                  </a:ext>
                </a:extLst>
              </p:cNvPr>
              <p:cNvSpPr txBox="1"/>
              <p:nvPr/>
            </p:nvSpPr>
            <p:spPr>
              <a:xfrm>
                <a:off x="465567" y="4203480"/>
                <a:ext cx="6736524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‥</m:t>
                    </m:r>
                  </m:oMath>
                </a14:m>
                <a:r>
                  <a:rPr kumimoji="1" lang="en-US" altLang="ja-JP" sz="2800" dirty="0"/>
                  <a:t>))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88DA873-EE4F-4A2F-816E-66FB44EB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7" y="4203480"/>
                <a:ext cx="6736524" cy="459934"/>
              </a:xfrm>
              <a:prstGeom prst="rect">
                <a:avLst/>
              </a:prstGeom>
              <a:blipFill>
                <a:blip r:embed="rId2"/>
                <a:stretch>
                  <a:fillRect t="-16000" r="-2172" b="-4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8596EBC-302C-4A40-8577-9AF9F7848121}"/>
                  </a:ext>
                </a:extLst>
              </p:cNvPr>
              <p:cNvSpPr txBox="1"/>
              <p:nvPr/>
            </p:nvSpPr>
            <p:spPr>
              <a:xfrm>
                <a:off x="465567" y="3344652"/>
                <a:ext cx="6394571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～</m:t>
                      </m:r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8596EBC-302C-4A40-8577-9AF9F784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7" y="3344652"/>
                <a:ext cx="6394571" cy="494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14D984B-D608-4E75-AE0A-760EDB327F51}"/>
                  </a:ext>
                </a:extLst>
              </p:cNvPr>
              <p:cNvSpPr txBox="1"/>
              <p:nvPr/>
            </p:nvSpPr>
            <p:spPr>
              <a:xfrm>
                <a:off x="76607" y="1373955"/>
                <a:ext cx="6736524" cy="173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・</a:t>
                </a:r>
                <a:r>
                  <a:rPr kumimoji="1" lang="en-US" altLang="ja-JP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400" dirty="0"/>
                  <a:t>層数　　　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sz="2400" dirty="0"/>
                  <a:t>：第</a:t>
                </a:r>
                <a:r>
                  <a:rPr lang="en-US" altLang="ja-JP" sz="2400" dirty="0"/>
                  <a:t>m</a:t>
                </a:r>
                <a:r>
                  <a:rPr lang="ja-JP" altLang="en-US" sz="2400" dirty="0"/>
                  <a:t>層のノード数</a:t>
                </a:r>
                <a:endParaRPr lang="en-US" altLang="ja-JP" sz="2400" dirty="0"/>
              </a:p>
              <a:p>
                <a:r>
                  <a:rPr lang="ja-JP" altLang="en-US" sz="2400" dirty="0"/>
                  <a:t>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 dirty="0"/>
                  <a:t>：活性化関数</a:t>
                </a:r>
                <a:endParaRPr lang="en-US" altLang="ja-JP" sz="2400" dirty="0"/>
              </a:p>
              <a:p>
                <a:r>
                  <a:rPr lang="ja-JP" altLang="en-US" sz="2400" dirty="0"/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400" dirty="0"/>
                  <a:t>第</a:t>
                </a:r>
                <a:r>
                  <a:rPr lang="en-US" altLang="ja-JP" sz="2400" dirty="0"/>
                  <a:t>m</a:t>
                </a:r>
                <a:r>
                  <a:rPr lang="ja-JP" altLang="en-US" sz="2400" dirty="0"/>
                  <a:t>層の状態ベクトル</a:t>
                </a:r>
                <a:r>
                  <a:rPr lang="en-US" altLang="ja-JP" sz="2400" dirty="0"/>
                  <a:t>, 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b="0" dirty="0">
                  <a:ea typeface="Cambria Math" panose="02040503050406030204" pitchFamily="18" charset="0"/>
                </a:endParaRPr>
              </a:p>
              <a:p>
                <a:r>
                  <a:rPr kumimoji="1" lang="ja-JP" altLang="en-US" sz="2400" dirty="0"/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sz="2400" dirty="0"/>
                  <a:t>結合重み行列</a:t>
                </a:r>
                <a:r>
                  <a:rPr kumimoji="1" lang="en-US" altLang="ja-JP" sz="2400" dirty="0"/>
                  <a:t>, (=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14D984B-D608-4E75-AE0A-760EDB327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" y="1373955"/>
                <a:ext cx="6736524" cy="1732462"/>
              </a:xfrm>
              <a:prstGeom prst="rect">
                <a:avLst/>
              </a:prstGeom>
              <a:blipFill>
                <a:blip r:embed="rId4"/>
                <a:stretch>
                  <a:fillRect l="-1448" t="-2807" b="-38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>
            <a:extLst>
              <a:ext uri="{FF2B5EF4-FFF2-40B4-BE49-F238E27FC236}">
                <a16:creationId xmlns:a16="http://schemas.microsoft.com/office/drawing/2014/main" id="{4146863B-6CA7-4486-A90E-18F52F69D1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5" t="52139" r="46384" b="33035"/>
          <a:stretch/>
        </p:blipFill>
        <p:spPr>
          <a:xfrm>
            <a:off x="6875590" y="1214259"/>
            <a:ext cx="5239803" cy="25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2EDDD2-16BF-4BD8-A5CA-281735C82E0B}"/>
              </a:ext>
            </a:extLst>
          </p:cNvPr>
          <p:cNvSpPr txBox="1"/>
          <p:nvPr/>
        </p:nvSpPr>
        <p:spPr>
          <a:xfrm>
            <a:off x="569342" y="345057"/>
            <a:ext cx="897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2.6.2  </a:t>
            </a:r>
            <a:r>
              <a:rPr kumimoji="1" lang="ja-JP" altLang="en-US" sz="4000" dirty="0"/>
              <a:t>教師あり学習と誤差関数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68B674-278E-46FE-BC4B-A4D4702827E1}"/>
              </a:ext>
            </a:extLst>
          </p:cNvPr>
          <p:cNvSpPr txBox="1"/>
          <p:nvPr/>
        </p:nvSpPr>
        <p:spPr>
          <a:xfrm>
            <a:off x="750626" y="2222493"/>
            <a:ext cx="758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chemeClr val="accent6"/>
                </a:solidFill>
              </a:rPr>
              <a:t>入力</a:t>
            </a:r>
            <a:r>
              <a:rPr lang="en-US" altLang="ja-JP" sz="2400" dirty="0">
                <a:solidFill>
                  <a:schemeClr val="accent6"/>
                </a:solidFill>
              </a:rPr>
              <a:t>u</a:t>
            </a:r>
            <a:r>
              <a:rPr lang="ja-JP" altLang="en-US" sz="2400" dirty="0"/>
              <a:t>と</a:t>
            </a:r>
            <a:r>
              <a:rPr lang="ja-JP" altLang="en-US" sz="2400" dirty="0">
                <a:solidFill>
                  <a:srgbClr val="0070C0"/>
                </a:solidFill>
              </a:rPr>
              <a:t>出力の正解値</a:t>
            </a:r>
            <a:r>
              <a:rPr lang="en-US" altLang="ja-JP" sz="2400" dirty="0">
                <a:solidFill>
                  <a:srgbClr val="0070C0"/>
                </a:solidFill>
              </a:rPr>
              <a:t>d</a:t>
            </a:r>
            <a:r>
              <a:rPr lang="ja-JP" altLang="en-US" sz="2400" dirty="0"/>
              <a:t>が与えられる→</a:t>
            </a:r>
            <a:r>
              <a:rPr lang="ja-JP" altLang="en-US" sz="2400" b="1" dirty="0"/>
              <a:t>教師あり学習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2D4CCB-F192-4F24-AEDB-D02F168C8C12}"/>
              </a:ext>
            </a:extLst>
          </p:cNvPr>
          <p:cNvSpPr txBox="1"/>
          <p:nvPr/>
        </p:nvSpPr>
        <p:spPr>
          <a:xfrm>
            <a:off x="1221474" y="2854460"/>
            <a:ext cx="10693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chemeClr val="accent6"/>
                </a:solidFill>
              </a:rPr>
              <a:t>入力データ</a:t>
            </a:r>
            <a:r>
              <a:rPr lang="en-US" altLang="ja-JP" sz="2400" dirty="0">
                <a:solidFill>
                  <a:schemeClr val="accent6"/>
                </a:solidFill>
              </a:rPr>
              <a:t>u</a:t>
            </a:r>
            <a:r>
              <a:rPr lang="ja-JP" altLang="en-US" sz="2400" dirty="0"/>
              <a:t>から計算した</a:t>
            </a:r>
            <a:r>
              <a:rPr lang="ja-JP" altLang="en-US" sz="2400" dirty="0">
                <a:solidFill>
                  <a:srgbClr val="FF0000"/>
                </a:solidFill>
              </a:rPr>
              <a:t>モデル出力</a:t>
            </a:r>
            <a:r>
              <a:rPr lang="en-US" altLang="ja-JP" sz="2400" dirty="0">
                <a:solidFill>
                  <a:srgbClr val="FF0000"/>
                </a:solidFill>
              </a:rPr>
              <a:t>y</a:t>
            </a:r>
            <a:r>
              <a:rPr lang="ja-JP" altLang="en-US" sz="2400" dirty="0"/>
              <a:t>と</a:t>
            </a:r>
            <a:r>
              <a:rPr lang="ja-JP" altLang="en-US" sz="2400" dirty="0">
                <a:solidFill>
                  <a:schemeClr val="accent1"/>
                </a:solidFill>
              </a:rPr>
              <a:t>出力データ</a:t>
            </a:r>
            <a:r>
              <a:rPr lang="en-US" altLang="ja-JP" sz="2400" dirty="0">
                <a:solidFill>
                  <a:schemeClr val="accent1"/>
                </a:solidFill>
              </a:rPr>
              <a:t>d</a:t>
            </a:r>
            <a:r>
              <a:rPr lang="ja-JP" altLang="en-US" sz="2400" dirty="0"/>
              <a:t>との差を最小化する。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FED589D-B569-4BF6-84CD-97FC30D465CC}"/>
                  </a:ext>
                </a:extLst>
              </p:cNvPr>
              <p:cNvSpPr txBox="1"/>
              <p:nvPr/>
            </p:nvSpPr>
            <p:spPr>
              <a:xfrm>
                <a:off x="750626" y="3439235"/>
                <a:ext cx="985141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・訓練データの総数が</a:t>
                </a:r>
                <a:r>
                  <a:rPr lang="en-US" altLang="ja-JP" sz="2400" dirty="0"/>
                  <a:t>T</a:t>
                </a:r>
                <a:r>
                  <a:rPr lang="ja-JP" altLang="en-US" sz="2400" dirty="0"/>
                  <a:t>の時、</a:t>
                </a:r>
                <a:r>
                  <a:rPr lang="en-US" altLang="ja-JP" sz="2400" dirty="0"/>
                  <a:t>n</a:t>
                </a:r>
                <a:r>
                  <a:rPr lang="ja-JP" altLang="en-US" sz="2400" dirty="0"/>
                  <a:t>番目のデータの誤差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ja-JP" altLang="en-US" sz="2400" dirty="0"/>
                  <a:t>は、</a:t>
                </a:r>
                <a:endParaRPr kumimoji="1" lang="ja-JP" altLang="en-US" sz="2400" b="1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FED589D-B569-4BF6-84CD-97FC30D46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6" y="3439235"/>
                <a:ext cx="9851410" cy="476990"/>
              </a:xfrm>
              <a:prstGeom prst="rect">
                <a:avLst/>
              </a:prstGeom>
              <a:blipFill>
                <a:blip r:embed="rId2"/>
                <a:stretch>
                  <a:fillRect l="-928" t="-6410" b="-2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7FDEDAE-3FA6-4FDB-A719-FCA37F5A7592}"/>
                  </a:ext>
                </a:extLst>
              </p:cNvPr>
              <p:cNvSpPr txBox="1"/>
              <p:nvPr/>
            </p:nvSpPr>
            <p:spPr>
              <a:xfrm>
                <a:off x="3988558" y="3877947"/>
                <a:ext cx="316759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7FDEDAE-3FA6-4FDB-A719-FCA37F5A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58" y="3877947"/>
                <a:ext cx="316759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73B1AA7-5C80-4DDB-8B9C-9015F2BF6DCF}"/>
                  </a:ext>
                </a:extLst>
              </p:cNvPr>
              <p:cNvSpPr txBox="1"/>
              <p:nvPr/>
            </p:nvSpPr>
            <p:spPr>
              <a:xfrm>
                <a:off x="3988558" y="4766568"/>
                <a:ext cx="201394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73B1AA7-5C80-4DDB-8B9C-9015F2BF6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58" y="4766568"/>
                <a:ext cx="2013949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261C9B4-9DF2-47CF-BD5F-B94587B50A69}"/>
                  </a:ext>
                </a:extLst>
              </p:cNvPr>
              <p:cNvSpPr txBox="1"/>
              <p:nvPr/>
            </p:nvSpPr>
            <p:spPr>
              <a:xfrm>
                <a:off x="750626" y="4671302"/>
                <a:ext cx="2770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・誤差総和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261C9B4-9DF2-47CF-BD5F-B94587B50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6" y="4671302"/>
                <a:ext cx="2770496" cy="461665"/>
              </a:xfrm>
              <a:prstGeom prst="rect">
                <a:avLst/>
              </a:prstGeom>
              <a:blipFill>
                <a:blip r:embed="rId5"/>
                <a:stretch>
                  <a:fillRect l="-3297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A5FF66-88BE-4673-ADCF-FB3137578422}"/>
                  </a:ext>
                </a:extLst>
              </p:cNvPr>
              <p:cNvSpPr txBox="1"/>
              <p:nvPr/>
            </p:nvSpPr>
            <p:spPr>
              <a:xfrm>
                <a:off x="750625" y="5976938"/>
                <a:ext cx="11211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・誤差関数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の変数は</a:t>
                </a:r>
                <a:r>
                  <a:rPr lang="ja-JP" altLang="en-US" sz="2400" dirty="0"/>
                  <a:t>結合重み</a:t>
                </a:r>
                <a:r>
                  <a:rPr lang="en-US" altLang="ja-JP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ja-JP" altLang="en-US" sz="2400" dirty="0">
                    <a:latin typeface="+mn-ea"/>
                  </a:rPr>
                  <a:t>のみで、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を最小化する問題に帰着する。</a:t>
                </a:r>
                <a:endParaRPr kumimoji="1" lang="en-US" altLang="ja-JP" sz="2400" dirty="0">
                  <a:latin typeface="+mn-ea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A5FF66-88BE-4673-ADCF-FB313757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5976938"/>
                <a:ext cx="11211637" cy="461665"/>
              </a:xfrm>
              <a:prstGeom prst="rect">
                <a:avLst/>
              </a:prstGeom>
              <a:blipFill>
                <a:blip r:embed="rId6"/>
                <a:stretch>
                  <a:fillRect l="-816" t="-13158" r="-3589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E21075-739C-4F03-97EE-1E56268E7A60}"/>
              </a:ext>
            </a:extLst>
          </p:cNvPr>
          <p:cNvSpPr txBox="1"/>
          <p:nvPr/>
        </p:nvSpPr>
        <p:spPr>
          <a:xfrm>
            <a:off x="2540434" y="1676619"/>
            <a:ext cx="83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出力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E43AD2-F07F-4C0B-9233-6F0451402617}"/>
              </a:ext>
            </a:extLst>
          </p:cNvPr>
          <p:cNvSpPr txBox="1"/>
          <p:nvPr/>
        </p:nvSpPr>
        <p:spPr>
          <a:xfrm>
            <a:off x="7917223" y="1676618"/>
            <a:ext cx="83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6"/>
                </a:solidFill>
              </a:rPr>
              <a:t>入力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07F50D4-3327-44B4-9779-072F25CFF08B}"/>
                  </a:ext>
                </a:extLst>
              </p:cNvPr>
              <p:cNvSpPr txBox="1"/>
              <p:nvPr/>
            </p:nvSpPr>
            <p:spPr>
              <a:xfrm>
                <a:off x="2804291" y="1214954"/>
                <a:ext cx="6736524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‥</m:t>
                    </m:r>
                  </m:oMath>
                </a14:m>
                <a:r>
                  <a:rPr kumimoji="1" lang="en-US" altLang="ja-JP" sz="2800" dirty="0"/>
                  <a:t>))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07F50D4-3327-44B4-9779-072F25CFF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91" y="1214954"/>
                <a:ext cx="6736524" cy="459934"/>
              </a:xfrm>
              <a:prstGeom prst="rect">
                <a:avLst/>
              </a:prstGeom>
              <a:blipFill>
                <a:blip r:embed="rId7"/>
                <a:stretch>
                  <a:fillRect t="-15789" r="-2172" b="-47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AC8-6BD7-2D46-B806-83A598B2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168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6</a:t>
            </a:r>
            <a:r>
              <a:rPr lang="en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ko-KR" altLang="en-US" dirty="0"/>
              <a:t>勾配降下法</a:t>
            </a:r>
            <a:r>
              <a:rPr lang="en-US" altLang="ko-KR" dirty="0"/>
              <a:t> (Gradient descent)</a:t>
            </a:r>
            <a:endParaRPr lang="en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977B3-AB0D-ED4E-B3FD-C7631DFAD524}"/>
              </a:ext>
            </a:extLst>
          </p:cNvPr>
          <p:cNvGrpSpPr/>
          <p:nvPr/>
        </p:nvGrpSpPr>
        <p:grpSpPr>
          <a:xfrm>
            <a:off x="4933348" y="2941855"/>
            <a:ext cx="6078549" cy="3850492"/>
            <a:chOff x="6706409" y="2268237"/>
            <a:chExt cx="4151730" cy="2629938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E3A77A8-0DCF-C94F-A6FA-171EAAA49B80}"/>
                </a:ext>
              </a:extLst>
            </p:cNvPr>
            <p:cNvCxnSpPr/>
            <p:nvPr/>
          </p:nvCxnSpPr>
          <p:spPr>
            <a:xfrm>
              <a:off x="7576761" y="4563195"/>
              <a:ext cx="32813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BDEB614-D322-FF46-9B82-6675E97FB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2711" y="2362554"/>
              <a:ext cx="0" cy="2326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31E659-3FAD-DD44-A110-AD9FF2FE7261}"/>
                    </a:ext>
                  </a:extLst>
                </p:cNvPr>
                <p:cNvSpPr txBox="1"/>
                <p:nvPr/>
              </p:nvSpPr>
              <p:spPr>
                <a:xfrm>
                  <a:off x="10359828" y="4624894"/>
                  <a:ext cx="485116" cy="273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𝑤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,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31E659-3FAD-DD44-A110-AD9FF2FE7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828" y="4624894"/>
                  <a:ext cx="485116" cy="2732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D692C7E-00E0-004E-88AE-6FD6311EA233}"/>
                    </a:ext>
                  </a:extLst>
                </p:cNvPr>
                <p:cNvSpPr txBox="1"/>
                <p:nvPr/>
              </p:nvSpPr>
              <p:spPr>
                <a:xfrm>
                  <a:off x="6706409" y="2268237"/>
                  <a:ext cx="988801" cy="273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𝑀𝑆𝐸</m:t>
                        </m:r>
                        <m:d>
                          <m:d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d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𝑤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,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D692C7E-00E0-004E-88AE-6FD6311EA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409" y="2268237"/>
                  <a:ext cx="988801" cy="273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547366C2-0616-F144-A9A6-77E56305A7DB}"/>
                </a:ext>
              </a:extLst>
            </p:cNvPr>
            <p:cNvSpPr/>
            <p:nvPr/>
          </p:nvSpPr>
          <p:spPr>
            <a:xfrm>
              <a:off x="7964836" y="2612761"/>
              <a:ext cx="2337541" cy="1791418"/>
            </a:xfrm>
            <a:custGeom>
              <a:avLst/>
              <a:gdLst>
                <a:gd name="connsiteX0" fmla="*/ 0 w 1451429"/>
                <a:gd name="connsiteY0" fmla="*/ 43543 h 1480511"/>
                <a:gd name="connsiteX1" fmla="*/ 725715 w 1451429"/>
                <a:gd name="connsiteY1" fmla="*/ 1480457 h 1480511"/>
                <a:gd name="connsiteX2" fmla="*/ 1451429 w 1451429"/>
                <a:gd name="connsiteY2" fmla="*/ 0 h 148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1429" h="1480511">
                  <a:moveTo>
                    <a:pt x="0" y="43543"/>
                  </a:moveTo>
                  <a:cubicBezTo>
                    <a:pt x="241905" y="765628"/>
                    <a:pt x="483810" y="1487714"/>
                    <a:pt x="725715" y="1480457"/>
                  </a:cubicBezTo>
                  <a:cubicBezTo>
                    <a:pt x="967620" y="1473200"/>
                    <a:pt x="1209524" y="736600"/>
                    <a:pt x="1451429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00683-100E-B24F-B6CA-585531B82AAC}"/>
              </a:ext>
            </a:extLst>
          </p:cNvPr>
          <p:cNvSpPr txBox="1"/>
          <p:nvPr/>
        </p:nvSpPr>
        <p:spPr>
          <a:xfrm>
            <a:off x="508293" y="1652478"/>
            <a:ext cx="485902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機械学習で頻繁に使われてるアルゴリズム</a:t>
            </a:r>
            <a:b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微分をすることで</a:t>
            </a:r>
            <a: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MSE</a:t>
            </a:r>
            <a:r>
              <a:rPr kumimoji="1"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の最小値を探索</a:t>
            </a:r>
            <a:b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学習プロセス</a:t>
            </a:r>
            <a:endParaRPr kumimoji="1" lang="en-US" altLang="ko-KR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パラメータの初期値を設定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微分で最小値への勾配を把握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微分値を使ってパラメータを更新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2~3</a:t>
            </a:r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</a:t>
            </a:r>
            <a:r>
              <a:rPr kumimoji="1" lang="ko-KR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繰り返し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if </a:t>
            </a: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パラメータがあまり更新されない</a:t>
            </a:r>
            <a: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</a:t>
            </a:r>
            <a:b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   </a:t>
            </a:r>
            <a:r>
              <a:rPr kumimoji="1" lang="ko-KR" altLang="en-US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更新ストップ</a:t>
            </a:r>
            <a:endParaRPr kumimoji="1" lang="en-US" altLang="ko-KR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8B606-CE5C-2545-982F-2D1C716033CA}"/>
                  </a:ext>
                </a:extLst>
              </p:cNvPr>
              <p:cNvSpPr txBox="1"/>
              <p:nvPr/>
            </p:nvSpPr>
            <p:spPr>
              <a:xfrm>
                <a:off x="1305843" y="4689146"/>
                <a:ext cx="2937022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 =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−</m:t>
                      </m:r>
                      <m:r>
                        <a:rPr kumimoji="1"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sz="1600" dirty="0">
                  <a:ea typeface="Hiragino Kaku Gothic Pro W3" panose="020B03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 =</m:t>
                      </m:r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−</m:t>
                      </m:r>
                      <m:r>
                        <a:rPr kumimoji="1" lang="en-US" altLang="ko-K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8B606-CE5C-2545-982F-2D1C71603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43" y="4689146"/>
                <a:ext cx="2937022" cy="1028743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5661-1FE9-164D-9DE4-E573B8373021}"/>
                  </a:ext>
                </a:extLst>
              </p:cNvPr>
              <p:cNvSpPr txBox="1"/>
              <p:nvPr/>
            </p:nvSpPr>
            <p:spPr>
              <a:xfrm>
                <a:off x="1248982" y="3766896"/>
                <a:ext cx="2781146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</m:d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5661-1FE9-164D-9DE4-E573B837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82" y="3766896"/>
                <a:ext cx="2781146" cy="560538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CF3AD-B4FE-F048-81F2-CF53158AAC59}"/>
                  </a:ext>
                </a:extLst>
              </p:cNvPr>
              <p:cNvSpPr txBox="1"/>
              <p:nvPr/>
            </p:nvSpPr>
            <p:spPr>
              <a:xfrm>
                <a:off x="1305843" y="2984005"/>
                <a:ext cx="772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CF3AD-B4FE-F048-81F2-CF53158AA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43" y="2984005"/>
                <a:ext cx="772391" cy="338554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620657-020D-5741-A22B-088A0F9A4545}"/>
              </a:ext>
            </a:extLst>
          </p:cNvPr>
          <p:cNvCxnSpPr>
            <a:cxnSpLocks/>
          </p:cNvCxnSpPr>
          <p:nvPr/>
        </p:nvCxnSpPr>
        <p:spPr>
          <a:xfrm flipH="1" flipV="1">
            <a:off x="9965875" y="4143624"/>
            <a:ext cx="313930" cy="487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858E05-B26A-5A47-93FC-4702F0FCBD66}"/>
                  </a:ext>
                </a:extLst>
              </p:cNvPr>
              <p:cNvSpPr txBox="1"/>
              <p:nvPr/>
            </p:nvSpPr>
            <p:spPr>
              <a:xfrm>
                <a:off x="10115590" y="4573013"/>
                <a:ext cx="1062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1. 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858E05-B26A-5A47-93FC-4702F0FC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590" y="4573013"/>
                <a:ext cx="10624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45BC352-5E9B-3346-B7D4-C798D5F94DD4}"/>
              </a:ext>
            </a:extLst>
          </p:cNvPr>
          <p:cNvCxnSpPr>
            <a:cxnSpLocks/>
          </p:cNvCxnSpPr>
          <p:nvPr/>
        </p:nvCxnSpPr>
        <p:spPr>
          <a:xfrm flipH="1">
            <a:off x="9280076" y="2720073"/>
            <a:ext cx="1249950" cy="28348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9C165-C3D6-744E-BACC-FD010637F8E8}"/>
                  </a:ext>
                </a:extLst>
              </p:cNvPr>
              <p:cNvSpPr txBox="1"/>
              <p:nvPr/>
            </p:nvSpPr>
            <p:spPr>
              <a:xfrm>
                <a:off x="8463384" y="2413058"/>
                <a:ext cx="2004267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2. </m:t>
                      </m:r>
                      <m:f>
                        <m:fPr>
                          <m:ctrlPr>
                            <a:rPr kumimoji="1"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dirty="0">
                  <a:solidFill>
                    <a:srgbClr val="FF0000"/>
                  </a:solidFill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9C165-C3D6-744E-BACC-FD01063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384" y="2413058"/>
                <a:ext cx="2004267" cy="619080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FD81EFA7-17B0-F34B-9CD8-A41A85676A3E}"/>
              </a:ext>
            </a:extLst>
          </p:cNvPr>
          <p:cNvSpPr/>
          <p:nvPr/>
        </p:nvSpPr>
        <p:spPr>
          <a:xfrm>
            <a:off x="9863487" y="3938176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5B10742-07BA-BF40-8B78-E1A692D17E14}"/>
              </a:ext>
            </a:extLst>
          </p:cNvPr>
          <p:cNvSpPr/>
          <p:nvPr/>
        </p:nvSpPr>
        <p:spPr>
          <a:xfrm>
            <a:off x="9569075" y="4630907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2C6B097-32E4-594F-8456-106B96CB5AD6}"/>
              </a:ext>
            </a:extLst>
          </p:cNvPr>
          <p:cNvSpPr/>
          <p:nvPr/>
        </p:nvSpPr>
        <p:spPr>
          <a:xfrm>
            <a:off x="9326617" y="5095037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D54EEE6-4CB7-3144-8D31-2B098CD11E00}"/>
              </a:ext>
            </a:extLst>
          </p:cNvPr>
          <p:cNvSpPr/>
          <p:nvPr/>
        </p:nvSpPr>
        <p:spPr>
          <a:xfrm>
            <a:off x="9104941" y="5434475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4EF8F9D-DF3E-ED48-8479-9BDD8F99AC02}"/>
              </a:ext>
            </a:extLst>
          </p:cNvPr>
          <p:cNvSpPr/>
          <p:nvPr/>
        </p:nvSpPr>
        <p:spPr>
          <a:xfrm>
            <a:off x="8935220" y="5670003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7C73C30-A039-1844-808C-D5B3C75F0BF7}"/>
              </a:ext>
            </a:extLst>
          </p:cNvPr>
          <p:cNvSpPr/>
          <p:nvPr/>
        </p:nvSpPr>
        <p:spPr>
          <a:xfrm>
            <a:off x="8765499" y="5832794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EF4842-8936-124B-86E0-F7B28CCF8C2E}"/>
              </a:ext>
            </a:extLst>
          </p:cNvPr>
          <p:cNvSpPr/>
          <p:nvPr/>
        </p:nvSpPr>
        <p:spPr>
          <a:xfrm>
            <a:off x="8585387" y="5933239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2E4075BB-9FE7-7F42-B9B8-D03CD25CDE72}"/>
              </a:ext>
            </a:extLst>
          </p:cNvPr>
          <p:cNvSpPr/>
          <p:nvPr/>
        </p:nvSpPr>
        <p:spPr>
          <a:xfrm>
            <a:off x="9550563" y="4044554"/>
            <a:ext cx="244759" cy="558189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9A7D043B-4FAD-E346-AB10-A34F42DA69C5}"/>
              </a:ext>
            </a:extLst>
          </p:cNvPr>
          <p:cNvSpPr/>
          <p:nvPr/>
        </p:nvSpPr>
        <p:spPr>
          <a:xfrm>
            <a:off x="9345597" y="4675794"/>
            <a:ext cx="222508" cy="419376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44616D86-C3E7-5640-A6E5-D8663BB65979}"/>
              </a:ext>
            </a:extLst>
          </p:cNvPr>
          <p:cNvSpPr/>
          <p:nvPr/>
        </p:nvSpPr>
        <p:spPr>
          <a:xfrm>
            <a:off x="9094225" y="5137543"/>
            <a:ext cx="183891" cy="346592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494E1A48-308B-DA45-BDC1-E3404DEE5FD7}"/>
              </a:ext>
            </a:extLst>
          </p:cNvPr>
          <p:cNvSpPr/>
          <p:nvPr/>
        </p:nvSpPr>
        <p:spPr>
          <a:xfrm>
            <a:off x="8941083" y="5464819"/>
            <a:ext cx="102341" cy="215206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FFE578B3-5920-AC4E-B63D-F67ED736BCEF}"/>
              </a:ext>
            </a:extLst>
          </p:cNvPr>
          <p:cNvSpPr/>
          <p:nvPr/>
        </p:nvSpPr>
        <p:spPr>
          <a:xfrm>
            <a:off x="8794089" y="5680025"/>
            <a:ext cx="102341" cy="166048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1987B109-DA1A-7245-926C-CF10974B04E3}"/>
              </a:ext>
            </a:extLst>
          </p:cNvPr>
          <p:cNvSpPr/>
          <p:nvPr/>
        </p:nvSpPr>
        <p:spPr>
          <a:xfrm rot="1158741">
            <a:off x="8644647" y="5809359"/>
            <a:ext cx="93037" cy="166048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20EA7634-7CD1-754F-8670-149D299B0455}"/>
              </a:ext>
            </a:extLst>
          </p:cNvPr>
          <p:cNvCxnSpPr>
            <a:cxnSpLocks/>
          </p:cNvCxnSpPr>
          <p:nvPr/>
        </p:nvCxnSpPr>
        <p:spPr>
          <a:xfrm>
            <a:off x="9668392" y="3441188"/>
            <a:ext cx="0" cy="285563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371C817B-C7E6-DA4C-BE5D-188C7A61034F}"/>
              </a:ext>
            </a:extLst>
          </p:cNvPr>
          <p:cNvCxnSpPr>
            <a:cxnSpLocks/>
          </p:cNvCxnSpPr>
          <p:nvPr/>
        </p:nvCxnSpPr>
        <p:spPr>
          <a:xfrm>
            <a:off x="9965875" y="3441188"/>
            <a:ext cx="0" cy="285563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BF371F-E95D-1941-8714-B7291B7F42E7}"/>
              </a:ext>
            </a:extLst>
          </p:cNvPr>
          <p:cNvCxnSpPr/>
          <p:nvPr/>
        </p:nvCxnSpPr>
        <p:spPr>
          <a:xfrm>
            <a:off x="9659026" y="5933239"/>
            <a:ext cx="3054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2B8403-5D8C-3A4F-9261-70C337AEE994}"/>
                  </a:ext>
                </a:extLst>
              </p:cNvPr>
              <p:cNvSpPr txBox="1"/>
              <p:nvPr/>
            </p:nvSpPr>
            <p:spPr>
              <a:xfrm>
                <a:off x="9960490" y="5650687"/>
                <a:ext cx="2171300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3. </m:t>
                      </m:r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𝑀𝑆𝐸</m:t>
                      </m:r>
                      <m:d>
                        <m:d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dirty="0">
                  <a:solidFill>
                    <a:srgbClr val="0070C0"/>
                  </a:solidFill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2B8403-5D8C-3A4F-9261-70C337AEE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90" y="5650687"/>
                <a:ext cx="2171300" cy="619080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타원 50">
            <a:extLst>
              <a:ext uri="{FF2B5EF4-FFF2-40B4-BE49-F238E27FC236}">
                <a16:creationId xmlns:a16="http://schemas.microsoft.com/office/drawing/2014/main" id="{DFFF691E-929B-AE4E-ABDE-B5B4F5710263}"/>
              </a:ext>
            </a:extLst>
          </p:cNvPr>
          <p:cNvSpPr/>
          <p:nvPr/>
        </p:nvSpPr>
        <p:spPr>
          <a:xfrm>
            <a:off x="8374102" y="5992120"/>
            <a:ext cx="178564" cy="17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자유형 51">
            <a:extLst>
              <a:ext uri="{FF2B5EF4-FFF2-40B4-BE49-F238E27FC236}">
                <a16:creationId xmlns:a16="http://schemas.microsoft.com/office/drawing/2014/main" id="{0764CCC0-378B-054A-8051-99C4342D03D2}"/>
              </a:ext>
            </a:extLst>
          </p:cNvPr>
          <p:cNvSpPr/>
          <p:nvPr/>
        </p:nvSpPr>
        <p:spPr>
          <a:xfrm rot="2421058">
            <a:off x="8474926" y="5868240"/>
            <a:ext cx="93037" cy="166048"/>
          </a:xfrm>
          <a:custGeom>
            <a:avLst/>
            <a:gdLst>
              <a:gd name="connsiteX0" fmla="*/ 296159 w 296159"/>
              <a:gd name="connsiteY0" fmla="*/ 0 h 675409"/>
              <a:gd name="connsiteX1" fmla="*/ 25996 w 296159"/>
              <a:gd name="connsiteY1" fmla="*/ 280555 h 675409"/>
              <a:gd name="connsiteX2" fmla="*/ 25996 w 296159"/>
              <a:gd name="connsiteY2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159" h="675409">
                <a:moveTo>
                  <a:pt x="296159" y="0"/>
                </a:moveTo>
                <a:cubicBezTo>
                  <a:pt x="183591" y="83993"/>
                  <a:pt x="71023" y="167987"/>
                  <a:pt x="25996" y="280555"/>
                </a:cubicBezTo>
                <a:cubicBezTo>
                  <a:pt x="-19031" y="393123"/>
                  <a:pt x="3482" y="534266"/>
                  <a:pt x="25996" y="67540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A13BC2-3BE1-E540-8414-F05FD0A9CD3B}"/>
              </a:ext>
            </a:extLst>
          </p:cNvPr>
          <p:cNvCxnSpPr>
            <a:cxnSpLocks/>
          </p:cNvCxnSpPr>
          <p:nvPr/>
        </p:nvCxnSpPr>
        <p:spPr>
          <a:xfrm>
            <a:off x="8453019" y="5456836"/>
            <a:ext cx="6225" cy="415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9F8F36-F223-1846-AC21-6C7461D97617}"/>
              </a:ext>
            </a:extLst>
          </p:cNvPr>
          <p:cNvSpPr txBox="1"/>
          <p:nvPr/>
        </p:nvSpPr>
        <p:spPr>
          <a:xfrm>
            <a:off x="7827764" y="506514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Minimum</a:t>
            </a:r>
            <a:endParaRPr kumimoji="1" lang="ja-JP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86D524-FB4C-AF4B-9743-DC24B8901BEB}"/>
              </a:ext>
            </a:extLst>
          </p:cNvPr>
          <p:cNvSpPr txBox="1"/>
          <p:nvPr/>
        </p:nvSpPr>
        <p:spPr>
          <a:xfrm>
            <a:off x="3183758" y="5742798"/>
            <a:ext cx="1261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Learning rate</a:t>
            </a:r>
            <a:endParaRPr kumimoji="1" lang="ja-JP" altLang="en-US" sz="1400"/>
          </a:p>
        </p:txBody>
      </p:sp>
      <p:sp>
        <p:nvSpPr>
          <p:cNvPr id="60" name="자유형 59">
            <a:extLst>
              <a:ext uri="{FF2B5EF4-FFF2-40B4-BE49-F238E27FC236}">
                <a16:creationId xmlns:a16="http://schemas.microsoft.com/office/drawing/2014/main" id="{42736572-EA7F-1B41-80AA-85D58FCAA2FB}"/>
              </a:ext>
            </a:extLst>
          </p:cNvPr>
          <p:cNvSpPr/>
          <p:nvPr/>
        </p:nvSpPr>
        <p:spPr>
          <a:xfrm>
            <a:off x="2540805" y="5627541"/>
            <a:ext cx="596496" cy="280554"/>
          </a:xfrm>
          <a:custGeom>
            <a:avLst/>
            <a:gdLst>
              <a:gd name="connsiteX0" fmla="*/ 596496 w 596496"/>
              <a:gd name="connsiteY0" fmla="*/ 280554 h 280554"/>
              <a:gd name="connsiteX1" fmla="*/ 87342 w 596496"/>
              <a:gd name="connsiteY1" fmla="*/ 197427 h 280554"/>
              <a:gd name="connsiteX2" fmla="*/ 4215 w 596496"/>
              <a:gd name="connsiteY2" fmla="*/ 0 h 2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96" h="280554">
                <a:moveTo>
                  <a:pt x="596496" y="280554"/>
                </a:moveTo>
                <a:cubicBezTo>
                  <a:pt x="391275" y="262370"/>
                  <a:pt x="186055" y="244186"/>
                  <a:pt x="87342" y="197427"/>
                </a:cubicBezTo>
                <a:cubicBezTo>
                  <a:pt x="-11371" y="150668"/>
                  <a:pt x="-3578" y="75334"/>
                  <a:pt x="4215" y="0"/>
                </a:cubicBezTo>
              </a:path>
            </a:pathLst>
          </a:cu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3591ED4-3AF5-4FB7-99BF-2659996A473F}"/>
              </a:ext>
            </a:extLst>
          </p:cNvPr>
          <p:cNvSpPr txBox="1"/>
          <p:nvPr/>
        </p:nvSpPr>
        <p:spPr>
          <a:xfrm>
            <a:off x="82909" y="179456"/>
            <a:ext cx="897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※</a:t>
            </a:r>
            <a:r>
              <a:rPr kumimoji="1" lang="ja-JP" altLang="en-US" sz="4000" dirty="0"/>
              <a:t>前回</a:t>
            </a:r>
            <a:r>
              <a:rPr kumimoji="1" lang="en-US" altLang="ja-JP" sz="4000" dirty="0"/>
              <a:t>(5/14)</a:t>
            </a:r>
            <a:r>
              <a:rPr lang="ja-JP" altLang="en-US" sz="4000" dirty="0"/>
              <a:t>の金先生スライド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675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AE4304-DC73-4B03-9D99-30E53DC1F3F9}"/>
              </a:ext>
            </a:extLst>
          </p:cNvPr>
          <p:cNvSpPr txBox="1"/>
          <p:nvPr/>
        </p:nvSpPr>
        <p:spPr>
          <a:xfrm>
            <a:off x="330506" y="260073"/>
            <a:ext cx="897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2.6.3  </a:t>
            </a:r>
            <a:r>
              <a:rPr kumimoji="1" lang="ja-JP" altLang="en-US" sz="4000" dirty="0"/>
              <a:t>勾配法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55F6F1-B0C9-4C2A-91F2-CE9D0729BCE8}"/>
              </a:ext>
            </a:extLst>
          </p:cNvPr>
          <p:cNvSpPr txBox="1"/>
          <p:nvPr/>
        </p:nvSpPr>
        <p:spPr>
          <a:xfrm>
            <a:off x="489098" y="2654488"/>
            <a:ext cx="615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・バッチ学習</a:t>
            </a:r>
            <a:endParaRPr lang="en-US" altLang="ja-JP" sz="2400" dirty="0"/>
          </a:p>
          <a:p>
            <a:r>
              <a:rPr lang="en-US" altLang="ja-JP" sz="2400" dirty="0"/>
              <a:t>T</a:t>
            </a:r>
            <a:r>
              <a:rPr lang="ja-JP" altLang="en-US" sz="2400" dirty="0"/>
              <a:t>個の訓練データを一気に更新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0AAF86-5EE5-43BC-93EB-136B74BB8BB6}"/>
              </a:ext>
            </a:extLst>
          </p:cNvPr>
          <p:cNvSpPr txBox="1"/>
          <p:nvPr/>
        </p:nvSpPr>
        <p:spPr>
          <a:xfrm>
            <a:off x="495920" y="4058516"/>
            <a:ext cx="533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・オンライン学習</a:t>
            </a:r>
            <a:endParaRPr lang="en-US" altLang="ja-JP" sz="2400" dirty="0"/>
          </a:p>
          <a:p>
            <a:r>
              <a:rPr kumimoji="1" lang="en-US" altLang="ja-JP" sz="2400" dirty="0"/>
              <a:t>T</a:t>
            </a:r>
            <a:r>
              <a:rPr kumimoji="1" lang="ja-JP" altLang="en-US" sz="2400" dirty="0"/>
              <a:t>個の訓練データを一つずつ順次更新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CEB9CC-4D7B-4F7A-8216-EA94B2DB0305}"/>
              </a:ext>
            </a:extLst>
          </p:cNvPr>
          <p:cNvSpPr txBox="1"/>
          <p:nvPr/>
        </p:nvSpPr>
        <p:spPr>
          <a:xfrm>
            <a:off x="495920" y="5472826"/>
            <a:ext cx="5333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・ミニパッチ学習</a:t>
            </a:r>
            <a:endParaRPr lang="en-US" altLang="ja-JP" sz="2400" dirty="0"/>
          </a:p>
          <a:p>
            <a:r>
              <a:rPr lang="en-US" altLang="ja-JP" sz="2400" dirty="0"/>
              <a:t>T</a:t>
            </a:r>
            <a:r>
              <a:rPr lang="ja-JP" altLang="en-US" sz="2400" dirty="0"/>
              <a:t>個の訓練データを複数のグループに</a:t>
            </a:r>
            <a:endParaRPr lang="en-US" altLang="ja-JP" sz="2400" dirty="0"/>
          </a:p>
          <a:p>
            <a:r>
              <a:rPr lang="ja-JP" altLang="en-US" sz="2400" dirty="0"/>
              <a:t>分け、グループごとに更新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01F86F-5AD9-477F-B207-65EC8B407A58}"/>
                  </a:ext>
                </a:extLst>
              </p:cNvPr>
              <p:cNvSpPr txBox="1"/>
              <p:nvPr/>
            </p:nvSpPr>
            <p:spPr>
              <a:xfrm>
                <a:off x="5829814" y="4542312"/>
                <a:ext cx="52362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→⋯→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01F86F-5AD9-477F-B207-65EC8B407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814" y="4542312"/>
                <a:ext cx="52362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D92654-0C5E-4B19-94B7-638837310E64}"/>
                  </a:ext>
                </a:extLst>
              </p:cNvPr>
              <p:cNvSpPr txBox="1"/>
              <p:nvPr/>
            </p:nvSpPr>
            <p:spPr>
              <a:xfrm>
                <a:off x="6863116" y="3090438"/>
                <a:ext cx="31696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D92654-0C5E-4B19-94B7-638837310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16" y="3090438"/>
                <a:ext cx="31696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65DD573-CBEE-474E-947C-F0B80884B454}"/>
              </a:ext>
            </a:extLst>
          </p:cNvPr>
          <p:cNvCxnSpPr>
            <a:cxnSpLocks/>
          </p:cNvCxnSpPr>
          <p:nvPr/>
        </p:nvCxnSpPr>
        <p:spPr>
          <a:xfrm flipH="1">
            <a:off x="8447962" y="2765693"/>
            <a:ext cx="409216" cy="49895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5AD4DD-3919-4F38-BFF5-0B44124F100D}"/>
              </a:ext>
            </a:extLst>
          </p:cNvPr>
          <p:cNvSpPr txBox="1"/>
          <p:nvPr/>
        </p:nvSpPr>
        <p:spPr>
          <a:xfrm>
            <a:off x="8243300" y="2382189"/>
            <a:ext cx="2258704" cy="4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データ</a:t>
            </a:r>
            <a:r>
              <a:rPr lang="en-US" altLang="ja-JP" sz="2400" dirty="0">
                <a:solidFill>
                  <a:schemeClr val="accent1"/>
                </a:solidFill>
              </a:rPr>
              <a:t>1~T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BF8CDA-1BA6-4C65-B212-B33A28AB1990}"/>
              </a:ext>
            </a:extLst>
          </p:cNvPr>
          <p:cNvCxnSpPr>
            <a:cxnSpLocks/>
          </p:cNvCxnSpPr>
          <p:nvPr/>
        </p:nvCxnSpPr>
        <p:spPr>
          <a:xfrm>
            <a:off x="6863116" y="4291162"/>
            <a:ext cx="0" cy="500629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F74105-94E5-4850-90ED-61C012E9E4C2}"/>
              </a:ext>
            </a:extLst>
          </p:cNvPr>
          <p:cNvSpPr txBox="1"/>
          <p:nvPr/>
        </p:nvSpPr>
        <p:spPr>
          <a:xfrm>
            <a:off x="6257444" y="3906472"/>
            <a:ext cx="1396621" cy="47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データ</a:t>
            </a:r>
            <a:r>
              <a:rPr lang="en-US" altLang="ja-JP" sz="2400" dirty="0">
                <a:solidFill>
                  <a:schemeClr val="accent1"/>
                </a:solidFill>
              </a:rPr>
              <a:t>1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2819AB-E64D-4F31-A151-962DA3B84926}"/>
              </a:ext>
            </a:extLst>
          </p:cNvPr>
          <p:cNvSpPr txBox="1"/>
          <p:nvPr/>
        </p:nvSpPr>
        <p:spPr>
          <a:xfrm>
            <a:off x="7561426" y="3940468"/>
            <a:ext cx="1396621" cy="47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データ</a:t>
            </a:r>
            <a:r>
              <a:rPr lang="en-US" altLang="ja-JP" sz="2400" dirty="0">
                <a:solidFill>
                  <a:schemeClr val="accent1"/>
                </a:solidFill>
              </a:rPr>
              <a:t>2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463C9FE-F614-4FF1-9FAD-E90E4BC8A5DC}"/>
              </a:ext>
            </a:extLst>
          </p:cNvPr>
          <p:cNvCxnSpPr>
            <a:cxnSpLocks/>
          </p:cNvCxnSpPr>
          <p:nvPr/>
        </p:nvCxnSpPr>
        <p:spPr>
          <a:xfrm flipH="1">
            <a:off x="7927181" y="4291162"/>
            <a:ext cx="231686" cy="46202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444A1A5-7381-41E5-B5D5-86DA7E6F946B}"/>
                  </a:ext>
                </a:extLst>
              </p:cNvPr>
              <p:cNvSpPr txBox="1"/>
              <p:nvPr/>
            </p:nvSpPr>
            <p:spPr>
              <a:xfrm>
                <a:off x="2781246" y="839663"/>
                <a:ext cx="6097136" cy="1028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 =</m:t>
                      </m:r>
                      <m:sSub>
                        <m:sSubPr>
                          <m:ctrlP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−</m:t>
                      </m:r>
                      <m:r>
                        <a:rPr kumimoji="1" lang="en-US" altLang="ko-KR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sz="32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32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32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32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32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444A1A5-7381-41E5-B5D5-86DA7E6F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46" y="839663"/>
                <a:ext cx="60971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C13CE36-F0DF-4560-97CD-BA404D36AAC4}"/>
                  </a:ext>
                </a:extLst>
              </p:cNvPr>
              <p:cNvSpPr txBox="1"/>
              <p:nvPr/>
            </p:nvSpPr>
            <p:spPr>
              <a:xfrm>
                <a:off x="5932227" y="6073827"/>
                <a:ext cx="52362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→⋯→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C13CE36-F0DF-4560-97CD-BA404D36A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227" y="6073827"/>
                <a:ext cx="523629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1E6C2CC-1BCA-4EEC-B402-AFF89D549C11}"/>
              </a:ext>
            </a:extLst>
          </p:cNvPr>
          <p:cNvCxnSpPr>
            <a:cxnSpLocks/>
          </p:cNvCxnSpPr>
          <p:nvPr/>
        </p:nvCxnSpPr>
        <p:spPr>
          <a:xfrm>
            <a:off x="6965529" y="5822677"/>
            <a:ext cx="0" cy="500629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7F806C-74FF-44AC-B156-0840EC62EA08}"/>
              </a:ext>
            </a:extLst>
          </p:cNvPr>
          <p:cNvSpPr txBox="1"/>
          <p:nvPr/>
        </p:nvSpPr>
        <p:spPr>
          <a:xfrm>
            <a:off x="6096001" y="5437987"/>
            <a:ext cx="166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グループ</a:t>
            </a:r>
            <a:r>
              <a:rPr lang="en-US" altLang="ja-JP" sz="2400" dirty="0">
                <a:solidFill>
                  <a:schemeClr val="accent1"/>
                </a:solidFill>
              </a:rPr>
              <a:t>1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4F3FD81-5B5A-41E0-BDD5-EE8693FE12C4}"/>
              </a:ext>
            </a:extLst>
          </p:cNvPr>
          <p:cNvSpPr txBox="1"/>
          <p:nvPr/>
        </p:nvSpPr>
        <p:spPr>
          <a:xfrm>
            <a:off x="7787913" y="5471983"/>
            <a:ext cx="166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グループ</a:t>
            </a:r>
            <a:r>
              <a:rPr lang="en-US" altLang="ja-JP" sz="2400" dirty="0">
                <a:solidFill>
                  <a:schemeClr val="accent1"/>
                </a:solidFill>
              </a:rPr>
              <a:t>2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445483B-FE2E-4A05-890C-15D478A3FF9E}"/>
              </a:ext>
            </a:extLst>
          </p:cNvPr>
          <p:cNvCxnSpPr>
            <a:cxnSpLocks/>
          </p:cNvCxnSpPr>
          <p:nvPr/>
        </p:nvCxnSpPr>
        <p:spPr>
          <a:xfrm flipH="1">
            <a:off x="8029594" y="5822677"/>
            <a:ext cx="231686" cy="46202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1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4B71A1-1C16-4ED3-AC49-CD8E51F4D9B0}"/>
              </a:ext>
            </a:extLst>
          </p:cNvPr>
          <p:cNvSpPr txBox="1"/>
          <p:nvPr/>
        </p:nvSpPr>
        <p:spPr>
          <a:xfrm>
            <a:off x="330506" y="260073"/>
            <a:ext cx="897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2.6.4  </a:t>
            </a:r>
            <a:r>
              <a:rPr kumimoji="1" lang="ja-JP" altLang="en-US" sz="4000" dirty="0"/>
              <a:t>順伝播の計算例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7454F00-5A80-4AB8-B880-51D30047FEB9}"/>
                  </a:ext>
                </a:extLst>
              </p:cNvPr>
              <p:cNvSpPr txBox="1"/>
              <p:nvPr/>
            </p:nvSpPr>
            <p:spPr>
              <a:xfrm>
                <a:off x="549141" y="2240482"/>
                <a:ext cx="10230814" cy="206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3600" dirty="0"/>
                  <a:t>②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(3)</m:t>
                                </m:r>
                              </m:sup>
                            </m:sSubSup>
                          </m:den>
                        </m:f>
                        <m:r>
                          <a:rPr lang="en-US" altLang="ja-JP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(3)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den>
                        </m:f>
                        <m:r>
                          <a:rPr lang="en-US" altLang="ja-JP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den>
                        </m:f>
                        <m:r>
                          <m:rPr>
                            <m:nor/>
                          </m:rPr>
                          <a:rPr lang="en-US" altLang="ja-JP" sz="3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r>
                  <a:rPr kumimoji="1" lang="ja-JP" altLang="en-US" sz="3600" dirty="0"/>
                  <a:t>　　</a:t>
                </a:r>
                <a:endParaRPr kumimoji="1" lang="en-US" altLang="ja-JP" sz="3600" dirty="0"/>
              </a:p>
              <a:p>
                <a:r>
                  <a:rPr lang="en-US" altLang="ja-JP" sz="3600" dirty="0"/>
                  <a:t>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=[</m:t>
                    </m:r>
                    <m:nary>
                      <m:naryPr>
                        <m:chr m:val="∑"/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  <m:sSubSup>
                      <m:sSubSup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7454F00-5A80-4AB8-B880-51D30047F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1" y="2240482"/>
                <a:ext cx="10230814" cy="2067746"/>
              </a:xfrm>
              <a:prstGeom prst="rect">
                <a:avLst/>
              </a:prstGeom>
              <a:blipFill>
                <a:blip r:embed="rId2"/>
                <a:stretch>
                  <a:fillRect l="-2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931ED80-2C6E-4289-96F9-D041F4CAAFC2}"/>
              </a:ext>
            </a:extLst>
          </p:cNvPr>
          <p:cNvCxnSpPr>
            <a:cxnSpLocks/>
          </p:cNvCxnSpPr>
          <p:nvPr/>
        </p:nvCxnSpPr>
        <p:spPr>
          <a:xfrm>
            <a:off x="1965277" y="4337883"/>
            <a:ext cx="771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D8C60-3812-47F1-A60C-B9570564964D}"/>
              </a:ext>
            </a:extLst>
          </p:cNvPr>
          <p:cNvSpPr txBox="1"/>
          <p:nvPr/>
        </p:nvSpPr>
        <p:spPr>
          <a:xfrm>
            <a:off x="2122225" y="4491009"/>
            <a:ext cx="77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層数が増えると計算が煩雑になりすぎる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E0AD60-4506-4057-B60D-0C455D9AC626}"/>
                  </a:ext>
                </a:extLst>
              </p:cNvPr>
              <p:cNvSpPr txBox="1"/>
              <p:nvPr/>
            </p:nvSpPr>
            <p:spPr>
              <a:xfrm>
                <a:off x="549141" y="1671657"/>
                <a:ext cx="41989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3600" dirty="0"/>
                  <a:t>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600" dirty="0"/>
                  <a:t>を順番に計算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E0AD60-4506-4057-B60D-0C455D9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1" y="1671657"/>
                <a:ext cx="4198970" cy="553998"/>
              </a:xfrm>
              <a:prstGeom prst="rect">
                <a:avLst/>
              </a:prstGeom>
              <a:blipFill>
                <a:blip r:embed="rId3"/>
                <a:stretch>
                  <a:fillRect l="-6531" t="-25275" r="-5660" b="-49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FEB012B-82DD-4023-87F8-52190B9E3D83}"/>
                  </a:ext>
                </a:extLst>
              </p:cNvPr>
              <p:cNvSpPr txBox="1"/>
              <p:nvPr/>
            </p:nvSpPr>
            <p:spPr>
              <a:xfrm>
                <a:off x="549141" y="5258565"/>
                <a:ext cx="571412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3600" dirty="0"/>
                  <a:t>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kumimoji="1" lang="ja-JP" altLang="en-US" sz="3600" dirty="0"/>
                  <a:t>を用いて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ja-JP" altLang="en-US" sz="3600" dirty="0"/>
                  <a:t>を更新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FEB012B-82DD-4023-87F8-52190B9E3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1" y="5258565"/>
                <a:ext cx="5714128" cy="1072794"/>
              </a:xfrm>
              <a:prstGeom prst="rect">
                <a:avLst/>
              </a:prstGeom>
              <a:blipFill>
                <a:blip r:embed="rId4"/>
                <a:stretch>
                  <a:fillRect l="-4803" r="-4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82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EDC0B3-B262-473F-B9ED-6DB87D6C11AD}"/>
              </a:ext>
            </a:extLst>
          </p:cNvPr>
          <p:cNvSpPr txBox="1"/>
          <p:nvPr/>
        </p:nvSpPr>
        <p:spPr>
          <a:xfrm>
            <a:off x="330506" y="260073"/>
            <a:ext cx="897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2.6.5  </a:t>
            </a:r>
            <a:r>
              <a:rPr lang="ja-JP" altLang="en-US" sz="4000" dirty="0"/>
              <a:t>誤差逆伝播法</a:t>
            </a:r>
            <a:endParaRPr kumimoji="1" lang="ja-JP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CAA4B62-1A58-4ED8-9CEF-BEA1EAF685EF}"/>
                  </a:ext>
                </a:extLst>
              </p:cNvPr>
              <p:cNvSpPr txBox="1"/>
              <p:nvPr/>
            </p:nvSpPr>
            <p:spPr>
              <a:xfrm>
                <a:off x="204715" y="1086334"/>
                <a:ext cx="7608629" cy="1355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nary>
                        <m:naryPr>
                          <m:chr m:val="∑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CAA4B62-1A58-4ED8-9CEF-BEA1EAF68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5" y="1086334"/>
                <a:ext cx="7608629" cy="1355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D031D0-4FDB-4E2C-A244-BB45BA4ED324}"/>
              </a:ext>
            </a:extLst>
          </p:cNvPr>
          <p:cNvCxnSpPr>
            <a:cxnSpLocks/>
          </p:cNvCxnSpPr>
          <p:nvPr/>
        </p:nvCxnSpPr>
        <p:spPr>
          <a:xfrm>
            <a:off x="3022978" y="2441449"/>
            <a:ext cx="1508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913A444-BEF4-4FA7-9636-784265928EDC}"/>
                  </a:ext>
                </a:extLst>
              </p:cNvPr>
              <p:cNvSpPr txBox="1"/>
              <p:nvPr/>
            </p:nvSpPr>
            <p:spPr>
              <a:xfrm>
                <a:off x="3212510" y="2498849"/>
                <a:ext cx="2834430" cy="548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kumimoji="1" lang="ja-JP" altLang="en-US" sz="2800" dirty="0">
                    <a:solidFill>
                      <a:srgbClr val="FF0000"/>
                    </a:solidFill>
                  </a:rPr>
                  <a:t>：局所勾配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913A444-BEF4-4FA7-9636-78426592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10" y="2498849"/>
                <a:ext cx="2834430" cy="548483"/>
              </a:xfrm>
              <a:prstGeom prst="rect">
                <a:avLst/>
              </a:prstGeom>
              <a:blipFill>
                <a:blip r:embed="rId3"/>
                <a:stretch>
                  <a:fillRect t="-1111" r="-6237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3EFF311-29EB-4F77-BEF9-7F7112DFD3BA}"/>
                  </a:ext>
                </a:extLst>
              </p:cNvPr>
              <p:cNvSpPr txBox="1"/>
              <p:nvPr/>
            </p:nvSpPr>
            <p:spPr>
              <a:xfrm>
                <a:off x="1419367" y="3627316"/>
                <a:ext cx="6598694" cy="1728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ja-JP" altLang="en-US" sz="3200" b="0" dirty="0"/>
                  <a:t>・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sz="3200" b="0" dirty="0"/>
              </a:p>
              <a:p>
                <a:pPr/>
                <a:r>
                  <a:rPr lang="ja-JP" altLang="en-US" sz="3200" dirty="0"/>
                  <a:t>・</a:t>
                </a:r>
                <a:r>
                  <a:rPr lang="en-US" altLang="ja-JP" sz="3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3EFF311-29EB-4F77-BEF9-7F7112DFD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67" y="3627316"/>
                <a:ext cx="6598694" cy="1728678"/>
              </a:xfrm>
              <a:prstGeom prst="rect">
                <a:avLst/>
              </a:prstGeom>
              <a:blipFill>
                <a:blip r:embed="rId4"/>
                <a:stretch>
                  <a:fillRect l="-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0E0B47D6-2849-4D32-9690-0FB90293CF9A}"/>
              </a:ext>
            </a:extLst>
          </p:cNvPr>
          <p:cNvSpPr/>
          <p:nvPr/>
        </p:nvSpPr>
        <p:spPr>
          <a:xfrm>
            <a:off x="1382975" y="3569916"/>
            <a:ext cx="341192" cy="172867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083330B-C566-4135-BD07-8697495FB08D}"/>
                  </a:ext>
                </a:extLst>
              </p:cNvPr>
              <p:cNvSpPr txBox="1"/>
              <p:nvPr/>
            </p:nvSpPr>
            <p:spPr>
              <a:xfrm>
                <a:off x="2051715" y="5398681"/>
                <a:ext cx="8971473" cy="128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0" dirty="0"/>
                  <a:t>・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ja-JP" altLang="en-US" sz="2800" dirty="0"/>
                  <a:t>を都度都度求めることで計算量を少なく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・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ja-JP" altLang="en-US" sz="2800" b="0" dirty="0"/>
                  <a:t>から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ja-JP" altLang="en-US" sz="2800" dirty="0"/>
                  <a:t>への逆伝播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083330B-C566-4135-BD07-8697495FB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15" y="5398681"/>
                <a:ext cx="8971473" cy="1286891"/>
              </a:xfrm>
              <a:prstGeom prst="rect">
                <a:avLst/>
              </a:prstGeom>
              <a:blipFill>
                <a:blip r:embed="rId5"/>
                <a:stretch>
                  <a:fillRect l="-1428" b="-7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右 14">
            <a:extLst>
              <a:ext uri="{FF2B5EF4-FFF2-40B4-BE49-F238E27FC236}">
                <a16:creationId xmlns:a16="http://schemas.microsoft.com/office/drawing/2014/main" id="{4CA459EB-A271-4881-84F3-2B2A7A5C8067}"/>
              </a:ext>
            </a:extLst>
          </p:cNvPr>
          <p:cNvSpPr/>
          <p:nvPr/>
        </p:nvSpPr>
        <p:spPr>
          <a:xfrm>
            <a:off x="573206" y="3976241"/>
            <a:ext cx="702859" cy="99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86A2FC33-CDAD-4B22-B6E4-4F5D0E47F2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5" t="3792" r="53712" b="78099"/>
          <a:stretch/>
        </p:blipFill>
        <p:spPr>
          <a:xfrm>
            <a:off x="7952099" y="1699155"/>
            <a:ext cx="4152218" cy="33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AF0CD5-CA5C-48A5-A0C2-1DC943404E2B}"/>
              </a:ext>
            </a:extLst>
          </p:cNvPr>
          <p:cNvSpPr txBox="1"/>
          <p:nvPr/>
        </p:nvSpPr>
        <p:spPr>
          <a:xfrm>
            <a:off x="330506" y="260073"/>
            <a:ext cx="897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2.6.6  </a:t>
            </a:r>
            <a:r>
              <a:rPr kumimoji="1" lang="ja-JP" altLang="en-US" sz="4000" dirty="0"/>
              <a:t>計算性能評価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5DC907-0BF2-402F-B367-C243161C6488}"/>
              </a:ext>
            </a:extLst>
          </p:cNvPr>
          <p:cNvSpPr txBox="1"/>
          <p:nvPr/>
        </p:nvSpPr>
        <p:spPr>
          <a:xfrm>
            <a:off x="248046" y="1398724"/>
            <a:ext cx="176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・計算性能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84F565-2D61-44DE-8C0B-E218B34BBA0E}"/>
              </a:ext>
            </a:extLst>
          </p:cNvPr>
          <p:cNvSpPr txBox="1"/>
          <p:nvPr/>
        </p:nvSpPr>
        <p:spPr>
          <a:xfrm>
            <a:off x="2183643" y="1251559"/>
            <a:ext cx="1419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訓練誤差</a:t>
            </a:r>
            <a:endParaRPr lang="en-US" altLang="ja-JP" sz="2400" dirty="0"/>
          </a:p>
          <a:p>
            <a:r>
              <a:rPr kumimoji="1" lang="ja-JP" altLang="en-US" sz="2400" dirty="0"/>
              <a:t>検証誤差</a:t>
            </a: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5135F2F-D988-4E78-8F36-9A99356D7231}"/>
              </a:ext>
            </a:extLst>
          </p:cNvPr>
          <p:cNvSpPr/>
          <p:nvPr/>
        </p:nvSpPr>
        <p:spPr>
          <a:xfrm>
            <a:off x="2149524" y="1251559"/>
            <a:ext cx="45719" cy="77006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A93B4-CD56-465D-933C-2C9A22274EE1}"/>
              </a:ext>
            </a:extLst>
          </p:cNvPr>
          <p:cNvSpPr txBox="1"/>
          <p:nvPr/>
        </p:nvSpPr>
        <p:spPr>
          <a:xfrm>
            <a:off x="3566844" y="1405447"/>
            <a:ext cx="361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←</a:t>
            </a:r>
            <a:r>
              <a:rPr kumimoji="1" lang="en-US" altLang="ja-JP" sz="2800" dirty="0"/>
              <a:t>MSE</a:t>
            </a:r>
            <a:r>
              <a:rPr kumimoji="1" lang="ja-JP" altLang="en-US" sz="2800" dirty="0"/>
              <a:t>で計算される。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8048B2-47CB-44D4-A166-8FDA9B8B1C04}"/>
              </a:ext>
            </a:extLst>
          </p:cNvPr>
          <p:cNvSpPr txBox="1"/>
          <p:nvPr/>
        </p:nvSpPr>
        <p:spPr>
          <a:xfrm>
            <a:off x="248045" y="2337994"/>
            <a:ext cx="8493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・汎化能力：検証誤差を小さくする能力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・過学習：訓練誤差は小さいのに検証誤差が大きい状態</a:t>
            </a:r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40D02B-1396-416E-91CC-3F37D7FE9312}"/>
              </a:ext>
            </a:extLst>
          </p:cNvPr>
          <p:cNvSpPr txBox="1"/>
          <p:nvPr/>
        </p:nvSpPr>
        <p:spPr>
          <a:xfrm>
            <a:off x="6611317" y="569872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https://www.altus5.co.jp/blog/machine-learning/2016/11/28/over-learning/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F74B62-C7E9-45EA-84B4-FC7BDB0E2761}"/>
              </a:ext>
            </a:extLst>
          </p:cNvPr>
          <p:cNvSpPr txBox="1"/>
          <p:nvPr/>
        </p:nvSpPr>
        <p:spPr>
          <a:xfrm>
            <a:off x="155380" y="4414529"/>
            <a:ext cx="419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〇本質的でない学習</a:t>
            </a:r>
            <a:endParaRPr lang="en-US" altLang="ja-JP" sz="2400" dirty="0"/>
          </a:p>
          <a:p>
            <a:r>
              <a:rPr kumimoji="1" lang="ja-JP" altLang="en-US" sz="2400" dirty="0"/>
              <a:t>〇ハイパーパラメータの設定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6620DC67-7E4B-4B61-BC34-70DC81C7B65D}"/>
              </a:ext>
            </a:extLst>
          </p:cNvPr>
          <p:cNvSpPr/>
          <p:nvPr/>
        </p:nvSpPr>
        <p:spPr>
          <a:xfrm rot="10800000">
            <a:off x="875843" y="3553270"/>
            <a:ext cx="511791" cy="73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1FE226C-6FD4-45AB-B1CF-0C1A84A2F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3682825"/>
            <a:ext cx="7934325" cy="19812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F8EAC37-B3CE-4B6C-915F-B9258E6DF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7" y="1193975"/>
            <a:ext cx="2428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590</Words>
  <Application>Microsoft Office PowerPoint</Application>
  <PresentationFormat>ワイド画面</PresentationFormat>
  <Paragraphs>95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Hiragino Kaku Gothic Pro W3</vt:lpstr>
      <vt:lpstr>游ゴシック</vt:lpstr>
      <vt:lpstr>游ゴシック Light</vt:lpstr>
      <vt:lpstr>Arial</vt:lpstr>
      <vt:lpstr>Cambria Math</vt:lpstr>
      <vt:lpstr>Office テーマ</vt:lpstr>
      <vt:lpstr>リザバーコンピューティング 勉強会#3  @5/20</vt:lpstr>
      <vt:lpstr>PowerPoint プレゼンテーション</vt:lpstr>
      <vt:lpstr>PowerPoint プレゼンテーション</vt:lpstr>
      <vt:lpstr>PowerPoint プレゼンテーション</vt:lpstr>
      <vt:lpstr>6. 勾配降下法 (Gradient descent)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リザバーコンピューティング 勉強会#3  @5/20</dc:title>
  <dc:creator>石田 雄士</dc:creator>
  <cp:lastModifiedBy>石田 雄士</cp:lastModifiedBy>
  <cp:revision>27</cp:revision>
  <dcterms:created xsi:type="dcterms:W3CDTF">2021-05-19T14:51:34Z</dcterms:created>
  <dcterms:modified xsi:type="dcterms:W3CDTF">2021-05-19T21:22:57Z</dcterms:modified>
</cp:coreProperties>
</file>