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4" r:id="rId5"/>
    <p:sldId id="260" r:id="rId6"/>
    <p:sldId id="262" r:id="rId7"/>
    <p:sldId id="263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1" autoAdjust="0"/>
    <p:restoredTop sz="94571" autoAdjust="0"/>
  </p:normalViewPr>
  <p:slideViewPr>
    <p:cSldViewPr snapToGrid="0" snapToObjects="1">
      <p:cViewPr varScale="1">
        <p:scale>
          <a:sx n="72" d="100"/>
          <a:sy n="72" d="100"/>
        </p:scale>
        <p:origin x="114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2A0A-3CD0-014A-A421-1E94158C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BBD9-8375-3D40-A454-39F040555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D739-D100-4143-A6B2-52242439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51C2-C897-4749-8872-D10EEBB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B8A-8E57-FA4A-A839-DB9319E8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96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7B01-C90B-D546-9020-6A20DA10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743F-2880-0748-9211-34AEC3FB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B918-D50D-9543-BA87-51C9069A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6DA8-3497-0044-9C01-87E724D6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2B3C-3848-FD45-BF28-48EDFD95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73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5F33A-4304-3E46-AEF5-9CF8975C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C69D7-BF03-0944-9BDD-9F49595D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FB52-10F0-3F41-BED6-FC82C736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CB57-2335-3346-B6EE-40978AD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5523-B57A-E54B-8E8D-0601D845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657-0724-FA4B-B633-9FD26A40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019D-C101-6D4E-834A-10D2BB65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369C-B81C-9042-ABC1-8199029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642D-3F99-F743-A091-1AD5513F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CDD8-0615-3A4F-91DE-18C59C7E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61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E1AD-9026-3B40-B7B5-29F2B5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D367-EE47-D645-A9C1-02997445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3F4F-92F6-264D-A487-B7200620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74ED-DD7B-1E46-9883-AB47A186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5DA5-5920-1E49-843B-44467EE5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86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B97-8451-074D-8F5B-F7574EC0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11CF-CA0C-844B-9A98-89C3A2691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8DB3-2F47-E841-B4FB-2B269B0F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A26A-A729-C04E-9077-527EC189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29746-2318-1C4D-86F9-18C3C4FB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CF5B-F7FC-3449-89E5-5979AD49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5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7EE-0066-DD43-B72D-16679AE6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F93A2-4348-4C4E-BEAB-104C7371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8C2CD-D9A7-A949-9279-8D2849C4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24D0F-09E4-2A4F-B0A9-8687C86F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4CB3-6D5A-284E-9F81-295770097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AFA98-AE0A-794E-9F29-1A6C6444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BF158-EE7D-CB40-8519-BA179FD2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065F4-6AA9-5041-A217-67077B1F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354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99D0-AE80-924A-ADB2-C2A603E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E4776-BDE8-0440-9AB8-8409BE50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8FAFD-D79A-9F4C-9FB6-2C41BE2F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B40F0-4D0A-D948-AD2D-B7E428F8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3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E0985-6251-8B4E-84D8-DB782A76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A8D2-608E-0348-BA7F-52443EBB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9248D-4DFC-3E42-94F7-4D3F801E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52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C054-347E-264D-92A2-8C265AFF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B2D4-3170-F44A-A799-0BA95B9A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5701F-304A-5D40-B90E-0099EBA6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89E3A-2025-C741-87B4-B6495BE3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CE221-35D9-0447-A9DE-7B81CF31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4FB5-5896-3F44-BD0E-BEF525D4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18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2818-084F-A042-B77A-0FC361BB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776C7-8EA6-B449-8B74-05810942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B652-87C1-AD48-9C71-8664B28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394A-1FF5-4045-A2AF-3B2BBD7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ACDC-CF67-9144-821C-98BE2502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5503-8020-7D4C-BFEF-1CE3149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30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90758-0720-554C-902C-ADC375B3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C42B-1A58-1A46-A824-16B69E1C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1D7-1DA6-C74C-B0E0-257379BF9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2CF7-CE78-7947-AD12-C1A6970E8B58}" type="datetimeFigureOut">
              <a:rPr lang="en-KR" smtClean="0"/>
              <a:t>10/27/2021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4A24-B293-3D47-9113-D40AEEA9C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4961-3B38-6A4A-B8AF-21F35AE2B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9E52-4A58-8E4E-8752-701F0706C4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21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09B0-FD9F-754E-98A6-1AD1FAD8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Pytorch</a:t>
            </a:r>
            <a:br>
              <a:rPr lang="en-US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KR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勉強会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93152-9E2F-1340-91E0-247B20D2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KR" dirty="0"/>
              <a:t>Week </a:t>
            </a:r>
            <a:r>
              <a:rPr lang="en-US" dirty="0"/>
              <a:t>4</a:t>
            </a:r>
          </a:p>
          <a:p>
            <a:r>
              <a:rPr lang="ja-JP" altLang="en-US" dirty="0"/>
              <a:t>御手洗 松永 研　井上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2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224F-7D4C-4CB2-8F8D-BD1B9C3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+mn-ea"/>
                <a:ea typeface="+mn-ea"/>
              </a:rPr>
              <a:t>3.4 </a:t>
            </a:r>
            <a:r>
              <a:rPr kumimoji="1" lang="ja-JP" altLang="en-US" dirty="0">
                <a:latin typeface="+mn-ea"/>
                <a:ea typeface="+mn-ea"/>
              </a:rPr>
              <a:t>ニューラルネットワークの定義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E05A3C3-EE29-42CB-A830-1349F14C9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0" y="1436071"/>
            <a:ext cx="3683913" cy="2918307"/>
          </a:xfrm>
          <a:prstGeom prst="rect">
            <a:avLst/>
          </a:prstGeom>
        </p:spPr>
      </p:pic>
      <p:grpSp>
        <p:nvGrpSpPr>
          <p:cNvPr id="50" name="그룹 106">
            <a:extLst>
              <a:ext uri="{FF2B5EF4-FFF2-40B4-BE49-F238E27FC236}">
                <a16:creationId xmlns:a16="http://schemas.microsoft.com/office/drawing/2014/main" id="{5AEF594F-C7C5-4AF2-B84E-630C1BCFD77F}"/>
              </a:ext>
            </a:extLst>
          </p:cNvPr>
          <p:cNvGrpSpPr/>
          <p:nvPr/>
        </p:nvGrpSpPr>
        <p:grpSpPr>
          <a:xfrm>
            <a:off x="4688258" y="2123386"/>
            <a:ext cx="6312851" cy="3489418"/>
            <a:chOff x="819486" y="2333415"/>
            <a:chExt cx="6312851" cy="3489418"/>
          </a:xfrm>
        </p:grpSpPr>
        <p:sp>
          <p:nvSpPr>
            <p:cNvPr id="51" name="타원 16">
              <a:extLst>
                <a:ext uri="{FF2B5EF4-FFF2-40B4-BE49-F238E27FC236}">
                  <a16:creationId xmlns:a16="http://schemas.microsoft.com/office/drawing/2014/main" id="{814E88E1-59F8-426F-BDED-3788A290D6D4}"/>
                </a:ext>
              </a:extLst>
            </p:cNvPr>
            <p:cNvSpPr/>
            <p:nvPr/>
          </p:nvSpPr>
          <p:spPr>
            <a:xfrm>
              <a:off x="819486" y="2573669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sp>
          <p:nvSpPr>
            <p:cNvPr id="52" name="타원 17">
              <a:extLst>
                <a:ext uri="{FF2B5EF4-FFF2-40B4-BE49-F238E27FC236}">
                  <a16:creationId xmlns:a16="http://schemas.microsoft.com/office/drawing/2014/main" id="{9D739840-AD69-4545-B067-503524E48AB2}"/>
                </a:ext>
              </a:extLst>
            </p:cNvPr>
            <p:cNvSpPr/>
            <p:nvPr/>
          </p:nvSpPr>
          <p:spPr>
            <a:xfrm>
              <a:off x="839858" y="3639540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sp>
          <p:nvSpPr>
            <p:cNvPr id="53" name="타원 18">
              <a:extLst>
                <a:ext uri="{FF2B5EF4-FFF2-40B4-BE49-F238E27FC236}">
                  <a16:creationId xmlns:a16="http://schemas.microsoft.com/office/drawing/2014/main" id="{8B5B36FF-5F41-43E8-9E53-0A8C32F20309}"/>
                </a:ext>
              </a:extLst>
            </p:cNvPr>
            <p:cNvSpPr/>
            <p:nvPr/>
          </p:nvSpPr>
          <p:spPr>
            <a:xfrm>
              <a:off x="839858" y="4655790"/>
              <a:ext cx="613395" cy="61339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highlight>
                  <a:srgbClr val="FFFF00"/>
                </a:highlight>
              </a:endParaRPr>
            </a:p>
          </p:txBody>
        </p:sp>
        <p:cxnSp>
          <p:nvCxnSpPr>
            <p:cNvPr id="54" name="직선 화살표 연결선 19">
              <a:extLst>
                <a:ext uri="{FF2B5EF4-FFF2-40B4-BE49-F238E27FC236}">
                  <a16:creationId xmlns:a16="http://schemas.microsoft.com/office/drawing/2014/main" id="{8ECD68A4-D28E-4FCC-BF8A-E9C0DBF198C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 flipV="1">
              <a:off x="1453253" y="2640113"/>
              <a:ext cx="1372516" cy="1306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20">
              <a:extLst>
                <a:ext uri="{FF2B5EF4-FFF2-40B4-BE49-F238E27FC236}">
                  <a16:creationId xmlns:a16="http://schemas.microsoft.com/office/drawing/2014/main" id="{42DD6CAD-83AB-4B15-A7ED-8B9BAF037337}"/>
                </a:ext>
              </a:extLst>
            </p:cNvPr>
            <p:cNvSpPr/>
            <p:nvPr/>
          </p:nvSpPr>
          <p:spPr>
            <a:xfrm>
              <a:off x="2825769" y="2333415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0" name="타원 25">
              <a:extLst>
                <a:ext uri="{FF2B5EF4-FFF2-40B4-BE49-F238E27FC236}">
                  <a16:creationId xmlns:a16="http://schemas.microsoft.com/office/drawing/2014/main" id="{AFD8D4F9-B5FD-4423-AE09-0AAC383D6D4B}"/>
                </a:ext>
              </a:extLst>
            </p:cNvPr>
            <p:cNvSpPr/>
            <p:nvPr/>
          </p:nvSpPr>
          <p:spPr>
            <a:xfrm>
              <a:off x="2825769" y="3322250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62" name="직선 화살표 연결선 29">
              <a:extLst>
                <a:ext uri="{FF2B5EF4-FFF2-40B4-BE49-F238E27FC236}">
                  <a16:creationId xmlns:a16="http://schemas.microsoft.com/office/drawing/2014/main" id="{A5864F7A-27B2-459E-9756-34E76A0F4780}"/>
                </a:ext>
              </a:extLst>
            </p:cNvPr>
            <p:cNvCxnSpPr>
              <a:cxnSpLocks/>
              <a:stCxn id="52" idx="6"/>
              <a:endCxn id="60" idx="2"/>
            </p:cNvCxnSpPr>
            <p:nvPr/>
          </p:nvCxnSpPr>
          <p:spPr>
            <a:xfrm flipV="1">
              <a:off x="1453253" y="3628948"/>
              <a:ext cx="1372516" cy="31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31">
              <a:extLst>
                <a:ext uri="{FF2B5EF4-FFF2-40B4-BE49-F238E27FC236}">
                  <a16:creationId xmlns:a16="http://schemas.microsoft.com/office/drawing/2014/main" id="{20E8BFEC-1899-4254-995A-9436FFCC7394}"/>
                </a:ext>
              </a:extLst>
            </p:cNvPr>
            <p:cNvCxnSpPr>
              <a:cxnSpLocks/>
              <a:stCxn id="53" idx="6"/>
              <a:endCxn id="60" idx="2"/>
            </p:cNvCxnSpPr>
            <p:nvPr/>
          </p:nvCxnSpPr>
          <p:spPr>
            <a:xfrm flipV="1">
              <a:off x="1453253" y="3628948"/>
              <a:ext cx="1372516" cy="1333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33">
              <a:extLst>
                <a:ext uri="{FF2B5EF4-FFF2-40B4-BE49-F238E27FC236}">
                  <a16:creationId xmlns:a16="http://schemas.microsoft.com/office/drawing/2014/main" id="{B207AF39-EFDB-481A-A4D2-39EE4DEA677F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 flipV="1">
              <a:off x="1453253" y="2640113"/>
              <a:ext cx="1372516" cy="2322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34">
              <a:extLst>
                <a:ext uri="{FF2B5EF4-FFF2-40B4-BE49-F238E27FC236}">
                  <a16:creationId xmlns:a16="http://schemas.microsoft.com/office/drawing/2014/main" id="{E8815C42-E6E6-48E1-A0F8-2C33307D85E4}"/>
                </a:ext>
              </a:extLst>
            </p:cNvPr>
            <p:cNvCxnSpPr>
              <a:cxnSpLocks/>
              <a:stCxn id="51" idx="6"/>
              <a:endCxn id="55" idx="2"/>
            </p:cNvCxnSpPr>
            <p:nvPr/>
          </p:nvCxnSpPr>
          <p:spPr>
            <a:xfrm flipV="1">
              <a:off x="1432881" y="2640113"/>
              <a:ext cx="1392888" cy="24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35">
              <a:extLst>
                <a:ext uri="{FF2B5EF4-FFF2-40B4-BE49-F238E27FC236}">
                  <a16:creationId xmlns:a16="http://schemas.microsoft.com/office/drawing/2014/main" id="{BFD3EFCF-97EC-4824-8EE7-FE0811127A86}"/>
                </a:ext>
              </a:extLst>
            </p:cNvPr>
            <p:cNvCxnSpPr>
              <a:cxnSpLocks/>
              <a:stCxn id="51" idx="6"/>
              <a:endCxn id="60" idx="2"/>
            </p:cNvCxnSpPr>
            <p:nvPr/>
          </p:nvCxnSpPr>
          <p:spPr>
            <a:xfrm>
              <a:off x="1432881" y="2880367"/>
              <a:ext cx="1392888" cy="748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37">
              <a:extLst>
                <a:ext uri="{FF2B5EF4-FFF2-40B4-BE49-F238E27FC236}">
                  <a16:creationId xmlns:a16="http://schemas.microsoft.com/office/drawing/2014/main" id="{B926F596-FC8B-4EBA-B69A-5BAA33E7C898}"/>
                </a:ext>
              </a:extLst>
            </p:cNvPr>
            <p:cNvSpPr/>
            <p:nvPr/>
          </p:nvSpPr>
          <p:spPr>
            <a:xfrm>
              <a:off x="2825768" y="4309708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69" name="타원 40">
              <a:extLst>
                <a:ext uri="{FF2B5EF4-FFF2-40B4-BE49-F238E27FC236}">
                  <a16:creationId xmlns:a16="http://schemas.microsoft.com/office/drawing/2014/main" id="{3A6194C1-1D15-48B6-AD54-D8138BC93D54}"/>
                </a:ext>
              </a:extLst>
            </p:cNvPr>
            <p:cNvSpPr/>
            <p:nvPr/>
          </p:nvSpPr>
          <p:spPr>
            <a:xfrm>
              <a:off x="2825766" y="5209438"/>
              <a:ext cx="613395" cy="61339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71" name="직선 화살표 연결선 43">
              <a:extLst>
                <a:ext uri="{FF2B5EF4-FFF2-40B4-BE49-F238E27FC236}">
                  <a16:creationId xmlns:a16="http://schemas.microsoft.com/office/drawing/2014/main" id="{523C5707-0CF9-417F-8805-BF6F84B07D53}"/>
                </a:ext>
              </a:extLst>
            </p:cNvPr>
            <p:cNvCxnSpPr>
              <a:cxnSpLocks/>
              <a:stCxn id="51" idx="6"/>
              <a:endCxn id="67" idx="2"/>
            </p:cNvCxnSpPr>
            <p:nvPr/>
          </p:nvCxnSpPr>
          <p:spPr>
            <a:xfrm>
              <a:off x="1432881" y="2880367"/>
              <a:ext cx="1392887" cy="1736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45">
              <a:extLst>
                <a:ext uri="{FF2B5EF4-FFF2-40B4-BE49-F238E27FC236}">
                  <a16:creationId xmlns:a16="http://schemas.microsoft.com/office/drawing/2014/main" id="{FA5544A5-16D4-4882-90BB-9FF9CC3186F4}"/>
                </a:ext>
              </a:extLst>
            </p:cNvPr>
            <p:cNvCxnSpPr>
              <a:cxnSpLocks/>
              <a:stCxn id="51" idx="6"/>
              <a:endCxn id="69" idx="2"/>
            </p:cNvCxnSpPr>
            <p:nvPr/>
          </p:nvCxnSpPr>
          <p:spPr>
            <a:xfrm>
              <a:off x="1432881" y="2880367"/>
              <a:ext cx="1392885" cy="2635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48">
              <a:extLst>
                <a:ext uri="{FF2B5EF4-FFF2-40B4-BE49-F238E27FC236}">
                  <a16:creationId xmlns:a16="http://schemas.microsoft.com/office/drawing/2014/main" id="{AC296C97-ACEC-4026-9979-FF4DC5FCB589}"/>
                </a:ext>
              </a:extLst>
            </p:cNvPr>
            <p:cNvCxnSpPr>
              <a:cxnSpLocks/>
              <a:stCxn id="52" idx="6"/>
              <a:endCxn id="67" idx="2"/>
            </p:cNvCxnSpPr>
            <p:nvPr/>
          </p:nvCxnSpPr>
          <p:spPr>
            <a:xfrm>
              <a:off x="1453253" y="3946238"/>
              <a:ext cx="1372515" cy="67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51">
              <a:extLst>
                <a:ext uri="{FF2B5EF4-FFF2-40B4-BE49-F238E27FC236}">
                  <a16:creationId xmlns:a16="http://schemas.microsoft.com/office/drawing/2014/main" id="{EE1A4626-7BFB-46BA-9712-E371D2B98B75}"/>
                </a:ext>
              </a:extLst>
            </p:cNvPr>
            <p:cNvCxnSpPr>
              <a:cxnSpLocks/>
              <a:stCxn id="52" idx="6"/>
              <a:endCxn id="69" idx="2"/>
            </p:cNvCxnSpPr>
            <p:nvPr/>
          </p:nvCxnSpPr>
          <p:spPr>
            <a:xfrm>
              <a:off x="1453253" y="3946238"/>
              <a:ext cx="1372513" cy="1569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54">
              <a:extLst>
                <a:ext uri="{FF2B5EF4-FFF2-40B4-BE49-F238E27FC236}">
                  <a16:creationId xmlns:a16="http://schemas.microsoft.com/office/drawing/2014/main" id="{342585AA-886E-46E3-AA70-A38CBF6AAEED}"/>
                </a:ext>
              </a:extLst>
            </p:cNvPr>
            <p:cNvCxnSpPr>
              <a:cxnSpLocks/>
              <a:stCxn id="53" idx="6"/>
              <a:endCxn id="69" idx="2"/>
            </p:cNvCxnSpPr>
            <p:nvPr/>
          </p:nvCxnSpPr>
          <p:spPr>
            <a:xfrm>
              <a:off x="1453253" y="4962488"/>
              <a:ext cx="1372513" cy="55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57">
              <a:extLst>
                <a:ext uri="{FF2B5EF4-FFF2-40B4-BE49-F238E27FC236}">
                  <a16:creationId xmlns:a16="http://schemas.microsoft.com/office/drawing/2014/main" id="{3879F1C4-86A7-46FD-AA24-F21CAEF02E43}"/>
                </a:ext>
              </a:extLst>
            </p:cNvPr>
            <p:cNvCxnSpPr>
              <a:cxnSpLocks/>
              <a:stCxn id="53" idx="6"/>
              <a:endCxn id="67" idx="2"/>
            </p:cNvCxnSpPr>
            <p:nvPr/>
          </p:nvCxnSpPr>
          <p:spPr>
            <a:xfrm flipV="1">
              <a:off x="1453253" y="4616406"/>
              <a:ext cx="1372515" cy="346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60">
              <a:extLst>
                <a:ext uri="{FF2B5EF4-FFF2-40B4-BE49-F238E27FC236}">
                  <a16:creationId xmlns:a16="http://schemas.microsoft.com/office/drawing/2014/main" id="{DB749FED-C20A-4EEB-8BAE-58F6C273207C}"/>
                </a:ext>
              </a:extLst>
            </p:cNvPr>
            <p:cNvSpPr/>
            <p:nvPr/>
          </p:nvSpPr>
          <p:spPr>
            <a:xfrm>
              <a:off x="5016588" y="2346839"/>
              <a:ext cx="613395" cy="61339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78" name="직선 화살표 연결선 61">
              <a:extLst>
                <a:ext uri="{FF2B5EF4-FFF2-40B4-BE49-F238E27FC236}">
                  <a16:creationId xmlns:a16="http://schemas.microsoft.com/office/drawing/2014/main" id="{F88A0378-F8B8-43FE-A379-9EA3CE2BF64A}"/>
                </a:ext>
              </a:extLst>
            </p:cNvPr>
            <p:cNvCxnSpPr>
              <a:cxnSpLocks/>
              <a:stCxn id="55" idx="6"/>
              <a:endCxn id="77" idx="2"/>
            </p:cNvCxnSpPr>
            <p:nvPr/>
          </p:nvCxnSpPr>
          <p:spPr>
            <a:xfrm>
              <a:off x="3439164" y="2640113"/>
              <a:ext cx="1577424" cy="1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64">
              <a:extLst>
                <a:ext uri="{FF2B5EF4-FFF2-40B4-BE49-F238E27FC236}">
                  <a16:creationId xmlns:a16="http://schemas.microsoft.com/office/drawing/2014/main" id="{B6F603AD-ED14-4FB4-ABF9-36BAA7489F00}"/>
                </a:ext>
              </a:extLst>
            </p:cNvPr>
            <p:cNvCxnSpPr>
              <a:cxnSpLocks/>
              <a:stCxn id="60" idx="6"/>
              <a:endCxn id="77" idx="2"/>
            </p:cNvCxnSpPr>
            <p:nvPr/>
          </p:nvCxnSpPr>
          <p:spPr>
            <a:xfrm flipV="1">
              <a:off x="3439164" y="2653537"/>
              <a:ext cx="1577424" cy="975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67">
              <a:extLst>
                <a:ext uri="{FF2B5EF4-FFF2-40B4-BE49-F238E27FC236}">
                  <a16:creationId xmlns:a16="http://schemas.microsoft.com/office/drawing/2014/main" id="{3112438E-2F41-4F3B-8E3D-B6AC0476FCBC}"/>
                </a:ext>
              </a:extLst>
            </p:cNvPr>
            <p:cNvCxnSpPr>
              <a:cxnSpLocks/>
              <a:stCxn id="67" idx="6"/>
              <a:endCxn id="77" idx="2"/>
            </p:cNvCxnSpPr>
            <p:nvPr/>
          </p:nvCxnSpPr>
          <p:spPr>
            <a:xfrm flipV="1">
              <a:off x="3439163" y="2653537"/>
              <a:ext cx="1577425" cy="1962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70">
              <a:extLst>
                <a:ext uri="{FF2B5EF4-FFF2-40B4-BE49-F238E27FC236}">
                  <a16:creationId xmlns:a16="http://schemas.microsoft.com/office/drawing/2014/main" id="{851E6154-968E-499B-83CA-2244B23F8AE0}"/>
                </a:ext>
              </a:extLst>
            </p:cNvPr>
            <p:cNvCxnSpPr>
              <a:cxnSpLocks/>
              <a:stCxn id="69" idx="6"/>
              <a:endCxn id="77" idx="2"/>
            </p:cNvCxnSpPr>
            <p:nvPr/>
          </p:nvCxnSpPr>
          <p:spPr>
            <a:xfrm flipV="1">
              <a:off x="3439161" y="2653537"/>
              <a:ext cx="1577427" cy="286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4426D1B-B523-459A-9A92-3D1C373A7465}"/>
                </a:ext>
              </a:extLst>
            </p:cNvPr>
            <p:cNvSpPr/>
            <p:nvPr/>
          </p:nvSpPr>
          <p:spPr>
            <a:xfrm>
              <a:off x="4991179" y="3377378"/>
              <a:ext cx="613395" cy="61339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2944053F-4171-48A3-8B38-281134318B0E}"/>
                </a:ext>
              </a:extLst>
            </p:cNvPr>
            <p:cNvCxnSpPr>
              <a:cxnSpLocks/>
              <a:stCxn id="69" idx="6"/>
              <a:endCxn id="82" idx="2"/>
            </p:cNvCxnSpPr>
            <p:nvPr/>
          </p:nvCxnSpPr>
          <p:spPr>
            <a:xfrm flipV="1">
              <a:off x="3439161" y="3684076"/>
              <a:ext cx="1552018" cy="1832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5">
              <a:extLst>
                <a:ext uri="{FF2B5EF4-FFF2-40B4-BE49-F238E27FC236}">
                  <a16:creationId xmlns:a16="http://schemas.microsoft.com/office/drawing/2014/main" id="{7040CF6C-11AC-433A-8399-A713A47A1564}"/>
                </a:ext>
              </a:extLst>
            </p:cNvPr>
            <p:cNvCxnSpPr>
              <a:cxnSpLocks/>
              <a:stCxn id="67" idx="6"/>
              <a:endCxn id="82" idx="2"/>
            </p:cNvCxnSpPr>
            <p:nvPr/>
          </p:nvCxnSpPr>
          <p:spPr>
            <a:xfrm flipV="1">
              <a:off x="3439163" y="3684076"/>
              <a:ext cx="1552016" cy="932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8">
              <a:extLst>
                <a:ext uri="{FF2B5EF4-FFF2-40B4-BE49-F238E27FC236}">
                  <a16:creationId xmlns:a16="http://schemas.microsoft.com/office/drawing/2014/main" id="{44FD8D51-4A9C-4B32-97C7-F34B994CC6EB}"/>
                </a:ext>
              </a:extLst>
            </p:cNvPr>
            <p:cNvCxnSpPr>
              <a:cxnSpLocks/>
              <a:stCxn id="60" idx="6"/>
              <a:endCxn id="82" idx="2"/>
            </p:cNvCxnSpPr>
            <p:nvPr/>
          </p:nvCxnSpPr>
          <p:spPr>
            <a:xfrm>
              <a:off x="3439164" y="3628948"/>
              <a:ext cx="1552015" cy="55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91">
              <a:extLst>
                <a:ext uri="{FF2B5EF4-FFF2-40B4-BE49-F238E27FC236}">
                  <a16:creationId xmlns:a16="http://schemas.microsoft.com/office/drawing/2014/main" id="{F9978BD7-5632-458D-A0F1-21AC017D3843}"/>
                </a:ext>
              </a:extLst>
            </p:cNvPr>
            <p:cNvCxnSpPr>
              <a:cxnSpLocks/>
              <a:stCxn id="55" idx="6"/>
              <a:endCxn id="82" idx="2"/>
            </p:cNvCxnSpPr>
            <p:nvPr/>
          </p:nvCxnSpPr>
          <p:spPr>
            <a:xfrm>
              <a:off x="3439164" y="2640113"/>
              <a:ext cx="1552015" cy="104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98">
              <a:extLst>
                <a:ext uri="{FF2B5EF4-FFF2-40B4-BE49-F238E27FC236}">
                  <a16:creationId xmlns:a16="http://schemas.microsoft.com/office/drawing/2014/main" id="{095D95B2-946C-4414-AE06-873869CF5723}"/>
                </a:ext>
              </a:extLst>
            </p:cNvPr>
            <p:cNvSpPr/>
            <p:nvPr/>
          </p:nvSpPr>
          <p:spPr>
            <a:xfrm>
              <a:off x="6518942" y="3795911"/>
              <a:ext cx="613395" cy="613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cxnSp>
          <p:nvCxnSpPr>
            <p:cNvPr id="88" name="직선 화살표 연결선 99">
              <a:extLst>
                <a:ext uri="{FF2B5EF4-FFF2-40B4-BE49-F238E27FC236}">
                  <a16:creationId xmlns:a16="http://schemas.microsoft.com/office/drawing/2014/main" id="{39D95236-51BD-40C2-BD11-08AA6D49F03A}"/>
                </a:ext>
              </a:extLst>
            </p:cNvPr>
            <p:cNvCxnSpPr>
              <a:cxnSpLocks/>
              <a:stCxn id="77" idx="6"/>
              <a:endCxn id="87" idx="2"/>
            </p:cNvCxnSpPr>
            <p:nvPr/>
          </p:nvCxnSpPr>
          <p:spPr>
            <a:xfrm>
              <a:off x="5629983" y="2653537"/>
              <a:ext cx="888959" cy="1449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103">
              <a:extLst>
                <a:ext uri="{FF2B5EF4-FFF2-40B4-BE49-F238E27FC236}">
                  <a16:creationId xmlns:a16="http://schemas.microsoft.com/office/drawing/2014/main" id="{5FC880DE-0A32-433E-B2BA-3D7716522DF8}"/>
                </a:ext>
              </a:extLst>
            </p:cNvPr>
            <p:cNvCxnSpPr>
              <a:cxnSpLocks/>
              <a:stCxn id="82" idx="6"/>
              <a:endCxn id="87" idx="2"/>
            </p:cNvCxnSpPr>
            <p:nvPr/>
          </p:nvCxnSpPr>
          <p:spPr>
            <a:xfrm>
              <a:off x="5604574" y="3684076"/>
              <a:ext cx="914368" cy="41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107">
            <a:extLst>
              <a:ext uri="{FF2B5EF4-FFF2-40B4-BE49-F238E27FC236}">
                <a16:creationId xmlns:a16="http://schemas.microsoft.com/office/drawing/2014/main" id="{CF0B0CE1-7820-467F-97F1-D4E7C733BD9B}"/>
              </a:ext>
            </a:extLst>
          </p:cNvPr>
          <p:cNvSpPr txBox="1"/>
          <p:nvPr/>
        </p:nvSpPr>
        <p:spPr>
          <a:xfrm>
            <a:off x="4377658" y="1663578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layer</a:t>
            </a:r>
            <a:endParaRPr kumimoji="1" lang="ja-JP" altLang="en-US"/>
          </a:p>
        </p:txBody>
      </p:sp>
      <p:sp>
        <p:nvSpPr>
          <p:cNvPr id="91" name="TextBox 108">
            <a:extLst>
              <a:ext uri="{FF2B5EF4-FFF2-40B4-BE49-F238E27FC236}">
                <a16:creationId xmlns:a16="http://schemas.microsoft.com/office/drawing/2014/main" id="{740AFA36-5426-4755-AFC9-0956D3B0CD69}"/>
              </a:ext>
            </a:extLst>
          </p:cNvPr>
          <p:cNvSpPr txBox="1"/>
          <p:nvPr/>
        </p:nvSpPr>
        <p:spPr>
          <a:xfrm>
            <a:off x="7090467" y="1666478"/>
            <a:ext cx="22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Middle (hidden) layer</a:t>
            </a:r>
            <a:endParaRPr kumimoji="1" lang="ja-JP" altLang="en-US"/>
          </a:p>
        </p:txBody>
      </p:sp>
      <p:sp>
        <p:nvSpPr>
          <p:cNvPr id="92" name="TextBox 109">
            <a:extLst>
              <a:ext uri="{FF2B5EF4-FFF2-40B4-BE49-F238E27FC236}">
                <a16:creationId xmlns:a16="http://schemas.microsoft.com/office/drawing/2014/main" id="{55533898-BCC8-4CEF-BC2D-3175E88D47C6}"/>
              </a:ext>
            </a:extLst>
          </p:cNvPr>
          <p:cNvSpPr txBox="1"/>
          <p:nvPr/>
        </p:nvSpPr>
        <p:spPr>
          <a:xfrm>
            <a:off x="10031729" y="1663578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Output layer</a:t>
            </a:r>
            <a:endParaRPr kumimoji="1" lang="ja-JP" altLang="en-US"/>
          </a:p>
        </p:txBody>
      </p:sp>
      <p:sp>
        <p:nvSpPr>
          <p:cNvPr id="103" name="타원 81">
            <a:extLst>
              <a:ext uri="{FF2B5EF4-FFF2-40B4-BE49-F238E27FC236}">
                <a16:creationId xmlns:a16="http://schemas.microsoft.com/office/drawing/2014/main" id="{42B68D0E-B241-42D7-BB8A-3DE15E56F288}"/>
              </a:ext>
            </a:extLst>
          </p:cNvPr>
          <p:cNvSpPr/>
          <p:nvPr/>
        </p:nvSpPr>
        <p:spPr>
          <a:xfrm>
            <a:off x="8859952" y="4000080"/>
            <a:ext cx="613395" cy="6133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04" name="타원 81">
            <a:extLst>
              <a:ext uri="{FF2B5EF4-FFF2-40B4-BE49-F238E27FC236}">
                <a16:creationId xmlns:a16="http://schemas.microsoft.com/office/drawing/2014/main" id="{5A9E54A3-4A7F-487E-AD25-30FBE810580F}"/>
              </a:ext>
            </a:extLst>
          </p:cNvPr>
          <p:cNvSpPr/>
          <p:nvPr/>
        </p:nvSpPr>
        <p:spPr>
          <a:xfrm>
            <a:off x="8859950" y="4971750"/>
            <a:ext cx="613395" cy="6133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105" name="직선 화살표 연결선 88">
            <a:extLst>
              <a:ext uri="{FF2B5EF4-FFF2-40B4-BE49-F238E27FC236}">
                <a16:creationId xmlns:a16="http://schemas.microsoft.com/office/drawing/2014/main" id="{E0BF3D27-5117-448B-AE55-0FEF4DBDB592}"/>
              </a:ext>
            </a:extLst>
          </p:cNvPr>
          <p:cNvCxnSpPr>
            <a:cxnSpLocks/>
            <a:stCxn id="67" idx="6"/>
            <a:endCxn id="103" idx="2"/>
          </p:cNvCxnSpPr>
          <p:nvPr/>
        </p:nvCxnSpPr>
        <p:spPr>
          <a:xfrm flipV="1">
            <a:off x="7307935" y="4306778"/>
            <a:ext cx="1552017" cy="9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88">
            <a:extLst>
              <a:ext uri="{FF2B5EF4-FFF2-40B4-BE49-F238E27FC236}">
                <a16:creationId xmlns:a16="http://schemas.microsoft.com/office/drawing/2014/main" id="{1CC8DF3C-C267-417F-877D-CAEFB6776589}"/>
              </a:ext>
            </a:extLst>
          </p:cNvPr>
          <p:cNvCxnSpPr>
            <a:cxnSpLocks/>
            <a:stCxn id="69" idx="6"/>
            <a:endCxn id="104" idx="2"/>
          </p:cNvCxnSpPr>
          <p:nvPr/>
        </p:nvCxnSpPr>
        <p:spPr>
          <a:xfrm flipV="1">
            <a:off x="7307933" y="5278448"/>
            <a:ext cx="1552017" cy="2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88">
            <a:extLst>
              <a:ext uri="{FF2B5EF4-FFF2-40B4-BE49-F238E27FC236}">
                <a16:creationId xmlns:a16="http://schemas.microsoft.com/office/drawing/2014/main" id="{512ACBDE-D401-4A68-934C-810BD9D9B7E5}"/>
              </a:ext>
            </a:extLst>
          </p:cNvPr>
          <p:cNvCxnSpPr>
            <a:cxnSpLocks/>
            <a:stCxn id="69" idx="6"/>
            <a:endCxn id="103" idx="2"/>
          </p:cNvCxnSpPr>
          <p:nvPr/>
        </p:nvCxnSpPr>
        <p:spPr>
          <a:xfrm flipV="1">
            <a:off x="7307933" y="4306778"/>
            <a:ext cx="1552019" cy="99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88">
            <a:extLst>
              <a:ext uri="{FF2B5EF4-FFF2-40B4-BE49-F238E27FC236}">
                <a16:creationId xmlns:a16="http://schemas.microsoft.com/office/drawing/2014/main" id="{56E19DF2-506A-4745-B258-5F13DC218E42}"/>
              </a:ext>
            </a:extLst>
          </p:cNvPr>
          <p:cNvCxnSpPr>
            <a:cxnSpLocks/>
            <a:stCxn id="67" idx="6"/>
            <a:endCxn id="104" idx="2"/>
          </p:cNvCxnSpPr>
          <p:nvPr/>
        </p:nvCxnSpPr>
        <p:spPr>
          <a:xfrm>
            <a:off x="7307935" y="4406377"/>
            <a:ext cx="1552015" cy="87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88">
            <a:extLst>
              <a:ext uri="{FF2B5EF4-FFF2-40B4-BE49-F238E27FC236}">
                <a16:creationId xmlns:a16="http://schemas.microsoft.com/office/drawing/2014/main" id="{677935BF-265F-405F-8B9A-C6B8C3262FAE}"/>
              </a:ext>
            </a:extLst>
          </p:cNvPr>
          <p:cNvCxnSpPr>
            <a:cxnSpLocks/>
            <a:stCxn id="60" idx="6"/>
            <a:endCxn id="104" idx="2"/>
          </p:cNvCxnSpPr>
          <p:nvPr/>
        </p:nvCxnSpPr>
        <p:spPr>
          <a:xfrm>
            <a:off x="7307936" y="3418919"/>
            <a:ext cx="1552014" cy="18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88">
            <a:extLst>
              <a:ext uri="{FF2B5EF4-FFF2-40B4-BE49-F238E27FC236}">
                <a16:creationId xmlns:a16="http://schemas.microsoft.com/office/drawing/2014/main" id="{E53AEC86-5CEE-48EE-ACD6-8BD474EE2DA1}"/>
              </a:ext>
            </a:extLst>
          </p:cNvPr>
          <p:cNvCxnSpPr>
            <a:cxnSpLocks/>
            <a:stCxn id="55" idx="6"/>
            <a:endCxn id="104" idx="2"/>
          </p:cNvCxnSpPr>
          <p:nvPr/>
        </p:nvCxnSpPr>
        <p:spPr>
          <a:xfrm>
            <a:off x="7307936" y="2430084"/>
            <a:ext cx="1552014" cy="284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88">
            <a:extLst>
              <a:ext uri="{FF2B5EF4-FFF2-40B4-BE49-F238E27FC236}">
                <a16:creationId xmlns:a16="http://schemas.microsoft.com/office/drawing/2014/main" id="{045DEBB0-0CCE-4CCE-AAAE-1AA8F4943A45}"/>
              </a:ext>
            </a:extLst>
          </p:cNvPr>
          <p:cNvCxnSpPr>
            <a:cxnSpLocks/>
            <a:stCxn id="55" idx="6"/>
            <a:endCxn id="103" idx="2"/>
          </p:cNvCxnSpPr>
          <p:nvPr/>
        </p:nvCxnSpPr>
        <p:spPr>
          <a:xfrm>
            <a:off x="7307936" y="2430084"/>
            <a:ext cx="1552016" cy="187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88">
            <a:extLst>
              <a:ext uri="{FF2B5EF4-FFF2-40B4-BE49-F238E27FC236}">
                <a16:creationId xmlns:a16="http://schemas.microsoft.com/office/drawing/2014/main" id="{756C59FF-AAC5-4839-BE21-DEF40A4057EC}"/>
              </a:ext>
            </a:extLst>
          </p:cNvPr>
          <p:cNvCxnSpPr>
            <a:cxnSpLocks/>
            <a:stCxn id="60" idx="6"/>
            <a:endCxn id="103" idx="2"/>
          </p:cNvCxnSpPr>
          <p:nvPr/>
        </p:nvCxnSpPr>
        <p:spPr>
          <a:xfrm>
            <a:off x="7307936" y="3418919"/>
            <a:ext cx="1552016" cy="88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88">
            <a:extLst>
              <a:ext uri="{FF2B5EF4-FFF2-40B4-BE49-F238E27FC236}">
                <a16:creationId xmlns:a16="http://schemas.microsoft.com/office/drawing/2014/main" id="{4ED0DE0F-E778-4154-AD76-CAE7CD268FEA}"/>
              </a:ext>
            </a:extLst>
          </p:cNvPr>
          <p:cNvCxnSpPr>
            <a:cxnSpLocks/>
            <a:stCxn id="103" idx="6"/>
            <a:endCxn id="87" idx="2"/>
          </p:cNvCxnSpPr>
          <p:nvPr/>
        </p:nvCxnSpPr>
        <p:spPr>
          <a:xfrm flipV="1">
            <a:off x="9473347" y="3892580"/>
            <a:ext cx="914367" cy="41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88">
            <a:extLst>
              <a:ext uri="{FF2B5EF4-FFF2-40B4-BE49-F238E27FC236}">
                <a16:creationId xmlns:a16="http://schemas.microsoft.com/office/drawing/2014/main" id="{D444E0FA-6AAF-4021-A900-D25F33BD7207}"/>
              </a:ext>
            </a:extLst>
          </p:cNvPr>
          <p:cNvCxnSpPr>
            <a:cxnSpLocks/>
            <a:stCxn id="104" idx="6"/>
            <a:endCxn id="87" idx="2"/>
          </p:cNvCxnSpPr>
          <p:nvPr/>
        </p:nvCxnSpPr>
        <p:spPr>
          <a:xfrm flipV="1">
            <a:off x="9473345" y="3892580"/>
            <a:ext cx="914369" cy="138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楕円 266">
            <a:extLst>
              <a:ext uri="{FF2B5EF4-FFF2-40B4-BE49-F238E27FC236}">
                <a16:creationId xmlns:a16="http://schemas.microsoft.com/office/drawing/2014/main" id="{B0F1F6C7-9581-4FEF-9359-4016EC6BD0C8}"/>
              </a:ext>
            </a:extLst>
          </p:cNvPr>
          <p:cNvSpPr/>
          <p:nvPr/>
        </p:nvSpPr>
        <p:spPr>
          <a:xfrm>
            <a:off x="7001235" y="60368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楕円 268">
            <a:extLst>
              <a:ext uri="{FF2B5EF4-FFF2-40B4-BE49-F238E27FC236}">
                <a16:creationId xmlns:a16="http://schemas.microsoft.com/office/drawing/2014/main" id="{F83C5472-3973-4837-90AF-F09D573C3CCC}"/>
              </a:ext>
            </a:extLst>
          </p:cNvPr>
          <p:cNvSpPr/>
          <p:nvPr/>
        </p:nvSpPr>
        <p:spPr>
          <a:xfrm>
            <a:off x="6999054" y="62641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楕円 269">
            <a:extLst>
              <a:ext uri="{FF2B5EF4-FFF2-40B4-BE49-F238E27FC236}">
                <a16:creationId xmlns:a16="http://schemas.microsoft.com/office/drawing/2014/main" id="{B35ADA3E-1B31-4414-8162-C004327CDD0A}"/>
              </a:ext>
            </a:extLst>
          </p:cNvPr>
          <p:cNvSpPr/>
          <p:nvPr/>
        </p:nvSpPr>
        <p:spPr>
          <a:xfrm>
            <a:off x="7001235" y="6506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189D58CD-D7B0-498F-A7F3-844456831008}"/>
              </a:ext>
            </a:extLst>
          </p:cNvPr>
          <p:cNvSpPr/>
          <p:nvPr/>
        </p:nvSpPr>
        <p:spPr>
          <a:xfrm rot="4748376">
            <a:off x="9165591" y="60361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2D34235C-E0E6-41C1-AD87-FCAA127D0A78}"/>
              </a:ext>
            </a:extLst>
          </p:cNvPr>
          <p:cNvSpPr/>
          <p:nvPr/>
        </p:nvSpPr>
        <p:spPr>
          <a:xfrm rot="4748376">
            <a:off x="9163410" y="62634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楕円 273">
            <a:extLst>
              <a:ext uri="{FF2B5EF4-FFF2-40B4-BE49-F238E27FC236}">
                <a16:creationId xmlns:a16="http://schemas.microsoft.com/office/drawing/2014/main" id="{F0C2E9EF-A683-4F1F-BCD0-26FCF570140B}"/>
              </a:ext>
            </a:extLst>
          </p:cNvPr>
          <p:cNvSpPr/>
          <p:nvPr/>
        </p:nvSpPr>
        <p:spPr>
          <a:xfrm rot="4748376">
            <a:off x="9165591" y="65058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95A9A04B-9CA4-48B1-8F2D-E18A3324CD53}"/>
              </a:ext>
            </a:extLst>
          </p:cNvPr>
          <p:cNvSpPr/>
          <p:nvPr/>
        </p:nvSpPr>
        <p:spPr>
          <a:xfrm>
            <a:off x="6593288" y="2966617"/>
            <a:ext cx="857250" cy="9259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2CD8A055-3C1F-4730-B043-B60024231259}"/>
              </a:ext>
            </a:extLst>
          </p:cNvPr>
          <p:cNvSpPr/>
          <p:nvPr/>
        </p:nvSpPr>
        <p:spPr>
          <a:xfrm>
            <a:off x="6600175" y="3966962"/>
            <a:ext cx="857250" cy="9259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F9FC87D1-ACF7-4A56-B2ED-ED6652F62120}"/>
              </a:ext>
            </a:extLst>
          </p:cNvPr>
          <p:cNvSpPr/>
          <p:nvPr/>
        </p:nvSpPr>
        <p:spPr>
          <a:xfrm>
            <a:off x="8764025" y="2013868"/>
            <a:ext cx="857250" cy="9259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FD88E595-A775-4461-A1E3-64DC0C2438DF}"/>
              </a:ext>
            </a:extLst>
          </p:cNvPr>
          <p:cNvSpPr/>
          <p:nvPr/>
        </p:nvSpPr>
        <p:spPr>
          <a:xfrm>
            <a:off x="8757644" y="4829296"/>
            <a:ext cx="857250" cy="9259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A33234B1-9068-47FF-ADB8-6C0A7A979D94}"/>
              </a:ext>
            </a:extLst>
          </p:cNvPr>
          <p:cNvSpPr txBox="1"/>
          <p:nvPr/>
        </p:nvSpPr>
        <p:spPr>
          <a:xfrm>
            <a:off x="9498755" y="5846099"/>
            <a:ext cx="24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囲まれたニューロンは次に返す値が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になる</a:t>
            </a: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08F1734E-60CD-4284-836B-66AA39182D21}"/>
              </a:ext>
            </a:extLst>
          </p:cNvPr>
          <p:cNvSpPr/>
          <p:nvPr/>
        </p:nvSpPr>
        <p:spPr>
          <a:xfrm>
            <a:off x="4978760" y="54162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楕円 284">
            <a:extLst>
              <a:ext uri="{FF2B5EF4-FFF2-40B4-BE49-F238E27FC236}">
                <a16:creationId xmlns:a16="http://schemas.microsoft.com/office/drawing/2014/main" id="{319A09E1-6578-4E6F-B467-6E7646FE8234}"/>
              </a:ext>
            </a:extLst>
          </p:cNvPr>
          <p:cNvSpPr/>
          <p:nvPr/>
        </p:nvSpPr>
        <p:spPr>
          <a:xfrm>
            <a:off x="4976579" y="56436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楕円 285">
            <a:extLst>
              <a:ext uri="{FF2B5EF4-FFF2-40B4-BE49-F238E27FC236}">
                <a16:creationId xmlns:a16="http://schemas.microsoft.com/office/drawing/2014/main" id="{F11EE8F2-CFE9-474E-8047-2D3E26BB1EEB}"/>
              </a:ext>
            </a:extLst>
          </p:cNvPr>
          <p:cNvSpPr/>
          <p:nvPr/>
        </p:nvSpPr>
        <p:spPr>
          <a:xfrm>
            <a:off x="4978760" y="58860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8" name="図 287">
            <a:extLst>
              <a:ext uri="{FF2B5EF4-FFF2-40B4-BE49-F238E27FC236}">
                <a16:creationId xmlns:a16="http://schemas.microsoft.com/office/drawing/2014/main" id="{33CCD1DB-510D-46B4-B2B9-775C8845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45" y="4496625"/>
            <a:ext cx="3702894" cy="2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224F-7D4C-4CB2-8F8D-BD1B9C3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+mn-ea"/>
                <a:ea typeface="+mn-ea"/>
              </a:rPr>
              <a:t>3.5 </a:t>
            </a:r>
            <a:r>
              <a:rPr kumimoji="1" lang="ja-JP" altLang="en-US" dirty="0">
                <a:latin typeface="+mn-ea"/>
                <a:ea typeface="+mn-ea"/>
              </a:rPr>
              <a:t>損失関数と最適化関数の定義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88663-5C4E-46E6-A7B3-EE558352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4350847"/>
            <a:ext cx="6175514" cy="203524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今回は回帰問題なので</a:t>
            </a:r>
            <a:r>
              <a:rPr kumimoji="1" lang="en-US" altLang="ja-JP" dirty="0"/>
              <a:t>MSE</a:t>
            </a:r>
            <a:r>
              <a:rPr kumimoji="1" lang="ja-JP" altLang="en-US" dirty="0"/>
              <a:t>を用いる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9FC6D9-4FFA-4363-AD06-1988C256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695568"/>
            <a:ext cx="7766741" cy="21475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C2D36F5-4532-409A-B0DB-861D3609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" y="5107426"/>
            <a:ext cx="4721246" cy="127867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38DE872-6E5E-4132-BDD7-8F26B1DFC399}"/>
              </a:ext>
            </a:extLst>
          </p:cNvPr>
          <p:cNvSpPr txBox="1">
            <a:spLocks/>
          </p:cNvSpPr>
          <p:nvPr/>
        </p:nvSpPr>
        <p:spPr>
          <a:xfrm>
            <a:off x="7381462" y="4335528"/>
            <a:ext cx="3935895" cy="117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/>
              <a:t>最適化関数は</a:t>
            </a:r>
            <a:r>
              <a:rPr kumimoji="1" lang="en-US" altLang="ja-JP" dirty="0"/>
              <a:t>Week2</a:t>
            </a:r>
            <a:r>
              <a:rPr kumimoji="1" lang="ja-JP" altLang="en-US" dirty="0"/>
              <a:t>のスライドを参照</a:t>
            </a:r>
          </a:p>
        </p:txBody>
      </p:sp>
    </p:spTree>
    <p:extLst>
      <p:ext uri="{BB962C8B-B14F-4D97-AF65-F5344CB8AC3E}">
        <p14:creationId xmlns:p14="http://schemas.microsoft.com/office/powerpoint/2010/main" val="217858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224F-7D4C-4CB2-8F8D-BD1B9C3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今日の内容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88663-5C4E-46E6-A7B3-EE558352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34" y="1375397"/>
            <a:ext cx="10515600" cy="2918307"/>
          </a:xfrm>
        </p:spPr>
        <p:txBody>
          <a:bodyPr/>
          <a:lstStyle/>
          <a:p>
            <a:r>
              <a:rPr kumimoji="1" lang="ja-JP" altLang="en-US" dirty="0"/>
              <a:t>内容としてはほとんど前回と同じ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復習をしながら、分類問題と回帰問題で異なる点と追加された項目について学ぶ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付属のサンプルコードを使用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C1777F1-A789-46B7-BE2C-31DF5D877E93}"/>
              </a:ext>
            </a:extLst>
          </p:cNvPr>
          <p:cNvSpPr txBox="1">
            <a:spLocks/>
          </p:cNvSpPr>
          <p:nvPr/>
        </p:nvSpPr>
        <p:spPr>
          <a:xfrm>
            <a:off x="7053508" y="5878378"/>
            <a:ext cx="4960692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/>
              <a:t>Section3-3.ipynb</a:t>
            </a:r>
          </a:p>
          <a:p>
            <a:r>
              <a:rPr kumimoji="1" lang="en-US" altLang="ja-JP" sz="1600" dirty="0"/>
              <a:t>https://github.com/Hexans/pytorchbook_samplecode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603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12549-1532-44F3-BDB1-E6FC9BA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2199"/>
          </a:xfrm>
        </p:spPr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前回との違い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F6019BD-C82B-47CB-A176-A8BC2A61081F}"/>
              </a:ext>
            </a:extLst>
          </p:cNvPr>
          <p:cNvSpPr/>
          <p:nvPr/>
        </p:nvSpPr>
        <p:spPr>
          <a:xfrm>
            <a:off x="533400" y="1841501"/>
            <a:ext cx="1676400" cy="73659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教師あり学習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266D11-5206-4B84-AA94-02B3279793B7}"/>
              </a:ext>
            </a:extLst>
          </p:cNvPr>
          <p:cNvSpPr/>
          <p:nvPr/>
        </p:nvSpPr>
        <p:spPr>
          <a:xfrm>
            <a:off x="3314700" y="1162048"/>
            <a:ext cx="1231900" cy="73659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分類問題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D9A5805-87E3-459D-A4B6-AFEBDC8E587C}"/>
              </a:ext>
            </a:extLst>
          </p:cNvPr>
          <p:cNvSpPr/>
          <p:nvPr/>
        </p:nvSpPr>
        <p:spPr>
          <a:xfrm>
            <a:off x="3314700" y="2578100"/>
            <a:ext cx="1231900" cy="73659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回帰問題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14B4884-6360-4B63-B3F2-1645EFA537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09800" y="1530348"/>
            <a:ext cx="1104900" cy="679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5A41DAE-7C7D-4231-AFDF-52D73BD966A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09800" y="2209801"/>
            <a:ext cx="1104900" cy="736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4599BD-B43F-426B-AE7F-71F142F04964}"/>
              </a:ext>
            </a:extLst>
          </p:cNvPr>
          <p:cNvSpPr txBox="1"/>
          <p:nvPr/>
        </p:nvSpPr>
        <p:spPr>
          <a:xfrm>
            <a:off x="4787904" y="1268738"/>
            <a:ext cx="4152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前回のアヤメの分類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8CC971-2FBC-4EDF-8A6F-7D60E7484949}"/>
              </a:ext>
            </a:extLst>
          </p:cNvPr>
          <p:cNvSpPr txBox="1"/>
          <p:nvPr/>
        </p:nvSpPr>
        <p:spPr>
          <a:xfrm>
            <a:off x="4787904" y="2683134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今回の糖尿病の予後予測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53001B3-1F3A-47E8-B914-31B59776F134}"/>
              </a:ext>
            </a:extLst>
          </p:cNvPr>
          <p:cNvSpPr txBox="1"/>
          <p:nvPr/>
        </p:nvSpPr>
        <p:spPr>
          <a:xfrm>
            <a:off x="190499" y="4537335"/>
            <a:ext cx="5143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分類問題・・・クラス分け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回帰問題・・・数値予測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18D72F4-6F2C-4A32-955E-7C971F5697E7}"/>
              </a:ext>
            </a:extLst>
          </p:cNvPr>
          <p:cNvCxnSpPr>
            <a:cxnSpLocks/>
          </p:cNvCxnSpPr>
          <p:nvPr/>
        </p:nvCxnSpPr>
        <p:spPr>
          <a:xfrm>
            <a:off x="5378454" y="5327996"/>
            <a:ext cx="4127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2164570-FF25-4E68-841C-8BE3F9218FC4}"/>
              </a:ext>
            </a:extLst>
          </p:cNvPr>
          <p:cNvSpPr txBox="1"/>
          <p:nvPr/>
        </p:nvSpPr>
        <p:spPr>
          <a:xfrm>
            <a:off x="6096000" y="3651647"/>
            <a:ext cx="61658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損失関数を変更するだけで対応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交差エントロピー誤差</a:t>
            </a:r>
            <a:r>
              <a:rPr kumimoji="1" lang="en-US" altLang="ja-JP" sz="2800" dirty="0"/>
              <a:t>(</a:t>
            </a:r>
            <a:r>
              <a:rPr kumimoji="1" lang="en-US" altLang="ja-JP" sz="2800" dirty="0" err="1"/>
              <a:t>CrossEntropyLoss</a:t>
            </a:r>
            <a:r>
              <a:rPr kumimoji="1" lang="en-US" altLang="ja-JP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平均二乗誤差</a:t>
            </a:r>
            <a:r>
              <a:rPr kumimoji="1" lang="en-US" altLang="ja-JP" sz="2800" dirty="0"/>
              <a:t>(MSE)</a:t>
            </a:r>
            <a:r>
              <a:rPr kumimoji="1" lang="ja-JP" altLang="en-US" sz="2800" dirty="0"/>
              <a:t>や平均絶対誤差</a:t>
            </a:r>
            <a:r>
              <a:rPr kumimoji="1" lang="en-US" altLang="ja-JP" sz="2800" dirty="0"/>
              <a:t>(MAE)</a:t>
            </a:r>
            <a:r>
              <a:rPr kumimoji="1" lang="ja-JP" altLang="en-US" sz="2800" dirty="0"/>
              <a:t>など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sz="2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1091FA6-A445-47AB-A84A-E39806F90EA4}"/>
              </a:ext>
            </a:extLst>
          </p:cNvPr>
          <p:cNvSpPr/>
          <p:nvPr/>
        </p:nvSpPr>
        <p:spPr>
          <a:xfrm>
            <a:off x="190499" y="4305300"/>
            <a:ext cx="5143502" cy="234949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B34470E-8E8A-4C90-96A8-E988FCD0E1F1}"/>
              </a:ext>
            </a:extLst>
          </p:cNvPr>
          <p:cNvSpPr/>
          <p:nvPr/>
        </p:nvSpPr>
        <p:spPr>
          <a:xfrm>
            <a:off x="6096000" y="3490050"/>
            <a:ext cx="6070600" cy="33679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91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224F-7D4C-4CB2-8F8D-BD1B9C3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パッケージの</a:t>
            </a:r>
            <a:r>
              <a:rPr kumimoji="1" lang="en-US" altLang="ja-JP" dirty="0">
                <a:latin typeface="+mn-ea"/>
                <a:ea typeface="+mn-ea"/>
              </a:rPr>
              <a:t>Import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6B7685-C668-41A9-99E8-2B601DD6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0" y="1666945"/>
            <a:ext cx="677322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4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224F-7D4C-4CB2-8F8D-BD1B9C3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+mn-ea"/>
                <a:ea typeface="+mn-ea"/>
              </a:rPr>
              <a:t>3.1 </a:t>
            </a:r>
            <a:r>
              <a:rPr kumimoji="1" lang="ja-JP" altLang="en-US" dirty="0">
                <a:latin typeface="+mn-ea"/>
                <a:ea typeface="+mn-ea"/>
              </a:rPr>
              <a:t>糖尿病のデータセット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FC6964-8F2E-4C5C-84A7-F6FCBEB3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42" y="1325563"/>
            <a:ext cx="4010585" cy="212437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52F89E-7F96-405A-82DA-855FE8A0AAB6}"/>
              </a:ext>
            </a:extLst>
          </p:cNvPr>
          <p:cNvSpPr/>
          <p:nvPr/>
        </p:nvSpPr>
        <p:spPr>
          <a:xfrm>
            <a:off x="2875722" y="2955234"/>
            <a:ext cx="914400" cy="331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A86D339-5D6D-4B21-B997-FEBBEBB7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3" y="4325846"/>
            <a:ext cx="5744377" cy="1305107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97A96C8-8B6F-4B14-8332-F94A3D9168C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56130" y="4154224"/>
            <a:ext cx="652669" cy="60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E0928E-3E4C-4D89-83A0-A784338A57B5}"/>
              </a:ext>
            </a:extLst>
          </p:cNvPr>
          <p:cNvSpPr txBox="1">
            <a:spLocks/>
          </p:cNvSpPr>
          <p:nvPr/>
        </p:nvSpPr>
        <p:spPr>
          <a:xfrm>
            <a:off x="6908799" y="3918480"/>
            <a:ext cx="5122333" cy="47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のデータフレーム型に変換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A72EF5F-A91E-4AE5-BA3D-88E91A2EBEC8}"/>
              </a:ext>
            </a:extLst>
          </p:cNvPr>
          <p:cNvCxnSpPr>
            <a:cxnSpLocks/>
          </p:cNvCxnSpPr>
          <p:nvPr/>
        </p:nvCxnSpPr>
        <p:spPr>
          <a:xfrm flipV="1">
            <a:off x="3790122" y="2276768"/>
            <a:ext cx="2026478" cy="85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5B8324B3-9BD0-49B9-BF4F-D5C4B997F67A}"/>
              </a:ext>
            </a:extLst>
          </p:cNvPr>
          <p:cNvSpPr txBox="1">
            <a:spLocks/>
          </p:cNvSpPr>
          <p:nvPr/>
        </p:nvSpPr>
        <p:spPr>
          <a:xfrm>
            <a:off x="5892045" y="2037837"/>
            <a:ext cx="6139070" cy="47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説明が見たい場合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:DESCR(description)</a:t>
            </a:r>
          </a:p>
        </p:txBody>
      </p:sp>
    </p:spTree>
    <p:extLst>
      <p:ext uri="{BB962C8B-B14F-4D97-AF65-F5344CB8AC3E}">
        <p14:creationId xmlns:p14="http://schemas.microsoft.com/office/powerpoint/2010/main" val="209950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A058F9-0F43-4F8F-9C17-66C00E724C6E}"/>
              </a:ext>
            </a:extLst>
          </p:cNvPr>
          <p:cNvSpPr/>
          <p:nvPr/>
        </p:nvSpPr>
        <p:spPr>
          <a:xfrm>
            <a:off x="649644" y="4148667"/>
            <a:ext cx="6671733" cy="2590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224F-7D4C-4CB2-8F8D-BD1B9C3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+mn-ea"/>
                <a:ea typeface="+mn-ea"/>
              </a:rPr>
              <a:t>3.1 </a:t>
            </a:r>
            <a:r>
              <a:rPr kumimoji="1" lang="ja-JP" altLang="en-US" dirty="0">
                <a:latin typeface="+mn-ea"/>
                <a:ea typeface="+mn-ea"/>
              </a:rPr>
              <a:t>糖尿病のデータセット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C1777F1-A789-46B7-BE2C-31DF5D877E93}"/>
              </a:ext>
            </a:extLst>
          </p:cNvPr>
          <p:cNvSpPr txBox="1">
            <a:spLocks/>
          </p:cNvSpPr>
          <p:nvPr/>
        </p:nvSpPr>
        <p:spPr>
          <a:xfrm>
            <a:off x="3615654" y="1760846"/>
            <a:ext cx="4960692" cy="456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dirty="0"/>
              <a:t>統計量の確認の場合</a:t>
            </a:r>
            <a:r>
              <a:rPr kumimoji="1" lang="en-US" altLang="ja-JP" sz="2400" dirty="0"/>
              <a:t>:describe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2E0F683-4B22-49CF-BAB7-DAE19646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4" y="1596893"/>
            <a:ext cx="2476846" cy="6287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8646C85-0D49-4048-A8A0-9FAF57D3F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4" y="3038410"/>
            <a:ext cx="5553850" cy="9335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C8CAC5D-ED81-4D0A-ABCA-66092FAE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741" y="4247658"/>
            <a:ext cx="5469538" cy="109027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E206652-40F6-452C-BACB-41E77DC22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552" y="5436922"/>
            <a:ext cx="5274727" cy="10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224F-7D4C-4CB2-8F8D-BD1B9C3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+mn-ea"/>
                <a:ea typeface="+mn-ea"/>
              </a:rPr>
              <a:t>3.2</a:t>
            </a:r>
            <a:r>
              <a:rPr kumimoji="1" lang="ja-JP" altLang="en-US" dirty="0">
                <a:latin typeface="+mn-ea"/>
                <a:ea typeface="+mn-ea"/>
              </a:rPr>
              <a:t> 前準備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C1777F1-A789-46B7-BE2C-31DF5D877E93}"/>
              </a:ext>
            </a:extLst>
          </p:cNvPr>
          <p:cNvSpPr txBox="1">
            <a:spLocks/>
          </p:cNvSpPr>
          <p:nvPr/>
        </p:nvSpPr>
        <p:spPr>
          <a:xfrm>
            <a:off x="490330" y="5241993"/>
            <a:ext cx="10515600" cy="1099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latin typeface="+mn-ea"/>
              </a:rPr>
              <a:t>MSE</a:t>
            </a:r>
            <a:r>
              <a:rPr kumimoji="1" lang="ja-JP" altLang="en-US" dirty="0">
                <a:latin typeface="+mn-ea"/>
              </a:rPr>
              <a:t>で引数となる二つの変数</a:t>
            </a:r>
            <a:r>
              <a:rPr kumimoji="1" lang="en-US" altLang="ja-JP" dirty="0">
                <a:latin typeface="+mn-ea"/>
              </a:rPr>
              <a:t>(</a:t>
            </a:r>
            <a:r>
              <a:rPr kumimoji="1" lang="ja-JP" altLang="en-US" dirty="0">
                <a:latin typeface="+mn-ea"/>
              </a:rPr>
              <a:t>今回は</a:t>
            </a:r>
            <a:r>
              <a:rPr kumimoji="1" lang="en-US" altLang="ja-JP" dirty="0" err="1">
                <a:latin typeface="+mn-ea"/>
              </a:rPr>
              <a:t>data,label</a:t>
            </a:r>
            <a:r>
              <a:rPr kumimoji="1" lang="en-US" altLang="ja-JP" dirty="0">
                <a:latin typeface="+mn-ea"/>
              </a:rPr>
              <a:t>)</a:t>
            </a:r>
            <a:r>
              <a:rPr kumimoji="1" lang="ja-JP" altLang="en-US" dirty="0">
                <a:latin typeface="+mn-ea"/>
              </a:rPr>
              <a:t>のサイズが同じである必要があるため、</a:t>
            </a:r>
            <a:r>
              <a:rPr kumimoji="1" lang="en-US" altLang="ja-JP" dirty="0">
                <a:latin typeface="+mn-ea"/>
              </a:rPr>
              <a:t>label</a:t>
            </a:r>
            <a:r>
              <a:rPr kumimoji="1" lang="ja-JP" altLang="en-US" dirty="0">
                <a:latin typeface="+mn-ea"/>
              </a:rPr>
              <a:t>に対して</a:t>
            </a:r>
            <a:r>
              <a:rPr kumimoji="1" lang="en-US" altLang="ja-JP" dirty="0">
                <a:latin typeface="+mn-ea"/>
              </a:rPr>
              <a:t>reshape(-1,1)</a:t>
            </a:r>
            <a:r>
              <a:rPr kumimoji="1" lang="ja-JP" altLang="en-US" dirty="0">
                <a:latin typeface="+mn-ea"/>
              </a:rPr>
              <a:t>を行う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97312BB-5064-40F5-A4BC-302BC617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325563"/>
            <a:ext cx="7214696" cy="3408638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79834A7-EF1F-4E4E-A9DA-33050BF388A4}"/>
              </a:ext>
            </a:extLst>
          </p:cNvPr>
          <p:cNvCxnSpPr>
            <a:cxnSpLocks/>
          </p:cNvCxnSpPr>
          <p:nvPr/>
        </p:nvCxnSpPr>
        <p:spPr>
          <a:xfrm>
            <a:off x="3339548" y="2651126"/>
            <a:ext cx="14179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1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224F-7D4C-4CB2-8F8D-BD1B9C3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+mn-ea"/>
                <a:ea typeface="+mn-ea"/>
              </a:rPr>
              <a:t>3.3 </a:t>
            </a:r>
            <a:r>
              <a:rPr kumimoji="1" lang="ja-JP" altLang="en-US" dirty="0">
                <a:latin typeface="+mn-ea"/>
                <a:ea typeface="+mn-ea"/>
              </a:rPr>
              <a:t>訓練データとテストデータの用意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C1777F1-A789-46B7-BE2C-31DF5D877E93}"/>
              </a:ext>
            </a:extLst>
          </p:cNvPr>
          <p:cNvSpPr txBox="1">
            <a:spLocks/>
          </p:cNvSpPr>
          <p:nvPr/>
        </p:nvSpPr>
        <p:spPr>
          <a:xfrm>
            <a:off x="6232775" y="1495597"/>
            <a:ext cx="4960692" cy="151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>
                <a:latin typeface="+mn-ea"/>
              </a:rPr>
              <a:t>scikit-learn</a:t>
            </a:r>
            <a:r>
              <a:rPr kumimoji="1" lang="ja-JP" altLang="en-US" sz="3200" dirty="0">
                <a:latin typeface="+mn-ea"/>
              </a:rPr>
              <a:t>の</a:t>
            </a:r>
            <a:r>
              <a:rPr kumimoji="1" lang="en-US" altLang="ja-JP" sz="3200" dirty="0" err="1">
                <a:latin typeface="+mn-ea"/>
              </a:rPr>
              <a:t>train_test_split</a:t>
            </a:r>
            <a:r>
              <a:rPr kumimoji="1" lang="en-US" altLang="ja-JP" sz="3200" dirty="0">
                <a:latin typeface="+mn-ea"/>
              </a:rPr>
              <a:t>()</a:t>
            </a:r>
            <a:r>
              <a:rPr kumimoji="1" lang="ja-JP" altLang="en-US" sz="3200" dirty="0">
                <a:latin typeface="+mn-ea"/>
              </a:rPr>
              <a:t>関数を使ってデータを分割</a:t>
            </a:r>
            <a:endParaRPr kumimoji="1" lang="ja-JP" altLang="en-US" dirty="0">
              <a:latin typeface="+mn-ea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7E5E161-9082-4E6C-8C28-471A76B4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4" y="1325563"/>
            <a:ext cx="5391143" cy="222602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4E3974-6635-4A0A-9D97-EF8D17342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4" y="3752300"/>
            <a:ext cx="6707359" cy="28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7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224F-7D4C-4CB2-8F8D-BD1B9C3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+mn-ea"/>
                <a:ea typeface="+mn-ea"/>
              </a:rPr>
              <a:t>3.3 </a:t>
            </a:r>
            <a:r>
              <a:rPr kumimoji="1" lang="ja-JP" altLang="en-US" dirty="0">
                <a:latin typeface="+mn-ea"/>
                <a:ea typeface="+mn-ea"/>
              </a:rPr>
              <a:t>訓練データとテストデータの用意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C38277-6A56-4931-80F4-21CD642E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2" y="1325563"/>
            <a:ext cx="7136505" cy="44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4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21463</TotalTime>
  <Words>267</Words>
  <Application>Microsoft Office PowerPoint</Application>
  <PresentationFormat>ワイド画面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Hiragino Kaku Gothic Pro W3</vt:lpstr>
      <vt:lpstr>游ゴシック</vt:lpstr>
      <vt:lpstr>Arial</vt:lpstr>
      <vt:lpstr>Calibri</vt:lpstr>
      <vt:lpstr>Calibri Light</vt:lpstr>
      <vt:lpstr>Office Theme</vt:lpstr>
      <vt:lpstr>Pytorch 勉強会</vt:lpstr>
      <vt:lpstr>今日の内容</vt:lpstr>
      <vt:lpstr>前回との違い</vt:lpstr>
      <vt:lpstr>パッケージのImport</vt:lpstr>
      <vt:lpstr>3.1 糖尿病のデータセット</vt:lpstr>
      <vt:lpstr>3.1 糖尿病のデータセット</vt:lpstr>
      <vt:lpstr>3.2 前準備</vt:lpstr>
      <vt:lpstr>3.3 訓練データとテストデータの用意</vt:lpstr>
      <vt:lpstr>3.3 訓練データとテストデータの用意</vt:lpstr>
      <vt:lpstr>3.4 ニューラルネットワークの定義</vt:lpstr>
      <vt:lpstr>3.5 損失関数と最適化関数の定義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HOHEOK</dc:creator>
  <cp:lastModifiedBy>井上　恭史</cp:lastModifiedBy>
  <cp:revision>292</cp:revision>
  <cp:lastPrinted>2021-10-19T09:07:26Z</cp:lastPrinted>
  <dcterms:created xsi:type="dcterms:W3CDTF">2021-04-20T06:59:00Z</dcterms:created>
  <dcterms:modified xsi:type="dcterms:W3CDTF">2021-10-27T05:25:14Z</dcterms:modified>
</cp:coreProperties>
</file>