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74" r:id="rId4"/>
    <p:sldId id="275" r:id="rId5"/>
    <p:sldId id="277" r:id="rId6"/>
    <p:sldId id="276" r:id="rId7"/>
    <p:sldId id="278" r:id="rId8"/>
    <p:sldId id="279" r:id="rId9"/>
    <p:sldId id="280" r:id="rId10"/>
    <p:sldId id="281" r:id="rId11"/>
    <p:sldId id="282" r:id="rId12"/>
    <p:sldId id="283" r:id="rId13"/>
    <p:sldId id="285" r:id="rId14"/>
    <p:sldId id="286" r:id="rId15"/>
    <p:sldId id="287" r:id="rId16"/>
    <p:sldId id="284" r:id="rId17"/>
    <p:sldId id="288" r:id="rId18"/>
    <p:sldId id="289"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3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18"/>
    <p:restoredTop sz="94603"/>
  </p:normalViewPr>
  <p:slideViewPr>
    <p:cSldViewPr snapToGrid="0" snapToObjects="1">
      <p:cViewPr>
        <p:scale>
          <a:sx n="84" d="100"/>
          <a:sy n="84" d="100"/>
        </p:scale>
        <p:origin x="520" y="1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9E44E-9F9C-3946-AA6A-959DC83E2E3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CDA2897-647E-9948-B173-A20BB82B0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DF2418-2CCA-2C41-93D0-A622C3C19989}"/>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5" name="フッター プレースホルダー 4">
            <a:extLst>
              <a:ext uri="{FF2B5EF4-FFF2-40B4-BE49-F238E27FC236}">
                <a16:creationId xmlns:a16="http://schemas.microsoft.com/office/drawing/2014/main" id="{1998627A-529B-FF49-9ADC-FED78BF924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42C728-47A6-0640-935A-3E3C03D6490E}"/>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332473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F8F6A9-C63C-CA4C-8D49-5094841DE8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04DCA6-5A17-2C4B-85E1-50B8C873BD2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DCAD64-DBDE-5F4B-A54A-BAAE0A963C11}"/>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5" name="フッター プレースホルダー 4">
            <a:extLst>
              <a:ext uri="{FF2B5EF4-FFF2-40B4-BE49-F238E27FC236}">
                <a16:creationId xmlns:a16="http://schemas.microsoft.com/office/drawing/2014/main" id="{03E43FFB-E870-D545-94AF-375AD58969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09A766-21CC-9D46-A830-AF22AE955A4C}"/>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231930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1B86A9-4C47-DF46-8610-669A0FEA0B6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7BAFE-C177-E44E-9F60-1F6E0CE14B2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DCEEB-C01D-574D-BD0F-4AC26FBCA555}"/>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5" name="フッター プレースホルダー 4">
            <a:extLst>
              <a:ext uri="{FF2B5EF4-FFF2-40B4-BE49-F238E27FC236}">
                <a16:creationId xmlns:a16="http://schemas.microsoft.com/office/drawing/2014/main" id="{F13EECD8-7985-0C45-90F2-AB8E57B8FE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3FD85-1873-BE45-B25C-8A39CF95D209}"/>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7507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3D75BE-C2FE-BE4D-8D7C-93917707F1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349E9C-1B81-ED4E-9C5F-673B29918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941E75-4CD4-6440-8BE2-526DD2A44F18}"/>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5" name="フッター プレースホルダー 4">
            <a:extLst>
              <a:ext uri="{FF2B5EF4-FFF2-40B4-BE49-F238E27FC236}">
                <a16:creationId xmlns:a16="http://schemas.microsoft.com/office/drawing/2014/main" id="{3476EBDD-C8CD-4A4A-98CF-B5DE2BA858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34BC96-3EF3-3E4F-9BFC-D71EDA674F30}"/>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303453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CF50E-3EE6-4045-A795-522930C77EF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9C5B5F-A9C8-C547-8B30-845460CD0A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7EE4EE-30F2-344D-8BBD-08224BEA2DB1}"/>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5" name="フッター プレースホルダー 4">
            <a:extLst>
              <a:ext uri="{FF2B5EF4-FFF2-40B4-BE49-F238E27FC236}">
                <a16:creationId xmlns:a16="http://schemas.microsoft.com/office/drawing/2014/main" id="{6893DF58-A486-5749-940C-668D5F9F06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9E6A74-2891-004F-B313-D0216736D97A}"/>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607037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23CD6E-864A-2D4F-87EC-08EF85960F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0467D8-45C2-AE43-BB9B-4CF0BDC328B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679296-C011-EC4F-8299-965D3F7D5B4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8616721-C5CD-404E-A5B3-13F3D04866BA}"/>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6" name="フッター プレースホルダー 5">
            <a:extLst>
              <a:ext uri="{FF2B5EF4-FFF2-40B4-BE49-F238E27FC236}">
                <a16:creationId xmlns:a16="http://schemas.microsoft.com/office/drawing/2014/main" id="{C4B89317-F476-6140-AA02-7E00A7727C5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D77ACFC-FA03-D048-96BF-A25F6B4C6700}"/>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26376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FEEBA-1997-5A46-8157-A985BB4BF39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24A0A5-6F90-EE48-B3DC-7F884062F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3815BEC-A04C-4041-828D-BEE334B4DA5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F3D5263-61FE-3E41-B797-987045434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3A71989-4349-B344-A4A7-1E6CE2DDCFA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AAD573-FDD1-054E-A478-A4B5D9C6D3EA}"/>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8" name="フッター プレースホルダー 7">
            <a:extLst>
              <a:ext uri="{FF2B5EF4-FFF2-40B4-BE49-F238E27FC236}">
                <a16:creationId xmlns:a16="http://schemas.microsoft.com/office/drawing/2014/main" id="{31A08E79-BC12-614F-A206-C6D8DF38290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04516E-DB63-1C4C-8530-4C25A50F54FC}"/>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367992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65E78-0551-AA40-BC8A-3F4939FB806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324E627-7546-DE43-9F9E-F3B8F582982F}"/>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4" name="フッター プレースホルダー 3">
            <a:extLst>
              <a:ext uri="{FF2B5EF4-FFF2-40B4-BE49-F238E27FC236}">
                <a16:creationId xmlns:a16="http://schemas.microsoft.com/office/drawing/2014/main" id="{497035DA-579A-3D41-B2BA-0AF97165DE2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CAAE6C-D24B-514D-BB5C-6194094EA2EA}"/>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232630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CD01BF5-E101-EB40-A82B-57E2BF84D34E}"/>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3" name="フッター プレースホルダー 2">
            <a:extLst>
              <a:ext uri="{FF2B5EF4-FFF2-40B4-BE49-F238E27FC236}">
                <a16:creationId xmlns:a16="http://schemas.microsoft.com/office/drawing/2014/main" id="{3C010BE9-A430-B54B-A9BF-E30918E50B6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204AC50-6BDE-4D40-B619-176DF7DA30A8}"/>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39414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3023B7-4AB0-FD4D-94B4-D38EABA54E0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183E9E-5982-F04F-912E-F641002D2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118F70A-394F-F747-AC3C-0EBE9A46F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159AFC-089C-474F-BF2D-6E8F3DFAF474}"/>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6" name="フッター プレースホルダー 5">
            <a:extLst>
              <a:ext uri="{FF2B5EF4-FFF2-40B4-BE49-F238E27FC236}">
                <a16:creationId xmlns:a16="http://schemas.microsoft.com/office/drawing/2014/main" id="{B4ED58A4-7A2B-994E-BDC4-96DE8BA66E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A9B1A7-0826-B54D-885F-1098BE0AB15F}"/>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230350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06E471-946B-6F46-9401-D9A8547198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BAE54E5-C321-E84F-8E23-65ADEE18A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CDB768F-A9F6-964B-8733-622A1A033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206A35-0C0A-5C48-A77D-2CEF43E27604}"/>
              </a:ext>
            </a:extLst>
          </p:cNvPr>
          <p:cNvSpPr>
            <a:spLocks noGrp="1"/>
          </p:cNvSpPr>
          <p:nvPr>
            <p:ph type="dt" sz="half" idx="10"/>
          </p:nvPr>
        </p:nvSpPr>
        <p:spPr/>
        <p:txBody>
          <a:bodyPr/>
          <a:lstStyle/>
          <a:p>
            <a:fld id="{19CF5067-7CF7-D249-A228-D43EABE88EB1}" type="datetimeFigureOut">
              <a:rPr kumimoji="1" lang="ja-JP" altLang="en-US" smtClean="0"/>
              <a:t>2019/5/11</a:t>
            </a:fld>
            <a:endParaRPr kumimoji="1" lang="ja-JP" altLang="en-US"/>
          </a:p>
        </p:txBody>
      </p:sp>
      <p:sp>
        <p:nvSpPr>
          <p:cNvPr id="6" name="フッター プレースホルダー 5">
            <a:extLst>
              <a:ext uri="{FF2B5EF4-FFF2-40B4-BE49-F238E27FC236}">
                <a16:creationId xmlns:a16="http://schemas.microsoft.com/office/drawing/2014/main" id="{EC589DFF-6E09-1545-B352-099C61B71B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0E75111-0B85-404A-B9F1-5392B6ED8D6F}"/>
              </a:ext>
            </a:extLst>
          </p:cNvPr>
          <p:cNvSpPr>
            <a:spLocks noGrp="1"/>
          </p:cNvSpPr>
          <p:nvPr>
            <p:ph type="sldNum" sz="quarter" idx="12"/>
          </p:nvPr>
        </p:nvSpPr>
        <p:spPr/>
        <p:txBody>
          <a:body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3656537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3AE8908-7DF1-E84E-86E4-7C5401E67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841F88-B3A6-2B47-902D-15775CC0A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0E9042-3C5F-8141-9465-7A124F771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F5067-7CF7-D249-A228-D43EABE88EB1}" type="datetimeFigureOut">
              <a:rPr kumimoji="1" lang="ja-JP" altLang="en-US" smtClean="0"/>
              <a:t>2019/5/11</a:t>
            </a:fld>
            <a:endParaRPr kumimoji="1" lang="ja-JP" altLang="en-US"/>
          </a:p>
        </p:txBody>
      </p:sp>
      <p:sp>
        <p:nvSpPr>
          <p:cNvPr id="5" name="フッター プレースホルダー 4">
            <a:extLst>
              <a:ext uri="{FF2B5EF4-FFF2-40B4-BE49-F238E27FC236}">
                <a16:creationId xmlns:a16="http://schemas.microsoft.com/office/drawing/2014/main" id="{91FD72F1-8BDA-4D46-844B-F4E4C656F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AFECD13-9E24-F149-BB49-7B4E58543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8C6A1-540F-D64A-991C-35E9D81E4113}" type="slidenum">
              <a:rPr kumimoji="1" lang="ja-JP" altLang="en-US" smtClean="0"/>
              <a:t>‹#›</a:t>
            </a:fld>
            <a:endParaRPr kumimoji="1" lang="ja-JP" altLang="en-US"/>
          </a:p>
        </p:txBody>
      </p:sp>
    </p:spTree>
    <p:extLst>
      <p:ext uri="{BB962C8B-B14F-4D97-AF65-F5344CB8AC3E}">
        <p14:creationId xmlns:p14="http://schemas.microsoft.com/office/powerpoint/2010/main" val="2389826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2A66FA4-C532-FA4D-B0F3-1A68CA802DCE}"/>
              </a:ext>
            </a:extLst>
          </p:cNvPr>
          <p:cNvSpPr txBox="1"/>
          <p:nvPr/>
        </p:nvSpPr>
        <p:spPr>
          <a:xfrm>
            <a:off x="2058677" y="3167390"/>
            <a:ext cx="8074646" cy="523220"/>
          </a:xfrm>
          <a:prstGeom prst="rect">
            <a:avLst/>
          </a:prstGeom>
          <a:noFill/>
        </p:spPr>
        <p:txBody>
          <a:bodyPr wrap="none" rtlCol="0">
            <a:spAutoFit/>
          </a:bodyPr>
          <a:lstStyle/>
          <a:p>
            <a:r>
              <a:rPr kumimoji="1" lang="en-US" altLang="ja-JP" sz="2800" dirty="0"/>
              <a:t>CPU/</a:t>
            </a:r>
            <a:r>
              <a:rPr kumimoji="1" lang="ja-JP" altLang="en-US" sz="2800"/>
              <a:t>コア</a:t>
            </a:r>
            <a:r>
              <a:rPr kumimoji="1" lang="en-US" altLang="ja-JP" sz="2800" dirty="0"/>
              <a:t>/</a:t>
            </a:r>
            <a:r>
              <a:rPr kumimoji="1" lang="ja-JP" altLang="en-US" sz="2800"/>
              <a:t>プロセス</a:t>
            </a:r>
            <a:r>
              <a:rPr kumimoji="1" lang="en-US" altLang="ja-JP" sz="2800" dirty="0"/>
              <a:t>/</a:t>
            </a:r>
            <a:r>
              <a:rPr kumimoji="1" lang="ja-JP" altLang="en-US" sz="2800"/>
              <a:t>スレッド</a:t>
            </a:r>
            <a:r>
              <a:rPr kumimoji="1" lang="en-US" altLang="ja-JP" sz="2800" dirty="0"/>
              <a:t>/</a:t>
            </a:r>
            <a:r>
              <a:rPr kumimoji="1" lang="ja-JP" altLang="en-US" sz="2800"/>
              <a:t>タスク</a:t>
            </a:r>
            <a:r>
              <a:rPr kumimoji="1" lang="en-US" altLang="ja-JP" sz="2800" dirty="0"/>
              <a:t>/</a:t>
            </a:r>
            <a:r>
              <a:rPr kumimoji="1" lang="ja-JP" altLang="en-US" sz="2800"/>
              <a:t>並列</a:t>
            </a:r>
            <a:r>
              <a:rPr kumimoji="1" lang="en-US" altLang="ja-JP" sz="2800" dirty="0"/>
              <a:t>/</a:t>
            </a:r>
            <a:r>
              <a:rPr kumimoji="1" lang="ja-JP" altLang="en-US" sz="2800"/>
              <a:t>並行</a:t>
            </a:r>
          </a:p>
        </p:txBody>
      </p:sp>
    </p:spTree>
    <p:extLst>
      <p:ext uri="{BB962C8B-B14F-4D97-AF65-F5344CB8AC3E}">
        <p14:creationId xmlns:p14="http://schemas.microsoft.com/office/powerpoint/2010/main" val="58947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40D62D7-A897-F743-9CB6-DB3F5BFF8281}"/>
              </a:ext>
            </a:extLst>
          </p:cNvPr>
          <p:cNvPicPr>
            <a:picLocks noChangeAspect="1"/>
          </p:cNvPicPr>
          <p:nvPr/>
        </p:nvPicPr>
        <p:blipFill>
          <a:blip r:embed="rId2"/>
          <a:stretch>
            <a:fillRect/>
          </a:stretch>
        </p:blipFill>
        <p:spPr>
          <a:xfrm>
            <a:off x="889000" y="787400"/>
            <a:ext cx="10414000" cy="4368800"/>
          </a:xfrm>
          <a:prstGeom prst="rect">
            <a:avLst/>
          </a:prstGeom>
        </p:spPr>
      </p:pic>
      <p:sp>
        <p:nvSpPr>
          <p:cNvPr id="4" name="テキスト ボックス 3">
            <a:extLst>
              <a:ext uri="{FF2B5EF4-FFF2-40B4-BE49-F238E27FC236}">
                <a16:creationId xmlns:a16="http://schemas.microsoft.com/office/drawing/2014/main" id="{C36759E4-2FAF-854A-9DB8-A46B0132987A}"/>
              </a:ext>
            </a:extLst>
          </p:cNvPr>
          <p:cNvSpPr txBox="1"/>
          <p:nvPr/>
        </p:nvSpPr>
        <p:spPr>
          <a:xfrm>
            <a:off x="134911" y="194872"/>
            <a:ext cx="9360782" cy="461665"/>
          </a:xfrm>
          <a:prstGeom prst="rect">
            <a:avLst/>
          </a:prstGeom>
          <a:noFill/>
        </p:spPr>
        <p:txBody>
          <a:bodyPr wrap="square" rtlCol="0">
            <a:spAutoFit/>
          </a:bodyPr>
          <a:lstStyle/>
          <a:p>
            <a:r>
              <a:rPr lang="ja-JP" altLang="en-US" sz="2400"/>
              <a:t>一般的な実現方法</a:t>
            </a:r>
            <a:endParaRPr lang="en-US" altLang="ja-JP" sz="2400" dirty="0"/>
          </a:p>
        </p:txBody>
      </p:sp>
    </p:spTree>
    <p:extLst>
      <p:ext uri="{BB962C8B-B14F-4D97-AF65-F5344CB8AC3E}">
        <p14:creationId xmlns:p14="http://schemas.microsoft.com/office/powerpoint/2010/main" val="227133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0FC711-0F08-6241-B1A3-153E0732C6D3}"/>
              </a:ext>
            </a:extLst>
          </p:cNvPr>
          <p:cNvSpPr txBox="1"/>
          <p:nvPr/>
        </p:nvSpPr>
        <p:spPr>
          <a:xfrm>
            <a:off x="134911" y="194872"/>
            <a:ext cx="9360782" cy="461665"/>
          </a:xfrm>
          <a:prstGeom prst="rect">
            <a:avLst/>
          </a:prstGeom>
          <a:noFill/>
        </p:spPr>
        <p:txBody>
          <a:bodyPr wrap="square" rtlCol="0">
            <a:spAutoFit/>
          </a:bodyPr>
          <a:lstStyle/>
          <a:p>
            <a:r>
              <a:rPr lang="ja-JP" altLang="en-US" sz="2400"/>
              <a:t>並列処理</a:t>
            </a:r>
            <a:r>
              <a:rPr lang="en-US" altLang="ja-JP" sz="2400" dirty="0"/>
              <a:t>(</a:t>
            </a:r>
            <a:r>
              <a:rPr lang="ja-JP" altLang="en-US" sz="2400"/>
              <a:t>理論</a:t>
            </a:r>
            <a:r>
              <a:rPr lang="en-US" altLang="ja-JP" sz="2400" dirty="0"/>
              <a:t>)-1</a:t>
            </a:r>
          </a:p>
        </p:txBody>
      </p:sp>
      <p:pic>
        <p:nvPicPr>
          <p:cNvPr id="3" name="図 2">
            <a:extLst>
              <a:ext uri="{FF2B5EF4-FFF2-40B4-BE49-F238E27FC236}">
                <a16:creationId xmlns:a16="http://schemas.microsoft.com/office/drawing/2014/main" id="{53C70AA1-13F6-8B4B-A145-C30859A772C2}"/>
              </a:ext>
            </a:extLst>
          </p:cNvPr>
          <p:cNvPicPr>
            <a:picLocks noChangeAspect="1"/>
          </p:cNvPicPr>
          <p:nvPr/>
        </p:nvPicPr>
        <p:blipFill>
          <a:blip r:embed="rId2"/>
          <a:stretch>
            <a:fillRect/>
          </a:stretch>
        </p:blipFill>
        <p:spPr>
          <a:xfrm>
            <a:off x="1955800" y="656537"/>
            <a:ext cx="10236200" cy="5969000"/>
          </a:xfrm>
          <a:prstGeom prst="rect">
            <a:avLst/>
          </a:prstGeom>
        </p:spPr>
      </p:pic>
      <p:pic>
        <p:nvPicPr>
          <p:cNvPr id="4" name="図 3">
            <a:extLst>
              <a:ext uri="{FF2B5EF4-FFF2-40B4-BE49-F238E27FC236}">
                <a16:creationId xmlns:a16="http://schemas.microsoft.com/office/drawing/2014/main" id="{7C34B03C-277E-C846-9D98-C7F2B433669D}"/>
              </a:ext>
            </a:extLst>
          </p:cNvPr>
          <p:cNvPicPr>
            <a:picLocks noChangeAspect="1"/>
          </p:cNvPicPr>
          <p:nvPr/>
        </p:nvPicPr>
        <p:blipFill>
          <a:blip r:embed="rId3"/>
          <a:stretch>
            <a:fillRect/>
          </a:stretch>
        </p:blipFill>
        <p:spPr>
          <a:xfrm>
            <a:off x="134911" y="3026463"/>
            <a:ext cx="4785069" cy="3748124"/>
          </a:xfrm>
          <a:prstGeom prst="rect">
            <a:avLst/>
          </a:prstGeom>
        </p:spPr>
      </p:pic>
    </p:spTree>
    <p:extLst>
      <p:ext uri="{BB962C8B-B14F-4D97-AF65-F5344CB8AC3E}">
        <p14:creationId xmlns:p14="http://schemas.microsoft.com/office/powerpoint/2010/main" val="199738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8072677-5F7D-CC42-B070-587C410F5CAA}"/>
              </a:ext>
            </a:extLst>
          </p:cNvPr>
          <p:cNvSpPr txBox="1"/>
          <p:nvPr/>
        </p:nvSpPr>
        <p:spPr>
          <a:xfrm>
            <a:off x="1097677" y="3167390"/>
            <a:ext cx="9996647" cy="523220"/>
          </a:xfrm>
          <a:prstGeom prst="rect">
            <a:avLst/>
          </a:prstGeom>
          <a:noFill/>
        </p:spPr>
        <p:txBody>
          <a:bodyPr wrap="none" rtlCol="0">
            <a:spAutoFit/>
          </a:bodyPr>
          <a:lstStyle/>
          <a:p>
            <a:r>
              <a:rPr kumimoji="1" lang="en-US" altLang="ja-JP" sz="2800" dirty="0"/>
              <a:t>iOS</a:t>
            </a:r>
            <a:r>
              <a:rPr kumimoji="1" lang="ja-JP" altLang="en-US" sz="2800"/>
              <a:t>によるマルチスレッド</a:t>
            </a:r>
            <a:r>
              <a:rPr kumimoji="1" lang="en-US" altLang="ja-JP" sz="2800" dirty="0"/>
              <a:t>/Serial/Concurrent/</a:t>
            </a:r>
            <a:r>
              <a:rPr kumimoji="1" lang="ja-JP" altLang="en-US" sz="2800"/>
              <a:t>同期</a:t>
            </a:r>
            <a:r>
              <a:rPr kumimoji="1" lang="en-US" altLang="ja-JP" sz="2800" dirty="0"/>
              <a:t>/</a:t>
            </a:r>
            <a:r>
              <a:rPr kumimoji="1" lang="ja-JP" altLang="en-US" sz="2800"/>
              <a:t>非同期</a:t>
            </a:r>
          </a:p>
        </p:txBody>
      </p:sp>
    </p:spTree>
    <p:extLst>
      <p:ext uri="{BB962C8B-B14F-4D97-AF65-F5344CB8AC3E}">
        <p14:creationId xmlns:p14="http://schemas.microsoft.com/office/powerpoint/2010/main" val="368043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角丸四角形 20">
            <a:extLst>
              <a:ext uri="{FF2B5EF4-FFF2-40B4-BE49-F238E27FC236}">
                <a16:creationId xmlns:a16="http://schemas.microsoft.com/office/drawing/2014/main" id="{F0D733D4-92E4-E741-9540-0481F117A8E3}"/>
              </a:ext>
            </a:extLst>
          </p:cNvPr>
          <p:cNvSpPr/>
          <p:nvPr/>
        </p:nvSpPr>
        <p:spPr>
          <a:xfrm>
            <a:off x="8469630" y="1817370"/>
            <a:ext cx="1874520" cy="3326130"/>
          </a:xfrm>
          <a:prstGeom prst="round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EB25F84C-BCD9-AE42-A518-F304D6649C17}"/>
              </a:ext>
            </a:extLst>
          </p:cNvPr>
          <p:cNvSpPr/>
          <p:nvPr/>
        </p:nvSpPr>
        <p:spPr>
          <a:xfrm>
            <a:off x="6818742" y="324638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3" name="正方形/長方形 2">
            <a:extLst>
              <a:ext uri="{FF2B5EF4-FFF2-40B4-BE49-F238E27FC236}">
                <a16:creationId xmlns:a16="http://schemas.microsoft.com/office/drawing/2014/main" id="{642B41F7-1DBF-4446-A032-E72EE4CEBF95}"/>
              </a:ext>
            </a:extLst>
          </p:cNvPr>
          <p:cNvSpPr/>
          <p:nvPr/>
        </p:nvSpPr>
        <p:spPr>
          <a:xfrm>
            <a:off x="6315741" y="324638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4" name="正方形/長方形 3">
            <a:extLst>
              <a:ext uri="{FF2B5EF4-FFF2-40B4-BE49-F238E27FC236}">
                <a16:creationId xmlns:a16="http://schemas.microsoft.com/office/drawing/2014/main" id="{6E89E508-98FC-B546-BFC4-130F8464B710}"/>
              </a:ext>
            </a:extLst>
          </p:cNvPr>
          <p:cNvSpPr/>
          <p:nvPr/>
        </p:nvSpPr>
        <p:spPr>
          <a:xfrm>
            <a:off x="5804128" y="324638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5" name="正方形/長方形 4">
            <a:extLst>
              <a:ext uri="{FF2B5EF4-FFF2-40B4-BE49-F238E27FC236}">
                <a16:creationId xmlns:a16="http://schemas.microsoft.com/office/drawing/2014/main" id="{942DE174-D8C1-1444-BD60-B086EA9D3905}"/>
              </a:ext>
            </a:extLst>
          </p:cNvPr>
          <p:cNvSpPr/>
          <p:nvPr/>
        </p:nvSpPr>
        <p:spPr>
          <a:xfrm>
            <a:off x="5292516" y="324638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6" name="正方形/長方形 5">
            <a:extLst>
              <a:ext uri="{FF2B5EF4-FFF2-40B4-BE49-F238E27FC236}">
                <a16:creationId xmlns:a16="http://schemas.microsoft.com/office/drawing/2014/main" id="{79A59CF8-76E4-E44D-9C07-D1789BEEA14D}"/>
              </a:ext>
            </a:extLst>
          </p:cNvPr>
          <p:cNvSpPr/>
          <p:nvPr/>
        </p:nvSpPr>
        <p:spPr>
          <a:xfrm>
            <a:off x="4780904" y="324638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cxnSp>
        <p:nvCxnSpPr>
          <p:cNvPr id="7" name="直線コネクタ 6">
            <a:extLst>
              <a:ext uri="{FF2B5EF4-FFF2-40B4-BE49-F238E27FC236}">
                <a16:creationId xmlns:a16="http://schemas.microsoft.com/office/drawing/2014/main" id="{A38FF355-3FB9-3641-9531-A2D9C07E9952}"/>
              </a:ext>
            </a:extLst>
          </p:cNvPr>
          <p:cNvCxnSpPr>
            <a:cxnSpLocks/>
          </p:cNvCxnSpPr>
          <p:nvPr/>
        </p:nvCxnSpPr>
        <p:spPr>
          <a:xfrm>
            <a:off x="4780904" y="3182353"/>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1C77389-A49C-6D4D-B4F6-26AB0DB8AC1F}"/>
              </a:ext>
            </a:extLst>
          </p:cNvPr>
          <p:cNvCxnSpPr>
            <a:cxnSpLocks/>
          </p:cNvCxnSpPr>
          <p:nvPr/>
        </p:nvCxnSpPr>
        <p:spPr>
          <a:xfrm>
            <a:off x="4780904" y="3686973"/>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34B39760-A885-DB48-8B03-542E58F32F27}"/>
              </a:ext>
            </a:extLst>
          </p:cNvPr>
          <p:cNvGrpSpPr/>
          <p:nvPr/>
        </p:nvGrpSpPr>
        <p:grpSpPr>
          <a:xfrm>
            <a:off x="8754011" y="2049962"/>
            <a:ext cx="1348740" cy="2787058"/>
            <a:chOff x="9189720" y="3040380"/>
            <a:chExt cx="1348740" cy="2787058"/>
          </a:xfrm>
        </p:grpSpPr>
        <p:sp>
          <p:nvSpPr>
            <p:cNvPr id="10" name="正方形/長方形 9">
              <a:extLst>
                <a:ext uri="{FF2B5EF4-FFF2-40B4-BE49-F238E27FC236}">
                  <a16:creationId xmlns:a16="http://schemas.microsoft.com/office/drawing/2014/main" id="{5C73AB32-7D59-7945-BF49-079055EB6114}"/>
                </a:ext>
              </a:extLst>
            </p:cNvPr>
            <p:cNvSpPr/>
            <p:nvPr/>
          </p:nvSpPr>
          <p:spPr>
            <a:xfrm>
              <a:off x="9189720" y="3040380"/>
              <a:ext cx="1348740" cy="6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Thread1</a:t>
              </a:r>
              <a:endParaRPr kumimoji="1" lang="ja-JP" altLang="en-US"/>
            </a:p>
          </p:txBody>
        </p:sp>
        <p:sp>
          <p:nvSpPr>
            <p:cNvPr id="11" name="正方形/長方形 10">
              <a:extLst>
                <a:ext uri="{FF2B5EF4-FFF2-40B4-BE49-F238E27FC236}">
                  <a16:creationId xmlns:a16="http://schemas.microsoft.com/office/drawing/2014/main" id="{02B1D3F0-4D76-5440-B8CA-688EB25D2EBD}"/>
                </a:ext>
              </a:extLst>
            </p:cNvPr>
            <p:cNvSpPr/>
            <p:nvPr/>
          </p:nvSpPr>
          <p:spPr>
            <a:xfrm>
              <a:off x="9189720" y="3829050"/>
              <a:ext cx="1348740" cy="6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Thread2</a:t>
              </a:r>
              <a:endParaRPr kumimoji="1" lang="ja-JP" altLang="en-US"/>
            </a:p>
          </p:txBody>
        </p:sp>
        <p:sp>
          <p:nvSpPr>
            <p:cNvPr id="12" name="正方形/長方形 11">
              <a:extLst>
                <a:ext uri="{FF2B5EF4-FFF2-40B4-BE49-F238E27FC236}">
                  <a16:creationId xmlns:a16="http://schemas.microsoft.com/office/drawing/2014/main" id="{5D8E3FD1-F070-BE4C-8ACC-14BBE05C13F4}"/>
                </a:ext>
              </a:extLst>
            </p:cNvPr>
            <p:cNvSpPr/>
            <p:nvPr/>
          </p:nvSpPr>
          <p:spPr>
            <a:xfrm>
              <a:off x="9189720" y="5223510"/>
              <a:ext cx="1348740" cy="6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Thread#</a:t>
              </a:r>
              <a:endParaRPr kumimoji="1" lang="ja-JP" altLang="en-US"/>
            </a:p>
          </p:txBody>
        </p:sp>
        <p:sp>
          <p:nvSpPr>
            <p:cNvPr id="13" name="テキスト ボックス 12">
              <a:extLst>
                <a:ext uri="{FF2B5EF4-FFF2-40B4-BE49-F238E27FC236}">
                  <a16:creationId xmlns:a16="http://schemas.microsoft.com/office/drawing/2014/main" id="{954D8127-74CA-9D4D-A534-6F36DD438E3E}"/>
                </a:ext>
              </a:extLst>
            </p:cNvPr>
            <p:cNvSpPr txBox="1"/>
            <p:nvPr/>
          </p:nvSpPr>
          <p:spPr>
            <a:xfrm rot="5400000">
              <a:off x="9425509" y="4643579"/>
              <a:ext cx="877163" cy="369332"/>
            </a:xfrm>
            <a:prstGeom prst="rect">
              <a:avLst/>
            </a:prstGeom>
            <a:noFill/>
          </p:spPr>
          <p:txBody>
            <a:bodyPr wrap="none" rtlCol="0">
              <a:spAutoFit/>
            </a:bodyPr>
            <a:lstStyle/>
            <a:p>
              <a:r>
                <a:rPr lang="ja-JP" altLang="en-US"/>
                <a:t>・・・</a:t>
              </a:r>
              <a:endParaRPr kumimoji="1" lang="ja-JP" altLang="en-US"/>
            </a:p>
          </p:txBody>
        </p:sp>
      </p:grpSp>
      <p:sp>
        <p:nvSpPr>
          <p:cNvPr id="15" name="テキスト ボックス 14">
            <a:extLst>
              <a:ext uri="{FF2B5EF4-FFF2-40B4-BE49-F238E27FC236}">
                <a16:creationId xmlns:a16="http://schemas.microsoft.com/office/drawing/2014/main" id="{5A196854-C452-B648-A10E-3D8EB9332A2A}"/>
              </a:ext>
            </a:extLst>
          </p:cNvPr>
          <p:cNvSpPr txBox="1"/>
          <p:nvPr/>
        </p:nvSpPr>
        <p:spPr>
          <a:xfrm>
            <a:off x="134911" y="194872"/>
            <a:ext cx="9360782" cy="461665"/>
          </a:xfrm>
          <a:prstGeom prst="rect">
            <a:avLst/>
          </a:prstGeom>
          <a:noFill/>
        </p:spPr>
        <p:txBody>
          <a:bodyPr wrap="square" rtlCol="0">
            <a:spAutoFit/>
          </a:bodyPr>
          <a:lstStyle/>
          <a:p>
            <a:r>
              <a:rPr lang="en-US" altLang="ja-JP" sz="2400" dirty="0"/>
              <a:t>GCD(Grand Central Dispatch)</a:t>
            </a:r>
          </a:p>
        </p:txBody>
      </p:sp>
      <p:sp>
        <p:nvSpPr>
          <p:cNvPr id="16" name="テキスト ボックス 15">
            <a:extLst>
              <a:ext uri="{FF2B5EF4-FFF2-40B4-BE49-F238E27FC236}">
                <a16:creationId xmlns:a16="http://schemas.microsoft.com/office/drawing/2014/main" id="{DA6B575F-07E6-0F4D-81F4-B22FEC5EA607}"/>
              </a:ext>
            </a:extLst>
          </p:cNvPr>
          <p:cNvSpPr txBox="1"/>
          <p:nvPr/>
        </p:nvSpPr>
        <p:spPr>
          <a:xfrm>
            <a:off x="4707275" y="2229542"/>
            <a:ext cx="3185487" cy="923330"/>
          </a:xfrm>
          <a:prstGeom prst="rect">
            <a:avLst/>
          </a:prstGeom>
          <a:noFill/>
        </p:spPr>
        <p:txBody>
          <a:bodyPr wrap="none" rtlCol="0">
            <a:spAutoFit/>
          </a:bodyPr>
          <a:lstStyle/>
          <a:p>
            <a:r>
              <a:rPr kumimoji="1" lang="en-US" altLang="ja-JP" dirty="0"/>
              <a:t>Dispatch Queue (FIFO)</a:t>
            </a:r>
          </a:p>
          <a:p>
            <a:r>
              <a:rPr lang="ja-JP" altLang="en-US"/>
              <a:t>処理開始自体は</a:t>
            </a:r>
            <a:r>
              <a:rPr lang="en-US" altLang="ja-JP" dirty="0"/>
              <a:t>Queue</a:t>
            </a:r>
            <a:r>
              <a:rPr lang="ja-JP" altLang="en-US"/>
              <a:t>に</a:t>
            </a:r>
            <a:endParaRPr lang="en-US" altLang="ja-JP" dirty="0"/>
          </a:p>
          <a:p>
            <a:r>
              <a:rPr lang="ja-JP" altLang="en-US"/>
              <a:t>追加された順序で実行される</a:t>
            </a:r>
            <a:endParaRPr kumimoji="1" lang="ja-JP" altLang="en-US"/>
          </a:p>
        </p:txBody>
      </p:sp>
      <p:sp>
        <p:nvSpPr>
          <p:cNvPr id="17" name="テキスト ボックス 16">
            <a:extLst>
              <a:ext uri="{FF2B5EF4-FFF2-40B4-BE49-F238E27FC236}">
                <a16:creationId xmlns:a16="http://schemas.microsoft.com/office/drawing/2014/main" id="{16E7B9C0-4946-604E-BD73-792C9038FDB8}"/>
              </a:ext>
            </a:extLst>
          </p:cNvPr>
          <p:cNvSpPr txBox="1"/>
          <p:nvPr/>
        </p:nvSpPr>
        <p:spPr>
          <a:xfrm>
            <a:off x="3920229" y="4218398"/>
            <a:ext cx="2672526" cy="369332"/>
          </a:xfrm>
          <a:prstGeom prst="rect">
            <a:avLst/>
          </a:prstGeom>
          <a:noFill/>
        </p:spPr>
        <p:txBody>
          <a:bodyPr wrap="none" rtlCol="0">
            <a:spAutoFit/>
          </a:bodyPr>
          <a:lstStyle/>
          <a:p>
            <a:r>
              <a:rPr kumimoji="1" lang="ja-JP" altLang="en-US"/>
              <a:t>タスク</a:t>
            </a:r>
            <a:r>
              <a:rPr kumimoji="1" lang="en-US" altLang="ja-JP" dirty="0"/>
              <a:t>(</a:t>
            </a:r>
            <a:r>
              <a:rPr kumimoji="1" lang="ja-JP" altLang="en-US"/>
              <a:t>コードブロック</a:t>
            </a:r>
            <a:r>
              <a:rPr kumimoji="1" lang="en-US" altLang="ja-JP" dirty="0"/>
              <a:t>)</a:t>
            </a:r>
            <a:endParaRPr kumimoji="1" lang="ja-JP" altLang="en-US"/>
          </a:p>
        </p:txBody>
      </p:sp>
      <p:cxnSp>
        <p:nvCxnSpPr>
          <p:cNvPr id="19" name="直線矢印コネクタ 18">
            <a:extLst>
              <a:ext uri="{FF2B5EF4-FFF2-40B4-BE49-F238E27FC236}">
                <a16:creationId xmlns:a16="http://schemas.microsoft.com/office/drawing/2014/main" id="{522A08C2-971F-554B-A965-CB4FAEEE5F6C}"/>
              </a:ext>
            </a:extLst>
          </p:cNvPr>
          <p:cNvCxnSpPr>
            <a:cxnSpLocks/>
            <a:stCxn id="17" idx="0"/>
            <a:endCxn id="5" idx="2"/>
          </p:cNvCxnSpPr>
          <p:nvPr/>
        </p:nvCxnSpPr>
        <p:spPr>
          <a:xfrm flipV="1">
            <a:off x="5256492" y="3644316"/>
            <a:ext cx="234991" cy="5740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3C471A3C-9938-A447-9EEE-C428C6BE7265}"/>
              </a:ext>
            </a:extLst>
          </p:cNvPr>
          <p:cNvSpPr txBox="1"/>
          <p:nvPr/>
        </p:nvSpPr>
        <p:spPr>
          <a:xfrm>
            <a:off x="8506643" y="1438604"/>
            <a:ext cx="1800493" cy="369332"/>
          </a:xfrm>
          <a:prstGeom prst="rect">
            <a:avLst/>
          </a:prstGeom>
          <a:noFill/>
        </p:spPr>
        <p:txBody>
          <a:bodyPr wrap="none" rtlCol="0">
            <a:spAutoFit/>
          </a:bodyPr>
          <a:lstStyle/>
          <a:p>
            <a:r>
              <a:rPr kumimoji="1" lang="ja-JP" altLang="en-US"/>
              <a:t>スレッドプール</a:t>
            </a:r>
          </a:p>
        </p:txBody>
      </p:sp>
      <p:sp>
        <p:nvSpPr>
          <p:cNvPr id="23" name="正方形/長方形 22">
            <a:extLst>
              <a:ext uri="{FF2B5EF4-FFF2-40B4-BE49-F238E27FC236}">
                <a16:creationId xmlns:a16="http://schemas.microsoft.com/office/drawing/2014/main" id="{20498222-7B6C-DA48-9B70-F2E22EF447FD}"/>
              </a:ext>
            </a:extLst>
          </p:cNvPr>
          <p:cNvSpPr/>
          <p:nvPr/>
        </p:nvSpPr>
        <p:spPr>
          <a:xfrm>
            <a:off x="480060" y="1438604"/>
            <a:ext cx="3211830" cy="4344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メインプログラム</a:t>
            </a:r>
            <a:endParaRPr kumimoji="1" lang="en-US" altLang="ja-JP" dirty="0"/>
          </a:p>
          <a:p>
            <a:pPr algn="ctr"/>
            <a:r>
              <a:rPr lang="en-US" altLang="ja-JP" dirty="0"/>
              <a:t>(</a:t>
            </a:r>
            <a:r>
              <a:rPr lang="ja-JP" altLang="en-US"/>
              <a:t>メインスレッド</a:t>
            </a:r>
            <a:r>
              <a:rPr lang="en-US" altLang="ja-JP" dirty="0"/>
              <a:t>)</a:t>
            </a:r>
            <a:endParaRPr kumimoji="1" lang="ja-JP" altLang="en-US"/>
          </a:p>
        </p:txBody>
      </p:sp>
      <p:cxnSp>
        <p:nvCxnSpPr>
          <p:cNvPr id="25" name="直線矢印コネクタ 24">
            <a:extLst>
              <a:ext uri="{FF2B5EF4-FFF2-40B4-BE49-F238E27FC236}">
                <a16:creationId xmlns:a16="http://schemas.microsoft.com/office/drawing/2014/main" id="{672E21B0-B9EE-7247-8798-26E834056052}"/>
              </a:ext>
            </a:extLst>
          </p:cNvPr>
          <p:cNvCxnSpPr/>
          <p:nvPr/>
        </p:nvCxnSpPr>
        <p:spPr>
          <a:xfrm>
            <a:off x="3920229" y="3480435"/>
            <a:ext cx="651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B284903F-A8E0-7045-A7D5-532678ABE643}"/>
              </a:ext>
            </a:extLst>
          </p:cNvPr>
          <p:cNvCxnSpPr>
            <a:cxnSpLocks/>
          </p:cNvCxnSpPr>
          <p:nvPr/>
        </p:nvCxnSpPr>
        <p:spPr>
          <a:xfrm flipV="1">
            <a:off x="7364469" y="2480310"/>
            <a:ext cx="899839" cy="96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E2F284F-CAE5-284D-AFC6-6FDD1DDCE3C5}"/>
              </a:ext>
            </a:extLst>
          </p:cNvPr>
          <p:cNvCxnSpPr>
            <a:cxnSpLocks/>
          </p:cNvCxnSpPr>
          <p:nvPr/>
        </p:nvCxnSpPr>
        <p:spPr>
          <a:xfrm flipV="1">
            <a:off x="7364469" y="3140596"/>
            <a:ext cx="941220" cy="30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BC9203B-0BBC-A240-BC03-531C0CDAE53C}"/>
              </a:ext>
            </a:extLst>
          </p:cNvPr>
          <p:cNvSpPr txBox="1"/>
          <p:nvPr/>
        </p:nvSpPr>
        <p:spPr>
          <a:xfrm>
            <a:off x="4068824" y="5460414"/>
            <a:ext cx="5897768" cy="646331"/>
          </a:xfrm>
          <a:prstGeom prst="rect">
            <a:avLst/>
          </a:prstGeom>
          <a:noFill/>
        </p:spPr>
        <p:txBody>
          <a:bodyPr wrap="none" rtlCol="0">
            <a:spAutoFit/>
          </a:bodyPr>
          <a:lstStyle/>
          <a:p>
            <a:r>
              <a:rPr kumimoji="1" lang="en-US" altLang="ja-JP" dirty="0"/>
              <a:t>Queue</a:t>
            </a:r>
            <a:r>
              <a:rPr kumimoji="1" lang="ja-JP" altLang="en-US"/>
              <a:t>・・・複数スレッドを管理するための機能。</a:t>
            </a:r>
            <a:endParaRPr kumimoji="1" lang="en-US" altLang="ja-JP" dirty="0"/>
          </a:p>
          <a:p>
            <a:r>
              <a:rPr lang="ja-JP" altLang="en-US"/>
              <a:t>　　　　　　</a:t>
            </a:r>
            <a:r>
              <a:rPr lang="en-US" altLang="ja-JP" dirty="0"/>
              <a:t>Thread</a:t>
            </a:r>
            <a:r>
              <a:rPr lang="ja-JP" altLang="en-US"/>
              <a:t>の作成</a:t>
            </a:r>
            <a:r>
              <a:rPr lang="en-US" altLang="ja-JP" dirty="0"/>
              <a:t>/</a:t>
            </a:r>
            <a:r>
              <a:rPr lang="ja-JP" altLang="en-US"/>
              <a:t>管理はシステムに任せる。</a:t>
            </a:r>
            <a:endParaRPr kumimoji="1" lang="ja-JP" altLang="en-US"/>
          </a:p>
        </p:txBody>
      </p:sp>
    </p:spTree>
    <p:extLst>
      <p:ext uri="{BB962C8B-B14F-4D97-AF65-F5344CB8AC3E}">
        <p14:creationId xmlns:p14="http://schemas.microsoft.com/office/powerpoint/2010/main" val="1264905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30C1F1C-E5A9-0849-8290-1BC15CC19ECD}"/>
              </a:ext>
            </a:extLst>
          </p:cNvPr>
          <p:cNvSpPr txBox="1"/>
          <p:nvPr/>
        </p:nvSpPr>
        <p:spPr>
          <a:xfrm>
            <a:off x="134911" y="194872"/>
            <a:ext cx="6355384" cy="461665"/>
          </a:xfrm>
          <a:prstGeom prst="rect">
            <a:avLst/>
          </a:prstGeom>
          <a:noFill/>
        </p:spPr>
        <p:txBody>
          <a:bodyPr wrap="square" rtlCol="0">
            <a:spAutoFit/>
          </a:bodyPr>
          <a:lstStyle/>
          <a:p>
            <a:r>
              <a:rPr lang="en-US" altLang="ja-JP" sz="2400" dirty="0"/>
              <a:t>Serial Dispatch Queue -&gt; </a:t>
            </a:r>
            <a:r>
              <a:rPr lang="ja-JP" altLang="en-US" sz="2400"/>
              <a:t>同期と非同期</a:t>
            </a:r>
            <a:endParaRPr lang="en-US" altLang="ja-JP" sz="2400" dirty="0"/>
          </a:p>
        </p:txBody>
      </p:sp>
      <p:sp>
        <p:nvSpPr>
          <p:cNvPr id="3" name="テキスト ボックス 2">
            <a:extLst>
              <a:ext uri="{FF2B5EF4-FFF2-40B4-BE49-F238E27FC236}">
                <a16:creationId xmlns:a16="http://schemas.microsoft.com/office/drawing/2014/main" id="{C8F44B20-E3D5-0549-AD99-DA35A03BC448}"/>
              </a:ext>
            </a:extLst>
          </p:cNvPr>
          <p:cNvSpPr txBox="1"/>
          <p:nvPr/>
        </p:nvSpPr>
        <p:spPr>
          <a:xfrm>
            <a:off x="134911" y="680179"/>
            <a:ext cx="2563522" cy="369332"/>
          </a:xfrm>
          <a:prstGeom prst="rect">
            <a:avLst/>
          </a:prstGeom>
          <a:noFill/>
        </p:spPr>
        <p:txBody>
          <a:bodyPr wrap="none" rtlCol="0">
            <a:spAutoFit/>
          </a:bodyPr>
          <a:lstStyle/>
          <a:p>
            <a:r>
              <a:rPr kumimoji="1" lang="en-US" altLang="ja-JP" dirty="0"/>
              <a:t>Serial Dispatch Queue</a:t>
            </a:r>
            <a:endParaRPr kumimoji="1" lang="ja-JP" altLang="en-US"/>
          </a:p>
        </p:txBody>
      </p:sp>
      <p:sp>
        <p:nvSpPr>
          <p:cNvPr id="5" name="テキスト ボックス 4">
            <a:extLst>
              <a:ext uri="{FF2B5EF4-FFF2-40B4-BE49-F238E27FC236}">
                <a16:creationId xmlns:a16="http://schemas.microsoft.com/office/drawing/2014/main" id="{497436B1-6F70-534C-BF71-453BADC429DF}"/>
              </a:ext>
            </a:extLst>
          </p:cNvPr>
          <p:cNvSpPr txBox="1"/>
          <p:nvPr/>
        </p:nvSpPr>
        <p:spPr>
          <a:xfrm>
            <a:off x="134911" y="1051391"/>
            <a:ext cx="12245660" cy="646331"/>
          </a:xfrm>
          <a:prstGeom prst="rect">
            <a:avLst/>
          </a:prstGeom>
          <a:noFill/>
        </p:spPr>
        <p:txBody>
          <a:bodyPr wrap="none" rtlCol="0">
            <a:spAutoFit/>
          </a:bodyPr>
          <a:lstStyle/>
          <a:p>
            <a:pPr marL="285750" indent="-285750">
              <a:buFont typeface="Arial" panose="020B0604020202020204" pitchFamily="34" charset="0"/>
              <a:buChar char="•"/>
            </a:pPr>
            <a:r>
              <a:rPr lang="ja-JP" altLang="en-US"/>
              <a:t>１度に１つのタスクを実行することを保証する。</a:t>
            </a:r>
            <a:endParaRPr lang="en-US" altLang="ja-JP" dirty="0"/>
          </a:p>
          <a:p>
            <a:pPr marL="285750" indent="-285750">
              <a:buFont typeface="Arial" panose="020B0604020202020204" pitchFamily="34" charset="0"/>
              <a:buChar char="•"/>
            </a:pPr>
            <a:r>
              <a:rPr kumimoji="1" lang="ja-JP" altLang="en-US"/>
              <a:t>実行されるタスクは、特定のスレッドで実行されるが、全てのタスクが同じスレッドで実行されるとは限らない。</a:t>
            </a:r>
          </a:p>
        </p:txBody>
      </p:sp>
      <p:sp>
        <p:nvSpPr>
          <p:cNvPr id="6" name="正方形/長方形 5">
            <a:extLst>
              <a:ext uri="{FF2B5EF4-FFF2-40B4-BE49-F238E27FC236}">
                <a16:creationId xmlns:a16="http://schemas.microsoft.com/office/drawing/2014/main" id="{6D8208AA-999C-9449-883C-C10E15AC58EA}"/>
              </a:ext>
            </a:extLst>
          </p:cNvPr>
          <p:cNvSpPr/>
          <p:nvPr/>
        </p:nvSpPr>
        <p:spPr>
          <a:xfrm>
            <a:off x="2703942" y="3680047"/>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7936281D-E4CC-2C45-8635-3B2CE1C27D86}"/>
              </a:ext>
            </a:extLst>
          </p:cNvPr>
          <p:cNvSpPr/>
          <p:nvPr/>
        </p:nvSpPr>
        <p:spPr>
          <a:xfrm>
            <a:off x="2200941" y="3680047"/>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8" name="正方形/長方形 7">
            <a:extLst>
              <a:ext uri="{FF2B5EF4-FFF2-40B4-BE49-F238E27FC236}">
                <a16:creationId xmlns:a16="http://schemas.microsoft.com/office/drawing/2014/main" id="{5B5711A5-4868-C240-BFD8-E56AFE8B6668}"/>
              </a:ext>
            </a:extLst>
          </p:cNvPr>
          <p:cNvSpPr/>
          <p:nvPr/>
        </p:nvSpPr>
        <p:spPr>
          <a:xfrm>
            <a:off x="1689328" y="3680047"/>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3A24E82E-36A0-FF44-AFA2-FF6744A1F37D}"/>
              </a:ext>
            </a:extLst>
          </p:cNvPr>
          <p:cNvSpPr/>
          <p:nvPr/>
        </p:nvSpPr>
        <p:spPr>
          <a:xfrm>
            <a:off x="1177716" y="3680047"/>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4752F389-097F-C645-8173-E57025F2E2CE}"/>
              </a:ext>
            </a:extLst>
          </p:cNvPr>
          <p:cNvSpPr/>
          <p:nvPr/>
        </p:nvSpPr>
        <p:spPr>
          <a:xfrm>
            <a:off x="666104" y="3680047"/>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cxnSp>
        <p:nvCxnSpPr>
          <p:cNvPr id="11" name="直線コネクタ 10">
            <a:extLst>
              <a:ext uri="{FF2B5EF4-FFF2-40B4-BE49-F238E27FC236}">
                <a16:creationId xmlns:a16="http://schemas.microsoft.com/office/drawing/2014/main" id="{25B1E0FB-3D97-784A-82CD-8A2A169AC386}"/>
              </a:ext>
            </a:extLst>
          </p:cNvPr>
          <p:cNvCxnSpPr>
            <a:cxnSpLocks/>
          </p:cNvCxnSpPr>
          <p:nvPr/>
        </p:nvCxnSpPr>
        <p:spPr>
          <a:xfrm>
            <a:off x="666104" y="3616017"/>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95837AD-9357-614F-A084-E383F6800E44}"/>
              </a:ext>
            </a:extLst>
          </p:cNvPr>
          <p:cNvCxnSpPr>
            <a:cxnSpLocks/>
          </p:cNvCxnSpPr>
          <p:nvPr/>
        </p:nvCxnSpPr>
        <p:spPr>
          <a:xfrm>
            <a:off x="666104" y="4120637"/>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角丸四角形 12">
            <a:extLst>
              <a:ext uri="{FF2B5EF4-FFF2-40B4-BE49-F238E27FC236}">
                <a16:creationId xmlns:a16="http://schemas.microsoft.com/office/drawing/2014/main" id="{418195ED-3960-4F45-9C8F-C57F2FF7BE45}"/>
              </a:ext>
            </a:extLst>
          </p:cNvPr>
          <p:cNvSpPr/>
          <p:nvPr/>
        </p:nvSpPr>
        <p:spPr>
          <a:xfrm>
            <a:off x="4023360" y="2394634"/>
            <a:ext cx="1874520" cy="3131760"/>
          </a:xfrm>
          <a:prstGeom prst="round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D7FECB54-173F-6741-AF01-CB518A0F24E9}"/>
              </a:ext>
            </a:extLst>
          </p:cNvPr>
          <p:cNvGrpSpPr/>
          <p:nvPr/>
        </p:nvGrpSpPr>
        <p:grpSpPr>
          <a:xfrm>
            <a:off x="4307741" y="2586496"/>
            <a:ext cx="1348740" cy="2787058"/>
            <a:chOff x="9189720" y="3040380"/>
            <a:chExt cx="1348740" cy="2787058"/>
          </a:xfrm>
        </p:grpSpPr>
        <p:sp>
          <p:nvSpPr>
            <p:cNvPr id="15" name="正方形/長方形 14">
              <a:extLst>
                <a:ext uri="{FF2B5EF4-FFF2-40B4-BE49-F238E27FC236}">
                  <a16:creationId xmlns:a16="http://schemas.microsoft.com/office/drawing/2014/main" id="{48FD2E8E-8FD2-DE4A-B957-379FE859203F}"/>
                </a:ext>
              </a:extLst>
            </p:cNvPr>
            <p:cNvSpPr/>
            <p:nvPr/>
          </p:nvSpPr>
          <p:spPr>
            <a:xfrm>
              <a:off x="9189720" y="3040380"/>
              <a:ext cx="1348740" cy="6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Thread1</a:t>
              </a:r>
              <a:endParaRPr kumimoji="1" lang="ja-JP" altLang="en-US"/>
            </a:p>
          </p:txBody>
        </p:sp>
        <p:sp>
          <p:nvSpPr>
            <p:cNvPr id="16" name="正方形/長方形 15">
              <a:extLst>
                <a:ext uri="{FF2B5EF4-FFF2-40B4-BE49-F238E27FC236}">
                  <a16:creationId xmlns:a16="http://schemas.microsoft.com/office/drawing/2014/main" id="{EA81D2D1-485E-3F4E-8875-6CC360ED6272}"/>
                </a:ext>
              </a:extLst>
            </p:cNvPr>
            <p:cNvSpPr/>
            <p:nvPr/>
          </p:nvSpPr>
          <p:spPr>
            <a:xfrm>
              <a:off x="9189720" y="3829050"/>
              <a:ext cx="1348740" cy="6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Thread2</a:t>
              </a:r>
              <a:endParaRPr kumimoji="1" lang="ja-JP" altLang="en-US"/>
            </a:p>
          </p:txBody>
        </p:sp>
        <p:sp>
          <p:nvSpPr>
            <p:cNvPr id="17" name="正方形/長方形 16">
              <a:extLst>
                <a:ext uri="{FF2B5EF4-FFF2-40B4-BE49-F238E27FC236}">
                  <a16:creationId xmlns:a16="http://schemas.microsoft.com/office/drawing/2014/main" id="{AF4CF31F-52A6-DD45-94B2-80CF5F6CBAEF}"/>
                </a:ext>
              </a:extLst>
            </p:cNvPr>
            <p:cNvSpPr/>
            <p:nvPr/>
          </p:nvSpPr>
          <p:spPr>
            <a:xfrm>
              <a:off x="9189720" y="5223510"/>
              <a:ext cx="1348740" cy="6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Thread#</a:t>
              </a:r>
              <a:endParaRPr kumimoji="1" lang="ja-JP" altLang="en-US"/>
            </a:p>
          </p:txBody>
        </p:sp>
        <p:sp>
          <p:nvSpPr>
            <p:cNvPr id="18" name="テキスト ボックス 17">
              <a:extLst>
                <a:ext uri="{FF2B5EF4-FFF2-40B4-BE49-F238E27FC236}">
                  <a16:creationId xmlns:a16="http://schemas.microsoft.com/office/drawing/2014/main" id="{3E34C57B-B45E-3A45-A950-0FCB10AD1DB8}"/>
                </a:ext>
              </a:extLst>
            </p:cNvPr>
            <p:cNvSpPr txBox="1"/>
            <p:nvPr/>
          </p:nvSpPr>
          <p:spPr>
            <a:xfrm rot="5400000">
              <a:off x="9425509" y="4643579"/>
              <a:ext cx="877163" cy="369332"/>
            </a:xfrm>
            <a:prstGeom prst="rect">
              <a:avLst/>
            </a:prstGeom>
            <a:noFill/>
          </p:spPr>
          <p:txBody>
            <a:bodyPr wrap="none" rtlCol="0">
              <a:spAutoFit/>
            </a:bodyPr>
            <a:lstStyle/>
            <a:p>
              <a:r>
                <a:rPr lang="ja-JP" altLang="en-US"/>
                <a:t>・・・</a:t>
              </a:r>
              <a:endParaRPr kumimoji="1" lang="ja-JP" altLang="en-US"/>
            </a:p>
          </p:txBody>
        </p:sp>
      </p:grpSp>
      <p:sp>
        <p:nvSpPr>
          <p:cNvPr id="19" name="テキスト ボックス 18">
            <a:extLst>
              <a:ext uri="{FF2B5EF4-FFF2-40B4-BE49-F238E27FC236}">
                <a16:creationId xmlns:a16="http://schemas.microsoft.com/office/drawing/2014/main" id="{22BC232C-631F-1C42-9B33-D562A3811CBC}"/>
              </a:ext>
            </a:extLst>
          </p:cNvPr>
          <p:cNvSpPr txBox="1"/>
          <p:nvPr/>
        </p:nvSpPr>
        <p:spPr>
          <a:xfrm>
            <a:off x="4060373" y="1975138"/>
            <a:ext cx="1800493" cy="369332"/>
          </a:xfrm>
          <a:prstGeom prst="rect">
            <a:avLst/>
          </a:prstGeom>
          <a:noFill/>
        </p:spPr>
        <p:txBody>
          <a:bodyPr wrap="none" rtlCol="0">
            <a:spAutoFit/>
          </a:bodyPr>
          <a:lstStyle/>
          <a:p>
            <a:r>
              <a:rPr kumimoji="1" lang="ja-JP" altLang="en-US"/>
              <a:t>スレッドプール</a:t>
            </a:r>
          </a:p>
        </p:txBody>
      </p:sp>
      <p:cxnSp>
        <p:nvCxnSpPr>
          <p:cNvPr id="22" name="曲線コネクタ 21">
            <a:extLst>
              <a:ext uri="{FF2B5EF4-FFF2-40B4-BE49-F238E27FC236}">
                <a16:creationId xmlns:a16="http://schemas.microsoft.com/office/drawing/2014/main" id="{19576702-7217-7742-9D14-707C7797EC16}"/>
              </a:ext>
            </a:extLst>
          </p:cNvPr>
          <p:cNvCxnSpPr>
            <a:cxnSpLocks/>
            <a:stCxn id="6" idx="3"/>
            <a:endCxn id="16" idx="1"/>
          </p:cNvCxnSpPr>
          <p:nvPr/>
        </p:nvCxnSpPr>
        <p:spPr>
          <a:xfrm flipV="1">
            <a:off x="3101875" y="3677130"/>
            <a:ext cx="1205866" cy="2018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曲線コネクタ 24">
            <a:extLst>
              <a:ext uri="{FF2B5EF4-FFF2-40B4-BE49-F238E27FC236}">
                <a16:creationId xmlns:a16="http://schemas.microsoft.com/office/drawing/2014/main" id="{C60DF03B-B15D-A445-8B4C-47000664C2D2}"/>
              </a:ext>
            </a:extLst>
          </p:cNvPr>
          <p:cNvCxnSpPr>
            <a:cxnSpLocks/>
            <a:stCxn id="7" idx="0"/>
          </p:cNvCxnSpPr>
          <p:nvPr/>
        </p:nvCxnSpPr>
        <p:spPr>
          <a:xfrm rot="5400000" flipH="1" flipV="1">
            <a:off x="3267507" y="2639814"/>
            <a:ext cx="172635" cy="19078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線コネクタ 26">
            <a:extLst>
              <a:ext uri="{FF2B5EF4-FFF2-40B4-BE49-F238E27FC236}">
                <a16:creationId xmlns:a16="http://schemas.microsoft.com/office/drawing/2014/main" id="{3BD656CC-031D-6B4D-A1DD-8622A0C910A1}"/>
              </a:ext>
            </a:extLst>
          </p:cNvPr>
          <p:cNvCxnSpPr>
            <a:stCxn id="8" idx="2"/>
          </p:cNvCxnSpPr>
          <p:nvPr/>
        </p:nvCxnSpPr>
        <p:spPr>
          <a:xfrm rot="16200000" flipH="1">
            <a:off x="2582275" y="3384000"/>
            <a:ext cx="1031487" cy="24194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右矢印 28">
            <a:extLst>
              <a:ext uri="{FF2B5EF4-FFF2-40B4-BE49-F238E27FC236}">
                <a16:creationId xmlns:a16="http://schemas.microsoft.com/office/drawing/2014/main" id="{BDC7F61B-3F74-8D4D-9025-0E039C36E005}"/>
              </a:ext>
            </a:extLst>
          </p:cNvPr>
          <p:cNvSpPr/>
          <p:nvPr/>
        </p:nvSpPr>
        <p:spPr>
          <a:xfrm>
            <a:off x="6096000" y="4044711"/>
            <a:ext cx="394295" cy="461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CA65C910-E39E-9045-96FD-34F087F5D221}"/>
              </a:ext>
            </a:extLst>
          </p:cNvPr>
          <p:cNvSpPr txBox="1"/>
          <p:nvPr/>
        </p:nvSpPr>
        <p:spPr>
          <a:xfrm>
            <a:off x="0" y="5242804"/>
            <a:ext cx="4108817" cy="369332"/>
          </a:xfrm>
          <a:prstGeom prst="rect">
            <a:avLst/>
          </a:prstGeom>
          <a:noFill/>
        </p:spPr>
        <p:txBody>
          <a:bodyPr wrap="none" rtlCol="0">
            <a:spAutoFit/>
          </a:bodyPr>
          <a:lstStyle/>
          <a:p>
            <a:r>
              <a:rPr kumimoji="1" lang="en-US" altLang="ja-JP" dirty="0"/>
              <a:t>※</a:t>
            </a:r>
            <a:r>
              <a:rPr kumimoji="1" lang="ja-JP" altLang="en-US"/>
              <a:t>メインスレッドは、別途動いている</a:t>
            </a:r>
          </a:p>
        </p:txBody>
      </p:sp>
      <p:sp>
        <p:nvSpPr>
          <p:cNvPr id="36" name="テキスト ボックス 35">
            <a:extLst>
              <a:ext uri="{FF2B5EF4-FFF2-40B4-BE49-F238E27FC236}">
                <a16:creationId xmlns:a16="http://schemas.microsoft.com/office/drawing/2014/main" id="{535532E3-003C-4D48-8026-769766E43BFA}"/>
              </a:ext>
            </a:extLst>
          </p:cNvPr>
          <p:cNvSpPr txBox="1"/>
          <p:nvPr/>
        </p:nvSpPr>
        <p:spPr>
          <a:xfrm>
            <a:off x="7494674" y="2628932"/>
            <a:ext cx="1066318" cy="369332"/>
          </a:xfrm>
          <a:prstGeom prst="rect">
            <a:avLst/>
          </a:prstGeom>
          <a:noFill/>
        </p:spPr>
        <p:txBody>
          <a:bodyPr wrap="none" rtlCol="0">
            <a:spAutoFit/>
          </a:bodyPr>
          <a:lstStyle/>
          <a:p>
            <a:r>
              <a:rPr kumimoji="1" lang="en-US" altLang="ja-JP" dirty="0"/>
              <a:t>Thread2</a:t>
            </a:r>
            <a:endParaRPr kumimoji="1" lang="ja-JP" altLang="en-US"/>
          </a:p>
        </p:txBody>
      </p:sp>
      <p:sp>
        <p:nvSpPr>
          <p:cNvPr id="38" name="テキスト ボックス 37">
            <a:extLst>
              <a:ext uri="{FF2B5EF4-FFF2-40B4-BE49-F238E27FC236}">
                <a16:creationId xmlns:a16="http://schemas.microsoft.com/office/drawing/2014/main" id="{29DA2A92-7500-BF4F-A10A-A96EF51D1121}"/>
              </a:ext>
            </a:extLst>
          </p:cNvPr>
          <p:cNvSpPr txBox="1"/>
          <p:nvPr/>
        </p:nvSpPr>
        <p:spPr>
          <a:xfrm>
            <a:off x="7488262" y="3055727"/>
            <a:ext cx="1072730" cy="369332"/>
          </a:xfrm>
          <a:prstGeom prst="rect">
            <a:avLst/>
          </a:prstGeom>
          <a:noFill/>
        </p:spPr>
        <p:txBody>
          <a:bodyPr wrap="none" rtlCol="0">
            <a:spAutoFit/>
          </a:bodyPr>
          <a:lstStyle/>
          <a:p>
            <a:r>
              <a:rPr kumimoji="1" lang="en-US" altLang="ja-JP" dirty="0"/>
              <a:t>Thread#</a:t>
            </a:r>
            <a:endParaRPr kumimoji="1" lang="ja-JP" altLang="en-US"/>
          </a:p>
        </p:txBody>
      </p:sp>
      <p:sp>
        <p:nvSpPr>
          <p:cNvPr id="39" name="テキスト ボックス 38">
            <a:extLst>
              <a:ext uri="{FF2B5EF4-FFF2-40B4-BE49-F238E27FC236}">
                <a16:creationId xmlns:a16="http://schemas.microsoft.com/office/drawing/2014/main" id="{0B342DA4-EBC0-374F-93C3-CFF0ECE0DF13}"/>
              </a:ext>
            </a:extLst>
          </p:cNvPr>
          <p:cNvSpPr txBox="1"/>
          <p:nvPr/>
        </p:nvSpPr>
        <p:spPr>
          <a:xfrm>
            <a:off x="602228" y="3191071"/>
            <a:ext cx="2563522" cy="369332"/>
          </a:xfrm>
          <a:prstGeom prst="rect">
            <a:avLst/>
          </a:prstGeom>
          <a:noFill/>
        </p:spPr>
        <p:txBody>
          <a:bodyPr wrap="none" rtlCol="0">
            <a:spAutoFit/>
          </a:bodyPr>
          <a:lstStyle/>
          <a:p>
            <a:r>
              <a:rPr kumimoji="1" lang="en-US" altLang="ja-JP" dirty="0"/>
              <a:t>Serial Dispatch Queue</a:t>
            </a:r>
            <a:endParaRPr kumimoji="1" lang="ja-JP" altLang="en-US"/>
          </a:p>
        </p:txBody>
      </p:sp>
      <p:sp>
        <p:nvSpPr>
          <p:cNvPr id="40" name="テキスト ボックス 39">
            <a:extLst>
              <a:ext uri="{FF2B5EF4-FFF2-40B4-BE49-F238E27FC236}">
                <a16:creationId xmlns:a16="http://schemas.microsoft.com/office/drawing/2014/main" id="{3CDC9609-7C51-C940-A7DD-C31DC23F4188}"/>
              </a:ext>
            </a:extLst>
          </p:cNvPr>
          <p:cNvSpPr txBox="1"/>
          <p:nvPr/>
        </p:nvSpPr>
        <p:spPr>
          <a:xfrm>
            <a:off x="7709779" y="1824867"/>
            <a:ext cx="646331" cy="369332"/>
          </a:xfrm>
          <a:prstGeom prst="rect">
            <a:avLst/>
          </a:prstGeom>
          <a:noFill/>
        </p:spPr>
        <p:txBody>
          <a:bodyPr wrap="none" rtlCol="0">
            <a:spAutoFit/>
          </a:bodyPr>
          <a:lstStyle/>
          <a:p>
            <a:r>
              <a:rPr kumimoji="1" lang="ja-JP" altLang="en-US"/>
              <a:t>同期</a:t>
            </a:r>
          </a:p>
        </p:txBody>
      </p:sp>
      <p:sp>
        <p:nvSpPr>
          <p:cNvPr id="45" name="テキスト ボックス 44">
            <a:extLst>
              <a:ext uri="{FF2B5EF4-FFF2-40B4-BE49-F238E27FC236}">
                <a16:creationId xmlns:a16="http://schemas.microsoft.com/office/drawing/2014/main" id="{8B75DD10-CC09-8E46-95EA-2DEA60421614}"/>
              </a:ext>
            </a:extLst>
          </p:cNvPr>
          <p:cNvSpPr txBox="1"/>
          <p:nvPr/>
        </p:nvSpPr>
        <p:spPr>
          <a:xfrm>
            <a:off x="6917593" y="2205423"/>
            <a:ext cx="1643399" cy="369332"/>
          </a:xfrm>
          <a:prstGeom prst="rect">
            <a:avLst/>
          </a:prstGeom>
          <a:noFill/>
        </p:spPr>
        <p:txBody>
          <a:bodyPr wrap="none" rtlCol="0">
            <a:spAutoFit/>
          </a:bodyPr>
          <a:lstStyle/>
          <a:p>
            <a:r>
              <a:rPr kumimoji="1" lang="en-US" altLang="ja-JP" dirty="0"/>
              <a:t>Main</a:t>
            </a:r>
            <a:r>
              <a:rPr kumimoji="1" lang="ja-JP" altLang="en-US"/>
              <a:t>スレッド</a:t>
            </a:r>
          </a:p>
        </p:txBody>
      </p:sp>
      <p:sp>
        <p:nvSpPr>
          <p:cNvPr id="49" name="正方形/長方形 48">
            <a:extLst>
              <a:ext uri="{FF2B5EF4-FFF2-40B4-BE49-F238E27FC236}">
                <a16:creationId xmlns:a16="http://schemas.microsoft.com/office/drawing/2014/main" id="{50C96246-9CD8-E84F-AADF-1719F8905A2C}"/>
              </a:ext>
            </a:extLst>
          </p:cNvPr>
          <p:cNvSpPr/>
          <p:nvPr/>
        </p:nvSpPr>
        <p:spPr>
          <a:xfrm>
            <a:off x="2703942" y="5809112"/>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50" name="正方形/長方形 49">
            <a:extLst>
              <a:ext uri="{FF2B5EF4-FFF2-40B4-BE49-F238E27FC236}">
                <a16:creationId xmlns:a16="http://schemas.microsoft.com/office/drawing/2014/main" id="{98FB63C7-7552-7947-9624-1D7977873E4A}"/>
              </a:ext>
            </a:extLst>
          </p:cNvPr>
          <p:cNvSpPr/>
          <p:nvPr/>
        </p:nvSpPr>
        <p:spPr>
          <a:xfrm>
            <a:off x="2200941" y="5809112"/>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51" name="正方形/長方形 50">
            <a:extLst>
              <a:ext uri="{FF2B5EF4-FFF2-40B4-BE49-F238E27FC236}">
                <a16:creationId xmlns:a16="http://schemas.microsoft.com/office/drawing/2014/main" id="{914C147F-C687-E640-AB5C-903AB79FBB3E}"/>
              </a:ext>
            </a:extLst>
          </p:cNvPr>
          <p:cNvSpPr/>
          <p:nvPr/>
        </p:nvSpPr>
        <p:spPr>
          <a:xfrm>
            <a:off x="1689328" y="5809112"/>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E53EEF7D-6882-B342-88C7-9501FA2E2B6D}"/>
              </a:ext>
            </a:extLst>
          </p:cNvPr>
          <p:cNvSpPr/>
          <p:nvPr/>
        </p:nvSpPr>
        <p:spPr>
          <a:xfrm>
            <a:off x="1177716" y="5809112"/>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53" name="正方形/長方形 52">
            <a:extLst>
              <a:ext uri="{FF2B5EF4-FFF2-40B4-BE49-F238E27FC236}">
                <a16:creationId xmlns:a16="http://schemas.microsoft.com/office/drawing/2014/main" id="{B6515E88-E354-AA40-A8F5-A652AA37246B}"/>
              </a:ext>
            </a:extLst>
          </p:cNvPr>
          <p:cNvSpPr/>
          <p:nvPr/>
        </p:nvSpPr>
        <p:spPr>
          <a:xfrm>
            <a:off x="666104" y="5809112"/>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cxnSp>
        <p:nvCxnSpPr>
          <p:cNvPr id="54" name="直線コネクタ 53">
            <a:extLst>
              <a:ext uri="{FF2B5EF4-FFF2-40B4-BE49-F238E27FC236}">
                <a16:creationId xmlns:a16="http://schemas.microsoft.com/office/drawing/2014/main" id="{13B18A9E-A088-3B4C-B4AA-DF73E535BD1E}"/>
              </a:ext>
            </a:extLst>
          </p:cNvPr>
          <p:cNvCxnSpPr>
            <a:cxnSpLocks/>
          </p:cNvCxnSpPr>
          <p:nvPr/>
        </p:nvCxnSpPr>
        <p:spPr>
          <a:xfrm>
            <a:off x="666104" y="5745082"/>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1A18CC6-F4C2-3540-ACFF-653F6E2A470D}"/>
              </a:ext>
            </a:extLst>
          </p:cNvPr>
          <p:cNvCxnSpPr>
            <a:cxnSpLocks/>
          </p:cNvCxnSpPr>
          <p:nvPr/>
        </p:nvCxnSpPr>
        <p:spPr>
          <a:xfrm>
            <a:off x="666104" y="6249702"/>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87477C48-5E32-2041-AF1D-A48279820065}"/>
              </a:ext>
            </a:extLst>
          </p:cNvPr>
          <p:cNvSpPr/>
          <p:nvPr/>
        </p:nvSpPr>
        <p:spPr>
          <a:xfrm>
            <a:off x="4307741" y="5696112"/>
            <a:ext cx="1348740" cy="60392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Main Thread</a:t>
            </a:r>
            <a:endParaRPr kumimoji="1" lang="ja-JP" altLang="en-US"/>
          </a:p>
        </p:txBody>
      </p:sp>
      <p:sp>
        <p:nvSpPr>
          <p:cNvPr id="32" name="正方形/長方形 31">
            <a:extLst>
              <a:ext uri="{FF2B5EF4-FFF2-40B4-BE49-F238E27FC236}">
                <a16:creationId xmlns:a16="http://schemas.microsoft.com/office/drawing/2014/main" id="{3ED91D3C-EF79-E640-BB0F-FD3F6EA96128}"/>
              </a:ext>
            </a:extLst>
          </p:cNvPr>
          <p:cNvSpPr/>
          <p:nvPr/>
        </p:nvSpPr>
        <p:spPr>
          <a:xfrm>
            <a:off x="9042880" y="2612755"/>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33" name="正方形/長方形 32">
            <a:extLst>
              <a:ext uri="{FF2B5EF4-FFF2-40B4-BE49-F238E27FC236}">
                <a16:creationId xmlns:a16="http://schemas.microsoft.com/office/drawing/2014/main" id="{DFEA2A91-CE07-6540-A25A-9C0EC6D8FA98}"/>
              </a:ext>
            </a:extLst>
          </p:cNvPr>
          <p:cNvSpPr/>
          <p:nvPr/>
        </p:nvSpPr>
        <p:spPr>
          <a:xfrm>
            <a:off x="9495693" y="2612755"/>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34" name="正方形/長方形 33">
            <a:extLst>
              <a:ext uri="{FF2B5EF4-FFF2-40B4-BE49-F238E27FC236}">
                <a16:creationId xmlns:a16="http://schemas.microsoft.com/office/drawing/2014/main" id="{F401613B-8657-154B-B39D-6FFAADCB79AF}"/>
              </a:ext>
            </a:extLst>
          </p:cNvPr>
          <p:cNvSpPr/>
          <p:nvPr/>
        </p:nvSpPr>
        <p:spPr>
          <a:xfrm>
            <a:off x="9923139" y="3030050"/>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41" name="正方形/長方形 40">
            <a:extLst>
              <a:ext uri="{FF2B5EF4-FFF2-40B4-BE49-F238E27FC236}">
                <a16:creationId xmlns:a16="http://schemas.microsoft.com/office/drawing/2014/main" id="{A5BC94CA-9ED1-364B-98FF-BF5B2AAF74C6}"/>
              </a:ext>
            </a:extLst>
          </p:cNvPr>
          <p:cNvSpPr/>
          <p:nvPr/>
        </p:nvSpPr>
        <p:spPr>
          <a:xfrm>
            <a:off x="8612673" y="2195459"/>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T1</a:t>
            </a:r>
            <a:endParaRPr kumimoji="1" lang="ja-JP" altLang="en-US" sz="1100">
              <a:solidFill>
                <a:schemeClr val="tx1"/>
              </a:solidFill>
            </a:endParaRPr>
          </a:p>
        </p:txBody>
      </p:sp>
      <p:sp>
        <p:nvSpPr>
          <p:cNvPr id="42" name="正方形/長方形 41">
            <a:extLst>
              <a:ext uri="{FF2B5EF4-FFF2-40B4-BE49-F238E27FC236}">
                <a16:creationId xmlns:a16="http://schemas.microsoft.com/office/drawing/2014/main" id="{39D15C4E-C680-A048-A16E-87519754EB03}"/>
              </a:ext>
            </a:extLst>
          </p:cNvPr>
          <p:cNvSpPr/>
          <p:nvPr/>
        </p:nvSpPr>
        <p:spPr>
          <a:xfrm>
            <a:off x="11201375" y="2191122"/>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rPr>
              <a:t>T</a:t>
            </a:r>
            <a:r>
              <a:rPr kumimoji="1" lang="en-US" altLang="ja-JP" sz="1100" dirty="0">
                <a:solidFill>
                  <a:schemeClr val="tx1"/>
                </a:solidFill>
              </a:rPr>
              <a:t>2</a:t>
            </a:r>
            <a:endParaRPr kumimoji="1" lang="ja-JP" altLang="en-US" sz="1100">
              <a:solidFill>
                <a:schemeClr val="tx1"/>
              </a:solidFill>
            </a:endParaRPr>
          </a:p>
        </p:txBody>
      </p:sp>
      <p:sp>
        <p:nvSpPr>
          <p:cNvPr id="71" name="正方形/長方形 70">
            <a:extLst>
              <a:ext uri="{FF2B5EF4-FFF2-40B4-BE49-F238E27FC236}">
                <a16:creationId xmlns:a16="http://schemas.microsoft.com/office/drawing/2014/main" id="{5DEF6EE5-D11B-7949-AE83-999ABB30728A}"/>
              </a:ext>
            </a:extLst>
          </p:cNvPr>
          <p:cNvSpPr/>
          <p:nvPr/>
        </p:nvSpPr>
        <p:spPr>
          <a:xfrm>
            <a:off x="10357126" y="346214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72" name="正方形/長方形 71">
            <a:extLst>
              <a:ext uri="{FF2B5EF4-FFF2-40B4-BE49-F238E27FC236}">
                <a16:creationId xmlns:a16="http://schemas.microsoft.com/office/drawing/2014/main" id="{93293677-4EDA-C746-995C-BB67C7992C99}"/>
              </a:ext>
            </a:extLst>
          </p:cNvPr>
          <p:cNvSpPr/>
          <p:nvPr/>
        </p:nvSpPr>
        <p:spPr>
          <a:xfrm>
            <a:off x="10791567" y="3462142"/>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cxnSp>
        <p:nvCxnSpPr>
          <p:cNvPr id="82" name="曲線コネクタ 81">
            <a:extLst>
              <a:ext uri="{FF2B5EF4-FFF2-40B4-BE49-F238E27FC236}">
                <a16:creationId xmlns:a16="http://schemas.microsoft.com/office/drawing/2014/main" id="{57CD17C4-1FE2-2F41-848F-FBFEC1969463}"/>
              </a:ext>
            </a:extLst>
          </p:cNvPr>
          <p:cNvCxnSpPr>
            <a:cxnSpLocks/>
            <a:stCxn id="9" idx="0"/>
            <a:endCxn id="15" idx="1"/>
          </p:cNvCxnSpPr>
          <p:nvPr/>
        </p:nvCxnSpPr>
        <p:spPr>
          <a:xfrm rot="5400000" flipH="1" flipV="1">
            <a:off x="2446419" y="1818725"/>
            <a:ext cx="791587" cy="293105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曲線コネクタ 84">
            <a:extLst>
              <a:ext uri="{FF2B5EF4-FFF2-40B4-BE49-F238E27FC236}">
                <a16:creationId xmlns:a16="http://schemas.microsoft.com/office/drawing/2014/main" id="{3E91AFF9-BF5B-6C48-A065-250B13B040AB}"/>
              </a:ext>
            </a:extLst>
          </p:cNvPr>
          <p:cNvCxnSpPr>
            <a:cxnSpLocks/>
            <a:stCxn id="10" idx="0"/>
          </p:cNvCxnSpPr>
          <p:nvPr/>
        </p:nvCxnSpPr>
        <p:spPr>
          <a:xfrm rot="5400000" flipH="1" flipV="1">
            <a:off x="2098281" y="1470587"/>
            <a:ext cx="976251" cy="34426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1431F77-3806-264C-8D8E-096A4B5B95D2}"/>
              </a:ext>
            </a:extLst>
          </p:cNvPr>
          <p:cNvSpPr txBox="1"/>
          <p:nvPr/>
        </p:nvSpPr>
        <p:spPr>
          <a:xfrm>
            <a:off x="7494674" y="3490743"/>
            <a:ext cx="1066318" cy="369332"/>
          </a:xfrm>
          <a:prstGeom prst="rect">
            <a:avLst/>
          </a:prstGeom>
          <a:noFill/>
        </p:spPr>
        <p:txBody>
          <a:bodyPr wrap="none" rtlCol="0">
            <a:spAutoFit/>
          </a:bodyPr>
          <a:lstStyle/>
          <a:p>
            <a:r>
              <a:rPr kumimoji="1" lang="en-US" altLang="ja-JP" dirty="0"/>
              <a:t>Thread1</a:t>
            </a:r>
            <a:endParaRPr kumimoji="1" lang="ja-JP" altLang="en-US"/>
          </a:p>
        </p:txBody>
      </p:sp>
      <p:sp>
        <p:nvSpPr>
          <p:cNvPr id="91" name="テキスト ボックス 90">
            <a:extLst>
              <a:ext uri="{FF2B5EF4-FFF2-40B4-BE49-F238E27FC236}">
                <a16:creationId xmlns:a16="http://schemas.microsoft.com/office/drawing/2014/main" id="{BC3D61EE-7012-7145-A7F9-AB7A6E13F839}"/>
              </a:ext>
            </a:extLst>
          </p:cNvPr>
          <p:cNvSpPr txBox="1"/>
          <p:nvPr/>
        </p:nvSpPr>
        <p:spPr>
          <a:xfrm>
            <a:off x="7494674" y="5503913"/>
            <a:ext cx="1066318" cy="369332"/>
          </a:xfrm>
          <a:prstGeom prst="rect">
            <a:avLst/>
          </a:prstGeom>
          <a:noFill/>
        </p:spPr>
        <p:txBody>
          <a:bodyPr wrap="none" rtlCol="0">
            <a:spAutoFit/>
          </a:bodyPr>
          <a:lstStyle/>
          <a:p>
            <a:r>
              <a:rPr kumimoji="1" lang="en-US" altLang="ja-JP" dirty="0"/>
              <a:t>Thread2</a:t>
            </a:r>
            <a:endParaRPr kumimoji="1" lang="ja-JP" altLang="en-US"/>
          </a:p>
        </p:txBody>
      </p:sp>
      <p:sp>
        <p:nvSpPr>
          <p:cNvPr id="92" name="テキスト ボックス 91">
            <a:extLst>
              <a:ext uri="{FF2B5EF4-FFF2-40B4-BE49-F238E27FC236}">
                <a16:creationId xmlns:a16="http://schemas.microsoft.com/office/drawing/2014/main" id="{BB6528B6-61D6-D147-84F6-98126E9E442A}"/>
              </a:ext>
            </a:extLst>
          </p:cNvPr>
          <p:cNvSpPr txBox="1"/>
          <p:nvPr/>
        </p:nvSpPr>
        <p:spPr>
          <a:xfrm>
            <a:off x="7488262" y="5930708"/>
            <a:ext cx="1072730" cy="369332"/>
          </a:xfrm>
          <a:prstGeom prst="rect">
            <a:avLst/>
          </a:prstGeom>
          <a:noFill/>
        </p:spPr>
        <p:txBody>
          <a:bodyPr wrap="none" rtlCol="0">
            <a:spAutoFit/>
          </a:bodyPr>
          <a:lstStyle/>
          <a:p>
            <a:r>
              <a:rPr kumimoji="1" lang="en-US" altLang="ja-JP" dirty="0"/>
              <a:t>Thread#</a:t>
            </a:r>
            <a:endParaRPr kumimoji="1" lang="ja-JP" altLang="en-US"/>
          </a:p>
        </p:txBody>
      </p:sp>
      <p:sp>
        <p:nvSpPr>
          <p:cNvPr id="93" name="テキスト ボックス 92">
            <a:extLst>
              <a:ext uri="{FF2B5EF4-FFF2-40B4-BE49-F238E27FC236}">
                <a16:creationId xmlns:a16="http://schemas.microsoft.com/office/drawing/2014/main" id="{66ACEC4A-5FBE-DE45-BE34-DDE3F478E8D7}"/>
              </a:ext>
            </a:extLst>
          </p:cNvPr>
          <p:cNvSpPr txBox="1"/>
          <p:nvPr/>
        </p:nvSpPr>
        <p:spPr>
          <a:xfrm>
            <a:off x="6917593" y="5080404"/>
            <a:ext cx="1643399" cy="369332"/>
          </a:xfrm>
          <a:prstGeom prst="rect">
            <a:avLst/>
          </a:prstGeom>
          <a:noFill/>
        </p:spPr>
        <p:txBody>
          <a:bodyPr wrap="none" rtlCol="0">
            <a:spAutoFit/>
          </a:bodyPr>
          <a:lstStyle/>
          <a:p>
            <a:r>
              <a:rPr kumimoji="1" lang="en-US" altLang="ja-JP" dirty="0"/>
              <a:t>Main</a:t>
            </a:r>
            <a:r>
              <a:rPr kumimoji="1" lang="ja-JP" altLang="en-US"/>
              <a:t>スレッド</a:t>
            </a:r>
          </a:p>
        </p:txBody>
      </p:sp>
      <p:sp>
        <p:nvSpPr>
          <p:cNvPr id="94" name="テキスト ボックス 93">
            <a:extLst>
              <a:ext uri="{FF2B5EF4-FFF2-40B4-BE49-F238E27FC236}">
                <a16:creationId xmlns:a16="http://schemas.microsoft.com/office/drawing/2014/main" id="{DB641B55-CEFD-2347-9675-36020CFCEC74}"/>
              </a:ext>
            </a:extLst>
          </p:cNvPr>
          <p:cNvSpPr txBox="1"/>
          <p:nvPr/>
        </p:nvSpPr>
        <p:spPr>
          <a:xfrm>
            <a:off x="7494674" y="6365724"/>
            <a:ext cx="1066318" cy="369332"/>
          </a:xfrm>
          <a:prstGeom prst="rect">
            <a:avLst/>
          </a:prstGeom>
          <a:noFill/>
        </p:spPr>
        <p:txBody>
          <a:bodyPr wrap="none" rtlCol="0">
            <a:spAutoFit/>
          </a:bodyPr>
          <a:lstStyle/>
          <a:p>
            <a:r>
              <a:rPr kumimoji="1" lang="en-US" altLang="ja-JP" dirty="0"/>
              <a:t>Thread1</a:t>
            </a:r>
            <a:endParaRPr kumimoji="1" lang="ja-JP" altLang="en-US"/>
          </a:p>
        </p:txBody>
      </p:sp>
      <p:sp>
        <p:nvSpPr>
          <p:cNvPr id="95" name="テキスト ボックス 94">
            <a:extLst>
              <a:ext uri="{FF2B5EF4-FFF2-40B4-BE49-F238E27FC236}">
                <a16:creationId xmlns:a16="http://schemas.microsoft.com/office/drawing/2014/main" id="{7F59CAAB-BF27-A148-A752-5DA140526AE7}"/>
              </a:ext>
            </a:extLst>
          </p:cNvPr>
          <p:cNvSpPr txBox="1"/>
          <p:nvPr/>
        </p:nvSpPr>
        <p:spPr>
          <a:xfrm>
            <a:off x="7565426" y="4766279"/>
            <a:ext cx="877163" cy="369332"/>
          </a:xfrm>
          <a:prstGeom prst="rect">
            <a:avLst/>
          </a:prstGeom>
          <a:noFill/>
        </p:spPr>
        <p:txBody>
          <a:bodyPr wrap="none" rtlCol="0">
            <a:spAutoFit/>
          </a:bodyPr>
          <a:lstStyle/>
          <a:p>
            <a:r>
              <a:rPr kumimoji="1" lang="ja-JP" altLang="en-US"/>
              <a:t>非同期</a:t>
            </a:r>
          </a:p>
        </p:txBody>
      </p:sp>
      <p:sp>
        <p:nvSpPr>
          <p:cNvPr id="97" name="正方形/長方形 96">
            <a:extLst>
              <a:ext uri="{FF2B5EF4-FFF2-40B4-BE49-F238E27FC236}">
                <a16:creationId xmlns:a16="http://schemas.microsoft.com/office/drawing/2014/main" id="{81979E7F-8FD6-9C49-8EDB-BA9822535078}"/>
              </a:ext>
            </a:extLst>
          </p:cNvPr>
          <p:cNvSpPr/>
          <p:nvPr/>
        </p:nvSpPr>
        <p:spPr>
          <a:xfrm>
            <a:off x="8612673" y="5066103"/>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T1</a:t>
            </a:r>
            <a:endParaRPr kumimoji="1" lang="ja-JP" altLang="en-US" sz="1100">
              <a:solidFill>
                <a:schemeClr val="tx1"/>
              </a:solidFill>
            </a:endParaRPr>
          </a:p>
        </p:txBody>
      </p:sp>
      <p:sp>
        <p:nvSpPr>
          <p:cNvPr id="98" name="正方形/長方形 97">
            <a:extLst>
              <a:ext uri="{FF2B5EF4-FFF2-40B4-BE49-F238E27FC236}">
                <a16:creationId xmlns:a16="http://schemas.microsoft.com/office/drawing/2014/main" id="{0CCCB51E-178D-7A4D-A5E0-A9EECFC6E3AF}"/>
              </a:ext>
            </a:extLst>
          </p:cNvPr>
          <p:cNvSpPr/>
          <p:nvPr/>
        </p:nvSpPr>
        <p:spPr>
          <a:xfrm>
            <a:off x="9042880" y="5504920"/>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99" name="正方形/長方形 98">
            <a:extLst>
              <a:ext uri="{FF2B5EF4-FFF2-40B4-BE49-F238E27FC236}">
                <a16:creationId xmlns:a16="http://schemas.microsoft.com/office/drawing/2014/main" id="{8DDA9600-385F-9D46-AD0B-04DE58014343}"/>
              </a:ext>
            </a:extLst>
          </p:cNvPr>
          <p:cNvSpPr/>
          <p:nvPr/>
        </p:nvSpPr>
        <p:spPr>
          <a:xfrm>
            <a:off x="9100773" y="5062925"/>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rPr>
              <a:t>T</a:t>
            </a:r>
            <a:r>
              <a:rPr kumimoji="1" lang="en-US" altLang="ja-JP" sz="1100" dirty="0">
                <a:solidFill>
                  <a:schemeClr val="tx1"/>
                </a:solidFill>
              </a:rPr>
              <a:t>2</a:t>
            </a:r>
            <a:endParaRPr kumimoji="1" lang="ja-JP" altLang="en-US" sz="1100">
              <a:solidFill>
                <a:schemeClr val="tx1"/>
              </a:solidFill>
            </a:endParaRPr>
          </a:p>
        </p:txBody>
      </p:sp>
      <p:sp>
        <p:nvSpPr>
          <p:cNvPr id="100" name="正方形/長方形 99">
            <a:extLst>
              <a:ext uri="{FF2B5EF4-FFF2-40B4-BE49-F238E27FC236}">
                <a16:creationId xmlns:a16="http://schemas.microsoft.com/office/drawing/2014/main" id="{6D026489-977C-7F40-ABFB-CFB60F39AA1F}"/>
              </a:ext>
            </a:extLst>
          </p:cNvPr>
          <p:cNvSpPr/>
          <p:nvPr/>
        </p:nvSpPr>
        <p:spPr>
          <a:xfrm>
            <a:off x="9495389" y="5504920"/>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101" name="正方形/長方形 100">
            <a:extLst>
              <a:ext uri="{FF2B5EF4-FFF2-40B4-BE49-F238E27FC236}">
                <a16:creationId xmlns:a16="http://schemas.microsoft.com/office/drawing/2014/main" id="{4715A834-7DA7-B84E-BA9F-025673CC9BD0}"/>
              </a:ext>
            </a:extLst>
          </p:cNvPr>
          <p:cNvSpPr/>
          <p:nvPr/>
        </p:nvSpPr>
        <p:spPr>
          <a:xfrm>
            <a:off x="9658173" y="5916407"/>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102" name="正方形/長方形 101">
            <a:extLst>
              <a:ext uri="{FF2B5EF4-FFF2-40B4-BE49-F238E27FC236}">
                <a16:creationId xmlns:a16="http://schemas.microsoft.com/office/drawing/2014/main" id="{C8892A9F-3F95-8741-8BA1-1483D221E88A}"/>
              </a:ext>
            </a:extLst>
          </p:cNvPr>
          <p:cNvSpPr/>
          <p:nvPr/>
        </p:nvSpPr>
        <p:spPr>
          <a:xfrm>
            <a:off x="10010003" y="6363071"/>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103" name="正方形/長方形 102">
            <a:extLst>
              <a:ext uri="{FF2B5EF4-FFF2-40B4-BE49-F238E27FC236}">
                <a16:creationId xmlns:a16="http://schemas.microsoft.com/office/drawing/2014/main" id="{99911DEF-5B7E-1C42-887A-B5DFB242C105}"/>
              </a:ext>
            </a:extLst>
          </p:cNvPr>
          <p:cNvSpPr/>
          <p:nvPr/>
        </p:nvSpPr>
        <p:spPr>
          <a:xfrm>
            <a:off x="10455884" y="6363070"/>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sp>
        <p:nvSpPr>
          <p:cNvPr id="104" name="正方形/長方形 103">
            <a:extLst>
              <a:ext uri="{FF2B5EF4-FFF2-40B4-BE49-F238E27FC236}">
                <a16:creationId xmlns:a16="http://schemas.microsoft.com/office/drawing/2014/main" id="{0B1F40D7-82F9-8D4C-9693-1B8AC7DA3E49}"/>
              </a:ext>
            </a:extLst>
          </p:cNvPr>
          <p:cNvSpPr/>
          <p:nvPr/>
        </p:nvSpPr>
        <p:spPr>
          <a:xfrm>
            <a:off x="6917593" y="5054697"/>
            <a:ext cx="4846944" cy="406162"/>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8F2A1699-7D9A-6F44-B2B0-67ED85C08DEA}"/>
              </a:ext>
            </a:extLst>
          </p:cNvPr>
          <p:cNvSpPr txBox="1"/>
          <p:nvPr/>
        </p:nvSpPr>
        <p:spPr>
          <a:xfrm>
            <a:off x="10763664" y="5080404"/>
            <a:ext cx="883575" cy="369332"/>
          </a:xfrm>
          <a:prstGeom prst="rect">
            <a:avLst/>
          </a:prstGeom>
          <a:noFill/>
        </p:spPr>
        <p:txBody>
          <a:bodyPr wrap="none" rtlCol="0">
            <a:spAutoFit/>
          </a:bodyPr>
          <a:lstStyle/>
          <a:p>
            <a:r>
              <a:rPr kumimoji="1" lang="en-US" altLang="ja-JP" dirty="0">
                <a:solidFill>
                  <a:srgbClr val="00B050"/>
                </a:solidFill>
              </a:rPr>
              <a:t>UI</a:t>
            </a:r>
            <a:r>
              <a:rPr kumimoji="1" lang="ja-JP" altLang="en-US">
                <a:solidFill>
                  <a:srgbClr val="00B050"/>
                </a:solidFill>
              </a:rPr>
              <a:t>処理</a:t>
            </a:r>
          </a:p>
        </p:txBody>
      </p:sp>
      <p:sp>
        <p:nvSpPr>
          <p:cNvPr id="106" name="正方形/長方形 105">
            <a:extLst>
              <a:ext uri="{FF2B5EF4-FFF2-40B4-BE49-F238E27FC236}">
                <a16:creationId xmlns:a16="http://schemas.microsoft.com/office/drawing/2014/main" id="{460C4D90-C7C6-6D4D-B6D7-81DB43607EA5}"/>
              </a:ext>
            </a:extLst>
          </p:cNvPr>
          <p:cNvSpPr/>
          <p:nvPr/>
        </p:nvSpPr>
        <p:spPr>
          <a:xfrm>
            <a:off x="6917593" y="5501257"/>
            <a:ext cx="4846944" cy="1259745"/>
          </a:xfrm>
          <a:prstGeom prst="rect">
            <a:avLst/>
          </a:prstGeom>
          <a:no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05F42EA-350A-5A48-ADA2-4CD4459BF408}"/>
              </a:ext>
            </a:extLst>
          </p:cNvPr>
          <p:cNvSpPr txBox="1"/>
          <p:nvPr/>
        </p:nvSpPr>
        <p:spPr>
          <a:xfrm>
            <a:off x="10297505" y="5498080"/>
            <a:ext cx="1494320" cy="646331"/>
          </a:xfrm>
          <a:prstGeom prst="rect">
            <a:avLst/>
          </a:prstGeom>
          <a:noFill/>
        </p:spPr>
        <p:txBody>
          <a:bodyPr wrap="none" rtlCol="0">
            <a:spAutoFit/>
          </a:bodyPr>
          <a:lstStyle/>
          <a:p>
            <a:r>
              <a:rPr kumimoji="1" lang="en-US" altLang="ja-JP" dirty="0" err="1">
                <a:solidFill>
                  <a:schemeClr val="tx2"/>
                </a:solidFill>
              </a:rPr>
              <a:t>BackGround</a:t>
            </a:r>
            <a:endParaRPr kumimoji="1" lang="en-US" altLang="ja-JP" dirty="0">
              <a:solidFill>
                <a:schemeClr val="tx2"/>
              </a:solidFill>
            </a:endParaRPr>
          </a:p>
          <a:p>
            <a:r>
              <a:rPr kumimoji="1" lang="ja-JP" altLang="en-US">
                <a:solidFill>
                  <a:schemeClr val="tx2"/>
                </a:solidFill>
              </a:rPr>
              <a:t>バッチ処理</a:t>
            </a:r>
          </a:p>
        </p:txBody>
      </p:sp>
      <p:sp>
        <p:nvSpPr>
          <p:cNvPr id="108" name="テキスト ボックス 107">
            <a:extLst>
              <a:ext uri="{FF2B5EF4-FFF2-40B4-BE49-F238E27FC236}">
                <a16:creationId xmlns:a16="http://schemas.microsoft.com/office/drawing/2014/main" id="{423FED25-033F-8E46-82C7-0DD781F6F13D}"/>
              </a:ext>
            </a:extLst>
          </p:cNvPr>
          <p:cNvSpPr txBox="1"/>
          <p:nvPr/>
        </p:nvSpPr>
        <p:spPr>
          <a:xfrm>
            <a:off x="6758227" y="1581982"/>
            <a:ext cx="5262979" cy="369332"/>
          </a:xfrm>
          <a:prstGeom prst="rect">
            <a:avLst/>
          </a:prstGeom>
          <a:noFill/>
        </p:spPr>
        <p:txBody>
          <a:bodyPr wrap="none" rtlCol="0">
            <a:spAutoFit/>
          </a:bodyPr>
          <a:lstStyle/>
          <a:p>
            <a:r>
              <a:rPr kumimoji="1" lang="ja-JP" altLang="en-US">
                <a:solidFill>
                  <a:srgbClr val="C00000"/>
                </a:solidFill>
              </a:rPr>
              <a:t>逐次処理を分割し、各スレッドに割り当てただけ</a:t>
            </a:r>
          </a:p>
        </p:txBody>
      </p:sp>
      <p:sp>
        <p:nvSpPr>
          <p:cNvPr id="109" name="正方形/長方形 108">
            <a:extLst>
              <a:ext uri="{FF2B5EF4-FFF2-40B4-BE49-F238E27FC236}">
                <a16:creationId xmlns:a16="http://schemas.microsoft.com/office/drawing/2014/main" id="{247F96A8-FAAF-8949-81BB-4153CE49AFCA}"/>
              </a:ext>
            </a:extLst>
          </p:cNvPr>
          <p:cNvSpPr/>
          <p:nvPr/>
        </p:nvSpPr>
        <p:spPr>
          <a:xfrm>
            <a:off x="6917593" y="2153900"/>
            <a:ext cx="4846944" cy="1763489"/>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872FC3C1-0A04-3240-9EF9-924AF326C94E}"/>
              </a:ext>
            </a:extLst>
          </p:cNvPr>
          <p:cNvSpPr/>
          <p:nvPr/>
        </p:nvSpPr>
        <p:spPr>
          <a:xfrm>
            <a:off x="8612673" y="4196369"/>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solidFill>
              </a:rPr>
              <a:t>T1</a:t>
            </a:r>
            <a:endParaRPr kumimoji="1" lang="ja-JP" altLang="en-US" sz="1100">
              <a:solidFill>
                <a:schemeClr val="tx1"/>
              </a:solidFill>
            </a:endParaRPr>
          </a:p>
        </p:txBody>
      </p:sp>
      <p:sp>
        <p:nvSpPr>
          <p:cNvPr id="111" name="正方形/長方形 110">
            <a:extLst>
              <a:ext uri="{FF2B5EF4-FFF2-40B4-BE49-F238E27FC236}">
                <a16:creationId xmlns:a16="http://schemas.microsoft.com/office/drawing/2014/main" id="{887E6E9D-A6F8-8348-AB41-594F809E75CC}"/>
              </a:ext>
            </a:extLst>
          </p:cNvPr>
          <p:cNvSpPr/>
          <p:nvPr/>
        </p:nvSpPr>
        <p:spPr>
          <a:xfrm>
            <a:off x="9048452" y="4196369"/>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112" name="正方形/長方形 111">
            <a:extLst>
              <a:ext uri="{FF2B5EF4-FFF2-40B4-BE49-F238E27FC236}">
                <a16:creationId xmlns:a16="http://schemas.microsoft.com/office/drawing/2014/main" id="{25211EF3-6461-5D4C-9BAE-3AF2C2BEBD9F}"/>
              </a:ext>
            </a:extLst>
          </p:cNvPr>
          <p:cNvSpPr/>
          <p:nvPr/>
        </p:nvSpPr>
        <p:spPr>
          <a:xfrm>
            <a:off x="9484231" y="4196369"/>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113" name="正方形/長方形 112">
            <a:extLst>
              <a:ext uri="{FF2B5EF4-FFF2-40B4-BE49-F238E27FC236}">
                <a16:creationId xmlns:a16="http://schemas.microsoft.com/office/drawing/2014/main" id="{A7D01FDC-7761-C141-B028-D746DAC72D73}"/>
              </a:ext>
            </a:extLst>
          </p:cNvPr>
          <p:cNvSpPr/>
          <p:nvPr/>
        </p:nvSpPr>
        <p:spPr>
          <a:xfrm>
            <a:off x="9920010" y="4196369"/>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114" name="正方形/長方形 113">
            <a:extLst>
              <a:ext uri="{FF2B5EF4-FFF2-40B4-BE49-F238E27FC236}">
                <a16:creationId xmlns:a16="http://schemas.microsoft.com/office/drawing/2014/main" id="{B9300775-E993-A84A-B9EB-ADCFBFD7845B}"/>
              </a:ext>
            </a:extLst>
          </p:cNvPr>
          <p:cNvSpPr/>
          <p:nvPr/>
        </p:nvSpPr>
        <p:spPr>
          <a:xfrm>
            <a:off x="10355789" y="4196369"/>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115" name="正方形/長方形 114">
            <a:extLst>
              <a:ext uri="{FF2B5EF4-FFF2-40B4-BE49-F238E27FC236}">
                <a16:creationId xmlns:a16="http://schemas.microsoft.com/office/drawing/2014/main" id="{7836D5F5-9E1E-D64D-9A9E-F38EB56D0A26}"/>
              </a:ext>
            </a:extLst>
          </p:cNvPr>
          <p:cNvSpPr/>
          <p:nvPr/>
        </p:nvSpPr>
        <p:spPr>
          <a:xfrm>
            <a:off x="10791567" y="4196369"/>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sp>
        <p:nvSpPr>
          <p:cNvPr id="116" name="テキスト ボックス 115">
            <a:extLst>
              <a:ext uri="{FF2B5EF4-FFF2-40B4-BE49-F238E27FC236}">
                <a16:creationId xmlns:a16="http://schemas.microsoft.com/office/drawing/2014/main" id="{E1635C9E-0F8A-D049-B0C7-506EB944E381}"/>
              </a:ext>
            </a:extLst>
          </p:cNvPr>
          <p:cNvSpPr txBox="1"/>
          <p:nvPr/>
        </p:nvSpPr>
        <p:spPr>
          <a:xfrm>
            <a:off x="6930417" y="4239770"/>
            <a:ext cx="1630575" cy="369332"/>
          </a:xfrm>
          <a:prstGeom prst="rect">
            <a:avLst/>
          </a:prstGeom>
          <a:noFill/>
        </p:spPr>
        <p:txBody>
          <a:bodyPr wrap="none" rtlCol="0">
            <a:spAutoFit/>
          </a:bodyPr>
          <a:lstStyle/>
          <a:p>
            <a:r>
              <a:rPr kumimoji="1" lang="ja-JP" altLang="en-US"/>
              <a:t>任意の</a:t>
            </a:r>
            <a:r>
              <a:rPr kumimoji="1" lang="en-US" altLang="ja-JP" dirty="0"/>
              <a:t>Thread</a:t>
            </a:r>
            <a:endParaRPr kumimoji="1" lang="ja-JP" altLang="en-US"/>
          </a:p>
        </p:txBody>
      </p:sp>
      <p:sp>
        <p:nvSpPr>
          <p:cNvPr id="117" name="正方形/長方形 116">
            <a:extLst>
              <a:ext uri="{FF2B5EF4-FFF2-40B4-BE49-F238E27FC236}">
                <a16:creationId xmlns:a16="http://schemas.microsoft.com/office/drawing/2014/main" id="{3AA257B8-38CD-A94F-B25A-53653830D482}"/>
              </a:ext>
            </a:extLst>
          </p:cNvPr>
          <p:cNvSpPr/>
          <p:nvPr/>
        </p:nvSpPr>
        <p:spPr>
          <a:xfrm>
            <a:off x="11240536" y="4196369"/>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a:solidFill>
                  <a:schemeClr val="tx1"/>
                </a:solidFill>
              </a:rPr>
              <a:t>T</a:t>
            </a:r>
            <a:r>
              <a:rPr kumimoji="1" lang="en-US" altLang="ja-JP" sz="1100" dirty="0">
                <a:solidFill>
                  <a:schemeClr val="tx1"/>
                </a:solidFill>
              </a:rPr>
              <a:t>2</a:t>
            </a:r>
            <a:endParaRPr kumimoji="1" lang="ja-JP" altLang="en-US" sz="1100">
              <a:solidFill>
                <a:schemeClr val="tx1"/>
              </a:solidFill>
            </a:endParaRPr>
          </a:p>
        </p:txBody>
      </p:sp>
      <p:sp>
        <p:nvSpPr>
          <p:cNvPr id="118" name="テキスト ボックス 117">
            <a:extLst>
              <a:ext uri="{FF2B5EF4-FFF2-40B4-BE49-F238E27FC236}">
                <a16:creationId xmlns:a16="http://schemas.microsoft.com/office/drawing/2014/main" id="{F5CEA8CD-EB22-FD49-9174-6F3890F4F903}"/>
              </a:ext>
            </a:extLst>
          </p:cNvPr>
          <p:cNvSpPr txBox="1"/>
          <p:nvPr/>
        </p:nvSpPr>
        <p:spPr>
          <a:xfrm rot="5400000">
            <a:off x="9289619" y="3867494"/>
            <a:ext cx="351378" cy="369332"/>
          </a:xfrm>
          <a:prstGeom prst="rect">
            <a:avLst/>
          </a:prstGeom>
          <a:noFill/>
        </p:spPr>
        <p:txBody>
          <a:bodyPr wrap="none" rtlCol="0">
            <a:spAutoFit/>
          </a:bodyPr>
          <a:lstStyle/>
          <a:p>
            <a:r>
              <a:rPr kumimoji="1" lang="en-US" altLang="ja-JP" dirty="0"/>
              <a:t>=</a:t>
            </a:r>
            <a:endParaRPr kumimoji="1" lang="ja-JP" altLang="en-US"/>
          </a:p>
        </p:txBody>
      </p:sp>
    </p:spTree>
    <p:extLst>
      <p:ext uri="{BB962C8B-B14F-4D97-AF65-F5344CB8AC3E}">
        <p14:creationId xmlns:p14="http://schemas.microsoft.com/office/powerpoint/2010/main" val="409025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AC8B83-263E-B742-BA5A-100AC1F76468}"/>
              </a:ext>
            </a:extLst>
          </p:cNvPr>
          <p:cNvSpPr txBox="1"/>
          <p:nvPr/>
        </p:nvSpPr>
        <p:spPr>
          <a:xfrm>
            <a:off x="134911" y="937260"/>
            <a:ext cx="3143809" cy="369332"/>
          </a:xfrm>
          <a:prstGeom prst="rect">
            <a:avLst/>
          </a:prstGeom>
          <a:noFill/>
        </p:spPr>
        <p:txBody>
          <a:bodyPr wrap="none" rtlCol="0">
            <a:spAutoFit/>
          </a:bodyPr>
          <a:lstStyle/>
          <a:p>
            <a:r>
              <a:rPr kumimoji="1" lang="en-US" altLang="ja-JP" dirty="0"/>
              <a:t>Concurrent Dispatch Queue</a:t>
            </a:r>
            <a:endParaRPr kumimoji="1" lang="ja-JP" altLang="en-US"/>
          </a:p>
        </p:txBody>
      </p:sp>
      <p:sp>
        <p:nvSpPr>
          <p:cNvPr id="3" name="テキスト ボックス 2">
            <a:extLst>
              <a:ext uri="{FF2B5EF4-FFF2-40B4-BE49-F238E27FC236}">
                <a16:creationId xmlns:a16="http://schemas.microsoft.com/office/drawing/2014/main" id="{CEEE6F2F-0114-9D4C-A3A4-26B3A80D5029}"/>
              </a:ext>
            </a:extLst>
          </p:cNvPr>
          <p:cNvSpPr txBox="1"/>
          <p:nvPr/>
        </p:nvSpPr>
        <p:spPr>
          <a:xfrm>
            <a:off x="134911" y="194872"/>
            <a:ext cx="6597389" cy="461665"/>
          </a:xfrm>
          <a:prstGeom prst="rect">
            <a:avLst/>
          </a:prstGeom>
          <a:noFill/>
        </p:spPr>
        <p:txBody>
          <a:bodyPr wrap="square" rtlCol="0">
            <a:spAutoFit/>
          </a:bodyPr>
          <a:lstStyle/>
          <a:p>
            <a:r>
              <a:rPr lang="en-US" altLang="ja-JP" sz="2400" dirty="0"/>
              <a:t>Concurrent Dispatch Queue -&gt; </a:t>
            </a:r>
            <a:r>
              <a:rPr lang="ja-JP" altLang="en-US" sz="2400"/>
              <a:t>同期と非同期</a:t>
            </a:r>
            <a:endParaRPr lang="en-US" altLang="ja-JP" sz="2400" dirty="0"/>
          </a:p>
        </p:txBody>
      </p:sp>
      <p:sp>
        <p:nvSpPr>
          <p:cNvPr id="4" name="テキスト ボックス 3">
            <a:extLst>
              <a:ext uri="{FF2B5EF4-FFF2-40B4-BE49-F238E27FC236}">
                <a16:creationId xmlns:a16="http://schemas.microsoft.com/office/drawing/2014/main" id="{4F1B1B67-A623-994B-B5CE-CC5401649F5D}"/>
              </a:ext>
            </a:extLst>
          </p:cNvPr>
          <p:cNvSpPr txBox="1"/>
          <p:nvPr/>
        </p:nvSpPr>
        <p:spPr>
          <a:xfrm>
            <a:off x="134911" y="1364009"/>
            <a:ext cx="4859022" cy="646331"/>
          </a:xfrm>
          <a:prstGeom prst="rect">
            <a:avLst/>
          </a:prstGeom>
          <a:noFill/>
        </p:spPr>
        <p:txBody>
          <a:bodyPr wrap="none" rtlCol="0">
            <a:spAutoFit/>
          </a:bodyPr>
          <a:lstStyle/>
          <a:p>
            <a:pPr marL="285750" indent="-285750">
              <a:buFont typeface="Arial" panose="020B0604020202020204" pitchFamily="34" charset="0"/>
              <a:buChar char="•"/>
            </a:pPr>
            <a:r>
              <a:rPr lang="ja-JP" altLang="en-US"/>
              <a:t>１度に１つ以上のタスクを実行する。</a:t>
            </a:r>
            <a:endParaRPr lang="en-US" altLang="ja-JP" dirty="0"/>
          </a:p>
          <a:p>
            <a:pPr marL="285750" indent="-285750">
              <a:buFont typeface="Arial" panose="020B0604020202020204" pitchFamily="34" charset="0"/>
              <a:buChar char="•"/>
            </a:pPr>
            <a:r>
              <a:rPr lang="ja-JP" altLang="en-US"/>
              <a:t>タスクの終了順序は、タスクの内容次第。</a:t>
            </a:r>
            <a:endParaRPr lang="en-US" altLang="ja-JP" dirty="0"/>
          </a:p>
        </p:txBody>
      </p:sp>
      <p:sp>
        <p:nvSpPr>
          <p:cNvPr id="5" name="正方形/長方形 4">
            <a:extLst>
              <a:ext uri="{FF2B5EF4-FFF2-40B4-BE49-F238E27FC236}">
                <a16:creationId xmlns:a16="http://schemas.microsoft.com/office/drawing/2014/main" id="{88483A60-FF66-CF47-83D4-4F2DA1468595}"/>
              </a:ext>
            </a:extLst>
          </p:cNvPr>
          <p:cNvSpPr/>
          <p:nvPr/>
        </p:nvSpPr>
        <p:spPr>
          <a:xfrm>
            <a:off x="2703942" y="411506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6" name="正方形/長方形 5">
            <a:extLst>
              <a:ext uri="{FF2B5EF4-FFF2-40B4-BE49-F238E27FC236}">
                <a16:creationId xmlns:a16="http://schemas.microsoft.com/office/drawing/2014/main" id="{364B5B35-9D06-8949-82F5-1C72852E3075}"/>
              </a:ext>
            </a:extLst>
          </p:cNvPr>
          <p:cNvSpPr/>
          <p:nvPr/>
        </p:nvSpPr>
        <p:spPr>
          <a:xfrm>
            <a:off x="2200941" y="411506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AB9C7671-90C6-1E4C-BDD5-C5062461E4CD}"/>
              </a:ext>
            </a:extLst>
          </p:cNvPr>
          <p:cNvSpPr/>
          <p:nvPr/>
        </p:nvSpPr>
        <p:spPr>
          <a:xfrm>
            <a:off x="1689328" y="411506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8" name="正方形/長方形 7">
            <a:extLst>
              <a:ext uri="{FF2B5EF4-FFF2-40B4-BE49-F238E27FC236}">
                <a16:creationId xmlns:a16="http://schemas.microsoft.com/office/drawing/2014/main" id="{F61983B3-7EB3-8541-9F9E-479646DBBF7D}"/>
              </a:ext>
            </a:extLst>
          </p:cNvPr>
          <p:cNvSpPr/>
          <p:nvPr/>
        </p:nvSpPr>
        <p:spPr>
          <a:xfrm>
            <a:off x="1177716" y="411506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9A32EA01-3026-704F-8E9E-CE82347DEB1C}"/>
              </a:ext>
            </a:extLst>
          </p:cNvPr>
          <p:cNvSpPr/>
          <p:nvPr/>
        </p:nvSpPr>
        <p:spPr>
          <a:xfrm>
            <a:off x="666104" y="4115063"/>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cxnSp>
        <p:nvCxnSpPr>
          <p:cNvPr id="10" name="直線コネクタ 9">
            <a:extLst>
              <a:ext uri="{FF2B5EF4-FFF2-40B4-BE49-F238E27FC236}">
                <a16:creationId xmlns:a16="http://schemas.microsoft.com/office/drawing/2014/main" id="{CA09AAA9-E51B-F34A-B1CE-4B0C4F06ACDE}"/>
              </a:ext>
            </a:extLst>
          </p:cNvPr>
          <p:cNvCxnSpPr>
            <a:cxnSpLocks/>
          </p:cNvCxnSpPr>
          <p:nvPr/>
        </p:nvCxnSpPr>
        <p:spPr>
          <a:xfrm>
            <a:off x="666104" y="4051033"/>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76A42F8-A27B-7C44-8C97-163E857855CA}"/>
              </a:ext>
            </a:extLst>
          </p:cNvPr>
          <p:cNvCxnSpPr>
            <a:cxnSpLocks/>
          </p:cNvCxnSpPr>
          <p:nvPr/>
        </p:nvCxnSpPr>
        <p:spPr>
          <a:xfrm>
            <a:off x="666104" y="4555653"/>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角丸四角形 11">
            <a:extLst>
              <a:ext uri="{FF2B5EF4-FFF2-40B4-BE49-F238E27FC236}">
                <a16:creationId xmlns:a16="http://schemas.microsoft.com/office/drawing/2014/main" id="{FF68214A-D477-7240-A919-869588B74F9B}"/>
              </a:ext>
            </a:extLst>
          </p:cNvPr>
          <p:cNvSpPr/>
          <p:nvPr/>
        </p:nvSpPr>
        <p:spPr>
          <a:xfrm>
            <a:off x="4023360" y="2829650"/>
            <a:ext cx="1874520" cy="3131760"/>
          </a:xfrm>
          <a:prstGeom prst="round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D2F9AE24-F231-5245-AEEA-D29D9EA21832}"/>
              </a:ext>
            </a:extLst>
          </p:cNvPr>
          <p:cNvGrpSpPr/>
          <p:nvPr/>
        </p:nvGrpSpPr>
        <p:grpSpPr>
          <a:xfrm>
            <a:off x="4307741" y="3021512"/>
            <a:ext cx="1348740" cy="2787058"/>
            <a:chOff x="9189720" y="3040380"/>
            <a:chExt cx="1348740" cy="2787058"/>
          </a:xfrm>
        </p:grpSpPr>
        <p:sp>
          <p:nvSpPr>
            <p:cNvPr id="14" name="正方形/長方形 13">
              <a:extLst>
                <a:ext uri="{FF2B5EF4-FFF2-40B4-BE49-F238E27FC236}">
                  <a16:creationId xmlns:a16="http://schemas.microsoft.com/office/drawing/2014/main" id="{A5BE34D9-4684-D345-8D42-91511699FAAA}"/>
                </a:ext>
              </a:extLst>
            </p:cNvPr>
            <p:cNvSpPr/>
            <p:nvPr/>
          </p:nvSpPr>
          <p:spPr>
            <a:xfrm>
              <a:off x="9189720" y="3040380"/>
              <a:ext cx="1348740" cy="6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Thread1</a:t>
              </a:r>
              <a:endParaRPr kumimoji="1" lang="ja-JP" altLang="en-US"/>
            </a:p>
          </p:txBody>
        </p:sp>
        <p:sp>
          <p:nvSpPr>
            <p:cNvPr id="15" name="正方形/長方形 14">
              <a:extLst>
                <a:ext uri="{FF2B5EF4-FFF2-40B4-BE49-F238E27FC236}">
                  <a16:creationId xmlns:a16="http://schemas.microsoft.com/office/drawing/2014/main" id="{5DFE304C-93E1-8148-A675-8671A709B19D}"/>
                </a:ext>
              </a:extLst>
            </p:cNvPr>
            <p:cNvSpPr/>
            <p:nvPr/>
          </p:nvSpPr>
          <p:spPr>
            <a:xfrm>
              <a:off x="9189720" y="3829050"/>
              <a:ext cx="1348740" cy="6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Thread2</a:t>
              </a:r>
              <a:endParaRPr kumimoji="1" lang="ja-JP" altLang="en-US"/>
            </a:p>
          </p:txBody>
        </p:sp>
        <p:sp>
          <p:nvSpPr>
            <p:cNvPr id="16" name="正方形/長方形 15">
              <a:extLst>
                <a:ext uri="{FF2B5EF4-FFF2-40B4-BE49-F238E27FC236}">
                  <a16:creationId xmlns:a16="http://schemas.microsoft.com/office/drawing/2014/main" id="{EDF6CE8F-479C-3C46-9867-41FDDB881E42}"/>
                </a:ext>
              </a:extLst>
            </p:cNvPr>
            <p:cNvSpPr/>
            <p:nvPr/>
          </p:nvSpPr>
          <p:spPr>
            <a:xfrm>
              <a:off x="9189720" y="5223510"/>
              <a:ext cx="1348740" cy="603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Thread#</a:t>
              </a:r>
              <a:endParaRPr kumimoji="1" lang="ja-JP" altLang="en-US"/>
            </a:p>
          </p:txBody>
        </p:sp>
        <p:sp>
          <p:nvSpPr>
            <p:cNvPr id="17" name="テキスト ボックス 16">
              <a:extLst>
                <a:ext uri="{FF2B5EF4-FFF2-40B4-BE49-F238E27FC236}">
                  <a16:creationId xmlns:a16="http://schemas.microsoft.com/office/drawing/2014/main" id="{594CB625-A005-7041-B5C8-BD8AEC6AECE5}"/>
                </a:ext>
              </a:extLst>
            </p:cNvPr>
            <p:cNvSpPr txBox="1"/>
            <p:nvPr/>
          </p:nvSpPr>
          <p:spPr>
            <a:xfrm rot="5400000">
              <a:off x="9425509" y="4643579"/>
              <a:ext cx="877163" cy="369332"/>
            </a:xfrm>
            <a:prstGeom prst="rect">
              <a:avLst/>
            </a:prstGeom>
            <a:noFill/>
          </p:spPr>
          <p:txBody>
            <a:bodyPr wrap="none" rtlCol="0">
              <a:spAutoFit/>
            </a:bodyPr>
            <a:lstStyle/>
            <a:p>
              <a:r>
                <a:rPr lang="ja-JP" altLang="en-US"/>
                <a:t>・・・</a:t>
              </a:r>
              <a:endParaRPr kumimoji="1" lang="ja-JP" altLang="en-US"/>
            </a:p>
          </p:txBody>
        </p:sp>
      </p:grpSp>
      <p:sp>
        <p:nvSpPr>
          <p:cNvPr id="18" name="テキスト ボックス 17">
            <a:extLst>
              <a:ext uri="{FF2B5EF4-FFF2-40B4-BE49-F238E27FC236}">
                <a16:creationId xmlns:a16="http://schemas.microsoft.com/office/drawing/2014/main" id="{CF00B2B5-2477-1F44-88E6-70788790CF70}"/>
              </a:ext>
            </a:extLst>
          </p:cNvPr>
          <p:cNvSpPr txBox="1"/>
          <p:nvPr/>
        </p:nvSpPr>
        <p:spPr>
          <a:xfrm>
            <a:off x="4060373" y="2410154"/>
            <a:ext cx="1800493" cy="369332"/>
          </a:xfrm>
          <a:prstGeom prst="rect">
            <a:avLst/>
          </a:prstGeom>
          <a:noFill/>
        </p:spPr>
        <p:txBody>
          <a:bodyPr wrap="none" rtlCol="0">
            <a:spAutoFit/>
          </a:bodyPr>
          <a:lstStyle/>
          <a:p>
            <a:r>
              <a:rPr kumimoji="1" lang="ja-JP" altLang="en-US"/>
              <a:t>スレッドプール</a:t>
            </a:r>
          </a:p>
        </p:txBody>
      </p:sp>
      <p:cxnSp>
        <p:nvCxnSpPr>
          <p:cNvPr id="19" name="曲線コネクタ 18">
            <a:extLst>
              <a:ext uri="{FF2B5EF4-FFF2-40B4-BE49-F238E27FC236}">
                <a16:creationId xmlns:a16="http://schemas.microsoft.com/office/drawing/2014/main" id="{996DDBCF-7205-9749-AC7B-6A96A42F7C46}"/>
              </a:ext>
            </a:extLst>
          </p:cNvPr>
          <p:cNvCxnSpPr>
            <a:cxnSpLocks/>
            <a:stCxn id="5" idx="3"/>
            <a:endCxn id="15" idx="1"/>
          </p:cNvCxnSpPr>
          <p:nvPr/>
        </p:nvCxnSpPr>
        <p:spPr>
          <a:xfrm flipV="1">
            <a:off x="3101875" y="4112146"/>
            <a:ext cx="1205866" cy="2018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線コネクタ 19">
            <a:extLst>
              <a:ext uri="{FF2B5EF4-FFF2-40B4-BE49-F238E27FC236}">
                <a16:creationId xmlns:a16="http://schemas.microsoft.com/office/drawing/2014/main" id="{D6BBE0B5-7E9B-4B4A-8051-B83A19B42E9A}"/>
              </a:ext>
            </a:extLst>
          </p:cNvPr>
          <p:cNvCxnSpPr>
            <a:cxnSpLocks/>
            <a:stCxn id="6" idx="0"/>
            <a:endCxn id="14" idx="1"/>
          </p:cNvCxnSpPr>
          <p:nvPr/>
        </p:nvCxnSpPr>
        <p:spPr>
          <a:xfrm rot="5400000" flipH="1" flipV="1">
            <a:off x="2958031" y="2765354"/>
            <a:ext cx="791587" cy="19078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線コネクタ 20">
            <a:extLst>
              <a:ext uri="{FF2B5EF4-FFF2-40B4-BE49-F238E27FC236}">
                <a16:creationId xmlns:a16="http://schemas.microsoft.com/office/drawing/2014/main" id="{59B4ADF0-0263-594D-BE8E-CDB91FC5BA82}"/>
              </a:ext>
            </a:extLst>
          </p:cNvPr>
          <p:cNvCxnSpPr>
            <a:stCxn id="7" idx="2"/>
          </p:cNvCxnSpPr>
          <p:nvPr/>
        </p:nvCxnSpPr>
        <p:spPr>
          <a:xfrm rot="16200000" flipH="1">
            <a:off x="2582275" y="3819016"/>
            <a:ext cx="1031487" cy="24194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898D7224-8D47-804C-B557-8A2A05E0E4F4}"/>
              </a:ext>
            </a:extLst>
          </p:cNvPr>
          <p:cNvSpPr txBox="1"/>
          <p:nvPr/>
        </p:nvSpPr>
        <p:spPr>
          <a:xfrm>
            <a:off x="0" y="5677820"/>
            <a:ext cx="4108817" cy="369332"/>
          </a:xfrm>
          <a:prstGeom prst="rect">
            <a:avLst/>
          </a:prstGeom>
          <a:noFill/>
        </p:spPr>
        <p:txBody>
          <a:bodyPr wrap="none" rtlCol="0">
            <a:spAutoFit/>
          </a:bodyPr>
          <a:lstStyle/>
          <a:p>
            <a:r>
              <a:rPr kumimoji="1" lang="en-US" altLang="ja-JP" dirty="0"/>
              <a:t>※</a:t>
            </a:r>
            <a:r>
              <a:rPr kumimoji="1" lang="ja-JP" altLang="en-US"/>
              <a:t>メインスレッドは、別途動いている</a:t>
            </a:r>
          </a:p>
        </p:txBody>
      </p:sp>
      <p:sp>
        <p:nvSpPr>
          <p:cNvPr id="23" name="テキスト ボックス 22">
            <a:extLst>
              <a:ext uri="{FF2B5EF4-FFF2-40B4-BE49-F238E27FC236}">
                <a16:creationId xmlns:a16="http://schemas.microsoft.com/office/drawing/2014/main" id="{F2AFD4A5-2A88-214E-A4AF-07CEDD554D16}"/>
              </a:ext>
            </a:extLst>
          </p:cNvPr>
          <p:cNvSpPr txBox="1"/>
          <p:nvPr/>
        </p:nvSpPr>
        <p:spPr>
          <a:xfrm>
            <a:off x="295153" y="3626087"/>
            <a:ext cx="3143809" cy="369332"/>
          </a:xfrm>
          <a:prstGeom prst="rect">
            <a:avLst/>
          </a:prstGeom>
          <a:noFill/>
        </p:spPr>
        <p:txBody>
          <a:bodyPr wrap="none" rtlCol="0">
            <a:spAutoFit/>
          </a:bodyPr>
          <a:lstStyle/>
          <a:p>
            <a:r>
              <a:rPr lang="en-US" altLang="ja-JP" dirty="0"/>
              <a:t>Concurrent</a:t>
            </a:r>
            <a:r>
              <a:rPr kumimoji="1" lang="en-US" altLang="ja-JP" dirty="0"/>
              <a:t> Dispatch Queue</a:t>
            </a:r>
            <a:endParaRPr kumimoji="1" lang="ja-JP" altLang="en-US"/>
          </a:p>
        </p:txBody>
      </p:sp>
      <p:sp>
        <p:nvSpPr>
          <p:cNvPr id="24" name="正方形/長方形 23">
            <a:extLst>
              <a:ext uri="{FF2B5EF4-FFF2-40B4-BE49-F238E27FC236}">
                <a16:creationId xmlns:a16="http://schemas.microsoft.com/office/drawing/2014/main" id="{71CAD6CC-E437-274C-A29C-DD85AF12F1DE}"/>
              </a:ext>
            </a:extLst>
          </p:cNvPr>
          <p:cNvSpPr/>
          <p:nvPr/>
        </p:nvSpPr>
        <p:spPr>
          <a:xfrm>
            <a:off x="2703942" y="6244128"/>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25" name="正方形/長方形 24">
            <a:extLst>
              <a:ext uri="{FF2B5EF4-FFF2-40B4-BE49-F238E27FC236}">
                <a16:creationId xmlns:a16="http://schemas.microsoft.com/office/drawing/2014/main" id="{214C3B95-777D-794D-B6E7-6F009FB8E491}"/>
              </a:ext>
            </a:extLst>
          </p:cNvPr>
          <p:cNvSpPr/>
          <p:nvPr/>
        </p:nvSpPr>
        <p:spPr>
          <a:xfrm>
            <a:off x="2200941" y="6244128"/>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26" name="正方形/長方形 25">
            <a:extLst>
              <a:ext uri="{FF2B5EF4-FFF2-40B4-BE49-F238E27FC236}">
                <a16:creationId xmlns:a16="http://schemas.microsoft.com/office/drawing/2014/main" id="{F8B6D1FC-25F1-3745-9C6E-1118317DEEF8}"/>
              </a:ext>
            </a:extLst>
          </p:cNvPr>
          <p:cNvSpPr/>
          <p:nvPr/>
        </p:nvSpPr>
        <p:spPr>
          <a:xfrm>
            <a:off x="1689328" y="6244128"/>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27" name="正方形/長方形 26">
            <a:extLst>
              <a:ext uri="{FF2B5EF4-FFF2-40B4-BE49-F238E27FC236}">
                <a16:creationId xmlns:a16="http://schemas.microsoft.com/office/drawing/2014/main" id="{5D95D225-AB1F-FE45-AF18-19FABF35B976}"/>
              </a:ext>
            </a:extLst>
          </p:cNvPr>
          <p:cNvSpPr/>
          <p:nvPr/>
        </p:nvSpPr>
        <p:spPr>
          <a:xfrm>
            <a:off x="1177716" y="6244128"/>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28" name="正方形/長方形 27">
            <a:extLst>
              <a:ext uri="{FF2B5EF4-FFF2-40B4-BE49-F238E27FC236}">
                <a16:creationId xmlns:a16="http://schemas.microsoft.com/office/drawing/2014/main" id="{AA39D410-83EC-514E-8F41-5B27732B225F}"/>
              </a:ext>
            </a:extLst>
          </p:cNvPr>
          <p:cNvSpPr/>
          <p:nvPr/>
        </p:nvSpPr>
        <p:spPr>
          <a:xfrm>
            <a:off x="666104" y="6244128"/>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cxnSp>
        <p:nvCxnSpPr>
          <p:cNvPr id="29" name="直線コネクタ 28">
            <a:extLst>
              <a:ext uri="{FF2B5EF4-FFF2-40B4-BE49-F238E27FC236}">
                <a16:creationId xmlns:a16="http://schemas.microsoft.com/office/drawing/2014/main" id="{972AE7F7-09D7-0F48-8D1D-E265172D2749}"/>
              </a:ext>
            </a:extLst>
          </p:cNvPr>
          <p:cNvCxnSpPr>
            <a:cxnSpLocks/>
          </p:cNvCxnSpPr>
          <p:nvPr/>
        </p:nvCxnSpPr>
        <p:spPr>
          <a:xfrm>
            <a:off x="666104" y="6180098"/>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C45301E-C5E2-8941-80DC-2D1F17721663}"/>
              </a:ext>
            </a:extLst>
          </p:cNvPr>
          <p:cNvCxnSpPr>
            <a:cxnSpLocks/>
          </p:cNvCxnSpPr>
          <p:nvPr/>
        </p:nvCxnSpPr>
        <p:spPr>
          <a:xfrm>
            <a:off x="666104" y="6684718"/>
            <a:ext cx="24357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0C3F992D-A845-7D49-80A0-21B322526CDF}"/>
              </a:ext>
            </a:extLst>
          </p:cNvPr>
          <p:cNvSpPr/>
          <p:nvPr/>
        </p:nvSpPr>
        <p:spPr>
          <a:xfrm>
            <a:off x="4307741" y="6131128"/>
            <a:ext cx="1348740" cy="60392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Main Thread</a:t>
            </a:r>
            <a:endParaRPr kumimoji="1" lang="ja-JP" altLang="en-US"/>
          </a:p>
        </p:txBody>
      </p:sp>
      <p:sp>
        <p:nvSpPr>
          <p:cNvPr id="32" name="右矢印 31">
            <a:extLst>
              <a:ext uri="{FF2B5EF4-FFF2-40B4-BE49-F238E27FC236}">
                <a16:creationId xmlns:a16="http://schemas.microsoft.com/office/drawing/2014/main" id="{5A140EFE-0A0E-9C42-8CF7-2CD8ADC5AC64}"/>
              </a:ext>
            </a:extLst>
          </p:cNvPr>
          <p:cNvSpPr/>
          <p:nvPr/>
        </p:nvSpPr>
        <p:spPr>
          <a:xfrm>
            <a:off x="6660679" y="4050551"/>
            <a:ext cx="396209" cy="461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1667197-8C5A-5143-B6AB-3CA6C41B791F}"/>
              </a:ext>
            </a:extLst>
          </p:cNvPr>
          <p:cNvSpPr/>
          <p:nvPr/>
        </p:nvSpPr>
        <p:spPr>
          <a:xfrm>
            <a:off x="6886653" y="1987579"/>
            <a:ext cx="646331"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35" name="正方形/長方形 34">
            <a:extLst>
              <a:ext uri="{FF2B5EF4-FFF2-40B4-BE49-F238E27FC236}">
                <a16:creationId xmlns:a16="http://schemas.microsoft.com/office/drawing/2014/main" id="{B7608923-3C99-D24E-A455-F3D426ED905C}"/>
              </a:ext>
            </a:extLst>
          </p:cNvPr>
          <p:cNvSpPr/>
          <p:nvPr/>
        </p:nvSpPr>
        <p:spPr>
          <a:xfrm>
            <a:off x="6986430" y="2444740"/>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36" name="テキスト ボックス 35">
            <a:extLst>
              <a:ext uri="{FF2B5EF4-FFF2-40B4-BE49-F238E27FC236}">
                <a16:creationId xmlns:a16="http://schemas.microsoft.com/office/drawing/2014/main" id="{2ACEE38C-408D-794B-8325-9371986BBDFF}"/>
              </a:ext>
            </a:extLst>
          </p:cNvPr>
          <p:cNvSpPr txBox="1"/>
          <p:nvPr/>
        </p:nvSpPr>
        <p:spPr>
          <a:xfrm>
            <a:off x="6483902" y="1081004"/>
            <a:ext cx="646331" cy="369332"/>
          </a:xfrm>
          <a:prstGeom prst="rect">
            <a:avLst/>
          </a:prstGeom>
          <a:noFill/>
        </p:spPr>
        <p:txBody>
          <a:bodyPr wrap="none" rtlCol="0">
            <a:spAutoFit/>
          </a:bodyPr>
          <a:lstStyle/>
          <a:p>
            <a:r>
              <a:rPr kumimoji="1" lang="ja-JP" altLang="en-US"/>
              <a:t>同期</a:t>
            </a:r>
          </a:p>
        </p:txBody>
      </p:sp>
      <p:sp>
        <p:nvSpPr>
          <p:cNvPr id="37" name="正方形/長方形 36">
            <a:extLst>
              <a:ext uri="{FF2B5EF4-FFF2-40B4-BE49-F238E27FC236}">
                <a16:creationId xmlns:a16="http://schemas.microsoft.com/office/drawing/2014/main" id="{2CA8F574-7228-EC4C-A320-382353A4B475}"/>
              </a:ext>
            </a:extLst>
          </p:cNvPr>
          <p:cNvSpPr/>
          <p:nvPr/>
        </p:nvSpPr>
        <p:spPr>
          <a:xfrm>
            <a:off x="6732300" y="1530419"/>
            <a:ext cx="397933" cy="386781"/>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DD11B9BA-2066-D14A-AAC7-F5E6DE6E90F1}"/>
              </a:ext>
            </a:extLst>
          </p:cNvPr>
          <p:cNvSpPr/>
          <p:nvPr/>
        </p:nvSpPr>
        <p:spPr>
          <a:xfrm>
            <a:off x="7130233" y="2901901"/>
            <a:ext cx="658642"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725C5E79-B7F9-5A4E-9D1E-1BB2FE735A0A}"/>
              </a:ext>
            </a:extLst>
          </p:cNvPr>
          <p:cNvSpPr/>
          <p:nvPr/>
        </p:nvSpPr>
        <p:spPr>
          <a:xfrm>
            <a:off x="7284587" y="3359062"/>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40" name="正方形/長方形 39">
            <a:extLst>
              <a:ext uri="{FF2B5EF4-FFF2-40B4-BE49-F238E27FC236}">
                <a16:creationId xmlns:a16="http://schemas.microsoft.com/office/drawing/2014/main" id="{210A71BB-522A-2345-ABEE-ACA00E76ED77}"/>
              </a:ext>
            </a:extLst>
          </p:cNvPr>
          <p:cNvSpPr/>
          <p:nvPr/>
        </p:nvSpPr>
        <p:spPr>
          <a:xfrm>
            <a:off x="7393659" y="3816221"/>
            <a:ext cx="397933" cy="40522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cxnSp>
        <p:nvCxnSpPr>
          <p:cNvPr id="42" name="直線コネクタ 41">
            <a:extLst>
              <a:ext uri="{FF2B5EF4-FFF2-40B4-BE49-F238E27FC236}">
                <a16:creationId xmlns:a16="http://schemas.microsoft.com/office/drawing/2014/main" id="{4BA57166-8D4A-514E-A418-1338F681CEF9}"/>
              </a:ext>
            </a:extLst>
          </p:cNvPr>
          <p:cNvCxnSpPr>
            <a:cxnSpLocks/>
          </p:cNvCxnSpPr>
          <p:nvPr/>
        </p:nvCxnSpPr>
        <p:spPr>
          <a:xfrm>
            <a:off x="7172660" y="1368117"/>
            <a:ext cx="0" cy="5131451"/>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E6DEC5A-1D74-A740-907F-D490059FFADE}"/>
              </a:ext>
            </a:extLst>
          </p:cNvPr>
          <p:cNvCxnSpPr>
            <a:cxnSpLocks/>
          </p:cNvCxnSpPr>
          <p:nvPr/>
        </p:nvCxnSpPr>
        <p:spPr>
          <a:xfrm>
            <a:off x="7580730" y="1368117"/>
            <a:ext cx="0" cy="4714763"/>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5DB7046A-868C-0C4F-A6AD-4FA01D089ED8}"/>
              </a:ext>
            </a:extLst>
          </p:cNvPr>
          <p:cNvCxnSpPr>
            <a:cxnSpLocks/>
          </p:cNvCxnSpPr>
          <p:nvPr/>
        </p:nvCxnSpPr>
        <p:spPr>
          <a:xfrm>
            <a:off x="7632617" y="1368117"/>
            <a:ext cx="0" cy="4338585"/>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35DE9827-B8D3-1548-9A59-CF090E622361}"/>
              </a:ext>
            </a:extLst>
          </p:cNvPr>
          <p:cNvSpPr/>
          <p:nvPr/>
        </p:nvSpPr>
        <p:spPr>
          <a:xfrm>
            <a:off x="7384363" y="2444740"/>
            <a:ext cx="197801" cy="397933"/>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91B5219B-9DA4-0848-B319-42E5EB6914B7}"/>
              </a:ext>
            </a:extLst>
          </p:cNvPr>
          <p:cNvCxnSpPr>
            <a:cxnSpLocks/>
          </p:cNvCxnSpPr>
          <p:nvPr/>
        </p:nvCxnSpPr>
        <p:spPr>
          <a:xfrm>
            <a:off x="7840961" y="1368117"/>
            <a:ext cx="0" cy="39681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45D3E9B4-B7D3-3D4B-A167-E1B24B4F4D28}"/>
              </a:ext>
            </a:extLst>
          </p:cNvPr>
          <p:cNvSpPr/>
          <p:nvPr/>
        </p:nvSpPr>
        <p:spPr>
          <a:xfrm>
            <a:off x="7678122" y="3354950"/>
            <a:ext cx="197801" cy="40522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F1D9C72-C963-F442-9FB6-BAD5914449F2}"/>
              </a:ext>
            </a:extLst>
          </p:cNvPr>
          <p:cNvCxnSpPr>
            <a:cxnSpLocks/>
          </p:cNvCxnSpPr>
          <p:nvPr/>
        </p:nvCxnSpPr>
        <p:spPr>
          <a:xfrm>
            <a:off x="7914552" y="1368117"/>
            <a:ext cx="0" cy="3551507"/>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75F717A0-8EFB-1440-8CA8-216BB7144ABA}"/>
              </a:ext>
            </a:extLst>
          </p:cNvPr>
          <p:cNvSpPr/>
          <p:nvPr/>
        </p:nvSpPr>
        <p:spPr>
          <a:xfrm>
            <a:off x="7791076" y="3817080"/>
            <a:ext cx="197801" cy="40522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AC33CCD4-0986-B841-BDB2-8F4ADF3C415B}"/>
              </a:ext>
            </a:extLst>
          </p:cNvPr>
          <p:cNvCxnSpPr>
            <a:cxnSpLocks/>
          </p:cNvCxnSpPr>
          <p:nvPr/>
        </p:nvCxnSpPr>
        <p:spPr>
          <a:xfrm>
            <a:off x="8017812" y="1368117"/>
            <a:ext cx="0" cy="3215841"/>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478695C3-197B-BC49-BD9D-87BFB8F8DC2E}"/>
              </a:ext>
            </a:extLst>
          </p:cNvPr>
          <p:cNvSpPr txBox="1"/>
          <p:nvPr/>
        </p:nvSpPr>
        <p:spPr>
          <a:xfrm>
            <a:off x="7988143" y="4249632"/>
            <a:ext cx="920445" cy="369332"/>
          </a:xfrm>
          <a:prstGeom prst="rect">
            <a:avLst/>
          </a:prstGeom>
          <a:noFill/>
        </p:spPr>
        <p:txBody>
          <a:bodyPr wrap="none" rtlCol="0">
            <a:spAutoFit/>
          </a:bodyPr>
          <a:lstStyle/>
          <a:p>
            <a:r>
              <a:rPr kumimoji="1" lang="en-US" altLang="ja-JP" dirty="0">
                <a:solidFill>
                  <a:schemeClr val="accent1"/>
                </a:solidFill>
              </a:rPr>
              <a:t>T5</a:t>
            </a:r>
            <a:r>
              <a:rPr kumimoji="1" lang="ja-JP" altLang="en-US"/>
              <a:t>終了</a:t>
            </a:r>
          </a:p>
        </p:txBody>
      </p:sp>
      <p:sp>
        <p:nvSpPr>
          <p:cNvPr id="60" name="テキスト ボックス 59">
            <a:extLst>
              <a:ext uri="{FF2B5EF4-FFF2-40B4-BE49-F238E27FC236}">
                <a16:creationId xmlns:a16="http://schemas.microsoft.com/office/drawing/2014/main" id="{58C427B9-F98E-7441-8DD1-1AD955316652}"/>
              </a:ext>
            </a:extLst>
          </p:cNvPr>
          <p:cNvSpPr txBox="1"/>
          <p:nvPr/>
        </p:nvSpPr>
        <p:spPr>
          <a:xfrm>
            <a:off x="7875923" y="4622673"/>
            <a:ext cx="920445" cy="369332"/>
          </a:xfrm>
          <a:prstGeom prst="rect">
            <a:avLst/>
          </a:prstGeom>
          <a:noFill/>
        </p:spPr>
        <p:txBody>
          <a:bodyPr wrap="none" rtlCol="0">
            <a:spAutoFit/>
          </a:bodyPr>
          <a:lstStyle/>
          <a:p>
            <a:r>
              <a:rPr kumimoji="1" lang="en-US" altLang="ja-JP" dirty="0">
                <a:solidFill>
                  <a:schemeClr val="accent1"/>
                </a:solidFill>
              </a:rPr>
              <a:t>T4</a:t>
            </a:r>
            <a:r>
              <a:rPr kumimoji="1" lang="ja-JP" altLang="en-US"/>
              <a:t>終了</a:t>
            </a:r>
          </a:p>
        </p:txBody>
      </p:sp>
      <p:sp>
        <p:nvSpPr>
          <p:cNvPr id="62" name="テキスト ボックス 61">
            <a:extLst>
              <a:ext uri="{FF2B5EF4-FFF2-40B4-BE49-F238E27FC236}">
                <a16:creationId xmlns:a16="http://schemas.microsoft.com/office/drawing/2014/main" id="{C65DAAA4-A749-B742-B7A1-5B0EBA09B044}"/>
              </a:ext>
            </a:extLst>
          </p:cNvPr>
          <p:cNvSpPr txBox="1"/>
          <p:nvPr/>
        </p:nvSpPr>
        <p:spPr>
          <a:xfrm>
            <a:off x="7788875" y="4994539"/>
            <a:ext cx="920445" cy="369332"/>
          </a:xfrm>
          <a:prstGeom prst="rect">
            <a:avLst/>
          </a:prstGeom>
          <a:noFill/>
        </p:spPr>
        <p:txBody>
          <a:bodyPr wrap="none" rtlCol="0">
            <a:spAutoFit/>
          </a:bodyPr>
          <a:lstStyle/>
          <a:p>
            <a:r>
              <a:rPr kumimoji="1" lang="en-US" altLang="ja-JP" dirty="0">
                <a:solidFill>
                  <a:schemeClr val="accent1"/>
                </a:solidFill>
              </a:rPr>
              <a:t>T3</a:t>
            </a:r>
            <a:r>
              <a:rPr kumimoji="1" lang="ja-JP" altLang="en-US"/>
              <a:t>終了</a:t>
            </a:r>
          </a:p>
        </p:txBody>
      </p:sp>
      <p:sp>
        <p:nvSpPr>
          <p:cNvPr id="65" name="テキスト ボックス 64">
            <a:extLst>
              <a:ext uri="{FF2B5EF4-FFF2-40B4-BE49-F238E27FC236}">
                <a16:creationId xmlns:a16="http://schemas.microsoft.com/office/drawing/2014/main" id="{9F642730-7D75-0F42-9357-E40924D9D01A}"/>
              </a:ext>
            </a:extLst>
          </p:cNvPr>
          <p:cNvSpPr txBox="1"/>
          <p:nvPr/>
        </p:nvSpPr>
        <p:spPr>
          <a:xfrm>
            <a:off x="7592625" y="5391199"/>
            <a:ext cx="920445" cy="369332"/>
          </a:xfrm>
          <a:prstGeom prst="rect">
            <a:avLst/>
          </a:prstGeom>
          <a:noFill/>
        </p:spPr>
        <p:txBody>
          <a:bodyPr wrap="none" rtlCol="0">
            <a:spAutoFit/>
          </a:bodyPr>
          <a:lstStyle/>
          <a:p>
            <a:r>
              <a:rPr kumimoji="1" lang="en-US" altLang="ja-JP" dirty="0">
                <a:solidFill>
                  <a:schemeClr val="accent1"/>
                </a:solidFill>
              </a:rPr>
              <a:t>T2</a:t>
            </a:r>
            <a:r>
              <a:rPr kumimoji="1" lang="ja-JP" altLang="en-US"/>
              <a:t>終了</a:t>
            </a:r>
          </a:p>
        </p:txBody>
      </p:sp>
      <p:sp>
        <p:nvSpPr>
          <p:cNvPr id="66" name="正方形/長方形 65">
            <a:extLst>
              <a:ext uri="{FF2B5EF4-FFF2-40B4-BE49-F238E27FC236}">
                <a16:creationId xmlns:a16="http://schemas.microsoft.com/office/drawing/2014/main" id="{C10525BD-E777-E74C-9CD2-CCCA70F70140}"/>
              </a:ext>
            </a:extLst>
          </p:cNvPr>
          <p:cNvSpPr/>
          <p:nvPr/>
        </p:nvSpPr>
        <p:spPr>
          <a:xfrm>
            <a:off x="8050432" y="1522577"/>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cxnSp>
        <p:nvCxnSpPr>
          <p:cNvPr id="67" name="直線コネクタ 66">
            <a:extLst>
              <a:ext uri="{FF2B5EF4-FFF2-40B4-BE49-F238E27FC236}">
                <a16:creationId xmlns:a16="http://schemas.microsoft.com/office/drawing/2014/main" id="{1FDCF4BF-AA79-9E48-AEF6-06C087876482}"/>
              </a:ext>
            </a:extLst>
          </p:cNvPr>
          <p:cNvCxnSpPr>
            <a:cxnSpLocks/>
          </p:cNvCxnSpPr>
          <p:nvPr/>
        </p:nvCxnSpPr>
        <p:spPr>
          <a:xfrm>
            <a:off x="8478651" y="1368117"/>
            <a:ext cx="0" cy="2741279"/>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C4A26301-629B-1149-A821-46CB0CCB7B68}"/>
              </a:ext>
            </a:extLst>
          </p:cNvPr>
          <p:cNvSpPr txBox="1"/>
          <p:nvPr/>
        </p:nvSpPr>
        <p:spPr>
          <a:xfrm>
            <a:off x="8439356" y="3810182"/>
            <a:ext cx="920445" cy="369332"/>
          </a:xfrm>
          <a:prstGeom prst="rect">
            <a:avLst/>
          </a:prstGeom>
          <a:noFill/>
        </p:spPr>
        <p:txBody>
          <a:bodyPr wrap="none" rtlCol="0">
            <a:spAutoFit/>
          </a:bodyPr>
          <a:lstStyle/>
          <a:p>
            <a:r>
              <a:rPr kumimoji="1" lang="en-US" altLang="ja-JP" dirty="0">
                <a:solidFill>
                  <a:schemeClr val="accent2">
                    <a:lumMod val="40000"/>
                    <a:lumOff val="60000"/>
                  </a:schemeClr>
                </a:solidFill>
              </a:rPr>
              <a:t>T2</a:t>
            </a:r>
            <a:r>
              <a:rPr kumimoji="1" lang="ja-JP" altLang="en-US"/>
              <a:t>終了</a:t>
            </a:r>
          </a:p>
        </p:txBody>
      </p:sp>
      <p:sp>
        <p:nvSpPr>
          <p:cNvPr id="71" name="テキスト ボックス 70">
            <a:extLst>
              <a:ext uri="{FF2B5EF4-FFF2-40B4-BE49-F238E27FC236}">
                <a16:creationId xmlns:a16="http://schemas.microsoft.com/office/drawing/2014/main" id="{2D40549E-F1F5-E94F-A092-13C8BCFFAD9B}"/>
              </a:ext>
            </a:extLst>
          </p:cNvPr>
          <p:cNvSpPr txBox="1"/>
          <p:nvPr/>
        </p:nvSpPr>
        <p:spPr>
          <a:xfrm>
            <a:off x="7534125" y="5769855"/>
            <a:ext cx="920445" cy="369332"/>
          </a:xfrm>
          <a:prstGeom prst="rect">
            <a:avLst/>
          </a:prstGeom>
          <a:noFill/>
        </p:spPr>
        <p:txBody>
          <a:bodyPr wrap="none" rtlCol="0">
            <a:spAutoFit/>
          </a:bodyPr>
          <a:lstStyle/>
          <a:p>
            <a:r>
              <a:rPr kumimoji="1" lang="en-US" altLang="ja-JP" dirty="0">
                <a:solidFill>
                  <a:schemeClr val="accent1"/>
                </a:solidFill>
              </a:rPr>
              <a:t>T1</a:t>
            </a:r>
            <a:r>
              <a:rPr kumimoji="1" lang="ja-JP" altLang="en-US"/>
              <a:t>終了</a:t>
            </a:r>
          </a:p>
        </p:txBody>
      </p:sp>
      <p:sp>
        <p:nvSpPr>
          <p:cNvPr id="73" name="テキスト ボックス 72">
            <a:extLst>
              <a:ext uri="{FF2B5EF4-FFF2-40B4-BE49-F238E27FC236}">
                <a16:creationId xmlns:a16="http://schemas.microsoft.com/office/drawing/2014/main" id="{93F7DD26-0545-704B-A291-F3EB564D045F}"/>
              </a:ext>
            </a:extLst>
          </p:cNvPr>
          <p:cNvSpPr txBox="1"/>
          <p:nvPr/>
        </p:nvSpPr>
        <p:spPr>
          <a:xfrm>
            <a:off x="7120507" y="6152906"/>
            <a:ext cx="920445" cy="369332"/>
          </a:xfrm>
          <a:prstGeom prst="rect">
            <a:avLst/>
          </a:prstGeom>
          <a:noFill/>
        </p:spPr>
        <p:txBody>
          <a:bodyPr wrap="none" rtlCol="0">
            <a:spAutoFit/>
          </a:bodyPr>
          <a:lstStyle/>
          <a:p>
            <a:r>
              <a:rPr kumimoji="1" lang="en-US" altLang="ja-JP" dirty="0">
                <a:solidFill>
                  <a:schemeClr val="accent2">
                    <a:lumMod val="40000"/>
                    <a:lumOff val="60000"/>
                  </a:schemeClr>
                </a:solidFill>
              </a:rPr>
              <a:t>T1</a:t>
            </a:r>
            <a:r>
              <a:rPr kumimoji="1" lang="ja-JP" altLang="en-US"/>
              <a:t>終了</a:t>
            </a:r>
          </a:p>
        </p:txBody>
      </p:sp>
      <p:cxnSp>
        <p:nvCxnSpPr>
          <p:cNvPr id="75" name="直線コネクタ 74">
            <a:extLst>
              <a:ext uri="{FF2B5EF4-FFF2-40B4-BE49-F238E27FC236}">
                <a16:creationId xmlns:a16="http://schemas.microsoft.com/office/drawing/2014/main" id="{0C08EC45-245F-414B-934F-50629B1CACCF}"/>
              </a:ext>
            </a:extLst>
          </p:cNvPr>
          <p:cNvCxnSpPr>
            <a:cxnSpLocks/>
          </p:cNvCxnSpPr>
          <p:nvPr/>
        </p:nvCxnSpPr>
        <p:spPr>
          <a:xfrm flipH="1">
            <a:off x="7483264" y="2440628"/>
            <a:ext cx="734475" cy="205710"/>
          </a:xfrm>
          <a:prstGeom prst="line">
            <a:avLst/>
          </a:prstGeom>
          <a:ln w="1905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9963506-D865-C647-9FD9-EDA18E86FD29}"/>
              </a:ext>
            </a:extLst>
          </p:cNvPr>
          <p:cNvSpPr txBox="1"/>
          <p:nvPr/>
        </p:nvSpPr>
        <p:spPr>
          <a:xfrm>
            <a:off x="7959072" y="2070867"/>
            <a:ext cx="1107996" cy="369332"/>
          </a:xfrm>
          <a:prstGeom prst="rect">
            <a:avLst/>
          </a:prstGeom>
          <a:noFill/>
        </p:spPr>
        <p:txBody>
          <a:bodyPr wrap="none" rtlCol="0">
            <a:spAutoFit/>
          </a:bodyPr>
          <a:lstStyle/>
          <a:p>
            <a:r>
              <a:rPr kumimoji="1" lang="ja-JP" altLang="en-US"/>
              <a:t>待ち時間</a:t>
            </a:r>
          </a:p>
        </p:txBody>
      </p:sp>
      <p:sp>
        <p:nvSpPr>
          <p:cNvPr id="78" name="正方形/長方形 77">
            <a:extLst>
              <a:ext uri="{FF2B5EF4-FFF2-40B4-BE49-F238E27FC236}">
                <a16:creationId xmlns:a16="http://schemas.microsoft.com/office/drawing/2014/main" id="{66224196-CCEE-AF4D-AB0F-05380800CD14}"/>
              </a:ext>
            </a:extLst>
          </p:cNvPr>
          <p:cNvSpPr/>
          <p:nvPr/>
        </p:nvSpPr>
        <p:spPr>
          <a:xfrm>
            <a:off x="7130233" y="1530419"/>
            <a:ext cx="916197" cy="38478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D1464ED2-2E5A-0145-8A94-7B0FD90C8237}"/>
              </a:ext>
            </a:extLst>
          </p:cNvPr>
          <p:cNvSpPr txBox="1"/>
          <p:nvPr/>
        </p:nvSpPr>
        <p:spPr>
          <a:xfrm>
            <a:off x="9541448" y="1075164"/>
            <a:ext cx="877163" cy="369332"/>
          </a:xfrm>
          <a:prstGeom prst="rect">
            <a:avLst/>
          </a:prstGeom>
          <a:noFill/>
        </p:spPr>
        <p:txBody>
          <a:bodyPr wrap="none" rtlCol="0">
            <a:spAutoFit/>
          </a:bodyPr>
          <a:lstStyle/>
          <a:p>
            <a:r>
              <a:rPr kumimoji="1" lang="ja-JP" altLang="en-US"/>
              <a:t>非同期</a:t>
            </a:r>
          </a:p>
        </p:txBody>
      </p:sp>
      <p:sp>
        <p:nvSpPr>
          <p:cNvPr id="81" name="正方形/長方形 80">
            <a:extLst>
              <a:ext uri="{FF2B5EF4-FFF2-40B4-BE49-F238E27FC236}">
                <a16:creationId xmlns:a16="http://schemas.microsoft.com/office/drawing/2014/main" id="{925F52BC-F44F-6A4B-B733-D7E44AB084F1}"/>
              </a:ext>
            </a:extLst>
          </p:cNvPr>
          <p:cNvSpPr/>
          <p:nvPr/>
        </p:nvSpPr>
        <p:spPr>
          <a:xfrm>
            <a:off x="9665647" y="1488207"/>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82" name="正方形/長方形 81">
            <a:extLst>
              <a:ext uri="{FF2B5EF4-FFF2-40B4-BE49-F238E27FC236}">
                <a16:creationId xmlns:a16="http://schemas.microsoft.com/office/drawing/2014/main" id="{0224CBB5-8FEF-EE45-BE59-462651144DB6}"/>
              </a:ext>
            </a:extLst>
          </p:cNvPr>
          <p:cNvSpPr/>
          <p:nvPr/>
        </p:nvSpPr>
        <p:spPr>
          <a:xfrm>
            <a:off x="10101754" y="1488207"/>
            <a:ext cx="397933" cy="397933"/>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83" name="正方形/長方形 82">
            <a:extLst>
              <a:ext uri="{FF2B5EF4-FFF2-40B4-BE49-F238E27FC236}">
                <a16:creationId xmlns:a16="http://schemas.microsoft.com/office/drawing/2014/main" id="{3ADD20A4-E76E-3846-82F0-74F578948A9D}"/>
              </a:ext>
            </a:extLst>
          </p:cNvPr>
          <p:cNvSpPr/>
          <p:nvPr/>
        </p:nvSpPr>
        <p:spPr>
          <a:xfrm>
            <a:off x="9757473" y="1934280"/>
            <a:ext cx="646331"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T1</a:t>
            </a:r>
            <a:endParaRPr kumimoji="1" lang="ja-JP" altLang="en-US" sz="1200">
              <a:solidFill>
                <a:schemeClr val="tx1"/>
              </a:solidFill>
            </a:endParaRPr>
          </a:p>
        </p:txBody>
      </p:sp>
      <p:sp>
        <p:nvSpPr>
          <p:cNvPr id="84" name="正方形/長方形 83">
            <a:extLst>
              <a:ext uri="{FF2B5EF4-FFF2-40B4-BE49-F238E27FC236}">
                <a16:creationId xmlns:a16="http://schemas.microsoft.com/office/drawing/2014/main" id="{33EFC5E6-0210-234F-B6B4-22F7FC2D2724}"/>
              </a:ext>
            </a:extLst>
          </p:cNvPr>
          <p:cNvSpPr/>
          <p:nvPr/>
        </p:nvSpPr>
        <p:spPr>
          <a:xfrm>
            <a:off x="9877349" y="2375924"/>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T2</a:t>
            </a:r>
            <a:endParaRPr kumimoji="1" lang="ja-JP" altLang="en-US" sz="1200">
              <a:solidFill>
                <a:schemeClr val="tx1"/>
              </a:solidFill>
            </a:endParaRPr>
          </a:p>
        </p:txBody>
      </p:sp>
      <p:sp>
        <p:nvSpPr>
          <p:cNvPr id="85" name="正方形/長方形 84">
            <a:extLst>
              <a:ext uri="{FF2B5EF4-FFF2-40B4-BE49-F238E27FC236}">
                <a16:creationId xmlns:a16="http://schemas.microsoft.com/office/drawing/2014/main" id="{3C38AE55-95CF-6C4F-8312-53B48BE32E85}"/>
              </a:ext>
            </a:extLst>
          </p:cNvPr>
          <p:cNvSpPr/>
          <p:nvPr/>
        </p:nvSpPr>
        <p:spPr>
          <a:xfrm>
            <a:off x="9974334" y="2833172"/>
            <a:ext cx="658642"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T3</a:t>
            </a:r>
            <a:endParaRPr kumimoji="1" lang="ja-JP" altLang="en-US" sz="1200">
              <a:solidFill>
                <a:schemeClr val="tx1"/>
              </a:solidFill>
            </a:endParaRPr>
          </a:p>
        </p:txBody>
      </p:sp>
      <p:sp>
        <p:nvSpPr>
          <p:cNvPr id="86" name="正方形/長方形 85">
            <a:extLst>
              <a:ext uri="{FF2B5EF4-FFF2-40B4-BE49-F238E27FC236}">
                <a16:creationId xmlns:a16="http://schemas.microsoft.com/office/drawing/2014/main" id="{F75D4A12-52AC-544E-92DC-2140DA92E5A3}"/>
              </a:ext>
            </a:extLst>
          </p:cNvPr>
          <p:cNvSpPr/>
          <p:nvPr/>
        </p:nvSpPr>
        <p:spPr>
          <a:xfrm>
            <a:off x="10075084" y="3274816"/>
            <a:ext cx="397933" cy="39793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T4</a:t>
            </a:r>
            <a:endParaRPr kumimoji="1" lang="ja-JP" altLang="en-US" sz="1200">
              <a:solidFill>
                <a:schemeClr val="tx1"/>
              </a:solidFill>
            </a:endParaRPr>
          </a:p>
        </p:txBody>
      </p:sp>
      <p:sp>
        <p:nvSpPr>
          <p:cNvPr id="87" name="正方形/長方形 86">
            <a:extLst>
              <a:ext uri="{FF2B5EF4-FFF2-40B4-BE49-F238E27FC236}">
                <a16:creationId xmlns:a16="http://schemas.microsoft.com/office/drawing/2014/main" id="{C7080150-1383-F040-B9BF-F3A650347CA9}"/>
              </a:ext>
            </a:extLst>
          </p:cNvPr>
          <p:cNvSpPr/>
          <p:nvPr/>
        </p:nvSpPr>
        <p:spPr>
          <a:xfrm>
            <a:off x="10204837" y="3706240"/>
            <a:ext cx="397933" cy="40522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T5</a:t>
            </a:r>
            <a:endParaRPr kumimoji="1" lang="ja-JP" altLang="en-US" sz="1200">
              <a:solidFill>
                <a:schemeClr val="tx1"/>
              </a:solidFill>
            </a:endParaRPr>
          </a:p>
        </p:txBody>
      </p:sp>
      <p:cxnSp>
        <p:nvCxnSpPr>
          <p:cNvPr id="88" name="直線コネクタ 87">
            <a:extLst>
              <a:ext uri="{FF2B5EF4-FFF2-40B4-BE49-F238E27FC236}">
                <a16:creationId xmlns:a16="http://schemas.microsoft.com/office/drawing/2014/main" id="{9296E6E1-61F6-1F40-B632-8515488BF858}"/>
              </a:ext>
            </a:extLst>
          </p:cNvPr>
          <p:cNvCxnSpPr>
            <a:cxnSpLocks/>
          </p:cNvCxnSpPr>
          <p:nvPr/>
        </p:nvCxnSpPr>
        <p:spPr>
          <a:xfrm>
            <a:off x="10101842" y="1362277"/>
            <a:ext cx="0" cy="5154121"/>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1CFB887-B73E-2843-AE29-953058153FF5}"/>
              </a:ext>
            </a:extLst>
          </p:cNvPr>
          <p:cNvSpPr txBox="1"/>
          <p:nvPr/>
        </p:nvSpPr>
        <p:spPr>
          <a:xfrm>
            <a:off x="10068109" y="6180098"/>
            <a:ext cx="920445" cy="369332"/>
          </a:xfrm>
          <a:prstGeom prst="rect">
            <a:avLst/>
          </a:prstGeom>
          <a:noFill/>
        </p:spPr>
        <p:txBody>
          <a:bodyPr wrap="none" rtlCol="0">
            <a:spAutoFit/>
          </a:bodyPr>
          <a:lstStyle/>
          <a:p>
            <a:r>
              <a:rPr kumimoji="1" lang="en-US" altLang="ja-JP" dirty="0">
                <a:solidFill>
                  <a:schemeClr val="accent2">
                    <a:lumMod val="40000"/>
                    <a:lumOff val="60000"/>
                  </a:schemeClr>
                </a:solidFill>
              </a:rPr>
              <a:t>T1</a:t>
            </a:r>
            <a:r>
              <a:rPr kumimoji="1" lang="ja-JP" altLang="en-US"/>
              <a:t>終了</a:t>
            </a:r>
          </a:p>
        </p:txBody>
      </p:sp>
      <p:cxnSp>
        <p:nvCxnSpPr>
          <p:cNvPr id="92" name="直線コネクタ 91">
            <a:extLst>
              <a:ext uri="{FF2B5EF4-FFF2-40B4-BE49-F238E27FC236}">
                <a16:creationId xmlns:a16="http://schemas.microsoft.com/office/drawing/2014/main" id="{2708D0D2-B1B5-4E43-A4ED-DD2988EA95D1}"/>
              </a:ext>
            </a:extLst>
          </p:cNvPr>
          <p:cNvCxnSpPr>
            <a:cxnSpLocks/>
          </p:cNvCxnSpPr>
          <p:nvPr/>
        </p:nvCxnSpPr>
        <p:spPr>
          <a:xfrm>
            <a:off x="10311871" y="1362277"/>
            <a:ext cx="0" cy="4692835"/>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2A0A95A1-453E-524D-9B28-777F441F4E88}"/>
              </a:ext>
            </a:extLst>
          </p:cNvPr>
          <p:cNvSpPr txBox="1"/>
          <p:nvPr/>
        </p:nvSpPr>
        <p:spPr>
          <a:xfrm>
            <a:off x="10348461" y="5707708"/>
            <a:ext cx="920445" cy="369332"/>
          </a:xfrm>
          <a:prstGeom prst="rect">
            <a:avLst/>
          </a:prstGeom>
          <a:noFill/>
        </p:spPr>
        <p:txBody>
          <a:bodyPr wrap="none" rtlCol="0">
            <a:spAutoFit/>
          </a:bodyPr>
          <a:lstStyle/>
          <a:p>
            <a:r>
              <a:rPr kumimoji="1" lang="en-US" altLang="ja-JP" dirty="0">
                <a:solidFill>
                  <a:schemeClr val="accent1"/>
                </a:solidFill>
              </a:rPr>
              <a:t>T2</a:t>
            </a:r>
            <a:r>
              <a:rPr kumimoji="1" lang="ja-JP" altLang="en-US"/>
              <a:t>終了</a:t>
            </a:r>
          </a:p>
        </p:txBody>
      </p:sp>
      <p:cxnSp>
        <p:nvCxnSpPr>
          <p:cNvPr id="96" name="直線コネクタ 95">
            <a:extLst>
              <a:ext uri="{FF2B5EF4-FFF2-40B4-BE49-F238E27FC236}">
                <a16:creationId xmlns:a16="http://schemas.microsoft.com/office/drawing/2014/main" id="{9221A50F-6DC9-E946-B826-A99C64B0C1C4}"/>
              </a:ext>
            </a:extLst>
          </p:cNvPr>
          <p:cNvCxnSpPr>
            <a:cxnSpLocks/>
          </p:cNvCxnSpPr>
          <p:nvPr/>
        </p:nvCxnSpPr>
        <p:spPr>
          <a:xfrm>
            <a:off x="10443975" y="1362277"/>
            <a:ext cx="0" cy="4202182"/>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2B7C42E-08C7-5D4B-8D9A-AF6E1B87937D}"/>
              </a:ext>
            </a:extLst>
          </p:cNvPr>
          <p:cNvSpPr txBox="1"/>
          <p:nvPr/>
        </p:nvSpPr>
        <p:spPr>
          <a:xfrm>
            <a:off x="10428428" y="5235318"/>
            <a:ext cx="920445" cy="369332"/>
          </a:xfrm>
          <a:prstGeom prst="rect">
            <a:avLst/>
          </a:prstGeom>
          <a:noFill/>
        </p:spPr>
        <p:txBody>
          <a:bodyPr wrap="none" rtlCol="0">
            <a:spAutoFit/>
          </a:bodyPr>
          <a:lstStyle/>
          <a:p>
            <a:r>
              <a:rPr kumimoji="1" lang="en-US" altLang="ja-JP" dirty="0">
                <a:solidFill>
                  <a:schemeClr val="accent1"/>
                </a:solidFill>
              </a:rPr>
              <a:t>T1</a:t>
            </a:r>
            <a:r>
              <a:rPr kumimoji="1" lang="ja-JP" altLang="en-US"/>
              <a:t>終了</a:t>
            </a:r>
          </a:p>
        </p:txBody>
      </p:sp>
      <p:cxnSp>
        <p:nvCxnSpPr>
          <p:cNvPr id="99" name="直線コネクタ 98">
            <a:extLst>
              <a:ext uri="{FF2B5EF4-FFF2-40B4-BE49-F238E27FC236}">
                <a16:creationId xmlns:a16="http://schemas.microsoft.com/office/drawing/2014/main" id="{4483B551-824C-3247-BADE-1F74A8B1FF6C}"/>
              </a:ext>
            </a:extLst>
          </p:cNvPr>
          <p:cNvCxnSpPr>
            <a:cxnSpLocks/>
          </p:cNvCxnSpPr>
          <p:nvPr/>
        </p:nvCxnSpPr>
        <p:spPr>
          <a:xfrm>
            <a:off x="10512189" y="1362277"/>
            <a:ext cx="0" cy="3711528"/>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F7354AB7-F631-0A43-8B37-5297FED55036}"/>
              </a:ext>
            </a:extLst>
          </p:cNvPr>
          <p:cNvSpPr txBox="1"/>
          <p:nvPr/>
        </p:nvSpPr>
        <p:spPr>
          <a:xfrm>
            <a:off x="10486664" y="4737964"/>
            <a:ext cx="920445" cy="369332"/>
          </a:xfrm>
          <a:prstGeom prst="rect">
            <a:avLst/>
          </a:prstGeom>
          <a:noFill/>
        </p:spPr>
        <p:txBody>
          <a:bodyPr wrap="none" rtlCol="0">
            <a:spAutoFit/>
          </a:bodyPr>
          <a:lstStyle/>
          <a:p>
            <a:r>
              <a:rPr kumimoji="1" lang="en-US" altLang="ja-JP" dirty="0">
                <a:solidFill>
                  <a:schemeClr val="accent1"/>
                </a:solidFill>
              </a:rPr>
              <a:t>T4</a:t>
            </a:r>
            <a:r>
              <a:rPr kumimoji="1" lang="ja-JP" altLang="en-US"/>
              <a:t>終了</a:t>
            </a:r>
          </a:p>
        </p:txBody>
      </p:sp>
      <p:cxnSp>
        <p:nvCxnSpPr>
          <p:cNvPr id="102" name="直線コネクタ 101">
            <a:extLst>
              <a:ext uri="{FF2B5EF4-FFF2-40B4-BE49-F238E27FC236}">
                <a16:creationId xmlns:a16="http://schemas.microsoft.com/office/drawing/2014/main" id="{10F6037B-F253-1A43-B87A-3B36EC35E2E8}"/>
              </a:ext>
            </a:extLst>
          </p:cNvPr>
          <p:cNvCxnSpPr>
            <a:cxnSpLocks/>
          </p:cNvCxnSpPr>
          <p:nvPr/>
        </p:nvCxnSpPr>
        <p:spPr>
          <a:xfrm>
            <a:off x="10569317" y="1362277"/>
            <a:ext cx="0" cy="3375687"/>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B1A5CCCD-24DA-9D42-9F1F-9BFE0DC23A44}"/>
              </a:ext>
            </a:extLst>
          </p:cNvPr>
          <p:cNvSpPr txBox="1"/>
          <p:nvPr/>
        </p:nvSpPr>
        <p:spPr>
          <a:xfrm>
            <a:off x="10551362" y="4390488"/>
            <a:ext cx="920445" cy="369332"/>
          </a:xfrm>
          <a:prstGeom prst="rect">
            <a:avLst/>
          </a:prstGeom>
          <a:noFill/>
        </p:spPr>
        <p:txBody>
          <a:bodyPr wrap="none" rtlCol="0">
            <a:spAutoFit/>
          </a:bodyPr>
          <a:lstStyle/>
          <a:p>
            <a:r>
              <a:rPr kumimoji="1" lang="en-US" altLang="ja-JP" dirty="0">
                <a:solidFill>
                  <a:schemeClr val="accent2">
                    <a:lumMod val="40000"/>
                    <a:lumOff val="60000"/>
                  </a:schemeClr>
                </a:solidFill>
              </a:rPr>
              <a:t>T2</a:t>
            </a:r>
            <a:r>
              <a:rPr kumimoji="1" lang="ja-JP" altLang="en-US"/>
              <a:t>終了</a:t>
            </a:r>
          </a:p>
        </p:txBody>
      </p:sp>
      <p:cxnSp>
        <p:nvCxnSpPr>
          <p:cNvPr id="105" name="直線コネクタ 104">
            <a:extLst>
              <a:ext uri="{FF2B5EF4-FFF2-40B4-BE49-F238E27FC236}">
                <a16:creationId xmlns:a16="http://schemas.microsoft.com/office/drawing/2014/main" id="{5E033A03-9E40-4F4E-A2D9-536440E743EC}"/>
              </a:ext>
            </a:extLst>
          </p:cNvPr>
          <p:cNvCxnSpPr>
            <a:cxnSpLocks/>
          </p:cNvCxnSpPr>
          <p:nvPr/>
        </p:nvCxnSpPr>
        <p:spPr>
          <a:xfrm>
            <a:off x="10647374" y="1362277"/>
            <a:ext cx="0" cy="2930943"/>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D8EB2DD4-C4E8-E649-B376-97306A1B3922}"/>
              </a:ext>
            </a:extLst>
          </p:cNvPr>
          <p:cNvSpPr txBox="1"/>
          <p:nvPr/>
        </p:nvSpPr>
        <p:spPr>
          <a:xfrm>
            <a:off x="10632976" y="3969627"/>
            <a:ext cx="920445" cy="369332"/>
          </a:xfrm>
          <a:prstGeom prst="rect">
            <a:avLst/>
          </a:prstGeom>
          <a:noFill/>
        </p:spPr>
        <p:txBody>
          <a:bodyPr wrap="none" rtlCol="0">
            <a:spAutoFit/>
          </a:bodyPr>
          <a:lstStyle/>
          <a:p>
            <a:r>
              <a:rPr kumimoji="1" lang="en-US" altLang="ja-JP" dirty="0">
                <a:solidFill>
                  <a:schemeClr val="accent1"/>
                </a:solidFill>
              </a:rPr>
              <a:t>T5</a:t>
            </a:r>
            <a:r>
              <a:rPr kumimoji="1" lang="ja-JP" altLang="en-US"/>
              <a:t>終了</a:t>
            </a:r>
          </a:p>
        </p:txBody>
      </p:sp>
      <p:cxnSp>
        <p:nvCxnSpPr>
          <p:cNvPr id="108" name="直線コネクタ 107">
            <a:extLst>
              <a:ext uri="{FF2B5EF4-FFF2-40B4-BE49-F238E27FC236}">
                <a16:creationId xmlns:a16="http://schemas.microsoft.com/office/drawing/2014/main" id="{A2010977-C7DF-2743-936A-EE4225E176CE}"/>
              </a:ext>
            </a:extLst>
          </p:cNvPr>
          <p:cNvCxnSpPr>
            <a:cxnSpLocks/>
          </p:cNvCxnSpPr>
          <p:nvPr/>
        </p:nvCxnSpPr>
        <p:spPr>
          <a:xfrm>
            <a:off x="10701201" y="1362277"/>
            <a:ext cx="0" cy="2507196"/>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110" name="テキスト ボックス 109">
            <a:extLst>
              <a:ext uri="{FF2B5EF4-FFF2-40B4-BE49-F238E27FC236}">
                <a16:creationId xmlns:a16="http://schemas.microsoft.com/office/drawing/2014/main" id="{FD39E952-9E10-7A46-A944-7FBEED937424}"/>
              </a:ext>
            </a:extLst>
          </p:cNvPr>
          <p:cNvSpPr txBox="1"/>
          <p:nvPr/>
        </p:nvSpPr>
        <p:spPr>
          <a:xfrm>
            <a:off x="10691979" y="3570005"/>
            <a:ext cx="920445" cy="369332"/>
          </a:xfrm>
          <a:prstGeom prst="rect">
            <a:avLst/>
          </a:prstGeom>
          <a:noFill/>
        </p:spPr>
        <p:txBody>
          <a:bodyPr wrap="none" rtlCol="0">
            <a:spAutoFit/>
          </a:bodyPr>
          <a:lstStyle/>
          <a:p>
            <a:r>
              <a:rPr kumimoji="1" lang="en-US" altLang="ja-JP" dirty="0">
                <a:solidFill>
                  <a:schemeClr val="accent1"/>
                </a:solidFill>
              </a:rPr>
              <a:t>T3</a:t>
            </a:r>
            <a:r>
              <a:rPr kumimoji="1" lang="ja-JP" altLang="en-US"/>
              <a:t>終了</a:t>
            </a:r>
          </a:p>
        </p:txBody>
      </p:sp>
    </p:spTree>
    <p:extLst>
      <p:ext uri="{BB962C8B-B14F-4D97-AF65-F5344CB8AC3E}">
        <p14:creationId xmlns:p14="http://schemas.microsoft.com/office/powerpoint/2010/main" val="123963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9EB4E328-53D4-6C42-9B63-298B234D8AA9}"/>
              </a:ext>
            </a:extLst>
          </p:cNvPr>
          <p:cNvSpPr>
            <a:spLocks noGrp="1"/>
          </p:cNvSpPr>
          <p:nvPr>
            <p:ph type="ftr" sz="quarter" idx="11"/>
          </p:nvPr>
        </p:nvSpPr>
        <p:spPr/>
        <p:txBody>
          <a:bodyPr/>
          <a:lstStyle/>
          <a:p>
            <a:r>
              <a:rPr kumimoji="1" lang="en" altLang="ja-JP"/>
              <a:t>Swift GCD(Grand Central Dispatch) API </a:t>
            </a:r>
            <a:r>
              <a:rPr kumimoji="1" lang="ja-JP" altLang="en-US"/>
              <a:t>使い方 </a:t>
            </a:r>
          </a:p>
        </p:txBody>
      </p:sp>
      <p:sp>
        <p:nvSpPr>
          <p:cNvPr id="3" name="スライド番号プレースホルダー 2">
            <a:extLst>
              <a:ext uri="{FF2B5EF4-FFF2-40B4-BE49-F238E27FC236}">
                <a16:creationId xmlns:a16="http://schemas.microsoft.com/office/drawing/2014/main" id="{CAD65FD7-BA01-0447-B00D-DC883BB5F0C3}"/>
              </a:ext>
            </a:extLst>
          </p:cNvPr>
          <p:cNvSpPr>
            <a:spLocks noGrp="1"/>
          </p:cNvSpPr>
          <p:nvPr>
            <p:ph type="sldNum" sz="quarter" idx="12"/>
          </p:nvPr>
        </p:nvSpPr>
        <p:spPr/>
        <p:txBody>
          <a:bodyPr/>
          <a:lstStyle/>
          <a:p>
            <a:fld id="{7987AE00-6EE0-7E4E-AB7E-D50299276F4C}" type="slidenum">
              <a:rPr kumimoji="1" lang="ja-JP" altLang="en-US" smtClean="0"/>
              <a:t>16</a:t>
            </a:fld>
            <a:endParaRPr kumimoji="1" lang="ja-JP" altLang="en-US"/>
          </a:p>
        </p:txBody>
      </p:sp>
      <p:sp>
        <p:nvSpPr>
          <p:cNvPr id="4" name="テキスト ボックス 3">
            <a:extLst>
              <a:ext uri="{FF2B5EF4-FFF2-40B4-BE49-F238E27FC236}">
                <a16:creationId xmlns:a16="http://schemas.microsoft.com/office/drawing/2014/main" id="{96C4EBCA-DB1A-4F49-8402-A33F0953CACF}"/>
              </a:ext>
            </a:extLst>
          </p:cNvPr>
          <p:cNvSpPr txBox="1"/>
          <p:nvPr/>
        </p:nvSpPr>
        <p:spPr>
          <a:xfrm>
            <a:off x="134910" y="194872"/>
            <a:ext cx="5026025" cy="461665"/>
          </a:xfrm>
          <a:prstGeom prst="rect">
            <a:avLst/>
          </a:prstGeom>
          <a:noFill/>
        </p:spPr>
        <p:txBody>
          <a:bodyPr wrap="square" rtlCol="0">
            <a:spAutoFit/>
          </a:bodyPr>
          <a:lstStyle/>
          <a:p>
            <a:r>
              <a:rPr lang="en-US" altLang="ja-JP" sz="2400" dirty="0"/>
              <a:t>iOS</a:t>
            </a:r>
            <a:r>
              <a:rPr lang="ja-JP" altLang="en-US" sz="2400"/>
              <a:t>によるマルチスレッドの実装</a:t>
            </a:r>
            <a:endParaRPr kumimoji="1" lang="ja-JP" altLang="en-US" sz="2400"/>
          </a:p>
        </p:txBody>
      </p:sp>
      <p:pic>
        <p:nvPicPr>
          <p:cNvPr id="5" name="図 4">
            <a:extLst>
              <a:ext uri="{FF2B5EF4-FFF2-40B4-BE49-F238E27FC236}">
                <a16:creationId xmlns:a16="http://schemas.microsoft.com/office/drawing/2014/main" id="{3E77FB6B-0134-6A49-BCB6-D2D2F94AD02E}"/>
              </a:ext>
            </a:extLst>
          </p:cNvPr>
          <p:cNvPicPr>
            <a:picLocks noChangeAspect="1"/>
          </p:cNvPicPr>
          <p:nvPr/>
        </p:nvPicPr>
        <p:blipFill>
          <a:blip r:embed="rId2"/>
          <a:stretch>
            <a:fillRect/>
          </a:stretch>
        </p:blipFill>
        <p:spPr>
          <a:xfrm>
            <a:off x="5499100" y="656537"/>
            <a:ext cx="6692900" cy="5486400"/>
          </a:xfrm>
          <a:prstGeom prst="rect">
            <a:avLst/>
          </a:prstGeom>
        </p:spPr>
      </p:pic>
      <p:sp>
        <p:nvSpPr>
          <p:cNvPr id="6" name="右矢印 5">
            <a:extLst>
              <a:ext uri="{FF2B5EF4-FFF2-40B4-BE49-F238E27FC236}">
                <a16:creationId xmlns:a16="http://schemas.microsoft.com/office/drawing/2014/main" id="{702449C9-5995-354E-8EA4-2452B91825ED}"/>
              </a:ext>
            </a:extLst>
          </p:cNvPr>
          <p:cNvSpPr/>
          <p:nvPr/>
        </p:nvSpPr>
        <p:spPr>
          <a:xfrm>
            <a:off x="5019040" y="1565910"/>
            <a:ext cx="480060" cy="19431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C18AC0A-8D47-0443-A3D9-432DA272D9D7}"/>
              </a:ext>
            </a:extLst>
          </p:cNvPr>
          <p:cNvSpPr txBox="1"/>
          <p:nvPr/>
        </p:nvSpPr>
        <p:spPr>
          <a:xfrm>
            <a:off x="2652888" y="1478399"/>
            <a:ext cx="2262158" cy="369332"/>
          </a:xfrm>
          <a:prstGeom prst="rect">
            <a:avLst/>
          </a:prstGeom>
          <a:noFill/>
        </p:spPr>
        <p:txBody>
          <a:bodyPr wrap="none" rtlCol="0">
            <a:spAutoFit/>
          </a:bodyPr>
          <a:lstStyle/>
          <a:p>
            <a:r>
              <a:rPr kumimoji="1" lang="ja-JP" altLang="en-US"/>
              <a:t>ワーカースレッド？</a:t>
            </a:r>
          </a:p>
        </p:txBody>
      </p:sp>
      <p:sp>
        <p:nvSpPr>
          <p:cNvPr id="8" name="右矢印 7">
            <a:extLst>
              <a:ext uri="{FF2B5EF4-FFF2-40B4-BE49-F238E27FC236}">
                <a16:creationId xmlns:a16="http://schemas.microsoft.com/office/drawing/2014/main" id="{9EADE4A5-A310-9448-85D6-E97309A30EC2}"/>
              </a:ext>
            </a:extLst>
          </p:cNvPr>
          <p:cNvSpPr/>
          <p:nvPr/>
        </p:nvSpPr>
        <p:spPr>
          <a:xfrm>
            <a:off x="5019040" y="2583180"/>
            <a:ext cx="480060" cy="19431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E904DC4-A08A-DF4A-B1D9-AC3F107094A7}"/>
              </a:ext>
            </a:extLst>
          </p:cNvPr>
          <p:cNvSpPr txBox="1"/>
          <p:nvPr/>
        </p:nvSpPr>
        <p:spPr>
          <a:xfrm>
            <a:off x="1729559" y="2495669"/>
            <a:ext cx="3185487" cy="369332"/>
          </a:xfrm>
          <a:prstGeom prst="rect">
            <a:avLst/>
          </a:prstGeom>
          <a:noFill/>
        </p:spPr>
        <p:txBody>
          <a:bodyPr wrap="none" rtlCol="0">
            <a:spAutoFit/>
          </a:bodyPr>
          <a:lstStyle/>
          <a:p>
            <a:r>
              <a:rPr kumimoji="1" lang="ja-JP" altLang="en-US"/>
              <a:t>インターフェーススレッド？</a:t>
            </a:r>
          </a:p>
        </p:txBody>
      </p:sp>
      <p:sp>
        <p:nvSpPr>
          <p:cNvPr id="10" name="テキスト ボックス 9">
            <a:extLst>
              <a:ext uri="{FF2B5EF4-FFF2-40B4-BE49-F238E27FC236}">
                <a16:creationId xmlns:a16="http://schemas.microsoft.com/office/drawing/2014/main" id="{746E0DD6-F547-F442-8EF6-3F547F0E3C20}"/>
              </a:ext>
            </a:extLst>
          </p:cNvPr>
          <p:cNvSpPr txBox="1"/>
          <p:nvPr/>
        </p:nvSpPr>
        <p:spPr>
          <a:xfrm>
            <a:off x="86451" y="3270240"/>
            <a:ext cx="5442516" cy="646331"/>
          </a:xfrm>
          <a:prstGeom prst="rect">
            <a:avLst/>
          </a:prstGeom>
          <a:noFill/>
        </p:spPr>
        <p:txBody>
          <a:bodyPr wrap="none" rtlCol="0">
            <a:spAutoFit/>
          </a:bodyPr>
          <a:lstStyle/>
          <a:p>
            <a:r>
              <a:rPr kumimoji="1" lang="ja-JP" altLang="en-US"/>
              <a:t>ワーカースレッド・・・</a:t>
            </a:r>
            <a:r>
              <a:rPr kumimoji="1" lang="en-US" altLang="ja-JP" dirty="0"/>
              <a:t>OS</a:t>
            </a:r>
            <a:r>
              <a:rPr kumimoji="1" lang="ja-JP" altLang="en-US"/>
              <a:t>からのシグナル</a:t>
            </a:r>
            <a:endParaRPr kumimoji="1" lang="en-US" altLang="ja-JP" dirty="0"/>
          </a:p>
          <a:p>
            <a:r>
              <a:rPr kumimoji="1" lang="en-US" altLang="ja-JP" dirty="0"/>
              <a:t>(</a:t>
            </a:r>
            <a:r>
              <a:rPr kumimoji="1" lang="ja-JP" altLang="en-US"/>
              <a:t>メッセージ</a:t>
            </a:r>
            <a:r>
              <a:rPr kumimoji="1" lang="en-US" altLang="ja-JP" dirty="0"/>
              <a:t>)</a:t>
            </a:r>
            <a:r>
              <a:rPr kumimoji="1" lang="ja-JP" altLang="en-US"/>
              <a:t>を受け取ることができないスレッド。</a:t>
            </a:r>
          </a:p>
        </p:txBody>
      </p:sp>
      <p:sp>
        <p:nvSpPr>
          <p:cNvPr id="11" name="テキスト ボックス 10">
            <a:extLst>
              <a:ext uri="{FF2B5EF4-FFF2-40B4-BE49-F238E27FC236}">
                <a16:creationId xmlns:a16="http://schemas.microsoft.com/office/drawing/2014/main" id="{D416FCBC-9060-4540-9D9C-410AFC5B6749}"/>
              </a:ext>
            </a:extLst>
          </p:cNvPr>
          <p:cNvSpPr txBox="1"/>
          <p:nvPr/>
        </p:nvSpPr>
        <p:spPr>
          <a:xfrm>
            <a:off x="86451" y="3964344"/>
            <a:ext cx="5575565" cy="646331"/>
          </a:xfrm>
          <a:prstGeom prst="rect">
            <a:avLst/>
          </a:prstGeom>
          <a:noFill/>
        </p:spPr>
        <p:txBody>
          <a:bodyPr wrap="none" rtlCol="0">
            <a:spAutoFit/>
          </a:bodyPr>
          <a:lstStyle/>
          <a:p>
            <a:r>
              <a:rPr lang="ja-JP" altLang="en-US"/>
              <a:t>インターフェース</a:t>
            </a:r>
            <a:r>
              <a:rPr kumimoji="1" lang="ja-JP" altLang="en-US"/>
              <a:t>スレッド・・・</a:t>
            </a:r>
            <a:r>
              <a:rPr kumimoji="1" lang="en-US" altLang="ja-JP" dirty="0"/>
              <a:t>OS</a:t>
            </a:r>
            <a:r>
              <a:rPr kumimoji="1" lang="ja-JP" altLang="en-US"/>
              <a:t>からのシグナル</a:t>
            </a:r>
            <a:endParaRPr kumimoji="1" lang="en-US" altLang="ja-JP" dirty="0"/>
          </a:p>
          <a:p>
            <a:r>
              <a:rPr kumimoji="1" lang="en-US" altLang="ja-JP" dirty="0"/>
              <a:t>(</a:t>
            </a:r>
            <a:r>
              <a:rPr kumimoji="1" lang="ja-JP" altLang="en-US"/>
              <a:t>メッセージ</a:t>
            </a:r>
            <a:r>
              <a:rPr kumimoji="1" lang="en-US" altLang="ja-JP" dirty="0"/>
              <a:t>)</a:t>
            </a:r>
            <a:r>
              <a:rPr kumimoji="1" lang="ja-JP" altLang="en-US"/>
              <a:t>を受け取ることができるスレッド。</a:t>
            </a:r>
          </a:p>
        </p:txBody>
      </p:sp>
      <p:sp>
        <p:nvSpPr>
          <p:cNvPr id="12" name="テキスト ボックス 11">
            <a:extLst>
              <a:ext uri="{FF2B5EF4-FFF2-40B4-BE49-F238E27FC236}">
                <a16:creationId xmlns:a16="http://schemas.microsoft.com/office/drawing/2014/main" id="{3458BCF1-4A4C-584F-BBC4-31B11719E82E}"/>
              </a:ext>
            </a:extLst>
          </p:cNvPr>
          <p:cNvSpPr txBox="1"/>
          <p:nvPr/>
        </p:nvSpPr>
        <p:spPr>
          <a:xfrm>
            <a:off x="5406788" y="5107424"/>
            <a:ext cx="3438762" cy="369332"/>
          </a:xfrm>
          <a:prstGeom prst="rect">
            <a:avLst/>
          </a:prstGeom>
          <a:noFill/>
        </p:spPr>
        <p:txBody>
          <a:bodyPr wrap="none" rtlCol="0">
            <a:spAutoFit/>
          </a:bodyPr>
          <a:lstStyle/>
          <a:p>
            <a:r>
              <a:rPr kumimoji="1" lang="en-US" altLang="ja-JP" dirty="0"/>
              <a:t>GCD(Grand Central Dispatch&gt;</a:t>
            </a:r>
            <a:endParaRPr kumimoji="1" lang="ja-JP" altLang="en-US"/>
          </a:p>
        </p:txBody>
      </p:sp>
    </p:spTree>
    <p:extLst>
      <p:ext uri="{BB962C8B-B14F-4D97-AF65-F5344CB8AC3E}">
        <p14:creationId xmlns:p14="http://schemas.microsoft.com/office/powerpoint/2010/main" val="369835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9EB4E328-53D4-6C42-9B63-298B234D8AA9}"/>
              </a:ext>
            </a:extLst>
          </p:cNvPr>
          <p:cNvSpPr>
            <a:spLocks noGrp="1"/>
          </p:cNvSpPr>
          <p:nvPr>
            <p:ph type="ftr" sz="quarter" idx="11"/>
          </p:nvPr>
        </p:nvSpPr>
        <p:spPr/>
        <p:txBody>
          <a:bodyPr/>
          <a:lstStyle/>
          <a:p>
            <a:r>
              <a:rPr kumimoji="1" lang="en" altLang="ja-JP"/>
              <a:t>Swift GCD(Grand Central Dispatch) API </a:t>
            </a:r>
            <a:r>
              <a:rPr kumimoji="1" lang="ja-JP" altLang="en-US"/>
              <a:t>使い方 </a:t>
            </a:r>
          </a:p>
        </p:txBody>
      </p:sp>
      <p:sp>
        <p:nvSpPr>
          <p:cNvPr id="3" name="スライド番号プレースホルダー 2">
            <a:extLst>
              <a:ext uri="{FF2B5EF4-FFF2-40B4-BE49-F238E27FC236}">
                <a16:creationId xmlns:a16="http://schemas.microsoft.com/office/drawing/2014/main" id="{CAD65FD7-BA01-0447-B00D-DC883BB5F0C3}"/>
              </a:ext>
            </a:extLst>
          </p:cNvPr>
          <p:cNvSpPr>
            <a:spLocks noGrp="1"/>
          </p:cNvSpPr>
          <p:nvPr>
            <p:ph type="sldNum" sz="quarter" idx="12"/>
          </p:nvPr>
        </p:nvSpPr>
        <p:spPr/>
        <p:txBody>
          <a:bodyPr/>
          <a:lstStyle/>
          <a:p>
            <a:fld id="{7987AE00-6EE0-7E4E-AB7E-D50299276F4C}" type="slidenum">
              <a:rPr kumimoji="1" lang="ja-JP" altLang="en-US" smtClean="0"/>
              <a:t>17</a:t>
            </a:fld>
            <a:endParaRPr kumimoji="1" lang="ja-JP" altLang="en-US"/>
          </a:p>
        </p:txBody>
      </p:sp>
      <p:sp>
        <p:nvSpPr>
          <p:cNvPr id="4" name="テキスト ボックス 3">
            <a:extLst>
              <a:ext uri="{FF2B5EF4-FFF2-40B4-BE49-F238E27FC236}">
                <a16:creationId xmlns:a16="http://schemas.microsoft.com/office/drawing/2014/main" id="{96C4EBCA-DB1A-4F49-8402-A33F0953CACF}"/>
              </a:ext>
            </a:extLst>
          </p:cNvPr>
          <p:cNvSpPr txBox="1"/>
          <p:nvPr/>
        </p:nvSpPr>
        <p:spPr>
          <a:xfrm>
            <a:off x="134910" y="194872"/>
            <a:ext cx="5026025" cy="461665"/>
          </a:xfrm>
          <a:prstGeom prst="rect">
            <a:avLst/>
          </a:prstGeom>
          <a:noFill/>
        </p:spPr>
        <p:txBody>
          <a:bodyPr wrap="square" rtlCol="0">
            <a:spAutoFit/>
          </a:bodyPr>
          <a:lstStyle/>
          <a:p>
            <a:r>
              <a:rPr lang="en-US" altLang="ja-JP" sz="2400" dirty="0"/>
              <a:t>iOS</a:t>
            </a:r>
            <a:r>
              <a:rPr lang="ja-JP" altLang="en-US" sz="2400"/>
              <a:t>によるマルチスレッドの実装</a:t>
            </a:r>
            <a:endParaRPr kumimoji="1" lang="ja-JP" altLang="en-US" sz="2400"/>
          </a:p>
        </p:txBody>
      </p:sp>
      <p:pic>
        <p:nvPicPr>
          <p:cNvPr id="6" name="図 5">
            <a:extLst>
              <a:ext uri="{FF2B5EF4-FFF2-40B4-BE49-F238E27FC236}">
                <a16:creationId xmlns:a16="http://schemas.microsoft.com/office/drawing/2014/main" id="{73964215-2D2C-CC4C-A453-29007EE1F4BD}"/>
              </a:ext>
            </a:extLst>
          </p:cNvPr>
          <p:cNvPicPr>
            <a:picLocks noChangeAspect="1"/>
          </p:cNvPicPr>
          <p:nvPr/>
        </p:nvPicPr>
        <p:blipFill>
          <a:blip r:embed="rId2"/>
          <a:stretch>
            <a:fillRect/>
          </a:stretch>
        </p:blipFill>
        <p:spPr>
          <a:xfrm>
            <a:off x="5160935" y="527050"/>
            <a:ext cx="6705600" cy="5803900"/>
          </a:xfrm>
          <a:prstGeom prst="rect">
            <a:avLst/>
          </a:prstGeom>
        </p:spPr>
      </p:pic>
    </p:spTree>
    <p:extLst>
      <p:ext uri="{BB962C8B-B14F-4D97-AF65-F5344CB8AC3E}">
        <p14:creationId xmlns:p14="http://schemas.microsoft.com/office/powerpoint/2010/main" val="150195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9EB4E328-53D4-6C42-9B63-298B234D8AA9}"/>
              </a:ext>
            </a:extLst>
          </p:cNvPr>
          <p:cNvSpPr>
            <a:spLocks noGrp="1"/>
          </p:cNvSpPr>
          <p:nvPr>
            <p:ph type="ftr" sz="quarter" idx="11"/>
          </p:nvPr>
        </p:nvSpPr>
        <p:spPr/>
        <p:txBody>
          <a:bodyPr/>
          <a:lstStyle/>
          <a:p>
            <a:r>
              <a:rPr kumimoji="1" lang="en" altLang="ja-JP"/>
              <a:t>Swift GCD(Grand Central Dispatch) API </a:t>
            </a:r>
            <a:r>
              <a:rPr kumimoji="1" lang="ja-JP" altLang="en-US"/>
              <a:t>使い方 </a:t>
            </a:r>
          </a:p>
        </p:txBody>
      </p:sp>
      <p:sp>
        <p:nvSpPr>
          <p:cNvPr id="3" name="スライド番号プレースホルダー 2">
            <a:extLst>
              <a:ext uri="{FF2B5EF4-FFF2-40B4-BE49-F238E27FC236}">
                <a16:creationId xmlns:a16="http://schemas.microsoft.com/office/drawing/2014/main" id="{CAD65FD7-BA01-0447-B00D-DC883BB5F0C3}"/>
              </a:ext>
            </a:extLst>
          </p:cNvPr>
          <p:cNvSpPr>
            <a:spLocks noGrp="1"/>
          </p:cNvSpPr>
          <p:nvPr>
            <p:ph type="sldNum" sz="quarter" idx="12"/>
          </p:nvPr>
        </p:nvSpPr>
        <p:spPr/>
        <p:txBody>
          <a:bodyPr/>
          <a:lstStyle/>
          <a:p>
            <a:fld id="{7987AE00-6EE0-7E4E-AB7E-D50299276F4C}"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96C4EBCA-DB1A-4F49-8402-A33F0953CACF}"/>
              </a:ext>
            </a:extLst>
          </p:cNvPr>
          <p:cNvSpPr txBox="1"/>
          <p:nvPr/>
        </p:nvSpPr>
        <p:spPr>
          <a:xfrm>
            <a:off x="134910" y="194872"/>
            <a:ext cx="5026025" cy="461665"/>
          </a:xfrm>
          <a:prstGeom prst="rect">
            <a:avLst/>
          </a:prstGeom>
          <a:noFill/>
        </p:spPr>
        <p:txBody>
          <a:bodyPr wrap="square" rtlCol="0">
            <a:spAutoFit/>
          </a:bodyPr>
          <a:lstStyle/>
          <a:p>
            <a:r>
              <a:rPr lang="en-US" altLang="ja-JP" sz="2400" dirty="0"/>
              <a:t>iOS</a:t>
            </a:r>
            <a:r>
              <a:rPr lang="ja-JP" altLang="en-US" sz="2400"/>
              <a:t>によるマルチスレッドの実装</a:t>
            </a:r>
            <a:endParaRPr kumimoji="1" lang="ja-JP" altLang="en-US" sz="2400"/>
          </a:p>
        </p:txBody>
      </p:sp>
      <p:pic>
        <p:nvPicPr>
          <p:cNvPr id="5" name="図 4">
            <a:extLst>
              <a:ext uri="{FF2B5EF4-FFF2-40B4-BE49-F238E27FC236}">
                <a16:creationId xmlns:a16="http://schemas.microsoft.com/office/drawing/2014/main" id="{617A6BE0-C37F-3C4D-8A26-382FAC40C82D}"/>
              </a:ext>
            </a:extLst>
          </p:cNvPr>
          <p:cNvPicPr>
            <a:picLocks noChangeAspect="1"/>
          </p:cNvPicPr>
          <p:nvPr/>
        </p:nvPicPr>
        <p:blipFill rotWithShape="1">
          <a:blip r:embed="rId2"/>
          <a:srcRect r="4658"/>
          <a:stretch/>
        </p:blipFill>
        <p:spPr>
          <a:xfrm>
            <a:off x="0" y="775734"/>
            <a:ext cx="5898632" cy="3765879"/>
          </a:xfrm>
          <a:prstGeom prst="rect">
            <a:avLst/>
          </a:prstGeom>
        </p:spPr>
      </p:pic>
      <p:pic>
        <p:nvPicPr>
          <p:cNvPr id="7" name="図 6">
            <a:extLst>
              <a:ext uri="{FF2B5EF4-FFF2-40B4-BE49-F238E27FC236}">
                <a16:creationId xmlns:a16="http://schemas.microsoft.com/office/drawing/2014/main" id="{AD5C35DE-F268-FB4F-A943-5F62C9441040}"/>
              </a:ext>
            </a:extLst>
          </p:cNvPr>
          <p:cNvPicPr>
            <a:picLocks noChangeAspect="1"/>
          </p:cNvPicPr>
          <p:nvPr/>
        </p:nvPicPr>
        <p:blipFill rotWithShape="1">
          <a:blip r:embed="rId3"/>
          <a:srcRect r="4003"/>
          <a:stretch/>
        </p:blipFill>
        <p:spPr>
          <a:xfrm>
            <a:off x="6066295" y="775734"/>
            <a:ext cx="6073912" cy="4783368"/>
          </a:xfrm>
          <a:prstGeom prst="rect">
            <a:avLst/>
          </a:prstGeom>
        </p:spPr>
      </p:pic>
      <p:sp>
        <p:nvSpPr>
          <p:cNvPr id="10" name="テキスト ボックス 9">
            <a:extLst>
              <a:ext uri="{FF2B5EF4-FFF2-40B4-BE49-F238E27FC236}">
                <a16:creationId xmlns:a16="http://schemas.microsoft.com/office/drawing/2014/main" id="{7018FBE4-2822-D34A-8C7A-3B52A26C9DD0}"/>
              </a:ext>
            </a:extLst>
          </p:cNvPr>
          <p:cNvSpPr txBox="1"/>
          <p:nvPr/>
        </p:nvSpPr>
        <p:spPr>
          <a:xfrm>
            <a:off x="4038600" y="3709064"/>
            <a:ext cx="3877985" cy="369332"/>
          </a:xfrm>
          <a:prstGeom prst="rect">
            <a:avLst/>
          </a:prstGeom>
          <a:noFill/>
        </p:spPr>
        <p:txBody>
          <a:bodyPr wrap="none" rtlCol="0">
            <a:spAutoFit/>
          </a:bodyPr>
          <a:lstStyle/>
          <a:p>
            <a:r>
              <a:rPr kumimoji="1" lang="ja-JP" altLang="en-US">
                <a:solidFill>
                  <a:srgbClr val="FF0000"/>
                </a:solidFill>
              </a:rPr>
              <a:t>割り当てられるスレッドはランダム</a:t>
            </a:r>
          </a:p>
        </p:txBody>
      </p:sp>
      <p:sp>
        <p:nvSpPr>
          <p:cNvPr id="6" name="テキスト ボックス 5">
            <a:extLst>
              <a:ext uri="{FF2B5EF4-FFF2-40B4-BE49-F238E27FC236}">
                <a16:creationId xmlns:a16="http://schemas.microsoft.com/office/drawing/2014/main" id="{3977087C-E13B-8749-B88D-617BBDA85649}"/>
              </a:ext>
            </a:extLst>
          </p:cNvPr>
          <p:cNvSpPr txBox="1"/>
          <p:nvPr/>
        </p:nvSpPr>
        <p:spPr>
          <a:xfrm>
            <a:off x="84696" y="4387115"/>
            <a:ext cx="5897768" cy="646331"/>
          </a:xfrm>
          <a:prstGeom prst="rect">
            <a:avLst/>
          </a:prstGeom>
          <a:noFill/>
        </p:spPr>
        <p:txBody>
          <a:bodyPr wrap="none" rtlCol="0">
            <a:spAutoFit/>
          </a:bodyPr>
          <a:lstStyle/>
          <a:p>
            <a:r>
              <a:rPr kumimoji="1" lang="en-US" altLang="ja-JP" dirty="0"/>
              <a:t>Queue</a:t>
            </a:r>
            <a:r>
              <a:rPr kumimoji="1" lang="ja-JP" altLang="en-US"/>
              <a:t>・・・複数スレッドを管理するための機能。</a:t>
            </a:r>
            <a:endParaRPr kumimoji="1" lang="en-US" altLang="ja-JP" dirty="0"/>
          </a:p>
          <a:p>
            <a:r>
              <a:rPr lang="ja-JP" altLang="en-US"/>
              <a:t>　　　　　　</a:t>
            </a:r>
            <a:r>
              <a:rPr lang="en-US" altLang="ja-JP" dirty="0"/>
              <a:t>Thread</a:t>
            </a:r>
            <a:r>
              <a:rPr lang="ja-JP" altLang="en-US"/>
              <a:t>の作成</a:t>
            </a:r>
            <a:r>
              <a:rPr lang="en-US" altLang="ja-JP" dirty="0"/>
              <a:t>/</a:t>
            </a:r>
            <a:r>
              <a:rPr lang="ja-JP" altLang="en-US"/>
              <a:t>管理はシステムに任せる。</a:t>
            </a:r>
            <a:endParaRPr kumimoji="1" lang="ja-JP" altLang="en-US"/>
          </a:p>
        </p:txBody>
      </p:sp>
    </p:spTree>
    <p:extLst>
      <p:ext uri="{BB962C8B-B14F-4D97-AF65-F5344CB8AC3E}">
        <p14:creationId xmlns:p14="http://schemas.microsoft.com/office/powerpoint/2010/main" val="373234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77300453-89A9-7F45-899B-7414F5E7CCF8}"/>
              </a:ext>
            </a:extLst>
          </p:cNvPr>
          <p:cNvSpPr>
            <a:spLocks noGrp="1"/>
          </p:cNvSpPr>
          <p:nvPr>
            <p:ph type="ftr" sz="quarter" idx="11"/>
          </p:nvPr>
        </p:nvSpPr>
        <p:spPr/>
        <p:txBody>
          <a:bodyPr/>
          <a:lstStyle/>
          <a:p>
            <a:r>
              <a:rPr kumimoji="1" lang="en" altLang="ja-JP"/>
              <a:t>Swift GCD(Grand Central Dispatch) API </a:t>
            </a:r>
            <a:r>
              <a:rPr kumimoji="1" lang="ja-JP" altLang="en-US"/>
              <a:t>使い方 </a:t>
            </a:r>
          </a:p>
        </p:txBody>
      </p:sp>
      <p:sp>
        <p:nvSpPr>
          <p:cNvPr id="3" name="スライド番号プレースホルダー 2">
            <a:extLst>
              <a:ext uri="{FF2B5EF4-FFF2-40B4-BE49-F238E27FC236}">
                <a16:creationId xmlns:a16="http://schemas.microsoft.com/office/drawing/2014/main" id="{5380148D-8CD9-564A-B20F-0CC6DB01EAA7}"/>
              </a:ext>
            </a:extLst>
          </p:cNvPr>
          <p:cNvSpPr>
            <a:spLocks noGrp="1"/>
          </p:cNvSpPr>
          <p:nvPr>
            <p:ph type="sldNum" sz="quarter" idx="12"/>
          </p:nvPr>
        </p:nvSpPr>
        <p:spPr/>
        <p:txBody>
          <a:bodyPr/>
          <a:lstStyle/>
          <a:p>
            <a:fld id="{7987AE00-6EE0-7E4E-AB7E-D50299276F4C}" type="slidenum">
              <a:rPr kumimoji="1" lang="ja-JP" altLang="en-US" smtClean="0"/>
              <a:t>2</a:t>
            </a:fld>
            <a:endParaRPr kumimoji="1" lang="ja-JP" altLang="en-US"/>
          </a:p>
        </p:txBody>
      </p:sp>
      <p:sp>
        <p:nvSpPr>
          <p:cNvPr id="4" name="テキスト ボックス 3">
            <a:extLst>
              <a:ext uri="{FF2B5EF4-FFF2-40B4-BE49-F238E27FC236}">
                <a16:creationId xmlns:a16="http://schemas.microsoft.com/office/drawing/2014/main" id="{BD291A2A-A07F-564C-A9D8-60CDBA5F9133}"/>
              </a:ext>
            </a:extLst>
          </p:cNvPr>
          <p:cNvSpPr txBox="1"/>
          <p:nvPr/>
        </p:nvSpPr>
        <p:spPr>
          <a:xfrm>
            <a:off x="134911" y="194872"/>
            <a:ext cx="9360782" cy="461665"/>
          </a:xfrm>
          <a:prstGeom prst="rect">
            <a:avLst/>
          </a:prstGeom>
          <a:noFill/>
        </p:spPr>
        <p:txBody>
          <a:bodyPr wrap="square" rtlCol="0">
            <a:spAutoFit/>
          </a:bodyPr>
          <a:lstStyle/>
          <a:p>
            <a:r>
              <a:rPr lang="ja-JP" altLang="en-US" sz="2400"/>
              <a:t>ソケット・</a:t>
            </a:r>
            <a:r>
              <a:rPr lang="en-US" altLang="ja-JP" sz="2400" dirty="0"/>
              <a:t>CPU(</a:t>
            </a:r>
            <a:r>
              <a:rPr lang="ja-JP" altLang="en-US" sz="2400"/>
              <a:t>プロセッサ</a:t>
            </a:r>
            <a:r>
              <a:rPr lang="en-US" altLang="ja-JP" sz="2400" dirty="0"/>
              <a:t>)</a:t>
            </a:r>
          </a:p>
        </p:txBody>
      </p:sp>
      <p:sp>
        <p:nvSpPr>
          <p:cNvPr id="18" name="正方形/長方形 17">
            <a:extLst>
              <a:ext uri="{FF2B5EF4-FFF2-40B4-BE49-F238E27FC236}">
                <a16:creationId xmlns:a16="http://schemas.microsoft.com/office/drawing/2014/main" id="{6C540F3C-4ECB-D041-8C86-1B3B89C952E2}"/>
              </a:ext>
            </a:extLst>
          </p:cNvPr>
          <p:cNvSpPr/>
          <p:nvPr/>
        </p:nvSpPr>
        <p:spPr>
          <a:xfrm>
            <a:off x="715108" y="2278185"/>
            <a:ext cx="4507120" cy="287950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880B3865-4D43-BC47-8362-644979D53F92}"/>
              </a:ext>
            </a:extLst>
          </p:cNvPr>
          <p:cNvSpPr txBox="1"/>
          <p:nvPr/>
        </p:nvSpPr>
        <p:spPr>
          <a:xfrm>
            <a:off x="160615" y="1027001"/>
            <a:ext cx="5742278" cy="369332"/>
          </a:xfrm>
          <a:prstGeom prst="rect">
            <a:avLst/>
          </a:prstGeom>
          <a:noFill/>
        </p:spPr>
        <p:txBody>
          <a:bodyPr wrap="none" rtlCol="0">
            <a:spAutoFit/>
          </a:bodyPr>
          <a:lstStyle/>
          <a:p>
            <a:r>
              <a:rPr kumimoji="1" lang="ja-JP" altLang="en-US"/>
              <a:t>ソケット数・・・マザーボードに搭載できる</a:t>
            </a:r>
            <a:r>
              <a:rPr kumimoji="1" lang="en-US" altLang="ja-JP" dirty="0"/>
              <a:t>CPU</a:t>
            </a:r>
            <a:r>
              <a:rPr kumimoji="1" lang="ja-JP" altLang="en-US"/>
              <a:t>の数</a:t>
            </a:r>
          </a:p>
        </p:txBody>
      </p:sp>
      <p:sp>
        <p:nvSpPr>
          <p:cNvPr id="20" name="テキスト ボックス 19">
            <a:extLst>
              <a:ext uri="{FF2B5EF4-FFF2-40B4-BE49-F238E27FC236}">
                <a16:creationId xmlns:a16="http://schemas.microsoft.com/office/drawing/2014/main" id="{67ED7BC4-84B6-714E-B9E3-7DB152E04B51}"/>
              </a:ext>
            </a:extLst>
          </p:cNvPr>
          <p:cNvSpPr txBox="1"/>
          <p:nvPr/>
        </p:nvSpPr>
        <p:spPr>
          <a:xfrm>
            <a:off x="715108" y="1870949"/>
            <a:ext cx="2097049" cy="369332"/>
          </a:xfrm>
          <a:prstGeom prst="rect">
            <a:avLst/>
          </a:prstGeom>
          <a:noFill/>
        </p:spPr>
        <p:txBody>
          <a:bodyPr wrap="none" rtlCol="0">
            <a:spAutoFit/>
          </a:bodyPr>
          <a:lstStyle/>
          <a:p>
            <a:r>
              <a:rPr kumimoji="1" lang="ja-JP" altLang="en-US"/>
              <a:t>シングル</a:t>
            </a:r>
            <a:r>
              <a:rPr kumimoji="1" lang="en-US" altLang="ja-JP" dirty="0"/>
              <a:t> </a:t>
            </a:r>
            <a:r>
              <a:rPr kumimoji="1" lang="ja-JP" altLang="en-US"/>
              <a:t>ソケット</a:t>
            </a:r>
          </a:p>
        </p:txBody>
      </p:sp>
      <p:sp>
        <p:nvSpPr>
          <p:cNvPr id="21" name="正方形/長方形 20">
            <a:extLst>
              <a:ext uri="{FF2B5EF4-FFF2-40B4-BE49-F238E27FC236}">
                <a16:creationId xmlns:a16="http://schemas.microsoft.com/office/drawing/2014/main" id="{33F2091B-A38F-F048-AE66-9BC603553534}"/>
              </a:ext>
            </a:extLst>
          </p:cNvPr>
          <p:cNvSpPr/>
          <p:nvPr/>
        </p:nvSpPr>
        <p:spPr>
          <a:xfrm>
            <a:off x="2439868" y="3017981"/>
            <a:ext cx="1172307" cy="1172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878A509-7639-AD4C-81F0-DFB52E1F7706}"/>
              </a:ext>
            </a:extLst>
          </p:cNvPr>
          <p:cNvSpPr txBox="1"/>
          <p:nvPr/>
        </p:nvSpPr>
        <p:spPr>
          <a:xfrm>
            <a:off x="2332648" y="3291923"/>
            <a:ext cx="1422184" cy="646331"/>
          </a:xfrm>
          <a:prstGeom prst="rect">
            <a:avLst/>
          </a:prstGeom>
          <a:noFill/>
        </p:spPr>
        <p:txBody>
          <a:bodyPr wrap="none" rtlCol="0">
            <a:spAutoFit/>
          </a:bodyPr>
          <a:lstStyle/>
          <a:p>
            <a:pPr algn="ctr"/>
            <a:r>
              <a:rPr kumimoji="1" lang="en-US" altLang="ja-JP" dirty="0"/>
              <a:t>CPU</a:t>
            </a:r>
          </a:p>
          <a:p>
            <a:pPr algn="ctr"/>
            <a:r>
              <a:rPr lang="en-US" altLang="ja-JP" dirty="0"/>
              <a:t>(Processer)</a:t>
            </a:r>
            <a:endParaRPr kumimoji="1" lang="ja-JP" altLang="en-US"/>
          </a:p>
        </p:txBody>
      </p:sp>
      <p:sp>
        <p:nvSpPr>
          <p:cNvPr id="23" name="正方形/長方形 22">
            <a:extLst>
              <a:ext uri="{FF2B5EF4-FFF2-40B4-BE49-F238E27FC236}">
                <a16:creationId xmlns:a16="http://schemas.microsoft.com/office/drawing/2014/main" id="{7A3C2F93-B39A-FA4A-9CF1-C66B98E6CAB5}"/>
              </a:ext>
            </a:extLst>
          </p:cNvPr>
          <p:cNvSpPr/>
          <p:nvPr/>
        </p:nvSpPr>
        <p:spPr>
          <a:xfrm>
            <a:off x="6357040" y="2278185"/>
            <a:ext cx="4507120" cy="287950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66032AA-596D-B04B-91F5-929D8377FBC8}"/>
              </a:ext>
            </a:extLst>
          </p:cNvPr>
          <p:cNvSpPr txBox="1"/>
          <p:nvPr/>
        </p:nvSpPr>
        <p:spPr>
          <a:xfrm>
            <a:off x="6364512" y="1870949"/>
            <a:ext cx="1866217" cy="369332"/>
          </a:xfrm>
          <a:prstGeom prst="rect">
            <a:avLst/>
          </a:prstGeom>
          <a:noFill/>
        </p:spPr>
        <p:txBody>
          <a:bodyPr wrap="none" rtlCol="0">
            <a:spAutoFit/>
          </a:bodyPr>
          <a:lstStyle/>
          <a:p>
            <a:r>
              <a:rPr kumimoji="1" lang="ja-JP" altLang="en-US"/>
              <a:t>マルチ</a:t>
            </a:r>
            <a:r>
              <a:rPr kumimoji="1" lang="en-US" altLang="ja-JP" dirty="0"/>
              <a:t> </a:t>
            </a:r>
            <a:r>
              <a:rPr kumimoji="1" lang="ja-JP" altLang="en-US"/>
              <a:t>ソケット</a:t>
            </a:r>
          </a:p>
        </p:txBody>
      </p:sp>
      <p:sp>
        <p:nvSpPr>
          <p:cNvPr id="6" name="正方形/長方形 5">
            <a:extLst>
              <a:ext uri="{FF2B5EF4-FFF2-40B4-BE49-F238E27FC236}">
                <a16:creationId xmlns:a16="http://schemas.microsoft.com/office/drawing/2014/main" id="{26FEFA4B-5795-0F44-A510-524F3866E7B6}"/>
              </a:ext>
            </a:extLst>
          </p:cNvPr>
          <p:cNvSpPr/>
          <p:nvPr/>
        </p:nvSpPr>
        <p:spPr>
          <a:xfrm>
            <a:off x="7081353" y="3138646"/>
            <a:ext cx="1172307" cy="1172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41FDA5D-5DEB-5A4C-A56A-3ABB678E1A70}"/>
              </a:ext>
            </a:extLst>
          </p:cNvPr>
          <p:cNvSpPr txBox="1"/>
          <p:nvPr/>
        </p:nvSpPr>
        <p:spPr>
          <a:xfrm>
            <a:off x="6974133" y="3412588"/>
            <a:ext cx="1422184" cy="646331"/>
          </a:xfrm>
          <a:prstGeom prst="rect">
            <a:avLst/>
          </a:prstGeom>
          <a:noFill/>
        </p:spPr>
        <p:txBody>
          <a:bodyPr wrap="none" rtlCol="0">
            <a:spAutoFit/>
          </a:bodyPr>
          <a:lstStyle/>
          <a:p>
            <a:pPr algn="ctr"/>
            <a:r>
              <a:rPr kumimoji="1" lang="en-US" altLang="ja-JP" dirty="0"/>
              <a:t>CPU1</a:t>
            </a:r>
          </a:p>
          <a:p>
            <a:pPr algn="ctr"/>
            <a:r>
              <a:rPr lang="en-US" altLang="ja-JP" dirty="0"/>
              <a:t>(Processer)</a:t>
            </a:r>
            <a:endParaRPr kumimoji="1" lang="ja-JP" altLang="en-US"/>
          </a:p>
        </p:txBody>
      </p:sp>
      <p:sp>
        <p:nvSpPr>
          <p:cNvPr id="25" name="正方形/長方形 24">
            <a:extLst>
              <a:ext uri="{FF2B5EF4-FFF2-40B4-BE49-F238E27FC236}">
                <a16:creationId xmlns:a16="http://schemas.microsoft.com/office/drawing/2014/main" id="{31448BA3-A61A-2E47-AB40-F03F9DDF8633}"/>
              </a:ext>
            </a:extLst>
          </p:cNvPr>
          <p:cNvSpPr/>
          <p:nvPr/>
        </p:nvSpPr>
        <p:spPr>
          <a:xfrm>
            <a:off x="8909539" y="3138646"/>
            <a:ext cx="1172307" cy="1172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87EB158E-84AD-5A41-8C2C-E156353F6400}"/>
              </a:ext>
            </a:extLst>
          </p:cNvPr>
          <p:cNvSpPr txBox="1"/>
          <p:nvPr/>
        </p:nvSpPr>
        <p:spPr>
          <a:xfrm>
            <a:off x="8802319" y="3412588"/>
            <a:ext cx="1422184" cy="646331"/>
          </a:xfrm>
          <a:prstGeom prst="rect">
            <a:avLst/>
          </a:prstGeom>
          <a:noFill/>
        </p:spPr>
        <p:txBody>
          <a:bodyPr wrap="none" rtlCol="0">
            <a:spAutoFit/>
          </a:bodyPr>
          <a:lstStyle/>
          <a:p>
            <a:pPr algn="ctr"/>
            <a:r>
              <a:rPr kumimoji="1" lang="en-US" altLang="ja-JP" dirty="0"/>
              <a:t>CPU2</a:t>
            </a:r>
          </a:p>
          <a:p>
            <a:pPr algn="ctr"/>
            <a:r>
              <a:rPr lang="en-US" altLang="ja-JP" dirty="0"/>
              <a:t>(Processer)</a:t>
            </a:r>
            <a:endParaRPr kumimoji="1" lang="ja-JP" altLang="en-US"/>
          </a:p>
        </p:txBody>
      </p:sp>
      <p:sp>
        <p:nvSpPr>
          <p:cNvPr id="27" name="テキスト ボックス 26">
            <a:extLst>
              <a:ext uri="{FF2B5EF4-FFF2-40B4-BE49-F238E27FC236}">
                <a16:creationId xmlns:a16="http://schemas.microsoft.com/office/drawing/2014/main" id="{5DCEE829-1155-0E4D-9F55-B8A15780343E}"/>
              </a:ext>
            </a:extLst>
          </p:cNvPr>
          <p:cNvSpPr txBox="1"/>
          <p:nvPr/>
        </p:nvSpPr>
        <p:spPr>
          <a:xfrm>
            <a:off x="715108" y="5203022"/>
            <a:ext cx="1417376" cy="369332"/>
          </a:xfrm>
          <a:prstGeom prst="rect">
            <a:avLst/>
          </a:prstGeom>
          <a:noFill/>
        </p:spPr>
        <p:txBody>
          <a:bodyPr wrap="none" rtlCol="0">
            <a:spAutoFit/>
          </a:bodyPr>
          <a:lstStyle/>
          <a:p>
            <a:r>
              <a:rPr kumimoji="1" lang="ja-JP" altLang="en-US"/>
              <a:t>一般的な</a:t>
            </a:r>
            <a:r>
              <a:rPr kumimoji="1" lang="en-US" altLang="ja-JP" dirty="0"/>
              <a:t>PC</a:t>
            </a:r>
            <a:endParaRPr kumimoji="1" lang="ja-JP" altLang="en-US"/>
          </a:p>
        </p:txBody>
      </p:sp>
      <p:sp>
        <p:nvSpPr>
          <p:cNvPr id="28" name="テキスト ボックス 27">
            <a:extLst>
              <a:ext uri="{FF2B5EF4-FFF2-40B4-BE49-F238E27FC236}">
                <a16:creationId xmlns:a16="http://schemas.microsoft.com/office/drawing/2014/main" id="{0303DEE7-AF4C-964E-BC1F-5B75BF24229B}"/>
              </a:ext>
            </a:extLst>
          </p:cNvPr>
          <p:cNvSpPr txBox="1"/>
          <p:nvPr/>
        </p:nvSpPr>
        <p:spPr>
          <a:xfrm>
            <a:off x="6360942" y="5203022"/>
            <a:ext cx="4108817" cy="369332"/>
          </a:xfrm>
          <a:prstGeom prst="rect">
            <a:avLst/>
          </a:prstGeom>
          <a:noFill/>
        </p:spPr>
        <p:txBody>
          <a:bodyPr wrap="none" rtlCol="0">
            <a:spAutoFit/>
          </a:bodyPr>
          <a:lstStyle/>
          <a:p>
            <a:r>
              <a:rPr lang="ja-JP" altLang="en-US"/>
              <a:t>ワークステーション・高性能サーバー</a:t>
            </a:r>
            <a:endParaRPr kumimoji="1" lang="ja-JP" altLang="en-US"/>
          </a:p>
        </p:txBody>
      </p:sp>
      <p:sp>
        <p:nvSpPr>
          <p:cNvPr id="5" name="テキスト ボックス 4">
            <a:extLst>
              <a:ext uri="{FF2B5EF4-FFF2-40B4-BE49-F238E27FC236}">
                <a16:creationId xmlns:a16="http://schemas.microsoft.com/office/drawing/2014/main" id="{79DEBAB1-BF4C-AE45-BDA9-1FB2739C30E1}"/>
              </a:ext>
            </a:extLst>
          </p:cNvPr>
          <p:cNvSpPr txBox="1"/>
          <p:nvPr/>
        </p:nvSpPr>
        <p:spPr>
          <a:xfrm>
            <a:off x="3612175" y="2296999"/>
            <a:ext cx="1569660" cy="369332"/>
          </a:xfrm>
          <a:prstGeom prst="rect">
            <a:avLst/>
          </a:prstGeom>
          <a:noFill/>
        </p:spPr>
        <p:txBody>
          <a:bodyPr wrap="none" rtlCol="0">
            <a:spAutoFit/>
          </a:bodyPr>
          <a:lstStyle/>
          <a:p>
            <a:r>
              <a:rPr kumimoji="1" lang="ja-JP" altLang="en-US"/>
              <a:t>マザーボード</a:t>
            </a:r>
          </a:p>
        </p:txBody>
      </p:sp>
    </p:spTree>
    <p:extLst>
      <p:ext uri="{BB962C8B-B14F-4D97-AF65-F5344CB8AC3E}">
        <p14:creationId xmlns:p14="http://schemas.microsoft.com/office/powerpoint/2010/main" val="401947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C2DCBCA5-6A34-8746-99C9-15B9E5740C8F}"/>
              </a:ext>
            </a:extLst>
          </p:cNvPr>
          <p:cNvSpPr>
            <a:spLocks noGrp="1"/>
          </p:cNvSpPr>
          <p:nvPr>
            <p:ph type="ftr" sz="quarter" idx="11"/>
          </p:nvPr>
        </p:nvSpPr>
        <p:spPr/>
        <p:txBody>
          <a:bodyPr/>
          <a:lstStyle/>
          <a:p>
            <a:r>
              <a:rPr kumimoji="1" lang="en" altLang="ja-JP"/>
              <a:t>Swift GCD(Grand Central Dispatch) API </a:t>
            </a:r>
            <a:r>
              <a:rPr kumimoji="1" lang="ja-JP" altLang="en-US"/>
              <a:t>使い方 </a:t>
            </a:r>
          </a:p>
        </p:txBody>
      </p:sp>
      <p:sp>
        <p:nvSpPr>
          <p:cNvPr id="3" name="スライド番号プレースホルダー 2">
            <a:extLst>
              <a:ext uri="{FF2B5EF4-FFF2-40B4-BE49-F238E27FC236}">
                <a16:creationId xmlns:a16="http://schemas.microsoft.com/office/drawing/2014/main" id="{B140094B-5450-AA43-99C3-657B0BD62A60}"/>
              </a:ext>
            </a:extLst>
          </p:cNvPr>
          <p:cNvSpPr>
            <a:spLocks noGrp="1"/>
          </p:cNvSpPr>
          <p:nvPr>
            <p:ph type="sldNum" sz="quarter" idx="12"/>
          </p:nvPr>
        </p:nvSpPr>
        <p:spPr/>
        <p:txBody>
          <a:bodyPr/>
          <a:lstStyle/>
          <a:p>
            <a:fld id="{7987AE00-6EE0-7E4E-AB7E-D50299276F4C}" type="slidenum">
              <a:rPr kumimoji="1" lang="ja-JP" altLang="en-US" smtClean="0"/>
              <a:t>3</a:t>
            </a:fld>
            <a:endParaRPr kumimoji="1" lang="ja-JP" altLang="en-US"/>
          </a:p>
        </p:txBody>
      </p:sp>
      <p:sp>
        <p:nvSpPr>
          <p:cNvPr id="4" name="正方形/長方形 3">
            <a:extLst>
              <a:ext uri="{FF2B5EF4-FFF2-40B4-BE49-F238E27FC236}">
                <a16:creationId xmlns:a16="http://schemas.microsoft.com/office/drawing/2014/main" id="{55796A15-7B5D-8D47-8B0F-FDFB475532A7}"/>
              </a:ext>
            </a:extLst>
          </p:cNvPr>
          <p:cNvSpPr/>
          <p:nvPr/>
        </p:nvSpPr>
        <p:spPr>
          <a:xfrm>
            <a:off x="3640421" y="2707808"/>
            <a:ext cx="1172307" cy="1172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CA879F-7EE4-674A-BA8B-5C62F48598E6}"/>
              </a:ext>
            </a:extLst>
          </p:cNvPr>
          <p:cNvSpPr txBox="1"/>
          <p:nvPr/>
        </p:nvSpPr>
        <p:spPr>
          <a:xfrm>
            <a:off x="3533201" y="2981750"/>
            <a:ext cx="1422184" cy="646331"/>
          </a:xfrm>
          <a:prstGeom prst="rect">
            <a:avLst/>
          </a:prstGeom>
          <a:noFill/>
        </p:spPr>
        <p:txBody>
          <a:bodyPr wrap="none" rtlCol="0">
            <a:spAutoFit/>
          </a:bodyPr>
          <a:lstStyle/>
          <a:p>
            <a:pPr algn="ctr"/>
            <a:r>
              <a:rPr kumimoji="1" lang="en-US" altLang="ja-JP" dirty="0"/>
              <a:t>CPU</a:t>
            </a:r>
          </a:p>
          <a:p>
            <a:pPr algn="ctr"/>
            <a:r>
              <a:rPr lang="en-US" altLang="ja-JP" dirty="0"/>
              <a:t>(Processer)</a:t>
            </a:r>
            <a:endParaRPr kumimoji="1" lang="ja-JP" altLang="en-US"/>
          </a:p>
        </p:txBody>
      </p:sp>
      <p:sp>
        <p:nvSpPr>
          <p:cNvPr id="6" name="正方形/長方形 5">
            <a:extLst>
              <a:ext uri="{FF2B5EF4-FFF2-40B4-BE49-F238E27FC236}">
                <a16:creationId xmlns:a16="http://schemas.microsoft.com/office/drawing/2014/main" id="{116966D5-1518-244E-B492-DBDD630D3048}"/>
              </a:ext>
            </a:extLst>
          </p:cNvPr>
          <p:cNvSpPr/>
          <p:nvPr/>
        </p:nvSpPr>
        <p:spPr>
          <a:xfrm>
            <a:off x="5691554" y="2707808"/>
            <a:ext cx="1172307" cy="1172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477D8AA-97FF-8341-B6BC-9947C2A0F5AB}"/>
              </a:ext>
            </a:extLst>
          </p:cNvPr>
          <p:cNvSpPr/>
          <p:nvPr/>
        </p:nvSpPr>
        <p:spPr>
          <a:xfrm>
            <a:off x="5943600" y="2959854"/>
            <a:ext cx="668216" cy="66821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677FC19-4E80-1F4D-BF00-13D086B472B6}"/>
              </a:ext>
            </a:extLst>
          </p:cNvPr>
          <p:cNvSpPr txBox="1"/>
          <p:nvPr/>
        </p:nvSpPr>
        <p:spPr>
          <a:xfrm>
            <a:off x="5928616" y="3109295"/>
            <a:ext cx="683200" cy="369332"/>
          </a:xfrm>
          <a:prstGeom prst="rect">
            <a:avLst/>
          </a:prstGeom>
          <a:noFill/>
        </p:spPr>
        <p:txBody>
          <a:bodyPr wrap="none" rtlCol="0">
            <a:spAutoFit/>
          </a:bodyPr>
          <a:lstStyle/>
          <a:p>
            <a:r>
              <a:rPr kumimoji="1" lang="en-US" altLang="ja-JP" dirty="0"/>
              <a:t>Core</a:t>
            </a:r>
            <a:endParaRPr kumimoji="1" lang="ja-JP" altLang="en-US"/>
          </a:p>
        </p:txBody>
      </p:sp>
      <p:sp>
        <p:nvSpPr>
          <p:cNvPr id="9" name="テキスト ボックス 8">
            <a:extLst>
              <a:ext uri="{FF2B5EF4-FFF2-40B4-BE49-F238E27FC236}">
                <a16:creationId xmlns:a16="http://schemas.microsoft.com/office/drawing/2014/main" id="{D4AD6C15-D23B-8B40-BCB0-06E2274E27CB}"/>
              </a:ext>
            </a:extLst>
          </p:cNvPr>
          <p:cNvSpPr txBox="1"/>
          <p:nvPr/>
        </p:nvSpPr>
        <p:spPr>
          <a:xfrm>
            <a:off x="5575431" y="3947495"/>
            <a:ext cx="1404552" cy="369332"/>
          </a:xfrm>
          <a:prstGeom prst="rect">
            <a:avLst/>
          </a:prstGeom>
          <a:noFill/>
        </p:spPr>
        <p:txBody>
          <a:bodyPr wrap="none" rtlCol="0">
            <a:spAutoFit/>
          </a:bodyPr>
          <a:lstStyle/>
          <a:p>
            <a:r>
              <a:rPr kumimoji="1" lang="en-US" altLang="ja-JP" dirty="0"/>
              <a:t>Single Core</a:t>
            </a:r>
            <a:endParaRPr kumimoji="1" lang="ja-JP" altLang="en-US"/>
          </a:p>
        </p:txBody>
      </p:sp>
      <p:sp>
        <p:nvSpPr>
          <p:cNvPr id="10" name="正方形/長方形 9">
            <a:extLst>
              <a:ext uri="{FF2B5EF4-FFF2-40B4-BE49-F238E27FC236}">
                <a16:creationId xmlns:a16="http://schemas.microsoft.com/office/drawing/2014/main" id="{9E931135-F373-F043-85F8-603A52A29CAF}"/>
              </a:ext>
            </a:extLst>
          </p:cNvPr>
          <p:cNvSpPr/>
          <p:nvPr/>
        </p:nvSpPr>
        <p:spPr>
          <a:xfrm>
            <a:off x="7754816" y="2707808"/>
            <a:ext cx="1172307" cy="1172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0E16DE-61FC-2147-83F0-56B13022D68F}"/>
              </a:ext>
            </a:extLst>
          </p:cNvPr>
          <p:cNvSpPr/>
          <p:nvPr/>
        </p:nvSpPr>
        <p:spPr>
          <a:xfrm>
            <a:off x="7872046" y="3293961"/>
            <a:ext cx="480646" cy="48064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F4AE4EB-309A-8F4F-A555-1E0A53A15C78}"/>
              </a:ext>
            </a:extLst>
          </p:cNvPr>
          <p:cNvSpPr txBox="1"/>
          <p:nvPr/>
        </p:nvSpPr>
        <p:spPr>
          <a:xfrm>
            <a:off x="7706319" y="3947495"/>
            <a:ext cx="1244251" cy="369332"/>
          </a:xfrm>
          <a:prstGeom prst="rect">
            <a:avLst/>
          </a:prstGeom>
          <a:noFill/>
        </p:spPr>
        <p:txBody>
          <a:bodyPr wrap="none" rtlCol="0">
            <a:spAutoFit/>
          </a:bodyPr>
          <a:lstStyle/>
          <a:p>
            <a:r>
              <a:rPr kumimoji="1" lang="en-US" altLang="ja-JP" dirty="0"/>
              <a:t>Dual Core</a:t>
            </a:r>
            <a:endParaRPr kumimoji="1" lang="ja-JP" altLang="en-US"/>
          </a:p>
        </p:txBody>
      </p:sp>
      <p:sp>
        <p:nvSpPr>
          <p:cNvPr id="13" name="正方形/長方形 12">
            <a:extLst>
              <a:ext uri="{FF2B5EF4-FFF2-40B4-BE49-F238E27FC236}">
                <a16:creationId xmlns:a16="http://schemas.microsoft.com/office/drawing/2014/main" id="{12A423A0-B65E-734F-ABE3-FD6D16BB9CF7}"/>
              </a:ext>
            </a:extLst>
          </p:cNvPr>
          <p:cNvSpPr/>
          <p:nvPr/>
        </p:nvSpPr>
        <p:spPr>
          <a:xfrm>
            <a:off x="8352692" y="2813315"/>
            <a:ext cx="480646" cy="48064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D682D86-CB97-8247-B99E-9ECEFE0A788D}"/>
              </a:ext>
            </a:extLst>
          </p:cNvPr>
          <p:cNvSpPr txBox="1"/>
          <p:nvPr/>
        </p:nvSpPr>
        <p:spPr>
          <a:xfrm>
            <a:off x="8363338" y="2904141"/>
            <a:ext cx="470000" cy="369332"/>
          </a:xfrm>
          <a:prstGeom prst="rect">
            <a:avLst/>
          </a:prstGeom>
          <a:noFill/>
        </p:spPr>
        <p:txBody>
          <a:bodyPr wrap="none" rtlCol="0">
            <a:spAutoFit/>
          </a:bodyPr>
          <a:lstStyle/>
          <a:p>
            <a:r>
              <a:rPr kumimoji="1" lang="en-US" altLang="ja-JP" dirty="0"/>
              <a:t>C1</a:t>
            </a:r>
            <a:endParaRPr kumimoji="1" lang="ja-JP" altLang="en-US"/>
          </a:p>
        </p:txBody>
      </p:sp>
      <p:sp>
        <p:nvSpPr>
          <p:cNvPr id="15" name="テキスト ボックス 14">
            <a:extLst>
              <a:ext uri="{FF2B5EF4-FFF2-40B4-BE49-F238E27FC236}">
                <a16:creationId xmlns:a16="http://schemas.microsoft.com/office/drawing/2014/main" id="{5F7AA930-21A2-FD4F-AFCA-4D6F26704996}"/>
              </a:ext>
            </a:extLst>
          </p:cNvPr>
          <p:cNvSpPr txBox="1"/>
          <p:nvPr/>
        </p:nvSpPr>
        <p:spPr>
          <a:xfrm>
            <a:off x="7870969" y="3378871"/>
            <a:ext cx="470000" cy="369332"/>
          </a:xfrm>
          <a:prstGeom prst="rect">
            <a:avLst/>
          </a:prstGeom>
          <a:noFill/>
        </p:spPr>
        <p:txBody>
          <a:bodyPr wrap="none" rtlCol="0">
            <a:spAutoFit/>
          </a:bodyPr>
          <a:lstStyle/>
          <a:p>
            <a:r>
              <a:rPr kumimoji="1" lang="en-US" altLang="ja-JP" dirty="0"/>
              <a:t>C2</a:t>
            </a:r>
            <a:endParaRPr kumimoji="1" lang="ja-JP" altLang="en-US"/>
          </a:p>
        </p:txBody>
      </p:sp>
      <p:sp>
        <p:nvSpPr>
          <p:cNvPr id="16" name="テキスト ボックス 15">
            <a:extLst>
              <a:ext uri="{FF2B5EF4-FFF2-40B4-BE49-F238E27FC236}">
                <a16:creationId xmlns:a16="http://schemas.microsoft.com/office/drawing/2014/main" id="{C28A4818-F712-3C46-8CF4-C4DA2CCC7E02}"/>
              </a:ext>
            </a:extLst>
          </p:cNvPr>
          <p:cNvSpPr txBox="1"/>
          <p:nvPr/>
        </p:nvSpPr>
        <p:spPr>
          <a:xfrm>
            <a:off x="160615" y="937847"/>
            <a:ext cx="3877985" cy="369332"/>
          </a:xfrm>
          <a:prstGeom prst="rect">
            <a:avLst/>
          </a:prstGeom>
          <a:noFill/>
        </p:spPr>
        <p:txBody>
          <a:bodyPr wrap="none" rtlCol="0">
            <a:spAutoFit/>
          </a:bodyPr>
          <a:lstStyle/>
          <a:p>
            <a:r>
              <a:rPr kumimoji="1" lang="ja-JP" altLang="en-US"/>
              <a:t>コア数・・・中央演算処理装置の数</a:t>
            </a:r>
          </a:p>
        </p:txBody>
      </p:sp>
      <p:sp>
        <p:nvSpPr>
          <p:cNvPr id="17" name="テキスト ボックス 16">
            <a:extLst>
              <a:ext uri="{FF2B5EF4-FFF2-40B4-BE49-F238E27FC236}">
                <a16:creationId xmlns:a16="http://schemas.microsoft.com/office/drawing/2014/main" id="{B62E636D-7D0C-B74A-A6D8-0A60F1DC2ADB}"/>
              </a:ext>
            </a:extLst>
          </p:cNvPr>
          <p:cNvSpPr txBox="1"/>
          <p:nvPr/>
        </p:nvSpPr>
        <p:spPr>
          <a:xfrm>
            <a:off x="134911" y="194872"/>
            <a:ext cx="9360782" cy="461665"/>
          </a:xfrm>
          <a:prstGeom prst="rect">
            <a:avLst/>
          </a:prstGeom>
          <a:noFill/>
        </p:spPr>
        <p:txBody>
          <a:bodyPr wrap="square" rtlCol="0">
            <a:spAutoFit/>
          </a:bodyPr>
          <a:lstStyle/>
          <a:p>
            <a:r>
              <a:rPr lang="en-US" altLang="ja-JP" sz="2400" dirty="0"/>
              <a:t>CPU(</a:t>
            </a:r>
            <a:r>
              <a:rPr lang="ja-JP" altLang="en-US" sz="2400"/>
              <a:t>プロセッサ</a:t>
            </a:r>
            <a:r>
              <a:rPr lang="en-US" altLang="ja-JP" sz="2400" dirty="0"/>
              <a:t>)</a:t>
            </a:r>
            <a:r>
              <a:rPr lang="ja-JP" altLang="en-US" sz="2400"/>
              <a:t>・コア</a:t>
            </a:r>
            <a:endParaRPr lang="en-US" altLang="ja-JP" sz="2400" dirty="0"/>
          </a:p>
        </p:txBody>
      </p:sp>
    </p:spTree>
    <p:extLst>
      <p:ext uri="{BB962C8B-B14F-4D97-AF65-F5344CB8AC3E}">
        <p14:creationId xmlns:p14="http://schemas.microsoft.com/office/powerpoint/2010/main" val="215306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D132A19-AF04-5B49-A33F-78413A6F81DF}"/>
              </a:ext>
            </a:extLst>
          </p:cNvPr>
          <p:cNvSpPr txBox="1"/>
          <p:nvPr/>
        </p:nvSpPr>
        <p:spPr>
          <a:xfrm>
            <a:off x="134911" y="194872"/>
            <a:ext cx="9360782" cy="461665"/>
          </a:xfrm>
          <a:prstGeom prst="rect">
            <a:avLst/>
          </a:prstGeom>
          <a:noFill/>
        </p:spPr>
        <p:txBody>
          <a:bodyPr wrap="square" rtlCol="0">
            <a:spAutoFit/>
          </a:bodyPr>
          <a:lstStyle/>
          <a:p>
            <a:r>
              <a:rPr lang="ja-JP" altLang="en-US" sz="2400"/>
              <a:t>コア</a:t>
            </a:r>
            <a:r>
              <a:rPr lang="en-US" altLang="ja-JP" sz="2400" dirty="0"/>
              <a:t>(or </a:t>
            </a:r>
            <a:r>
              <a:rPr lang="ja-JP" altLang="en-US" sz="2400"/>
              <a:t>論理プロセッサ</a:t>
            </a:r>
            <a:r>
              <a:rPr lang="en-US" altLang="ja-JP" sz="2400" dirty="0"/>
              <a:t>)</a:t>
            </a:r>
          </a:p>
        </p:txBody>
      </p:sp>
      <p:sp>
        <p:nvSpPr>
          <p:cNvPr id="3" name="テキスト ボックス 2">
            <a:extLst>
              <a:ext uri="{FF2B5EF4-FFF2-40B4-BE49-F238E27FC236}">
                <a16:creationId xmlns:a16="http://schemas.microsoft.com/office/drawing/2014/main" id="{760D807D-CA27-1A47-AD41-5F4D8FEB3414}"/>
              </a:ext>
            </a:extLst>
          </p:cNvPr>
          <p:cNvSpPr txBox="1"/>
          <p:nvPr/>
        </p:nvSpPr>
        <p:spPr>
          <a:xfrm>
            <a:off x="9368" y="798433"/>
            <a:ext cx="6135013" cy="646331"/>
          </a:xfrm>
          <a:prstGeom prst="rect">
            <a:avLst/>
          </a:prstGeom>
          <a:noFill/>
        </p:spPr>
        <p:txBody>
          <a:bodyPr wrap="none" rtlCol="0">
            <a:spAutoFit/>
          </a:bodyPr>
          <a:lstStyle/>
          <a:p>
            <a:r>
              <a:rPr kumimoji="1" lang="ja-JP" altLang="en-US"/>
              <a:t>スレッド</a:t>
            </a:r>
            <a:r>
              <a:rPr kumimoji="1" lang="en-US" altLang="ja-JP" dirty="0"/>
              <a:t>SP(</a:t>
            </a:r>
            <a:r>
              <a:rPr kumimoji="1" lang="ja-JP" altLang="en-US"/>
              <a:t>サポート</a:t>
            </a:r>
            <a:r>
              <a:rPr kumimoji="1" lang="en-US" altLang="ja-JP" dirty="0"/>
              <a:t>)</a:t>
            </a:r>
          </a:p>
          <a:p>
            <a:r>
              <a:rPr kumimoji="1" lang="ja-JP" altLang="en-US"/>
              <a:t>同一コア内で複数の命令</a:t>
            </a:r>
            <a:r>
              <a:rPr kumimoji="1" lang="en-US" altLang="ja-JP" dirty="0"/>
              <a:t>(</a:t>
            </a:r>
            <a:r>
              <a:rPr kumimoji="1" lang="ja-JP" altLang="en-US"/>
              <a:t>スレッド</a:t>
            </a:r>
            <a:r>
              <a:rPr kumimoji="1" lang="en-US" altLang="ja-JP" dirty="0"/>
              <a:t>)</a:t>
            </a:r>
            <a:r>
              <a:rPr kumimoji="1" lang="ja-JP" altLang="en-US"/>
              <a:t>を平行実行する機能。</a:t>
            </a:r>
            <a:endParaRPr kumimoji="1" lang="en-US" altLang="ja-JP" dirty="0"/>
          </a:p>
        </p:txBody>
      </p:sp>
      <p:sp>
        <p:nvSpPr>
          <p:cNvPr id="4" name="正方形/長方形 3">
            <a:extLst>
              <a:ext uri="{FF2B5EF4-FFF2-40B4-BE49-F238E27FC236}">
                <a16:creationId xmlns:a16="http://schemas.microsoft.com/office/drawing/2014/main" id="{99469BA4-104B-BD40-84EF-8F0DC367DE79}"/>
              </a:ext>
            </a:extLst>
          </p:cNvPr>
          <p:cNvSpPr/>
          <p:nvPr/>
        </p:nvSpPr>
        <p:spPr>
          <a:xfrm>
            <a:off x="241634" y="1819294"/>
            <a:ext cx="1172307" cy="1172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6222552-42DE-444F-94A2-C944FF7C6716}"/>
              </a:ext>
            </a:extLst>
          </p:cNvPr>
          <p:cNvSpPr/>
          <p:nvPr/>
        </p:nvSpPr>
        <p:spPr>
          <a:xfrm>
            <a:off x="358864" y="2405447"/>
            <a:ext cx="480646" cy="48064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1060F87-A0C4-C945-A2D1-AABC655CD258}"/>
              </a:ext>
            </a:extLst>
          </p:cNvPr>
          <p:cNvSpPr txBox="1"/>
          <p:nvPr/>
        </p:nvSpPr>
        <p:spPr>
          <a:xfrm>
            <a:off x="193137" y="3058981"/>
            <a:ext cx="1313180" cy="369332"/>
          </a:xfrm>
          <a:prstGeom prst="rect">
            <a:avLst/>
          </a:prstGeom>
          <a:noFill/>
        </p:spPr>
        <p:txBody>
          <a:bodyPr wrap="none" rtlCol="0">
            <a:spAutoFit/>
          </a:bodyPr>
          <a:lstStyle/>
          <a:p>
            <a:r>
              <a:rPr kumimoji="1" lang="en-US" altLang="ja-JP" dirty="0"/>
              <a:t>Quad Core</a:t>
            </a:r>
            <a:endParaRPr kumimoji="1" lang="ja-JP" altLang="en-US"/>
          </a:p>
        </p:txBody>
      </p:sp>
      <p:sp>
        <p:nvSpPr>
          <p:cNvPr id="7" name="正方形/長方形 6">
            <a:extLst>
              <a:ext uri="{FF2B5EF4-FFF2-40B4-BE49-F238E27FC236}">
                <a16:creationId xmlns:a16="http://schemas.microsoft.com/office/drawing/2014/main" id="{C4B43A6A-1B3F-5F4A-AA32-4729FD8589E7}"/>
              </a:ext>
            </a:extLst>
          </p:cNvPr>
          <p:cNvSpPr/>
          <p:nvPr/>
        </p:nvSpPr>
        <p:spPr>
          <a:xfrm>
            <a:off x="839510" y="1924801"/>
            <a:ext cx="480646" cy="48064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6CBA7DE-754A-7A49-9750-2AE74A573924}"/>
              </a:ext>
            </a:extLst>
          </p:cNvPr>
          <p:cNvSpPr txBox="1"/>
          <p:nvPr/>
        </p:nvSpPr>
        <p:spPr>
          <a:xfrm>
            <a:off x="850156" y="2015627"/>
            <a:ext cx="470000" cy="369332"/>
          </a:xfrm>
          <a:prstGeom prst="rect">
            <a:avLst/>
          </a:prstGeom>
          <a:noFill/>
        </p:spPr>
        <p:txBody>
          <a:bodyPr wrap="none" rtlCol="0">
            <a:spAutoFit/>
          </a:bodyPr>
          <a:lstStyle/>
          <a:p>
            <a:r>
              <a:rPr kumimoji="1" lang="en-US" altLang="ja-JP" dirty="0"/>
              <a:t>C2</a:t>
            </a:r>
            <a:endParaRPr kumimoji="1" lang="ja-JP" altLang="en-US"/>
          </a:p>
        </p:txBody>
      </p:sp>
      <p:sp>
        <p:nvSpPr>
          <p:cNvPr id="9" name="テキスト ボックス 8">
            <a:extLst>
              <a:ext uri="{FF2B5EF4-FFF2-40B4-BE49-F238E27FC236}">
                <a16:creationId xmlns:a16="http://schemas.microsoft.com/office/drawing/2014/main" id="{28B36006-ABB8-C943-B28B-01BFA0451F27}"/>
              </a:ext>
            </a:extLst>
          </p:cNvPr>
          <p:cNvSpPr txBox="1"/>
          <p:nvPr/>
        </p:nvSpPr>
        <p:spPr>
          <a:xfrm>
            <a:off x="357787" y="2490357"/>
            <a:ext cx="470000" cy="369332"/>
          </a:xfrm>
          <a:prstGeom prst="rect">
            <a:avLst/>
          </a:prstGeom>
          <a:noFill/>
        </p:spPr>
        <p:txBody>
          <a:bodyPr wrap="none" rtlCol="0">
            <a:spAutoFit/>
          </a:bodyPr>
          <a:lstStyle/>
          <a:p>
            <a:r>
              <a:rPr kumimoji="1" lang="en-US" altLang="ja-JP" dirty="0"/>
              <a:t>C3</a:t>
            </a:r>
            <a:endParaRPr kumimoji="1" lang="ja-JP" altLang="en-US"/>
          </a:p>
        </p:txBody>
      </p:sp>
      <p:sp>
        <p:nvSpPr>
          <p:cNvPr id="10" name="正方形/長方形 9">
            <a:extLst>
              <a:ext uri="{FF2B5EF4-FFF2-40B4-BE49-F238E27FC236}">
                <a16:creationId xmlns:a16="http://schemas.microsoft.com/office/drawing/2014/main" id="{9653F9E2-E9B5-1F45-914B-6E2BE247B580}"/>
              </a:ext>
            </a:extLst>
          </p:cNvPr>
          <p:cNvSpPr/>
          <p:nvPr/>
        </p:nvSpPr>
        <p:spPr>
          <a:xfrm>
            <a:off x="357787" y="1924801"/>
            <a:ext cx="480646" cy="48064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E9088A5-6960-744F-8A09-FEEB32D22D3B}"/>
              </a:ext>
            </a:extLst>
          </p:cNvPr>
          <p:cNvSpPr txBox="1"/>
          <p:nvPr/>
        </p:nvSpPr>
        <p:spPr>
          <a:xfrm>
            <a:off x="368433" y="2015627"/>
            <a:ext cx="470000" cy="369332"/>
          </a:xfrm>
          <a:prstGeom prst="rect">
            <a:avLst/>
          </a:prstGeom>
          <a:noFill/>
        </p:spPr>
        <p:txBody>
          <a:bodyPr wrap="none" rtlCol="0">
            <a:spAutoFit/>
          </a:bodyPr>
          <a:lstStyle/>
          <a:p>
            <a:r>
              <a:rPr kumimoji="1" lang="en-US" altLang="ja-JP" dirty="0"/>
              <a:t>C1</a:t>
            </a:r>
            <a:endParaRPr kumimoji="1" lang="ja-JP" altLang="en-US"/>
          </a:p>
        </p:txBody>
      </p:sp>
      <p:sp>
        <p:nvSpPr>
          <p:cNvPr id="12" name="正方形/長方形 11">
            <a:extLst>
              <a:ext uri="{FF2B5EF4-FFF2-40B4-BE49-F238E27FC236}">
                <a16:creationId xmlns:a16="http://schemas.microsoft.com/office/drawing/2014/main" id="{DF1D652F-CBBB-514F-A094-7C17F36FBE9E}"/>
              </a:ext>
            </a:extLst>
          </p:cNvPr>
          <p:cNvSpPr/>
          <p:nvPr/>
        </p:nvSpPr>
        <p:spPr>
          <a:xfrm>
            <a:off x="839510" y="2405447"/>
            <a:ext cx="480646" cy="48064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2E2B683-9E1A-0F44-B4EE-6A632281C122}"/>
              </a:ext>
            </a:extLst>
          </p:cNvPr>
          <p:cNvSpPr txBox="1"/>
          <p:nvPr/>
        </p:nvSpPr>
        <p:spPr>
          <a:xfrm>
            <a:off x="850156" y="2496273"/>
            <a:ext cx="470000" cy="369332"/>
          </a:xfrm>
          <a:prstGeom prst="rect">
            <a:avLst/>
          </a:prstGeom>
          <a:noFill/>
        </p:spPr>
        <p:txBody>
          <a:bodyPr wrap="none" rtlCol="0">
            <a:spAutoFit/>
          </a:bodyPr>
          <a:lstStyle/>
          <a:p>
            <a:r>
              <a:rPr kumimoji="1" lang="en-US" altLang="ja-JP" dirty="0"/>
              <a:t>C4</a:t>
            </a:r>
            <a:endParaRPr kumimoji="1" lang="ja-JP" altLang="en-US"/>
          </a:p>
        </p:txBody>
      </p:sp>
      <p:sp>
        <p:nvSpPr>
          <p:cNvPr id="14" name="正方形/長方形 13">
            <a:extLst>
              <a:ext uri="{FF2B5EF4-FFF2-40B4-BE49-F238E27FC236}">
                <a16:creationId xmlns:a16="http://schemas.microsoft.com/office/drawing/2014/main" id="{4225CF8C-52C0-C741-B674-BAFE59903F3D}"/>
              </a:ext>
            </a:extLst>
          </p:cNvPr>
          <p:cNvSpPr/>
          <p:nvPr/>
        </p:nvSpPr>
        <p:spPr>
          <a:xfrm>
            <a:off x="2406084" y="1711234"/>
            <a:ext cx="1005098" cy="10050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58A15562-3B19-D140-BA40-BFD71A1E02AC}"/>
              </a:ext>
            </a:extLst>
          </p:cNvPr>
          <p:cNvCxnSpPr/>
          <p:nvPr/>
        </p:nvCxnSpPr>
        <p:spPr>
          <a:xfrm flipV="1">
            <a:off x="1308433" y="1714009"/>
            <a:ext cx="1084386" cy="210792"/>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380296A-118F-514C-AA9F-8EAEED39B71E}"/>
              </a:ext>
            </a:extLst>
          </p:cNvPr>
          <p:cNvCxnSpPr>
            <a:cxnSpLocks/>
          </p:cNvCxnSpPr>
          <p:nvPr/>
        </p:nvCxnSpPr>
        <p:spPr>
          <a:xfrm>
            <a:off x="1320156" y="2405447"/>
            <a:ext cx="1085928" cy="31088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9DDFE16-8DF4-0D48-852E-1BEF51DBBAAD}"/>
              </a:ext>
            </a:extLst>
          </p:cNvPr>
          <p:cNvGrpSpPr/>
          <p:nvPr/>
        </p:nvGrpSpPr>
        <p:grpSpPr>
          <a:xfrm>
            <a:off x="2480740" y="1778311"/>
            <a:ext cx="378021" cy="893857"/>
            <a:chOff x="2913183" y="2490979"/>
            <a:chExt cx="378021" cy="893857"/>
          </a:xfrm>
        </p:grpSpPr>
        <p:sp>
          <p:nvSpPr>
            <p:cNvPr id="18" name="正方形/長方形 17">
              <a:extLst>
                <a:ext uri="{FF2B5EF4-FFF2-40B4-BE49-F238E27FC236}">
                  <a16:creationId xmlns:a16="http://schemas.microsoft.com/office/drawing/2014/main" id="{D6E7B104-11B8-D447-A038-10ACBACB621B}"/>
                </a:ext>
              </a:extLst>
            </p:cNvPr>
            <p:cNvSpPr/>
            <p:nvPr/>
          </p:nvSpPr>
          <p:spPr>
            <a:xfrm>
              <a:off x="2913183" y="2490979"/>
              <a:ext cx="378021" cy="89385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8BF5966-E092-874D-9334-93E2595BD373}"/>
                </a:ext>
              </a:extLst>
            </p:cNvPr>
            <p:cNvSpPr/>
            <p:nvPr/>
          </p:nvSpPr>
          <p:spPr>
            <a:xfrm>
              <a:off x="2925756" y="3300994"/>
              <a:ext cx="306977" cy="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D804F8E-65FF-B245-9EB2-736D165214B5}"/>
                </a:ext>
              </a:extLst>
            </p:cNvPr>
            <p:cNvSpPr/>
            <p:nvPr/>
          </p:nvSpPr>
          <p:spPr>
            <a:xfrm>
              <a:off x="2925756" y="3203025"/>
              <a:ext cx="241987" cy="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983F9-9926-7E46-A418-4D393A6428BC}"/>
                </a:ext>
              </a:extLst>
            </p:cNvPr>
            <p:cNvSpPr/>
            <p:nvPr/>
          </p:nvSpPr>
          <p:spPr>
            <a:xfrm>
              <a:off x="2925757" y="3104240"/>
              <a:ext cx="192094" cy="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A49FCEC-3AD0-7E41-A1D0-DEB583F8E8DB}"/>
                </a:ext>
              </a:extLst>
            </p:cNvPr>
            <p:cNvSpPr/>
            <p:nvPr/>
          </p:nvSpPr>
          <p:spPr>
            <a:xfrm>
              <a:off x="2925757" y="3005815"/>
              <a:ext cx="160343" cy="70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9941DD8-F3FD-A741-83D5-23A1058745FE}"/>
              </a:ext>
            </a:extLst>
          </p:cNvPr>
          <p:cNvGrpSpPr/>
          <p:nvPr/>
        </p:nvGrpSpPr>
        <p:grpSpPr>
          <a:xfrm>
            <a:off x="2960411" y="1778311"/>
            <a:ext cx="378021" cy="893857"/>
            <a:chOff x="3392854" y="2490979"/>
            <a:chExt cx="378021" cy="893857"/>
          </a:xfrm>
        </p:grpSpPr>
        <p:sp>
          <p:nvSpPr>
            <p:cNvPr id="24" name="正方形/長方形 23">
              <a:extLst>
                <a:ext uri="{FF2B5EF4-FFF2-40B4-BE49-F238E27FC236}">
                  <a16:creationId xmlns:a16="http://schemas.microsoft.com/office/drawing/2014/main" id="{8BB80C6C-E9C7-A34C-B07C-F695F0022116}"/>
                </a:ext>
              </a:extLst>
            </p:cNvPr>
            <p:cNvSpPr/>
            <p:nvPr/>
          </p:nvSpPr>
          <p:spPr>
            <a:xfrm>
              <a:off x="3392854" y="2490979"/>
              <a:ext cx="378021" cy="89385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F511E67-3048-2F4A-9DDD-77DE769BA9F2}"/>
                </a:ext>
              </a:extLst>
            </p:cNvPr>
            <p:cNvSpPr/>
            <p:nvPr/>
          </p:nvSpPr>
          <p:spPr>
            <a:xfrm>
              <a:off x="3411887" y="3300994"/>
              <a:ext cx="328263" cy="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D6465DA7-F082-5542-B952-193BA39DDD27}"/>
                </a:ext>
              </a:extLst>
            </p:cNvPr>
            <p:cNvSpPr/>
            <p:nvPr/>
          </p:nvSpPr>
          <p:spPr>
            <a:xfrm>
              <a:off x="3411887" y="3203025"/>
              <a:ext cx="290163" cy="70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6FA10880-D2C0-B149-B0FA-EB361659294F}"/>
                </a:ext>
              </a:extLst>
            </p:cNvPr>
            <p:cNvSpPr/>
            <p:nvPr/>
          </p:nvSpPr>
          <p:spPr>
            <a:xfrm>
              <a:off x="3411888" y="3104240"/>
              <a:ext cx="134587" cy="70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DCC0D5F-DBE1-FC49-A1A8-BE425ABEB13E}"/>
                </a:ext>
              </a:extLst>
            </p:cNvPr>
            <p:cNvSpPr/>
            <p:nvPr/>
          </p:nvSpPr>
          <p:spPr>
            <a:xfrm>
              <a:off x="3411888" y="3005815"/>
              <a:ext cx="83787" cy="698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3AF9641A-BD8B-FF41-8C96-7F0A9B93951A}"/>
              </a:ext>
            </a:extLst>
          </p:cNvPr>
          <p:cNvSpPr txBox="1"/>
          <p:nvPr/>
        </p:nvSpPr>
        <p:spPr>
          <a:xfrm>
            <a:off x="2455118" y="1855907"/>
            <a:ext cx="458780" cy="369332"/>
          </a:xfrm>
          <a:prstGeom prst="rect">
            <a:avLst/>
          </a:prstGeom>
          <a:noFill/>
        </p:spPr>
        <p:txBody>
          <a:bodyPr wrap="none" rtlCol="0">
            <a:spAutoFit/>
          </a:bodyPr>
          <a:lstStyle/>
          <a:p>
            <a:r>
              <a:rPr kumimoji="1" lang="en-US" altLang="ja-JP" dirty="0">
                <a:solidFill>
                  <a:schemeClr val="bg1"/>
                </a:solidFill>
              </a:rPr>
              <a:t>T1</a:t>
            </a:r>
            <a:endParaRPr kumimoji="1" lang="ja-JP" altLang="en-US">
              <a:solidFill>
                <a:schemeClr val="bg1"/>
              </a:solidFill>
            </a:endParaRPr>
          </a:p>
        </p:txBody>
      </p:sp>
      <p:sp>
        <p:nvSpPr>
          <p:cNvPr id="30" name="テキスト ボックス 29">
            <a:extLst>
              <a:ext uri="{FF2B5EF4-FFF2-40B4-BE49-F238E27FC236}">
                <a16:creationId xmlns:a16="http://schemas.microsoft.com/office/drawing/2014/main" id="{17F7CAAA-7D13-3C49-8032-C79DD98087D9}"/>
              </a:ext>
            </a:extLst>
          </p:cNvPr>
          <p:cNvSpPr txBox="1"/>
          <p:nvPr/>
        </p:nvSpPr>
        <p:spPr>
          <a:xfrm>
            <a:off x="2927163" y="1869806"/>
            <a:ext cx="458780" cy="369332"/>
          </a:xfrm>
          <a:prstGeom prst="rect">
            <a:avLst/>
          </a:prstGeom>
          <a:noFill/>
        </p:spPr>
        <p:txBody>
          <a:bodyPr wrap="none" rtlCol="0">
            <a:spAutoFit/>
          </a:bodyPr>
          <a:lstStyle/>
          <a:p>
            <a:r>
              <a:rPr kumimoji="1" lang="en-US" altLang="ja-JP" dirty="0">
                <a:solidFill>
                  <a:schemeClr val="bg1"/>
                </a:solidFill>
              </a:rPr>
              <a:t>T2</a:t>
            </a:r>
            <a:endParaRPr kumimoji="1" lang="ja-JP" altLang="en-US">
              <a:solidFill>
                <a:schemeClr val="bg1"/>
              </a:solidFill>
            </a:endParaRPr>
          </a:p>
        </p:txBody>
      </p:sp>
      <p:sp>
        <p:nvSpPr>
          <p:cNvPr id="31" name="テキスト ボックス 30">
            <a:extLst>
              <a:ext uri="{FF2B5EF4-FFF2-40B4-BE49-F238E27FC236}">
                <a16:creationId xmlns:a16="http://schemas.microsoft.com/office/drawing/2014/main" id="{1F25F343-DEA6-1044-83E9-D60A78EC9AC8}"/>
              </a:ext>
            </a:extLst>
          </p:cNvPr>
          <p:cNvSpPr txBox="1"/>
          <p:nvPr/>
        </p:nvSpPr>
        <p:spPr>
          <a:xfrm>
            <a:off x="3710690" y="2791553"/>
            <a:ext cx="2234907" cy="369332"/>
          </a:xfrm>
          <a:prstGeom prst="rect">
            <a:avLst/>
          </a:prstGeom>
          <a:noFill/>
        </p:spPr>
        <p:txBody>
          <a:bodyPr wrap="none" rtlCol="0">
            <a:spAutoFit/>
          </a:bodyPr>
          <a:lstStyle/>
          <a:p>
            <a:r>
              <a:rPr kumimoji="1" lang="en-US" altLang="ja-JP" dirty="0"/>
              <a:t>1</a:t>
            </a:r>
            <a:r>
              <a:rPr kumimoji="1" lang="ja-JP" altLang="en-US"/>
              <a:t>コア</a:t>
            </a:r>
            <a:r>
              <a:rPr lang="en-US" altLang="ja-JP" dirty="0"/>
              <a:t>/1</a:t>
            </a:r>
            <a:r>
              <a:rPr lang="ja-JP" altLang="en-US"/>
              <a:t>スレッド</a:t>
            </a:r>
            <a:r>
              <a:rPr lang="en-US" altLang="ja-JP" dirty="0"/>
              <a:t>SP</a:t>
            </a:r>
            <a:endParaRPr kumimoji="1" lang="ja-JP" altLang="en-US"/>
          </a:p>
        </p:txBody>
      </p:sp>
      <p:sp>
        <p:nvSpPr>
          <p:cNvPr id="32" name="正方形/長方形 31">
            <a:extLst>
              <a:ext uri="{FF2B5EF4-FFF2-40B4-BE49-F238E27FC236}">
                <a16:creationId xmlns:a16="http://schemas.microsoft.com/office/drawing/2014/main" id="{BC463E71-5736-984F-868F-4AEFD3C430B5}"/>
              </a:ext>
            </a:extLst>
          </p:cNvPr>
          <p:cNvSpPr/>
          <p:nvPr/>
        </p:nvSpPr>
        <p:spPr>
          <a:xfrm>
            <a:off x="4047808" y="1711233"/>
            <a:ext cx="1005098" cy="10050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C5DEC1D8-76FA-9445-BDA3-436EAA59D397}"/>
              </a:ext>
            </a:extLst>
          </p:cNvPr>
          <p:cNvGrpSpPr/>
          <p:nvPr/>
        </p:nvGrpSpPr>
        <p:grpSpPr>
          <a:xfrm>
            <a:off x="4122464" y="1778310"/>
            <a:ext cx="840232" cy="893857"/>
            <a:chOff x="2913183" y="2490979"/>
            <a:chExt cx="840232" cy="893857"/>
          </a:xfrm>
        </p:grpSpPr>
        <p:sp>
          <p:nvSpPr>
            <p:cNvPr id="34" name="正方形/長方形 33">
              <a:extLst>
                <a:ext uri="{FF2B5EF4-FFF2-40B4-BE49-F238E27FC236}">
                  <a16:creationId xmlns:a16="http://schemas.microsoft.com/office/drawing/2014/main" id="{E22E66B0-6CE0-ED43-94F7-22B5486FC480}"/>
                </a:ext>
              </a:extLst>
            </p:cNvPr>
            <p:cNvSpPr/>
            <p:nvPr/>
          </p:nvSpPr>
          <p:spPr>
            <a:xfrm>
              <a:off x="2913183" y="2490979"/>
              <a:ext cx="840232" cy="89385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E940CA1-F23E-DF49-8DF9-3CD355754D1E}"/>
                </a:ext>
              </a:extLst>
            </p:cNvPr>
            <p:cNvSpPr/>
            <p:nvPr/>
          </p:nvSpPr>
          <p:spPr>
            <a:xfrm>
              <a:off x="2925756" y="3300994"/>
              <a:ext cx="782362" cy="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0DD8B65B-DCD9-9341-B1F6-585F836E7B0C}"/>
                </a:ext>
              </a:extLst>
            </p:cNvPr>
            <p:cNvSpPr/>
            <p:nvPr/>
          </p:nvSpPr>
          <p:spPr>
            <a:xfrm>
              <a:off x="2925756" y="3203024"/>
              <a:ext cx="591895" cy="701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4E523005-F145-4A46-A91C-0583ED48D176}"/>
                </a:ext>
              </a:extLst>
            </p:cNvPr>
            <p:cNvSpPr/>
            <p:nvPr/>
          </p:nvSpPr>
          <p:spPr>
            <a:xfrm>
              <a:off x="2925756" y="3104240"/>
              <a:ext cx="544269" cy="70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8615F4E6-3B60-3346-AF4D-95AF2BA9344A}"/>
                </a:ext>
              </a:extLst>
            </p:cNvPr>
            <p:cNvSpPr/>
            <p:nvPr/>
          </p:nvSpPr>
          <p:spPr>
            <a:xfrm>
              <a:off x="2925757" y="3005814"/>
              <a:ext cx="458780" cy="69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1CDE1F4D-F80F-A644-978B-40389209A459}"/>
              </a:ext>
            </a:extLst>
          </p:cNvPr>
          <p:cNvSpPr txBox="1"/>
          <p:nvPr/>
        </p:nvSpPr>
        <p:spPr>
          <a:xfrm>
            <a:off x="4096842" y="1855906"/>
            <a:ext cx="458780" cy="369332"/>
          </a:xfrm>
          <a:prstGeom prst="rect">
            <a:avLst/>
          </a:prstGeom>
          <a:noFill/>
        </p:spPr>
        <p:txBody>
          <a:bodyPr wrap="none" rtlCol="0">
            <a:spAutoFit/>
          </a:bodyPr>
          <a:lstStyle/>
          <a:p>
            <a:r>
              <a:rPr kumimoji="1" lang="en-US" altLang="ja-JP" dirty="0">
                <a:solidFill>
                  <a:schemeClr val="bg1"/>
                </a:solidFill>
              </a:rPr>
              <a:t>T1</a:t>
            </a:r>
            <a:endParaRPr kumimoji="1" lang="ja-JP" altLang="en-US">
              <a:solidFill>
                <a:schemeClr val="bg1"/>
              </a:solidFill>
            </a:endParaRPr>
          </a:p>
        </p:txBody>
      </p:sp>
      <p:sp>
        <p:nvSpPr>
          <p:cNvPr id="40" name="テキスト ボックス 39">
            <a:extLst>
              <a:ext uri="{FF2B5EF4-FFF2-40B4-BE49-F238E27FC236}">
                <a16:creationId xmlns:a16="http://schemas.microsoft.com/office/drawing/2014/main" id="{C933463E-FF85-2643-9A16-1612519DEDF3}"/>
              </a:ext>
            </a:extLst>
          </p:cNvPr>
          <p:cNvSpPr txBox="1"/>
          <p:nvPr/>
        </p:nvSpPr>
        <p:spPr>
          <a:xfrm>
            <a:off x="1576626" y="2792739"/>
            <a:ext cx="2234907" cy="369332"/>
          </a:xfrm>
          <a:prstGeom prst="rect">
            <a:avLst/>
          </a:prstGeom>
          <a:noFill/>
        </p:spPr>
        <p:txBody>
          <a:bodyPr wrap="none" rtlCol="0">
            <a:spAutoFit/>
          </a:bodyPr>
          <a:lstStyle/>
          <a:p>
            <a:r>
              <a:rPr kumimoji="1" lang="en-US" altLang="ja-JP" dirty="0"/>
              <a:t>1</a:t>
            </a:r>
            <a:r>
              <a:rPr kumimoji="1" lang="ja-JP" altLang="en-US"/>
              <a:t>コア</a:t>
            </a:r>
            <a:r>
              <a:rPr lang="en-US" altLang="ja-JP" dirty="0"/>
              <a:t>/2</a:t>
            </a:r>
            <a:r>
              <a:rPr lang="ja-JP" altLang="en-US"/>
              <a:t>スレッド</a:t>
            </a:r>
            <a:r>
              <a:rPr lang="en-US" altLang="ja-JP" dirty="0"/>
              <a:t>SP</a:t>
            </a:r>
            <a:endParaRPr kumimoji="1" lang="ja-JP" altLang="en-US"/>
          </a:p>
        </p:txBody>
      </p:sp>
      <p:pic>
        <p:nvPicPr>
          <p:cNvPr id="41" name="図 40">
            <a:extLst>
              <a:ext uri="{FF2B5EF4-FFF2-40B4-BE49-F238E27FC236}">
                <a16:creationId xmlns:a16="http://schemas.microsoft.com/office/drawing/2014/main" id="{AFB83E9E-DE08-394B-8C69-40B97867F8F7}"/>
              </a:ext>
            </a:extLst>
          </p:cNvPr>
          <p:cNvPicPr>
            <a:picLocks noChangeAspect="1"/>
          </p:cNvPicPr>
          <p:nvPr/>
        </p:nvPicPr>
        <p:blipFill>
          <a:blip r:embed="rId2"/>
          <a:stretch>
            <a:fillRect/>
          </a:stretch>
        </p:blipFill>
        <p:spPr>
          <a:xfrm>
            <a:off x="4072764" y="3237027"/>
            <a:ext cx="1960284" cy="1467495"/>
          </a:xfrm>
          <a:prstGeom prst="rect">
            <a:avLst/>
          </a:prstGeom>
        </p:spPr>
      </p:pic>
      <p:pic>
        <p:nvPicPr>
          <p:cNvPr id="42" name="図 41">
            <a:extLst>
              <a:ext uri="{FF2B5EF4-FFF2-40B4-BE49-F238E27FC236}">
                <a16:creationId xmlns:a16="http://schemas.microsoft.com/office/drawing/2014/main" id="{E59F9BA6-7F7D-B84E-AC62-BD8EEF06CD70}"/>
              </a:ext>
            </a:extLst>
          </p:cNvPr>
          <p:cNvPicPr>
            <a:picLocks noChangeAspect="1"/>
          </p:cNvPicPr>
          <p:nvPr/>
        </p:nvPicPr>
        <p:blipFill>
          <a:blip r:embed="rId3"/>
          <a:stretch>
            <a:fillRect/>
          </a:stretch>
        </p:blipFill>
        <p:spPr>
          <a:xfrm>
            <a:off x="2213938" y="3232714"/>
            <a:ext cx="1923656" cy="1467495"/>
          </a:xfrm>
          <a:prstGeom prst="rect">
            <a:avLst/>
          </a:prstGeom>
        </p:spPr>
      </p:pic>
      <p:sp>
        <p:nvSpPr>
          <p:cNvPr id="43" name="テキスト ボックス 42">
            <a:extLst>
              <a:ext uri="{FF2B5EF4-FFF2-40B4-BE49-F238E27FC236}">
                <a16:creationId xmlns:a16="http://schemas.microsoft.com/office/drawing/2014/main" id="{BB3C907C-DDCB-C648-81A4-62441510BF8F}"/>
              </a:ext>
            </a:extLst>
          </p:cNvPr>
          <p:cNvSpPr txBox="1"/>
          <p:nvPr/>
        </p:nvSpPr>
        <p:spPr>
          <a:xfrm>
            <a:off x="193137" y="5025884"/>
            <a:ext cx="5515265" cy="1477328"/>
          </a:xfrm>
          <a:prstGeom prst="rect">
            <a:avLst/>
          </a:prstGeom>
          <a:noFill/>
        </p:spPr>
        <p:txBody>
          <a:bodyPr wrap="square" rtlCol="0">
            <a:spAutoFit/>
          </a:bodyPr>
          <a:lstStyle/>
          <a:p>
            <a:r>
              <a:rPr kumimoji="1" lang="en-US" altLang="ja-JP" dirty="0"/>
              <a:t>Intel</a:t>
            </a:r>
            <a:r>
              <a:rPr kumimoji="1" lang="ja-JP" altLang="en-US"/>
              <a:t>製</a:t>
            </a:r>
            <a:r>
              <a:rPr kumimoji="1" lang="en-US" altLang="ja-JP" dirty="0"/>
              <a:t>CPU</a:t>
            </a:r>
            <a:r>
              <a:rPr kumimoji="1" lang="ja-JP" altLang="en-US"/>
              <a:t>は</a:t>
            </a:r>
            <a:r>
              <a:rPr kumimoji="1" lang="en-US" altLang="ja-JP" dirty="0"/>
              <a:t>1</a:t>
            </a:r>
            <a:r>
              <a:rPr kumimoji="1" lang="ja-JP" altLang="en-US"/>
              <a:t>コアで</a:t>
            </a:r>
            <a:r>
              <a:rPr kumimoji="1" lang="en-US" altLang="ja-JP" dirty="0"/>
              <a:t>2</a:t>
            </a:r>
            <a:r>
              <a:rPr kumimoji="1" lang="ja-JP" altLang="en-US"/>
              <a:t>スレッドをサポートしている</a:t>
            </a:r>
            <a:r>
              <a:rPr kumimoji="1" lang="en-US" altLang="ja-JP" dirty="0"/>
              <a:t>(Hyper Thread</a:t>
            </a:r>
            <a:r>
              <a:rPr kumimoji="1" lang="ja-JP" altLang="en-US"/>
              <a:t>機能</a:t>
            </a:r>
            <a:r>
              <a:rPr kumimoji="1" lang="en-US" altLang="ja-JP" dirty="0"/>
              <a:t>)</a:t>
            </a:r>
            <a:r>
              <a:rPr kumimoji="1" lang="ja-JP" altLang="en-US"/>
              <a:t>。</a:t>
            </a:r>
            <a:endParaRPr lang="en-US" altLang="ja-JP" dirty="0"/>
          </a:p>
          <a:p>
            <a:r>
              <a:rPr kumimoji="1" lang="en-US" altLang="ja-JP" dirty="0"/>
              <a:t>1</a:t>
            </a:r>
            <a:r>
              <a:rPr kumimoji="1" lang="ja-JP" altLang="en-US"/>
              <a:t>コア</a:t>
            </a:r>
            <a:r>
              <a:rPr kumimoji="1" lang="en-US" altLang="ja-JP" dirty="0"/>
              <a:t>/2</a:t>
            </a:r>
            <a:r>
              <a:rPr kumimoji="1" lang="ja-JP" altLang="en-US"/>
              <a:t>スレッドならば</a:t>
            </a:r>
            <a:r>
              <a:rPr kumimoji="1" lang="en-US" altLang="ja-JP" dirty="0"/>
              <a:t>OS</a:t>
            </a:r>
            <a:r>
              <a:rPr kumimoji="1" lang="ja-JP" altLang="en-US"/>
              <a:t>側視点でコアが</a:t>
            </a:r>
            <a:r>
              <a:rPr kumimoji="1" lang="en-US" altLang="ja-JP" dirty="0"/>
              <a:t>2</a:t>
            </a:r>
            <a:r>
              <a:rPr lang="ja-JP" altLang="en-US"/>
              <a:t>倍に増える</a:t>
            </a:r>
            <a:r>
              <a:rPr kumimoji="1" lang="en-US" altLang="ja-JP" dirty="0"/>
              <a:t>)</a:t>
            </a:r>
            <a:r>
              <a:rPr kumimoji="1" lang="ja-JP" altLang="en-US"/>
              <a:t>。サーバー向けの</a:t>
            </a:r>
            <a:r>
              <a:rPr kumimoji="1" lang="en-US" altLang="ja-JP" dirty="0"/>
              <a:t>Xeon</a:t>
            </a:r>
            <a:r>
              <a:rPr kumimoji="1" lang="ja-JP" altLang="en-US"/>
              <a:t>などは</a:t>
            </a:r>
            <a:r>
              <a:rPr lang="en-US" altLang="ja-JP" dirty="0"/>
              <a:t>1</a:t>
            </a:r>
            <a:r>
              <a:rPr lang="ja-JP" altLang="en-US"/>
              <a:t>コア当たり</a:t>
            </a:r>
            <a:r>
              <a:rPr kumimoji="1" lang="en-US" altLang="ja-JP" dirty="0"/>
              <a:t>4</a:t>
            </a:r>
            <a:r>
              <a:rPr kumimoji="1" lang="ja-JP" altLang="en-US"/>
              <a:t>スレッドだったりする。</a:t>
            </a:r>
          </a:p>
        </p:txBody>
      </p:sp>
      <p:pic>
        <p:nvPicPr>
          <p:cNvPr id="70" name="図 69">
            <a:extLst>
              <a:ext uri="{FF2B5EF4-FFF2-40B4-BE49-F238E27FC236}">
                <a16:creationId xmlns:a16="http://schemas.microsoft.com/office/drawing/2014/main" id="{F48BB203-7BC4-B044-AE52-2965B19F6DA0}"/>
              </a:ext>
            </a:extLst>
          </p:cNvPr>
          <p:cNvPicPr>
            <a:picLocks noChangeAspect="1"/>
          </p:cNvPicPr>
          <p:nvPr/>
        </p:nvPicPr>
        <p:blipFill>
          <a:blip r:embed="rId4"/>
          <a:stretch>
            <a:fillRect/>
          </a:stretch>
        </p:blipFill>
        <p:spPr>
          <a:xfrm>
            <a:off x="6549915" y="0"/>
            <a:ext cx="5607115" cy="6858000"/>
          </a:xfrm>
          <a:prstGeom prst="rect">
            <a:avLst/>
          </a:prstGeom>
        </p:spPr>
      </p:pic>
    </p:spTree>
    <p:extLst>
      <p:ext uri="{BB962C8B-B14F-4D97-AF65-F5344CB8AC3E}">
        <p14:creationId xmlns:p14="http://schemas.microsoft.com/office/powerpoint/2010/main" val="840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2F9C29-712F-894E-BA45-862D53CD7CC3}"/>
              </a:ext>
            </a:extLst>
          </p:cNvPr>
          <p:cNvSpPr txBox="1"/>
          <p:nvPr/>
        </p:nvSpPr>
        <p:spPr>
          <a:xfrm>
            <a:off x="399574" y="1384488"/>
            <a:ext cx="5515266" cy="1200329"/>
          </a:xfrm>
          <a:prstGeom prst="rect">
            <a:avLst/>
          </a:prstGeom>
          <a:noFill/>
        </p:spPr>
        <p:txBody>
          <a:bodyPr wrap="square" rtlCol="0">
            <a:spAutoFit/>
          </a:bodyPr>
          <a:lstStyle/>
          <a:p>
            <a:r>
              <a:rPr kumimoji="1" lang="en-US" altLang="ja-JP" dirty="0"/>
              <a:t>1</a:t>
            </a:r>
            <a:r>
              <a:rPr kumimoji="1" lang="ja-JP" altLang="en-US"/>
              <a:t>コアで</a:t>
            </a:r>
            <a:r>
              <a:rPr kumimoji="1" lang="en-US" altLang="ja-JP" dirty="0"/>
              <a:t>1</a:t>
            </a:r>
            <a:r>
              <a:rPr kumimoji="1" lang="ja-JP" altLang="en-US"/>
              <a:t>プロセスを担当するのが基本。処理対象の</a:t>
            </a:r>
            <a:r>
              <a:rPr kumimoji="1" lang="en-US" altLang="ja-JP" dirty="0"/>
              <a:t>1</a:t>
            </a:r>
            <a:r>
              <a:rPr kumimoji="1" lang="ja-JP" altLang="en-US"/>
              <a:t>プロセス内に複数スレッドがあれば、</a:t>
            </a:r>
            <a:r>
              <a:rPr kumimoji="1" lang="en-US" altLang="ja-JP" dirty="0"/>
              <a:t>1</a:t>
            </a:r>
            <a:r>
              <a:rPr kumimoji="1" lang="ja-JP" altLang="en-US"/>
              <a:t>コアが短い間隔でディスパッチしながら夫々のスレッドを処理する。</a:t>
            </a:r>
          </a:p>
        </p:txBody>
      </p:sp>
      <p:sp>
        <p:nvSpPr>
          <p:cNvPr id="3" name="角丸四角形 2">
            <a:extLst>
              <a:ext uri="{FF2B5EF4-FFF2-40B4-BE49-F238E27FC236}">
                <a16:creationId xmlns:a16="http://schemas.microsoft.com/office/drawing/2014/main" id="{667CCB2F-5FA8-134B-9D62-0FE24881780D}"/>
              </a:ext>
            </a:extLst>
          </p:cNvPr>
          <p:cNvSpPr/>
          <p:nvPr/>
        </p:nvSpPr>
        <p:spPr>
          <a:xfrm>
            <a:off x="1534220" y="4391839"/>
            <a:ext cx="3281082" cy="1437551"/>
          </a:xfrm>
          <a:prstGeom prst="roundRect">
            <a:avLst>
              <a:gd name="adj" fmla="val 7313"/>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D488C0A-F006-944D-92CE-4DC3D016DD4C}"/>
              </a:ext>
            </a:extLst>
          </p:cNvPr>
          <p:cNvSpPr/>
          <p:nvPr/>
        </p:nvSpPr>
        <p:spPr>
          <a:xfrm>
            <a:off x="2544622" y="2668337"/>
            <a:ext cx="1172307" cy="1172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68C4BD5-0541-224D-9391-EC67D9ACAEA9}"/>
              </a:ext>
            </a:extLst>
          </p:cNvPr>
          <p:cNvSpPr/>
          <p:nvPr/>
        </p:nvSpPr>
        <p:spPr>
          <a:xfrm>
            <a:off x="2661852" y="3254490"/>
            <a:ext cx="480646" cy="48064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A859584-D4B2-8C48-97D5-1F2ECBE743DE}"/>
              </a:ext>
            </a:extLst>
          </p:cNvPr>
          <p:cNvSpPr txBox="1"/>
          <p:nvPr/>
        </p:nvSpPr>
        <p:spPr>
          <a:xfrm>
            <a:off x="2496125" y="2333963"/>
            <a:ext cx="1313180" cy="369332"/>
          </a:xfrm>
          <a:prstGeom prst="rect">
            <a:avLst/>
          </a:prstGeom>
          <a:noFill/>
        </p:spPr>
        <p:txBody>
          <a:bodyPr wrap="none" rtlCol="0">
            <a:spAutoFit/>
          </a:bodyPr>
          <a:lstStyle/>
          <a:p>
            <a:r>
              <a:rPr kumimoji="1" lang="en-US" altLang="ja-JP" dirty="0"/>
              <a:t>Quad Core</a:t>
            </a:r>
            <a:endParaRPr kumimoji="1" lang="ja-JP" altLang="en-US"/>
          </a:p>
        </p:txBody>
      </p:sp>
      <p:sp>
        <p:nvSpPr>
          <p:cNvPr id="7" name="正方形/長方形 6">
            <a:extLst>
              <a:ext uri="{FF2B5EF4-FFF2-40B4-BE49-F238E27FC236}">
                <a16:creationId xmlns:a16="http://schemas.microsoft.com/office/drawing/2014/main" id="{E5EC9E3F-3DFF-784D-A998-C3BE9C3241C8}"/>
              </a:ext>
            </a:extLst>
          </p:cNvPr>
          <p:cNvSpPr/>
          <p:nvPr/>
        </p:nvSpPr>
        <p:spPr>
          <a:xfrm>
            <a:off x="3142498" y="2773844"/>
            <a:ext cx="480646" cy="480646"/>
          </a:xfrm>
          <a:prstGeom prst="rect">
            <a:avLst/>
          </a:prstGeom>
          <a:solidFill>
            <a:schemeClr val="accent3">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0660AC3-B25F-5B4A-8A0C-E8C1417D9D80}"/>
              </a:ext>
            </a:extLst>
          </p:cNvPr>
          <p:cNvSpPr txBox="1"/>
          <p:nvPr/>
        </p:nvSpPr>
        <p:spPr>
          <a:xfrm>
            <a:off x="3153144" y="2864670"/>
            <a:ext cx="470000" cy="369332"/>
          </a:xfrm>
          <a:prstGeom prst="rect">
            <a:avLst/>
          </a:prstGeom>
          <a:noFill/>
        </p:spPr>
        <p:txBody>
          <a:bodyPr wrap="none" rtlCol="0">
            <a:spAutoFit/>
          </a:bodyPr>
          <a:lstStyle/>
          <a:p>
            <a:r>
              <a:rPr kumimoji="1" lang="en-US" altLang="ja-JP" dirty="0"/>
              <a:t>C2</a:t>
            </a:r>
            <a:endParaRPr kumimoji="1" lang="ja-JP" altLang="en-US"/>
          </a:p>
        </p:txBody>
      </p:sp>
      <p:sp>
        <p:nvSpPr>
          <p:cNvPr id="9" name="テキスト ボックス 8">
            <a:extLst>
              <a:ext uri="{FF2B5EF4-FFF2-40B4-BE49-F238E27FC236}">
                <a16:creationId xmlns:a16="http://schemas.microsoft.com/office/drawing/2014/main" id="{840A3CDA-34D8-2449-99E8-17E584D4984B}"/>
              </a:ext>
            </a:extLst>
          </p:cNvPr>
          <p:cNvSpPr txBox="1"/>
          <p:nvPr/>
        </p:nvSpPr>
        <p:spPr>
          <a:xfrm>
            <a:off x="2660775" y="3339400"/>
            <a:ext cx="470000" cy="369332"/>
          </a:xfrm>
          <a:prstGeom prst="rect">
            <a:avLst/>
          </a:prstGeom>
          <a:noFill/>
        </p:spPr>
        <p:txBody>
          <a:bodyPr wrap="none" rtlCol="0">
            <a:spAutoFit/>
          </a:bodyPr>
          <a:lstStyle/>
          <a:p>
            <a:r>
              <a:rPr kumimoji="1" lang="en-US" altLang="ja-JP" dirty="0"/>
              <a:t>C3</a:t>
            </a:r>
            <a:endParaRPr kumimoji="1" lang="ja-JP" altLang="en-US"/>
          </a:p>
        </p:txBody>
      </p:sp>
      <p:sp>
        <p:nvSpPr>
          <p:cNvPr id="10" name="正方形/長方形 9">
            <a:extLst>
              <a:ext uri="{FF2B5EF4-FFF2-40B4-BE49-F238E27FC236}">
                <a16:creationId xmlns:a16="http://schemas.microsoft.com/office/drawing/2014/main" id="{045D5C4E-9F07-FF4A-A37E-50D5A82804F3}"/>
              </a:ext>
            </a:extLst>
          </p:cNvPr>
          <p:cNvSpPr/>
          <p:nvPr/>
        </p:nvSpPr>
        <p:spPr>
          <a:xfrm>
            <a:off x="2660775" y="2773844"/>
            <a:ext cx="480646" cy="480646"/>
          </a:xfrm>
          <a:prstGeom prst="rect">
            <a:avLst/>
          </a:prstGeom>
          <a:solidFill>
            <a:schemeClr val="accent3">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23AEBC6-7A1A-E644-A0F2-AB45473111CB}"/>
              </a:ext>
            </a:extLst>
          </p:cNvPr>
          <p:cNvSpPr txBox="1"/>
          <p:nvPr/>
        </p:nvSpPr>
        <p:spPr>
          <a:xfrm>
            <a:off x="2671421" y="2864670"/>
            <a:ext cx="470000" cy="369332"/>
          </a:xfrm>
          <a:prstGeom prst="rect">
            <a:avLst/>
          </a:prstGeom>
          <a:noFill/>
        </p:spPr>
        <p:txBody>
          <a:bodyPr wrap="none" rtlCol="0">
            <a:spAutoFit/>
          </a:bodyPr>
          <a:lstStyle/>
          <a:p>
            <a:r>
              <a:rPr kumimoji="1" lang="en-US" altLang="ja-JP" dirty="0"/>
              <a:t>C1</a:t>
            </a:r>
            <a:endParaRPr kumimoji="1" lang="ja-JP" altLang="en-US"/>
          </a:p>
        </p:txBody>
      </p:sp>
      <p:sp>
        <p:nvSpPr>
          <p:cNvPr id="12" name="正方形/長方形 11">
            <a:extLst>
              <a:ext uri="{FF2B5EF4-FFF2-40B4-BE49-F238E27FC236}">
                <a16:creationId xmlns:a16="http://schemas.microsoft.com/office/drawing/2014/main" id="{574292DA-FDE4-D94C-9DEA-FC64DE4D80DA}"/>
              </a:ext>
            </a:extLst>
          </p:cNvPr>
          <p:cNvSpPr/>
          <p:nvPr/>
        </p:nvSpPr>
        <p:spPr>
          <a:xfrm>
            <a:off x="3142498" y="3254490"/>
            <a:ext cx="480646" cy="480646"/>
          </a:xfrm>
          <a:prstGeom prst="rect">
            <a:avLst/>
          </a:prstGeom>
          <a:solidFill>
            <a:schemeClr val="accent3">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CAEA078-F35F-8C4D-98B8-9E7E2DB29FE5}"/>
              </a:ext>
            </a:extLst>
          </p:cNvPr>
          <p:cNvSpPr txBox="1"/>
          <p:nvPr/>
        </p:nvSpPr>
        <p:spPr>
          <a:xfrm>
            <a:off x="3153144" y="3345316"/>
            <a:ext cx="470000" cy="369332"/>
          </a:xfrm>
          <a:prstGeom prst="rect">
            <a:avLst/>
          </a:prstGeom>
          <a:noFill/>
        </p:spPr>
        <p:txBody>
          <a:bodyPr wrap="none" rtlCol="0">
            <a:spAutoFit/>
          </a:bodyPr>
          <a:lstStyle/>
          <a:p>
            <a:r>
              <a:rPr kumimoji="1" lang="en-US" altLang="ja-JP" dirty="0"/>
              <a:t>C4</a:t>
            </a:r>
            <a:endParaRPr kumimoji="1" lang="ja-JP" altLang="en-US"/>
          </a:p>
        </p:txBody>
      </p:sp>
      <p:sp>
        <p:nvSpPr>
          <p:cNvPr id="14" name="テキスト ボックス 13">
            <a:extLst>
              <a:ext uri="{FF2B5EF4-FFF2-40B4-BE49-F238E27FC236}">
                <a16:creationId xmlns:a16="http://schemas.microsoft.com/office/drawing/2014/main" id="{65C0EC78-B2EE-B242-AE20-0CD12EB91151}"/>
              </a:ext>
            </a:extLst>
          </p:cNvPr>
          <p:cNvSpPr txBox="1"/>
          <p:nvPr/>
        </p:nvSpPr>
        <p:spPr>
          <a:xfrm>
            <a:off x="2587495" y="5865668"/>
            <a:ext cx="1242648" cy="369332"/>
          </a:xfrm>
          <a:prstGeom prst="rect">
            <a:avLst/>
          </a:prstGeom>
          <a:noFill/>
        </p:spPr>
        <p:txBody>
          <a:bodyPr wrap="none" rtlCol="0">
            <a:spAutoFit/>
          </a:bodyPr>
          <a:lstStyle/>
          <a:p>
            <a:r>
              <a:rPr kumimoji="1" lang="ja-JP" altLang="en-US"/>
              <a:t>プロセス</a:t>
            </a:r>
            <a:r>
              <a:rPr lang="en-US" altLang="ja-JP" dirty="0"/>
              <a:t>#</a:t>
            </a:r>
            <a:endParaRPr kumimoji="1" lang="ja-JP" altLang="en-US"/>
          </a:p>
        </p:txBody>
      </p:sp>
      <p:sp>
        <p:nvSpPr>
          <p:cNvPr id="15" name="下矢印 14">
            <a:extLst>
              <a:ext uri="{FF2B5EF4-FFF2-40B4-BE49-F238E27FC236}">
                <a16:creationId xmlns:a16="http://schemas.microsoft.com/office/drawing/2014/main" id="{F92F1E51-4D60-2946-AACC-A9891375AEE7}"/>
              </a:ext>
            </a:extLst>
          </p:cNvPr>
          <p:cNvSpPr/>
          <p:nvPr/>
        </p:nvSpPr>
        <p:spPr>
          <a:xfrm>
            <a:off x="1774299" y="4731932"/>
            <a:ext cx="228600" cy="94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下矢印 15">
            <a:extLst>
              <a:ext uri="{FF2B5EF4-FFF2-40B4-BE49-F238E27FC236}">
                <a16:creationId xmlns:a16="http://schemas.microsoft.com/office/drawing/2014/main" id="{9AE0D3A4-2C0E-8742-84CC-B10B81539277}"/>
              </a:ext>
            </a:extLst>
          </p:cNvPr>
          <p:cNvSpPr/>
          <p:nvPr/>
        </p:nvSpPr>
        <p:spPr>
          <a:xfrm>
            <a:off x="2273713" y="4731932"/>
            <a:ext cx="228600" cy="94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下矢印 16">
            <a:extLst>
              <a:ext uri="{FF2B5EF4-FFF2-40B4-BE49-F238E27FC236}">
                <a16:creationId xmlns:a16="http://schemas.microsoft.com/office/drawing/2014/main" id="{8749C15A-3147-B749-879B-B1B501AAD37B}"/>
              </a:ext>
            </a:extLst>
          </p:cNvPr>
          <p:cNvSpPr/>
          <p:nvPr/>
        </p:nvSpPr>
        <p:spPr>
          <a:xfrm>
            <a:off x="2698721" y="4731932"/>
            <a:ext cx="228600" cy="94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下矢印 17">
            <a:extLst>
              <a:ext uri="{FF2B5EF4-FFF2-40B4-BE49-F238E27FC236}">
                <a16:creationId xmlns:a16="http://schemas.microsoft.com/office/drawing/2014/main" id="{E5BEE1F2-5239-274D-9488-70F44B4C4311}"/>
              </a:ext>
            </a:extLst>
          </p:cNvPr>
          <p:cNvSpPr/>
          <p:nvPr/>
        </p:nvSpPr>
        <p:spPr>
          <a:xfrm>
            <a:off x="4036697" y="4746025"/>
            <a:ext cx="400321" cy="948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A1B67BB-EA6A-EA47-B8BD-6771A892FF51}"/>
              </a:ext>
            </a:extLst>
          </p:cNvPr>
          <p:cNvSpPr txBox="1"/>
          <p:nvPr/>
        </p:nvSpPr>
        <p:spPr>
          <a:xfrm>
            <a:off x="3553418" y="4454933"/>
            <a:ext cx="1261884" cy="276999"/>
          </a:xfrm>
          <a:prstGeom prst="rect">
            <a:avLst/>
          </a:prstGeom>
          <a:noFill/>
        </p:spPr>
        <p:txBody>
          <a:bodyPr wrap="none" rtlCol="0">
            <a:spAutoFit/>
          </a:bodyPr>
          <a:lstStyle/>
          <a:p>
            <a:r>
              <a:rPr kumimoji="1" lang="ja-JP" altLang="en-US" sz="1200"/>
              <a:t>メインスレッド</a:t>
            </a:r>
          </a:p>
        </p:txBody>
      </p:sp>
      <p:sp>
        <p:nvSpPr>
          <p:cNvPr id="20" name="テキスト ボックス 19">
            <a:extLst>
              <a:ext uri="{FF2B5EF4-FFF2-40B4-BE49-F238E27FC236}">
                <a16:creationId xmlns:a16="http://schemas.microsoft.com/office/drawing/2014/main" id="{1EFEC863-EDA7-8249-9CD6-045901A7F088}"/>
              </a:ext>
            </a:extLst>
          </p:cNvPr>
          <p:cNvSpPr txBox="1"/>
          <p:nvPr/>
        </p:nvSpPr>
        <p:spPr>
          <a:xfrm>
            <a:off x="1757071" y="4454933"/>
            <a:ext cx="1107996" cy="276999"/>
          </a:xfrm>
          <a:prstGeom prst="rect">
            <a:avLst/>
          </a:prstGeom>
          <a:noFill/>
        </p:spPr>
        <p:txBody>
          <a:bodyPr wrap="none" rtlCol="0">
            <a:spAutoFit/>
          </a:bodyPr>
          <a:lstStyle/>
          <a:p>
            <a:r>
              <a:rPr kumimoji="1" lang="ja-JP" altLang="en-US" sz="1200"/>
              <a:t>サブスレッド</a:t>
            </a:r>
          </a:p>
        </p:txBody>
      </p:sp>
      <p:sp>
        <p:nvSpPr>
          <p:cNvPr id="21" name="下矢印 20">
            <a:extLst>
              <a:ext uri="{FF2B5EF4-FFF2-40B4-BE49-F238E27FC236}">
                <a16:creationId xmlns:a16="http://schemas.microsoft.com/office/drawing/2014/main" id="{887FED5C-F2C2-9142-A6A3-56D798755C2B}"/>
              </a:ext>
            </a:extLst>
          </p:cNvPr>
          <p:cNvSpPr/>
          <p:nvPr/>
        </p:nvSpPr>
        <p:spPr>
          <a:xfrm>
            <a:off x="2717107" y="3735136"/>
            <a:ext cx="400321" cy="656703"/>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26EF6C9-A07B-C441-9C9F-0B4D95946D61}"/>
              </a:ext>
            </a:extLst>
          </p:cNvPr>
          <p:cNvSpPr txBox="1"/>
          <p:nvPr/>
        </p:nvSpPr>
        <p:spPr>
          <a:xfrm>
            <a:off x="3117428" y="3950253"/>
            <a:ext cx="2912977" cy="369332"/>
          </a:xfrm>
          <a:prstGeom prst="rect">
            <a:avLst/>
          </a:prstGeom>
          <a:noFill/>
        </p:spPr>
        <p:txBody>
          <a:bodyPr wrap="none" rtlCol="0">
            <a:spAutoFit/>
          </a:bodyPr>
          <a:lstStyle/>
          <a:p>
            <a:pPr algn="ctr"/>
            <a:r>
              <a:rPr kumimoji="1" lang="ja-JP" altLang="en-US"/>
              <a:t>コア</a:t>
            </a:r>
            <a:r>
              <a:rPr kumimoji="1" lang="en-US" altLang="ja-JP" dirty="0"/>
              <a:t>C3</a:t>
            </a:r>
            <a:r>
              <a:rPr kumimoji="1" lang="ja-JP" altLang="en-US"/>
              <a:t>がプロセス</a:t>
            </a:r>
            <a:r>
              <a:rPr kumimoji="1" lang="en-US" altLang="ja-JP" dirty="0"/>
              <a:t>#</a:t>
            </a:r>
            <a:r>
              <a:rPr kumimoji="1" lang="ja-JP" altLang="en-US"/>
              <a:t>を担当</a:t>
            </a:r>
          </a:p>
        </p:txBody>
      </p:sp>
      <p:sp>
        <p:nvSpPr>
          <p:cNvPr id="23" name="左右矢印 22">
            <a:extLst>
              <a:ext uri="{FF2B5EF4-FFF2-40B4-BE49-F238E27FC236}">
                <a16:creationId xmlns:a16="http://schemas.microsoft.com/office/drawing/2014/main" id="{ADDA10BF-C66B-4C41-9BEE-76CFA7D87707}"/>
              </a:ext>
            </a:extLst>
          </p:cNvPr>
          <p:cNvSpPr/>
          <p:nvPr/>
        </p:nvSpPr>
        <p:spPr>
          <a:xfrm>
            <a:off x="1977878" y="5061518"/>
            <a:ext cx="295835" cy="134471"/>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19F78B59-2C76-4448-A68D-463B259E5F60}"/>
              </a:ext>
            </a:extLst>
          </p:cNvPr>
          <p:cNvSpPr txBox="1"/>
          <p:nvPr/>
        </p:nvSpPr>
        <p:spPr>
          <a:xfrm>
            <a:off x="1719468" y="5195989"/>
            <a:ext cx="2978701" cy="369332"/>
          </a:xfrm>
          <a:prstGeom prst="rect">
            <a:avLst/>
          </a:prstGeom>
          <a:noFill/>
        </p:spPr>
        <p:txBody>
          <a:bodyPr wrap="none" rtlCol="0">
            <a:spAutoFit/>
          </a:bodyPr>
          <a:lstStyle/>
          <a:p>
            <a:r>
              <a:rPr kumimoji="1" lang="en-US" altLang="ja-JP" dirty="0">
                <a:solidFill>
                  <a:srgbClr val="FF0000"/>
                </a:solidFill>
              </a:rPr>
              <a:t>Dispatch</a:t>
            </a:r>
            <a:r>
              <a:rPr kumimoji="1" lang="ja-JP" altLang="en-US">
                <a:solidFill>
                  <a:srgbClr val="FF0000"/>
                </a:solidFill>
              </a:rPr>
              <a:t>しながら並行処理</a:t>
            </a:r>
          </a:p>
        </p:txBody>
      </p:sp>
      <p:sp>
        <p:nvSpPr>
          <p:cNvPr id="25" name="テキスト ボックス 24">
            <a:extLst>
              <a:ext uri="{FF2B5EF4-FFF2-40B4-BE49-F238E27FC236}">
                <a16:creationId xmlns:a16="http://schemas.microsoft.com/office/drawing/2014/main" id="{AB4178A8-9380-6443-A20A-EAC28084E9E9}"/>
              </a:ext>
            </a:extLst>
          </p:cNvPr>
          <p:cNvSpPr txBox="1"/>
          <p:nvPr/>
        </p:nvSpPr>
        <p:spPr>
          <a:xfrm>
            <a:off x="134911" y="194872"/>
            <a:ext cx="9360782" cy="461665"/>
          </a:xfrm>
          <a:prstGeom prst="rect">
            <a:avLst/>
          </a:prstGeom>
          <a:noFill/>
        </p:spPr>
        <p:txBody>
          <a:bodyPr wrap="square" rtlCol="0">
            <a:spAutoFit/>
          </a:bodyPr>
          <a:lstStyle/>
          <a:p>
            <a:r>
              <a:rPr lang="ja-JP" altLang="en-US" sz="2400"/>
              <a:t>コア・プロセス・スレッド・タスク</a:t>
            </a:r>
            <a:endParaRPr lang="en-US" altLang="ja-JP" sz="2400" dirty="0"/>
          </a:p>
        </p:txBody>
      </p:sp>
      <p:sp>
        <p:nvSpPr>
          <p:cNvPr id="26" name="角丸四角形 25">
            <a:extLst>
              <a:ext uri="{FF2B5EF4-FFF2-40B4-BE49-F238E27FC236}">
                <a16:creationId xmlns:a16="http://schemas.microsoft.com/office/drawing/2014/main" id="{7446AEED-49DF-C941-9B22-A4FF3C91D616}"/>
              </a:ext>
            </a:extLst>
          </p:cNvPr>
          <p:cNvSpPr/>
          <p:nvPr/>
        </p:nvSpPr>
        <p:spPr>
          <a:xfrm>
            <a:off x="6723421" y="2018260"/>
            <a:ext cx="4702305" cy="3011612"/>
          </a:xfrm>
          <a:prstGeom prst="roundRect">
            <a:avLst>
              <a:gd name="adj" fmla="val 7313"/>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A820A69F-C855-A94C-8FC2-F6AD05FB8CED}"/>
              </a:ext>
            </a:extLst>
          </p:cNvPr>
          <p:cNvSpPr txBox="1"/>
          <p:nvPr/>
        </p:nvSpPr>
        <p:spPr>
          <a:xfrm>
            <a:off x="8412837" y="1648928"/>
            <a:ext cx="1107996" cy="369332"/>
          </a:xfrm>
          <a:prstGeom prst="rect">
            <a:avLst/>
          </a:prstGeom>
          <a:noFill/>
        </p:spPr>
        <p:txBody>
          <a:bodyPr wrap="none" rtlCol="0">
            <a:spAutoFit/>
          </a:bodyPr>
          <a:lstStyle/>
          <a:p>
            <a:r>
              <a:rPr kumimoji="1" lang="ja-JP" altLang="en-US"/>
              <a:t>プロセス</a:t>
            </a:r>
          </a:p>
        </p:txBody>
      </p:sp>
      <p:sp>
        <p:nvSpPr>
          <p:cNvPr id="28" name="正方形/長方形 27">
            <a:extLst>
              <a:ext uri="{FF2B5EF4-FFF2-40B4-BE49-F238E27FC236}">
                <a16:creationId xmlns:a16="http://schemas.microsoft.com/office/drawing/2014/main" id="{E914B33F-77D6-AC4B-B5E1-0918F4301684}"/>
              </a:ext>
            </a:extLst>
          </p:cNvPr>
          <p:cNvSpPr/>
          <p:nvPr/>
        </p:nvSpPr>
        <p:spPr>
          <a:xfrm>
            <a:off x="6970816" y="2333963"/>
            <a:ext cx="1852550" cy="241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8FF64963-FA3C-5942-9A22-97E8474A3E99}"/>
              </a:ext>
            </a:extLst>
          </p:cNvPr>
          <p:cNvSpPr/>
          <p:nvPr/>
        </p:nvSpPr>
        <p:spPr>
          <a:xfrm>
            <a:off x="9310255" y="2333963"/>
            <a:ext cx="1852550" cy="241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48D42BC-4610-0A4B-B3DC-A7622A63A50E}"/>
              </a:ext>
            </a:extLst>
          </p:cNvPr>
          <p:cNvSpPr txBox="1"/>
          <p:nvPr/>
        </p:nvSpPr>
        <p:spPr>
          <a:xfrm>
            <a:off x="7343093" y="2405632"/>
            <a:ext cx="1107996" cy="369332"/>
          </a:xfrm>
          <a:prstGeom prst="rect">
            <a:avLst/>
          </a:prstGeom>
          <a:noFill/>
        </p:spPr>
        <p:txBody>
          <a:bodyPr wrap="none" rtlCol="0">
            <a:spAutoFit/>
          </a:bodyPr>
          <a:lstStyle/>
          <a:p>
            <a:r>
              <a:rPr kumimoji="1" lang="ja-JP" altLang="en-US"/>
              <a:t>スレッド</a:t>
            </a:r>
          </a:p>
        </p:txBody>
      </p:sp>
      <p:sp>
        <p:nvSpPr>
          <p:cNvPr id="31" name="テキスト ボックス 30">
            <a:extLst>
              <a:ext uri="{FF2B5EF4-FFF2-40B4-BE49-F238E27FC236}">
                <a16:creationId xmlns:a16="http://schemas.microsoft.com/office/drawing/2014/main" id="{87C087CB-E1FA-3447-B580-C3D417307DBC}"/>
              </a:ext>
            </a:extLst>
          </p:cNvPr>
          <p:cNvSpPr txBox="1"/>
          <p:nvPr/>
        </p:nvSpPr>
        <p:spPr>
          <a:xfrm>
            <a:off x="9682532" y="2405632"/>
            <a:ext cx="1107996" cy="369332"/>
          </a:xfrm>
          <a:prstGeom prst="rect">
            <a:avLst/>
          </a:prstGeom>
          <a:noFill/>
        </p:spPr>
        <p:txBody>
          <a:bodyPr wrap="none" rtlCol="0">
            <a:spAutoFit/>
          </a:bodyPr>
          <a:lstStyle/>
          <a:p>
            <a:r>
              <a:rPr kumimoji="1" lang="ja-JP" altLang="en-US"/>
              <a:t>スレッド</a:t>
            </a:r>
          </a:p>
        </p:txBody>
      </p:sp>
      <p:sp>
        <p:nvSpPr>
          <p:cNvPr id="32" name="正方形/長方形 31">
            <a:extLst>
              <a:ext uri="{FF2B5EF4-FFF2-40B4-BE49-F238E27FC236}">
                <a16:creationId xmlns:a16="http://schemas.microsoft.com/office/drawing/2014/main" id="{B75DCCCB-FF56-4547-A4E6-114648B6E202}"/>
              </a:ext>
            </a:extLst>
          </p:cNvPr>
          <p:cNvSpPr/>
          <p:nvPr/>
        </p:nvSpPr>
        <p:spPr>
          <a:xfrm>
            <a:off x="6990929" y="3545401"/>
            <a:ext cx="923845" cy="4850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タスク</a:t>
            </a:r>
          </a:p>
        </p:txBody>
      </p:sp>
      <p:sp>
        <p:nvSpPr>
          <p:cNvPr id="33" name="正方形/長方形 32">
            <a:extLst>
              <a:ext uri="{FF2B5EF4-FFF2-40B4-BE49-F238E27FC236}">
                <a16:creationId xmlns:a16="http://schemas.microsoft.com/office/drawing/2014/main" id="{9052C168-C691-F54F-83B1-067D568CB74E}"/>
              </a:ext>
            </a:extLst>
          </p:cNvPr>
          <p:cNvSpPr/>
          <p:nvPr/>
        </p:nvSpPr>
        <p:spPr>
          <a:xfrm>
            <a:off x="6990928" y="4108419"/>
            <a:ext cx="923845" cy="4850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タスク</a:t>
            </a:r>
          </a:p>
        </p:txBody>
      </p:sp>
      <p:sp>
        <p:nvSpPr>
          <p:cNvPr id="34" name="正方形/長方形 33">
            <a:extLst>
              <a:ext uri="{FF2B5EF4-FFF2-40B4-BE49-F238E27FC236}">
                <a16:creationId xmlns:a16="http://schemas.microsoft.com/office/drawing/2014/main" id="{75C18247-19D5-804F-B4D0-5854A89DA817}"/>
              </a:ext>
            </a:extLst>
          </p:cNvPr>
          <p:cNvSpPr/>
          <p:nvPr/>
        </p:nvSpPr>
        <p:spPr>
          <a:xfrm>
            <a:off x="9310256" y="3545401"/>
            <a:ext cx="923845" cy="4850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タスク</a:t>
            </a:r>
          </a:p>
        </p:txBody>
      </p:sp>
      <p:sp>
        <p:nvSpPr>
          <p:cNvPr id="35" name="正方形/長方形 34">
            <a:extLst>
              <a:ext uri="{FF2B5EF4-FFF2-40B4-BE49-F238E27FC236}">
                <a16:creationId xmlns:a16="http://schemas.microsoft.com/office/drawing/2014/main" id="{889B34A4-675A-274D-9ACF-1D20DF3EE1C7}"/>
              </a:ext>
            </a:extLst>
          </p:cNvPr>
          <p:cNvSpPr/>
          <p:nvPr/>
        </p:nvSpPr>
        <p:spPr>
          <a:xfrm>
            <a:off x="9310255" y="4108419"/>
            <a:ext cx="923845" cy="4850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タスク</a:t>
            </a:r>
          </a:p>
        </p:txBody>
      </p:sp>
      <p:sp>
        <p:nvSpPr>
          <p:cNvPr id="36" name="正方形/長方形 35">
            <a:extLst>
              <a:ext uri="{FF2B5EF4-FFF2-40B4-BE49-F238E27FC236}">
                <a16:creationId xmlns:a16="http://schemas.microsoft.com/office/drawing/2014/main" id="{CFC38E75-670C-304E-913A-D6CA4ECE11F8}"/>
              </a:ext>
            </a:extLst>
          </p:cNvPr>
          <p:cNvSpPr/>
          <p:nvPr/>
        </p:nvSpPr>
        <p:spPr>
          <a:xfrm>
            <a:off x="10238960" y="3545401"/>
            <a:ext cx="923845" cy="4850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タスク</a:t>
            </a:r>
          </a:p>
        </p:txBody>
      </p:sp>
      <p:sp>
        <p:nvSpPr>
          <p:cNvPr id="37" name="正方形/長方形 36">
            <a:extLst>
              <a:ext uri="{FF2B5EF4-FFF2-40B4-BE49-F238E27FC236}">
                <a16:creationId xmlns:a16="http://schemas.microsoft.com/office/drawing/2014/main" id="{D12EA736-075C-7643-9F3D-C0F163EED28D}"/>
              </a:ext>
            </a:extLst>
          </p:cNvPr>
          <p:cNvSpPr/>
          <p:nvPr/>
        </p:nvSpPr>
        <p:spPr>
          <a:xfrm>
            <a:off x="10238959" y="4108419"/>
            <a:ext cx="923845" cy="48501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タスク</a:t>
            </a:r>
          </a:p>
        </p:txBody>
      </p:sp>
    </p:spTree>
    <p:extLst>
      <p:ext uri="{BB962C8B-B14F-4D97-AF65-F5344CB8AC3E}">
        <p14:creationId xmlns:p14="http://schemas.microsoft.com/office/powerpoint/2010/main" val="230094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A8107D-EDDC-A64C-A8A8-80A5B5D01134}"/>
              </a:ext>
            </a:extLst>
          </p:cNvPr>
          <p:cNvSpPr txBox="1"/>
          <p:nvPr/>
        </p:nvSpPr>
        <p:spPr>
          <a:xfrm>
            <a:off x="134911" y="194872"/>
            <a:ext cx="9360782" cy="461665"/>
          </a:xfrm>
          <a:prstGeom prst="rect">
            <a:avLst/>
          </a:prstGeom>
          <a:noFill/>
        </p:spPr>
        <p:txBody>
          <a:bodyPr wrap="square" rtlCol="0">
            <a:spAutoFit/>
          </a:bodyPr>
          <a:lstStyle/>
          <a:p>
            <a:r>
              <a:rPr lang="ja-JP" altLang="en-US" sz="2400"/>
              <a:t>プロセス</a:t>
            </a:r>
            <a:endParaRPr lang="en-US" altLang="ja-JP" sz="2400" dirty="0"/>
          </a:p>
        </p:txBody>
      </p:sp>
      <p:sp>
        <p:nvSpPr>
          <p:cNvPr id="5" name="テキスト ボックス 4">
            <a:extLst>
              <a:ext uri="{FF2B5EF4-FFF2-40B4-BE49-F238E27FC236}">
                <a16:creationId xmlns:a16="http://schemas.microsoft.com/office/drawing/2014/main" id="{89A5FB9E-E7B4-8841-83D8-96F8AB30AB48}"/>
              </a:ext>
            </a:extLst>
          </p:cNvPr>
          <p:cNvSpPr txBox="1"/>
          <p:nvPr/>
        </p:nvSpPr>
        <p:spPr>
          <a:xfrm>
            <a:off x="251460" y="685174"/>
            <a:ext cx="11774377" cy="369332"/>
          </a:xfrm>
          <a:prstGeom prst="rect">
            <a:avLst/>
          </a:prstGeom>
          <a:noFill/>
        </p:spPr>
        <p:txBody>
          <a:bodyPr wrap="none" rtlCol="0">
            <a:spAutoFit/>
          </a:bodyPr>
          <a:lstStyle/>
          <a:p>
            <a:r>
              <a:rPr lang="en-US" altLang="ja-JP" dirty="0"/>
              <a:t>OS(</a:t>
            </a:r>
            <a:r>
              <a:rPr lang="ja-JP" altLang="en-US"/>
              <a:t>カーネル</a:t>
            </a:r>
            <a:r>
              <a:rPr lang="en-US" altLang="ja-JP" dirty="0"/>
              <a:t>)</a:t>
            </a:r>
            <a:r>
              <a:rPr lang="ja-JP" altLang="en-US"/>
              <a:t>が複数の仕事を効率的にマネジメントする時の実行単位。</a:t>
            </a:r>
            <a:r>
              <a:rPr lang="en-US" altLang="ja-JP" dirty="0"/>
              <a:t>CPU</a:t>
            </a:r>
            <a:r>
              <a:rPr lang="ja-JP" altLang="en-US"/>
              <a:t>リソースとメモリリソースが必要。</a:t>
            </a:r>
            <a:endParaRPr kumimoji="1" lang="ja-JP" altLang="en-US"/>
          </a:p>
        </p:txBody>
      </p:sp>
      <p:sp>
        <p:nvSpPr>
          <p:cNvPr id="6" name="テキスト ボックス 5">
            <a:extLst>
              <a:ext uri="{FF2B5EF4-FFF2-40B4-BE49-F238E27FC236}">
                <a16:creationId xmlns:a16="http://schemas.microsoft.com/office/drawing/2014/main" id="{70E55251-52E5-AB42-B5A5-A935DDEAAE94}"/>
              </a:ext>
            </a:extLst>
          </p:cNvPr>
          <p:cNvSpPr txBox="1"/>
          <p:nvPr/>
        </p:nvSpPr>
        <p:spPr>
          <a:xfrm>
            <a:off x="537211" y="1260152"/>
            <a:ext cx="10755630" cy="1200329"/>
          </a:xfrm>
          <a:prstGeom prst="rect">
            <a:avLst/>
          </a:prstGeom>
          <a:noFill/>
        </p:spPr>
        <p:txBody>
          <a:bodyPr wrap="square" rtlCol="0">
            <a:spAutoFit/>
          </a:bodyPr>
          <a:lstStyle/>
          <a:p>
            <a:pPr marL="342900" indent="-342900">
              <a:buFont typeface="+mj-lt"/>
              <a:buAutoNum type="arabicPeriod"/>
            </a:pPr>
            <a:r>
              <a:rPr kumimoji="1" lang="ja-JP" altLang="en-US"/>
              <a:t>物理メモリは</a:t>
            </a:r>
            <a:r>
              <a:rPr kumimoji="1" lang="en-US" altLang="ja-JP" dirty="0"/>
              <a:t>OS(</a:t>
            </a:r>
            <a:r>
              <a:rPr kumimoji="1" lang="ja-JP" altLang="en-US"/>
              <a:t>カーネル</a:t>
            </a:r>
            <a:r>
              <a:rPr kumimoji="1" lang="en-US" altLang="ja-JP" dirty="0"/>
              <a:t>)</a:t>
            </a:r>
            <a:r>
              <a:rPr kumimoji="1" lang="ja-JP" altLang="en-US"/>
              <a:t>によって仮想メモリに分割されており、</a:t>
            </a:r>
            <a:r>
              <a:rPr kumimoji="1" lang="en-US" altLang="ja-JP" dirty="0"/>
              <a:t>1</a:t>
            </a:r>
            <a:r>
              <a:rPr kumimoji="1" lang="ja-JP" altLang="en-US"/>
              <a:t>つ１つのプロセスから見ると、あたかも自分専用の物理メモリ</a:t>
            </a:r>
            <a:r>
              <a:rPr kumimoji="1" lang="en-US" altLang="ja-JP" dirty="0"/>
              <a:t>(</a:t>
            </a:r>
            <a:r>
              <a:rPr kumimoji="1" lang="ja-JP" altLang="en-US"/>
              <a:t>仮想メモリ</a:t>
            </a:r>
            <a:r>
              <a:rPr kumimoji="1" lang="en-US" altLang="ja-JP" dirty="0"/>
              <a:t>)</a:t>
            </a:r>
            <a:r>
              <a:rPr kumimoji="1" lang="ja-JP" altLang="en-US"/>
              <a:t>が確保されているかのように見える。</a:t>
            </a:r>
            <a:endParaRPr kumimoji="1" lang="en-US" altLang="ja-JP" dirty="0"/>
          </a:p>
          <a:p>
            <a:pPr marL="342900" indent="-342900">
              <a:buFont typeface="+mj-lt"/>
              <a:buAutoNum type="arabicPeriod"/>
            </a:pPr>
            <a:r>
              <a:rPr lang="ja-JP" altLang="en-US"/>
              <a:t>プロセスを作るときは、親プロセスを</a:t>
            </a:r>
            <a:r>
              <a:rPr lang="en-US" altLang="ja-JP" dirty="0"/>
              <a:t>fork(</a:t>
            </a:r>
            <a:r>
              <a:rPr lang="ja-JP" altLang="en-US"/>
              <a:t>コピー</a:t>
            </a:r>
            <a:r>
              <a:rPr lang="en-US" altLang="ja-JP" dirty="0"/>
              <a:t>)</a:t>
            </a:r>
            <a:r>
              <a:rPr lang="ja-JP" altLang="en-US"/>
              <a:t>して、子プロセスが作られる。この時、子プロセスは独自の仮想メモリを割り当てられる。</a:t>
            </a:r>
            <a:endParaRPr kumimoji="1" lang="ja-JP" altLang="en-US"/>
          </a:p>
        </p:txBody>
      </p:sp>
      <p:sp>
        <p:nvSpPr>
          <p:cNvPr id="7" name="正方形/長方形 6">
            <a:extLst>
              <a:ext uri="{FF2B5EF4-FFF2-40B4-BE49-F238E27FC236}">
                <a16:creationId xmlns:a16="http://schemas.microsoft.com/office/drawing/2014/main" id="{C10447E1-9051-4D42-B38A-D5057EE2406D}"/>
              </a:ext>
            </a:extLst>
          </p:cNvPr>
          <p:cNvSpPr/>
          <p:nvPr/>
        </p:nvSpPr>
        <p:spPr>
          <a:xfrm>
            <a:off x="5162746" y="3462066"/>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P-page1</a:t>
            </a: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DDF250DE-FF54-0747-8713-371E4792A83C}"/>
              </a:ext>
            </a:extLst>
          </p:cNvPr>
          <p:cNvSpPr txBox="1"/>
          <p:nvPr/>
        </p:nvSpPr>
        <p:spPr>
          <a:xfrm>
            <a:off x="5402017" y="3092734"/>
            <a:ext cx="1338828" cy="369332"/>
          </a:xfrm>
          <a:prstGeom prst="rect">
            <a:avLst/>
          </a:prstGeom>
          <a:noFill/>
        </p:spPr>
        <p:txBody>
          <a:bodyPr wrap="none" rtlCol="0">
            <a:spAutoFit/>
          </a:bodyPr>
          <a:lstStyle/>
          <a:p>
            <a:r>
              <a:rPr kumimoji="1" lang="ja-JP" altLang="en-US"/>
              <a:t>物理メモリ</a:t>
            </a:r>
          </a:p>
        </p:txBody>
      </p:sp>
      <p:sp>
        <p:nvSpPr>
          <p:cNvPr id="9" name="正方形/長方形 8">
            <a:extLst>
              <a:ext uri="{FF2B5EF4-FFF2-40B4-BE49-F238E27FC236}">
                <a16:creationId xmlns:a16="http://schemas.microsoft.com/office/drawing/2014/main" id="{E3BB1304-25C9-804C-866F-825D9A7510C3}"/>
              </a:ext>
            </a:extLst>
          </p:cNvPr>
          <p:cNvSpPr/>
          <p:nvPr/>
        </p:nvSpPr>
        <p:spPr>
          <a:xfrm>
            <a:off x="5162746" y="3818591"/>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kumimoji="1" lang="en-US" altLang="ja-JP" dirty="0">
                <a:solidFill>
                  <a:schemeClr val="tx1"/>
                </a:solidFill>
              </a:rPr>
              <a:t>page2</a:t>
            </a:r>
            <a:endParaRPr kumimoji="1" lang="ja-JP" altLang="en-US">
              <a:solidFill>
                <a:schemeClr val="tx1"/>
              </a:solidFill>
            </a:endParaRPr>
          </a:p>
        </p:txBody>
      </p:sp>
      <p:sp>
        <p:nvSpPr>
          <p:cNvPr id="10" name="正方形/長方形 9">
            <a:extLst>
              <a:ext uri="{FF2B5EF4-FFF2-40B4-BE49-F238E27FC236}">
                <a16:creationId xmlns:a16="http://schemas.microsoft.com/office/drawing/2014/main" id="{41ED56FF-846F-0644-B78A-450AFC06EF87}"/>
              </a:ext>
            </a:extLst>
          </p:cNvPr>
          <p:cNvSpPr/>
          <p:nvPr/>
        </p:nvSpPr>
        <p:spPr>
          <a:xfrm>
            <a:off x="5162746" y="4174298"/>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kumimoji="1" lang="en-US" altLang="ja-JP" dirty="0">
                <a:solidFill>
                  <a:schemeClr val="tx1"/>
                </a:solidFill>
              </a:rPr>
              <a:t>page3</a:t>
            </a: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CF2FB6E4-2D40-6A42-A086-FDEA11DD54D4}"/>
              </a:ext>
            </a:extLst>
          </p:cNvPr>
          <p:cNvSpPr/>
          <p:nvPr/>
        </p:nvSpPr>
        <p:spPr>
          <a:xfrm>
            <a:off x="5162746" y="4530005"/>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kumimoji="1" lang="en-US" altLang="ja-JP" dirty="0">
                <a:solidFill>
                  <a:schemeClr val="tx1"/>
                </a:solidFill>
              </a:rPr>
              <a:t>page4</a:t>
            </a: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5C9FC4D0-2399-6C4F-B263-1D548C496E25}"/>
              </a:ext>
            </a:extLst>
          </p:cNvPr>
          <p:cNvSpPr/>
          <p:nvPr/>
        </p:nvSpPr>
        <p:spPr>
          <a:xfrm>
            <a:off x="5162746" y="4884335"/>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kumimoji="1" lang="en-US" altLang="ja-JP" dirty="0">
                <a:solidFill>
                  <a:schemeClr val="tx1"/>
                </a:solidFill>
              </a:rPr>
              <a:t>page5</a:t>
            </a: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818B0CAF-D6E8-4342-A65C-108A6AF97B14}"/>
              </a:ext>
            </a:extLst>
          </p:cNvPr>
          <p:cNvSpPr/>
          <p:nvPr/>
        </p:nvSpPr>
        <p:spPr>
          <a:xfrm>
            <a:off x="5162746" y="5230680"/>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P-</a:t>
            </a:r>
            <a:r>
              <a:rPr kumimoji="1" lang="en-US" altLang="ja-JP" dirty="0">
                <a:solidFill>
                  <a:schemeClr val="tx1"/>
                </a:solidFill>
              </a:rPr>
              <a:t>page6</a:t>
            </a:r>
            <a:endParaRPr kumimoji="1" lang="ja-JP" altLang="en-US">
              <a:solidFill>
                <a:schemeClr val="tx1"/>
              </a:solidFill>
            </a:endParaRPr>
          </a:p>
        </p:txBody>
      </p:sp>
      <p:sp>
        <p:nvSpPr>
          <p:cNvPr id="14" name="正方形/長方形 13">
            <a:extLst>
              <a:ext uri="{FF2B5EF4-FFF2-40B4-BE49-F238E27FC236}">
                <a16:creationId xmlns:a16="http://schemas.microsoft.com/office/drawing/2014/main" id="{AE150547-0475-B441-BA64-971BE3F19BA8}"/>
              </a:ext>
            </a:extLst>
          </p:cNvPr>
          <p:cNvSpPr/>
          <p:nvPr/>
        </p:nvSpPr>
        <p:spPr>
          <a:xfrm>
            <a:off x="5162746" y="5585010"/>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page7</a:t>
            </a: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1C72DE5E-7603-2F4C-8291-533D0ABB6183}"/>
              </a:ext>
            </a:extLst>
          </p:cNvPr>
          <p:cNvSpPr/>
          <p:nvPr/>
        </p:nvSpPr>
        <p:spPr>
          <a:xfrm>
            <a:off x="5162746" y="5943600"/>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page8</a:t>
            </a: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CD81608E-4ACA-5E4E-A0E9-93D872D33970}"/>
              </a:ext>
            </a:extLst>
          </p:cNvPr>
          <p:cNvSpPr txBox="1"/>
          <p:nvPr/>
        </p:nvSpPr>
        <p:spPr>
          <a:xfrm>
            <a:off x="827778" y="3092734"/>
            <a:ext cx="1236236" cy="369332"/>
          </a:xfrm>
          <a:prstGeom prst="rect">
            <a:avLst/>
          </a:prstGeom>
          <a:noFill/>
        </p:spPr>
        <p:txBody>
          <a:bodyPr wrap="none" rtlCol="0">
            <a:spAutoFit/>
          </a:bodyPr>
          <a:lstStyle/>
          <a:p>
            <a:r>
              <a:rPr kumimoji="1" lang="ja-JP" altLang="en-US"/>
              <a:t>プロセス</a:t>
            </a:r>
            <a:r>
              <a:rPr kumimoji="1" lang="en-US" altLang="ja-JP" dirty="0"/>
              <a:t>1</a:t>
            </a:r>
            <a:endParaRPr kumimoji="1" lang="ja-JP" altLang="en-US"/>
          </a:p>
        </p:txBody>
      </p:sp>
      <p:sp>
        <p:nvSpPr>
          <p:cNvPr id="17" name="テキスト ボックス 16">
            <a:extLst>
              <a:ext uri="{FF2B5EF4-FFF2-40B4-BE49-F238E27FC236}">
                <a16:creationId xmlns:a16="http://schemas.microsoft.com/office/drawing/2014/main" id="{80B372E6-8C05-B849-9B72-1FAAD097F15C}"/>
              </a:ext>
            </a:extLst>
          </p:cNvPr>
          <p:cNvSpPr txBox="1"/>
          <p:nvPr/>
        </p:nvSpPr>
        <p:spPr>
          <a:xfrm>
            <a:off x="10127986" y="3092734"/>
            <a:ext cx="1236236" cy="369332"/>
          </a:xfrm>
          <a:prstGeom prst="rect">
            <a:avLst/>
          </a:prstGeom>
          <a:noFill/>
        </p:spPr>
        <p:txBody>
          <a:bodyPr wrap="none" rtlCol="0">
            <a:spAutoFit/>
          </a:bodyPr>
          <a:lstStyle/>
          <a:p>
            <a:r>
              <a:rPr kumimoji="1" lang="ja-JP" altLang="en-US"/>
              <a:t>プロセス</a:t>
            </a:r>
            <a:r>
              <a:rPr kumimoji="1" lang="en-US" altLang="ja-JP" dirty="0"/>
              <a:t>2</a:t>
            </a:r>
            <a:endParaRPr kumimoji="1" lang="ja-JP" altLang="en-US"/>
          </a:p>
        </p:txBody>
      </p:sp>
      <p:sp>
        <p:nvSpPr>
          <p:cNvPr id="18" name="正方形/長方形 17">
            <a:extLst>
              <a:ext uri="{FF2B5EF4-FFF2-40B4-BE49-F238E27FC236}">
                <a16:creationId xmlns:a16="http://schemas.microsoft.com/office/drawing/2014/main" id="{4C22B3D6-D6F3-CE4C-A2B1-FA0D53870D8F}"/>
              </a:ext>
            </a:extLst>
          </p:cNvPr>
          <p:cNvSpPr/>
          <p:nvPr/>
        </p:nvSpPr>
        <p:spPr>
          <a:xfrm>
            <a:off x="9837419" y="3462066"/>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V-page1</a:t>
            </a:r>
            <a:endParaRPr kumimoji="1" lang="ja-JP" altLang="en-US">
              <a:solidFill>
                <a:schemeClr val="tx1"/>
              </a:solidFill>
            </a:endParaRPr>
          </a:p>
        </p:txBody>
      </p:sp>
      <p:sp>
        <p:nvSpPr>
          <p:cNvPr id="19" name="正方形/長方形 18">
            <a:extLst>
              <a:ext uri="{FF2B5EF4-FFF2-40B4-BE49-F238E27FC236}">
                <a16:creationId xmlns:a16="http://schemas.microsoft.com/office/drawing/2014/main" id="{976D68D3-3A00-B644-97C5-191E0BBC74D6}"/>
              </a:ext>
            </a:extLst>
          </p:cNvPr>
          <p:cNvSpPr/>
          <p:nvPr/>
        </p:nvSpPr>
        <p:spPr>
          <a:xfrm>
            <a:off x="9837419" y="3818591"/>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page2</a:t>
            </a: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04BCFEF0-FDBB-8440-8DE8-7FA5B5650BE2}"/>
              </a:ext>
            </a:extLst>
          </p:cNvPr>
          <p:cNvSpPr/>
          <p:nvPr/>
        </p:nvSpPr>
        <p:spPr>
          <a:xfrm>
            <a:off x="9837419" y="4174298"/>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page3</a:t>
            </a: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0E1BA513-3942-524B-9F53-17DC803E4909}"/>
              </a:ext>
            </a:extLst>
          </p:cNvPr>
          <p:cNvSpPr/>
          <p:nvPr/>
        </p:nvSpPr>
        <p:spPr>
          <a:xfrm>
            <a:off x="9837419" y="4530005"/>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page4</a:t>
            </a:r>
            <a:endParaRPr kumimoji="1" lang="ja-JP" altLang="en-US">
              <a:solidFill>
                <a:schemeClr val="tx1"/>
              </a:solidFill>
            </a:endParaRPr>
          </a:p>
        </p:txBody>
      </p:sp>
      <p:sp>
        <p:nvSpPr>
          <p:cNvPr id="22" name="正方形/長方形 21">
            <a:extLst>
              <a:ext uri="{FF2B5EF4-FFF2-40B4-BE49-F238E27FC236}">
                <a16:creationId xmlns:a16="http://schemas.microsoft.com/office/drawing/2014/main" id="{86C52077-1E1F-714A-9872-D1C49553F5B8}"/>
              </a:ext>
            </a:extLst>
          </p:cNvPr>
          <p:cNvSpPr/>
          <p:nvPr/>
        </p:nvSpPr>
        <p:spPr>
          <a:xfrm>
            <a:off x="9837419" y="4884335"/>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page5</a:t>
            </a: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D3A6DEFC-9581-AA45-B4E6-21E8A5C7DC1F}"/>
              </a:ext>
            </a:extLst>
          </p:cNvPr>
          <p:cNvSpPr/>
          <p:nvPr/>
        </p:nvSpPr>
        <p:spPr>
          <a:xfrm>
            <a:off x="9837419" y="5230680"/>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page6</a:t>
            </a: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2D29DFD1-6C89-504E-9671-C7B2236C1F20}"/>
              </a:ext>
            </a:extLst>
          </p:cNvPr>
          <p:cNvSpPr/>
          <p:nvPr/>
        </p:nvSpPr>
        <p:spPr>
          <a:xfrm>
            <a:off x="9837419" y="5585010"/>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page7</a:t>
            </a: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02F8A0E9-DF51-AE46-9179-A5F22C26C629}"/>
              </a:ext>
            </a:extLst>
          </p:cNvPr>
          <p:cNvSpPr/>
          <p:nvPr/>
        </p:nvSpPr>
        <p:spPr>
          <a:xfrm>
            <a:off x="9837419" y="5943600"/>
            <a:ext cx="1817370" cy="331470"/>
          </a:xfrm>
          <a:prstGeom prst="rect">
            <a:avLst/>
          </a:prstGeom>
          <a:solidFill>
            <a:srgbClr val="FFA3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page8</a:t>
            </a: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EFA2EEA4-5F4C-074A-BDB7-F9CB0F280E1B}"/>
              </a:ext>
            </a:extLst>
          </p:cNvPr>
          <p:cNvSpPr/>
          <p:nvPr/>
        </p:nvSpPr>
        <p:spPr>
          <a:xfrm>
            <a:off x="537211" y="3462066"/>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 V-page1</a:t>
            </a: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70B71BF5-8920-8043-BFCD-AF9337A90221}"/>
              </a:ext>
            </a:extLst>
          </p:cNvPr>
          <p:cNvSpPr/>
          <p:nvPr/>
        </p:nvSpPr>
        <p:spPr>
          <a:xfrm>
            <a:off x="537211" y="3818591"/>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page2</a:t>
            </a:r>
            <a:endParaRPr kumimoji="1" lang="ja-JP" altLang="en-US">
              <a:solidFill>
                <a:schemeClr val="tx1"/>
              </a:solidFill>
            </a:endParaRPr>
          </a:p>
        </p:txBody>
      </p:sp>
      <p:sp>
        <p:nvSpPr>
          <p:cNvPr id="28" name="正方形/長方形 27">
            <a:extLst>
              <a:ext uri="{FF2B5EF4-FFF2-40B4-BE49-F238E27FC236}">
                <a16:creationId xmlns:a16="http://schemas.microsoft.com/office/drawing/2014/main" id="{E94260F2-CB43-2E41-93BC-AB06CAFE9EDB}"/>
              </a:ext>
            </a:extLst>
          </p:cNvPr>
          <p:cNvSpPr/>
          <p:nvPr/>
        </p:nvSpPr>
        <p:spPr>
          <a:xfrm>
            <a:off x="537211" y="4174298"/>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page3</a:t>
            </a:r>
            <a:endParaRPr kumimoji="1" lang="ja-JP" altLang="en-US">
              <a:solidFill>
                <a:schemeClr val="tx1"/>
              </a:solidFill>
            </a:endParaRPr>
          </a:p>
        </p:txBody>
      </p:sp>
      <p:sp>
        <p:nvSpPr>
          <p:cNvPr id="29" name="正方形/長方形 28">
            <a:extLst>
              <a:ext uri="{FF2B5EF4-FFF2-40B4-BE49-F238E27FC236}">
                <a16:creationId xmlns:a16="http://schemas.microsoft.com/office/drawing/2014/main" id="{74984DFD-B241-9144-8D22-2B1472D9FC70}"/>
              </a:ext>
            </a:extLst>
          </p:cNvPr>
          <p:cNvSpPr/>
          <p:nvPr/>
        </p:nvSpPr>
        <p:spPr>
          <a:xfrm>
            <a:off x="537211" y="4530005"/>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page4</a:t>
            </a:r>
            <a:endParaRPr kumimoji="1" lang="ja-JP" altLang="en-US">
              <a:solidFill>
                <a:schemeClr val="tx1"/>
              </a:solidFill>
            </a:endParaRPr>
          </a:p>
        </p:txBody>
      </p:sp>
      <p:sp>
        <p:nvSpPr>
          <p:cNvPr id="30" name="正方形/長方形 29">
            <a:extLst>
              <a:ext uri="{FF2B5EF4-FFF2-40B4-BE49-F238E27FC236}">
                <a16:creationId xmlns:a16="http://schemas.microsoft.com/office/drawing/2014/main" id="{4E9526AF-4476-9B48-87E8-10F1E927A80E}"/>
              </a:ext>
            </a:extLst>
          </p:cNvPr>
          <p:cNvSpPr/>
          <p:nvPr/>
        </p:nvSpPr>
        <p:spPr>
          <a:xfrm>
            <a:off x="537211" y="4884335"/>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page5</a:t>
            </a:r>
            <a:endParaRPr kumimoji="1" lang="ja-JP" altLang="en-US">
              <a:solidFill>
                <a:schemeClr val="tx1"/>
              </a:solidFill>
            </a:endParaRPr>
          </a:p>
        </p:txBody>
      </p:sp>
      <p:sp>
        <p:nvSpPr>
          <p:cNvPr id="31" name="正方形/長方形 30">
            <a:extLst>
              <a:ext uri="{FF2B5EF4-FFF2-40B4-BE49-F238E27FC236}">
                <a16:creationId xmlns:a16="http://schemas.microsoft.com/office/drawing/2014/main" id="{BCC1B734-B5BC-BD4A-90EB-14F2D67C206D}"/>
              </a:ext>
            </a:extLst>
          </p:cNvPr>
          <p:cNvSpPr/>
          <p:nvPr/>
        </p:nvSpPr>
        <p:spPr>
          <a:xfrm>
            <a:off x="537211" y="5230680"/>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page6</a:t>
            </a:r>
            <a:endParaRPr kumimoji="1" lang="ja-JP" altLang="en-US">
              <a:solidFill>
                <a:schemeClr val="tx1"/>
              </a:solidFill>
            </a:endParaRPr>
          </a:p>
        </p:txBody>
      </p:sp>
      <p:sp>
        <p:nvSpPr>
          <p:cNvPr id="32" name="正方形/長方形 31">
            <a:extLst>
              <a:ext uri="{FF2B5EF4-FFF2-40B4-BE49-F238E27FC236}">
                <a16:creationId xmlns:a16="http://schemas.microsoft.com/office/drawing/2014/main" id="{8BE2710B-926E-DE4E-976C-F2E6D09FB89A}"/>
              </a:ext>
            </a:extLst>
          </p:cNvPr>
          <p:cNvSpPr/>
          <p:nvPr/>
        </p:nvSpPr>
        <p:spPr>
          <a:xfrm>
            <a:off x="537211" y="5585010"/>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page7</a:t>
            </a:r>
            <a:endParaRPr kumimoji="1" lang="ja-JP" altLang="en-US">
              <a:solidFill>
                <a:schemeClr val="tx1"/>
              </a:solidFill>
            </a:endParaRPr>
          </a:p>
        </p:txBody>
      </p:sp>
      <p:sp>
        <p:nvSpPr>
          <p:cNvPr id="33" name="正方形/長方形 32">
            <a:extLst>
              <a:ext uri="{FF2B5EF4-FFF2-40B4-BE49-F238E27FC236}">
                <a16:creationId xmlns:a16="http://schemas.microsoft.com/office/drawing/2014/main" id="{F6EAA315-880C-0C47-9773-D35866422203}"/>
              </a:ext>
            </a:extLst>
          </p:cNvPr>
          <p:cNvSpPr/>
          <p:nvPr/>
        </p:nvSpPr>
        <p:spPr>
          <a:xfrm>
            <a:off x="537211" y="5943600"/>
            <a:ext cx="1817370" cy="33147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V-</a:t>
            </a:r>
            <a:r>
              <a:rPr kumimoji="1" lang="en-US" altLang="ja-JP" dirty="0">
                <a:solidFill>
                  <a:schemeClr val="tx1"/>
                </a:solidFill>
              </a:rPr>
              <a:t>page8</a:t>
            </a:r>
            <a:endParaRPr kumimoji="1" lang="ja-JP" altLang="en-US">
              <a:solidFill>
                <a:schemeClr val="tx1"/>
              </a:solidFill>
            </a:endParaRPr>
          </a:p>
        </p:txBody>
      </p:sp>
      <p:sp>
        <p:nvSpPr>
          <p:cNvPr id="34" name="正方形/長方形 33">
            <a:extLst>
              <a:ext uri="{FF2B5EF4-FFF2-40B4-BE49-F238E27FC236}">
                <a16:creationId xmlns:a16="http://schemas.microsoft.com/office/drawing/2014/main" id="{36C615C9-DFCE-274E-ACF6-75CE2EBEC871}"/>
              </a:ext>
            </a:extLst>
          </p:cNvPr>
          <p:cNvSpPr/>
          <p:nvPr/>
        </p:nvSpPr>
        <p:spPr>
          <a:xfrm>
            <a:off x="7185757" y="4592870"/>
            <a:ext cx="2446020" cy="582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t>メモリマッピング</a:t>
            </a:r>
            <a:endParaRPr kumimoji="1" lang="en-US" altLang="ja-JP" sz="1400" dirty="0"/>
          </a:p>
          <a:p>
            <a:pPr algn="ctr"/>
            <a:r>
              <a:rPr lang="en-US" altLang="ja-JP" sz="1400" dirty="0"/>
              <a:t>(</a:t>
            </a:r>
            <a:r>
              <a:rPr lang="ja-JP" altLang="en-US" sz="1400"/>
              <a:t>物理</a:t>
            </a:r>
            <a:r>
              <a:rPr kumimoji="1" lang="ja-JP" altLang="en-US" sz="1400"/>
              <a:t>メモリ</a:t>
            </a:r>
            <a:r>
              <a:rPr kumimoji="1" lang="en-US" altLang="ja-JP" sz="1400" dirty="0"/>
              <a:t>&lt;-&gt;</a:t>
            </a:r>
            <a:r>
              <a:rPr kumimoji="1" lang="ja-JP" altLang="en-US" sz="1400"/>
              <a:t>仮想メモリ</a:t>
            </a:r>
            <a:r>
              <a:rPr kumimoji="1" lang="en-US" altLang="ja-JP" sz="1400" dirty="0"/>
              <a:t>)</a:t>
            </a:r>
          </a:p>
        </p:txBody>
      </p:sp>
      <p:sp>
        <p:nvSpPr>
          <p:cNvPr id="35" name="正方形/長方形 34">
            <a:extLst>
              <a:ext uri="{FF2B5EF4-FFF2-40B4-BE49-F238E27FC236}">
                <a16:creationId xmlns:a16="http://schemas.microsoft.com/office/drawing/2014/main" id="{5BCB2693-1E02-DB43-8A27-2B93A15D35C4}"/>
              </a:ext>
            </a:extLst>
          </p:cNvPr>
          <p:cNvSpPr/>
          <p:nvPr/>
        </p:nvSpPr>
        <p:spPr>
          <a:xfrm>
            <a:off x="2560224" y="4592870"/>
            <a:ext cx="2446020" cy="582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t>メモリマッピング</a:t>
            </a:r>
            <a:endParaRPr kumimoji="1" lang="en-US" altLang="ja-JP" sz="1400" dirty="0"/>
          </a:p>
          <a:p>
            <a:pPr algn="ctr"/>
            <a:r>
              <a:rPr lang="en-US" altLang="ja-JP" sz="1400" dirty="0"/>
              <a:t>(</a:t>
            </a:r>
            <a:r>
              <a:rPr lang="ja-JP" altLang="en-US" sz="1400"/>
              <a:t>物理</a:t>
            </a:r>
            <a:r>
              <a:rPr kumimoji="1" lang="ja-JP" altLang="en-US" sz="1400"/>
              <a:t>メモリ</a:t>
            </a:r>
            <a:r>
              <a:rPr kumimoji="1" lang="en-US" altLang="ja-JP" sz="1400" dirty="0"/>
              <a:t>&lt;-&gt;</a:t>
            </a:r>
            <a:r>
              <a:rPr kumimoji="1" lang="ja-JP" altLang="en-US" sz="1400"/>
              <a:t>仮想メモリ</a:t>
            </a:r>
            <a:r>
              <a:rPr kumimoji="1" lang="en-US" altLang="ja-JP" sz="1400" dirty="0"/>
              <a:t>)</a:t>
            </a:r>
          </a:p>
        </p:txBody>
      </p:sp>
      <p:sp>
        <p:nvSpPr>
          <p:cNvPr id="37" name="角丸四角形 36">
            <a:extLst>
              <a:ext uri="{FF2B5EF4-FFF2-40B4-BE49-F238E27FC236}">
                <a16:creationId xmlns:a16="http://schemas.microsoft.com/office/drawing/2014/main" id="{C7231578-BA9F-6547-9427-9B6D679983A0}"/>
              </a:ext>
            </a:extLst>
          </p:cNvPr>
          <p:cNvSpPr/>
          <p:nvPr/>
        </p:nvSpPr>
        <p:spPr>
          <a:xfrm>
            <a:off x="537211" y="2673344"/>
            <a:ext cx="11117577" cy="3314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OS</a:t>
            </a:r>
            <a:endParaRPr kumimoji="1" lang="ja-JP" altLang="en-US"/>
          </a:p>
        </p:txBody>
      </p:sp>
      <p:cxnSp>
        <p:nvCxnSpPr>
          <p:cNvPr id="39" name="直線矢印コネクタ 38">
            <a:extLst>
              <a:ext uri="{FF2B5EF4-FFF2-40B4-BE49-F238E27FC236}">
                <a16:creationId xmlns:a16="http://schemas.microsoft.com/office/drawing/2014/main" id="{0CCF72E7-2E2D-7344-A632-24C507CB2DBB}"/>
              </a:ext>
            </a:extLst>
          </p:cNvPr>
          <p:cNvCxnSpPr/>
          <p:nvPr/>
        </p:nvCxnSpPr>
        <p:spPr>
          <a:xfrm>
            <a:off x="8408767" y="3037370"/>
            <a:ext cx="0" cy="15406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BCFB521-FE7C-1D4B-9AE6-939D913EF75E}"/>
              </a:ext>
            </a:extLst>
          </p:cNvPr>
          <p:cNvCxnSpPr/>
          <p:nvPr/>
        </p:nvCxnSpPr>
        <p:spPr>
          <a:xfrm>
            <a:off x="3783234" y="3037370"/>
            <a:ext cx="0" cy="15406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0238F546-BC58-DF48-9510-2D2972FD59FF}"/>
              </a:ext>
            </a:extLst>
          </p:cNvPr>
          <p:cNvSpPr txBox="1"/>
          <p:nvPr/>
        </p:nvSpPr>
        <p:spPr>
          <a:xfrm>
            <a:off x="8355914" y="4136436"/>
            <a:ext cx="646331" cy="369332"/>
          </a:xfrm>
          <a:prstGeom prst="rect">
            <a:avLst/>
          </a:prstGeom>
          <a:noFill/>
        </p:spPr>
        <p:txBody>
          <a:bodyPr wrap="none" rtlCol="0">
            <a:spAutoFit/>
          </a:bodyPr>
          <a:lstStyle/>
          <a:p>
            <a:r>
              <a:rPr kumimoji="1" lang="ja-JP" altLang="en-US"/>
              <a:t>管理</a:t>
            </a:r>
          </a:p>
        </p:txBody>
      </p:sp>
    </p:spTree>
    <p:extLst>
      <p:ext uri="{BB962C8B-B14F-4D97-AF65-F5344CB8AC3E}">
        <p14:creationId xmlns:p14="http://schemas.microsoft.com/office/powerpoint/2010/main" val="111196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A114847-352C-7348-99D6-6BB9A57E82B7}"/>
              </a:ext>
            </a:extLst>
          </p:cNvPr>
          <p:cNvPicPr>
            <a:picLocks noChangeAspect="1"/>
          </p:cNvPicPr>
          <p:nvPr/>
        </p:nvPicPr>
        <p:blipFill>
          <a:blip r:embed="rId2"/>
          <a:stretch>
            <a:fillRect/>
          </a:stretch>
        </p:blipFill>
        <p:spPr>
          <a:xfrm>
            <a:off x="1460500" y="656537"/>
            <a:ext cx="9271000" cy="5334000"/>
          </a:xfrm>
          <a:prstGeom prst="rect">
            <a:avLst/>
          </a:prstGeom>
        </p:spPr>
      </p:pic>
      <p:sp>
        <p:nvSpPr>
          <p:cNvPr id="3" name="テキスト ボックス 2">
            <a:extLst>
              <a:ext uri="{FF2B5EF4-FFF2-40B4-BE49-F238E27FC236}">
                <a16:creationId xmlns:a16="http://schemas.microsoft.com/office/drawing/2014/main" id="{4C2719F8-0810-AA46-81B3-013B5E8A6867}"/>
              </a:ext>
            </a:extLst>
          </p:cNvPr>
          <p:cNvSpPr txBox="1"/>
          <p:nvPr/>
        </p:nvSpPr>
        <p:spPr>
          <a:xfrm>
            <a:off x="134911" y="194872"/>
            <a:ext cx="9360782" cy="461665"/>
          </a:xfrm>
          <a:prstGeom prst="rect">
            <a:avLst/>
          </a:prstGeom>
          <a:noFill/>
        </p:spPr>
        <p:txBody>
          <a:bodyPr wrap="square" rtlCol="0">
            <a:spAutoFit/>
          </a:bodyPr>
          <a:lstStyle/>
          <a:p>
            <a:r>
              <a:rPr lang="ja-JP" altLang="en-US" sz="2400"/>
              <a:t>プロセス</a:t>
            </a:r>
            <a:endParaRPr lang="en-US" altLang="ja-JP" sz="2400" dirty="0"/>
          </a:p>
        </p:txBody>
      </p:sp>
      <p:sp>
        <p:nvSpPr>
          <p:cNvPr id="4" name="テキスト ボックス 3">
            <a:extLst>
              <a:ext uri="{FF2B5EF4-FFF2-40B4-BE49-F238E27FC236}">
                <a16:creationId xmlns:a16="http://schemas.microsoft.com/office/drawing/2014/main" id="{F5D80794-DD8E-8944-BB9C-C1C08AF4FFEB}"/>
              </a:ext>
            </a:extLst>
          </p:cNvPr>
          <p:cNvSpPr txBox="1"/>
          <p:nvPr/>
        </p:nvSpPr>
        <p:spPr>
          <a:xfrm>
            <a:off x="635631" y="6201463"/>
            <a:ext cx="11556369" cy="369332"/>
          </a:xfrm>
          <a:prstGeom prst="rect">
            <a:avLst/>
          </a:prstGeom>
          <a:noFill/>
        </p:spPr>
        <p:txBody>
          <a:bodyPr wrap="none" rtlCol="0">
            <a:spAutoFit/>
          </a:bodyPr>
          <a:lstStyle/>
          <a:p>
            <a:r>
              <a:rPr lang="en-US" altLang="ja-JP" dirty="0"/>
              <a:t>OS(</a:t>
            </a:r>
            <a:r>
              <a:rPr lang="ja-JP" altLang="en-US"/>
              <a:t>カーネル</a:t>
            </a:r>
            <a:r>
              <a:rPr lang="en-US" altLang="ja-JP" dirty="0"/>
              <a:t>)</a:t>
            </a:r>
            <a:r>
              <a:rPr lang="ja-JP" altLang="en-US"/>
              <a:t>自体もプログラム</a:t>
            </a:r>
            <a:r>
              <a:rPr lang="en-US" altLang="ja-JP" dirty="0"/>
              <a:t>(</a:t>
            </a:r>
            <a:r>
              <a:rPr lang="ja-JP" altLang="en-US"/>
              <a:t>プロセス</a:t>
            </a:r>
            <a:r>
              <a:rPr lang="en-US" altLang="ja-JP" dirty="0"/>
              <a:t>)</a:t>
            </a:r>
            <a:r>
              <a:rPr lang="ja-JP" altLang="en-US"/>
              <a:t>なので、ユーザーが確認できるプロセスは</a:t>
            </a:r>
            <a:r>
              <a:rPr lang="en-US" altLang="ja-JP" dirty="0"/>
              <a:t>OS</a:t>
            </a:r>
            <a:r>
              <a:rPr lang="ja-JP" altLang="en-US"/>
              <a:t>が管理しているもの。</a:t>
            </a:r>
            <a:endParaRPr kumimoji="1" lang="ja-JP" altLang="en-US"/>
          </a:p>
        </p:txBody>
      </p:sp>
    </p:spTree>
    <p:extLst>
      <p:ext uri="{BB962C8B-B14F-4D97-AF65-F5344CB8AC3E}">
        <p14:creationId xmlns:p14="http://schemas.microsoft.com/office/powerpoint/2010/main" val="411823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D8A2925-1ACC-5E48-875C-EFFE9C2FBE88}"/>
              </a:ext>
            </a:extLst>
          </p:cNvPr>
          <p:cNvSpPr txBox="1"/>
          <p:nvPr/>
        </p:nvSpPr>
        <p:spPr>
          <a:xfrm>
            <a:off x="134911" y="194872"/>
            <a:ext cx="9360782" cy="461665"/>
          </a:xfrm>
          <a:prstGeom prst="rect">
            <a:avLst/>
          </a:prstGeom>
          <a:noFill/>
        </p:spPr>
        <p:txBody>
          <a:bodyPr wrap="square" rtlCol="0">
            <a:spAutoFit/>
          </a:bodyPr>
          <a:lstStyle/>
          <a:p>
            <a:r>
              <a:rPr lang="ja-JP" altLang="en-US" sz="2400"/>
              <a:t>スレッド</a:t>
            </a:r>
            <a:endParaRPr lang="en-US" altLang="ja-JP" sz="2400" dirty="0"/>
          </a:p>
        </p:txBody>
      </p:sp>
      <p:sp>
        <p:nvSpPr>
          <p:cNvPr id="3" name="テキスト ボックス 2">
            <a:extLst>
              <a:ext uri="{FF2B5EF4-FFF2-40B4-BE49-F238E27FC236}">
                <a16:creationId xmlns:a16="http://schemas.microsoft.com/office/drawing/2014/main" id="{A95CEC1A-1104-E54E-9418-222ED3732FA5}"/>
              </a:ext>
            </a:extLst>
          </p:cNvPr>
          <p:cNvSpPr txBox="1"/>
          <p:nvPr/>
        </p:nvSpPr>
        <p:spPr>
          <a:xfrm>
            <a:off x="134910" y="777240"/>
            <a:ext cx="11855159" cy="646331"/>
          </a:xfrm>
          <a:prstGeom prst="rect">
            <a:avLst/>
          </a:prstGeom>
          <a:noFill/>
        </p:spPr>
        <p:txBody>
          <a:bodyPr wrap="square" rtlCol="0">
            <a:spAutoFit/>
          </a:bodyPr>
          <a:lstStyle/>
          <a:p>
            <a:r>
              <a:rPr kumimoji="1" lang="ja-JP" altLang="en-US"/>
              <a:t>プロセスを作るときは、親プロセスのすべての情報が子プロセスに引き継がれ、更に子プロセス用に仮想メモリが確保されるので、比較的重い処理になる。</a:t>
            </a:r>
          </a:p>
        </p:txBody>
      </p:sp>
      <p:sp>
        <p:nvSpPr>
          <p:cNvPr id="4" name="下矢印 3">
            <a:extLst>
              <a:ext uri="{FF2B5EF4-FFF2-40B4-BE49-F238E27FC236}">
                <a16:creationId xmlns:a16="http://schemas.microsoft.com/office/drawing/2014/main" id="{664D25FD-1201-2245-932A-FDC426A1D692}"/>
              </a:ext>
            </a:extLst>
          </p:cNvPr>
          <p:cNvSpPr/>
          <p:nvPr/>
        </p:nvSpPr>
        <p:spPr>
          <a:xfrm>
            <a:off x="5798820" y="2501946"/>
            <a:ext cx="594360" cy="480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0F79A05-1A30-2242-AC96-1690124E407B}"/>
              </a:ext>
            </a:extLst>
          </p:cNvPr>
          <p:cNvSpPr txBox="1"/>
          <p:nvPr/>
        </p:nvSpPr>
        <p:spPr>
          <a:xfrm>
            <a:off x="134910" y="3121335"/>
            <a:ext cx="11855159" cy="369332"/>
          </a:xfrm>
          <a:prstGeom prst="rect">
            <a:avLst/>
          </a:prstGeom>
          <a:noFill/>
        </p:spPr>
        <p:txBody>
          <a:bodyPr wrap="square" rtlCol="0">
            <a:spAutoFit/>
          </a:bodyPr>
          <a:lstStyle/>
          <a:p>
            <a:r>
              <a:rPr kumimoji="1" lang="ja-JP" altLang="en-US"/>
              <a:t>仮想メモリ部分などの共有できるところは、親と共有してもっと軽量な実行単位がほしい！　→　スレッド</a:t>
            </a:r>
          </a:p>
        </p:txBody>
      </p:sp>
      <p:sp>
        <p:nvSpPr>
          <p:cNvPr id="6" name="テキスト ボックス 5">
            <a:extLst>
              <a:ext uri="{FF2B5EF4-FFF2-40B4-BE49-F238E27FC236}">
                <a16:creationId xmlns:a16="http://schemas.microsoft.com/office/drawing/2014/main" id="{B0DB2460-BC1D-1A41-B3F3-3C346E4684BF}"/>
              </a:ext>
            </a:extLst>
          </p:cNvPr>
          <p:cNvSpPr txBox="1"/>
          <p:nvPr/>
        </p:nvSpPr>
        <p:spPr>
          <a:xfrm>
            <a:off x="134910" y="4542100"/>
            <a:ext cx="11855159" cy="646331"/>
          </a:xfrm>
          <a:prstGeom prst="rect">
            <a:avLst/>
          </a:prstGeom>
          <a:noFill/>
        </p:spPr>
        <p:txBody>
          <a:bodyPr wrap="square" rtlCol="0">
            <a:spAutoFit/>
          </a:bodyPr>
          <a:lstStyle/>
          <a:p>
            <a:r>
              <a:rPr kumimoji="1" lang="ja-JP" altLang="en-US"/>
              <a:t>ただし、</a:t>
            </a:r>
            <a:r>
              <a:rPr kumimoji="1" lang="en-US" altLang="ja-JP" dirty="0"/>
              <a:t>Linux</a:t>
            </a:r>
            <a:r>
              <a:rPr kumimoji="1" lang="ja-JP" altLang="en-US"/>
              <a:t>の実装上は完全に</a:t>
            </a:r>
            <a:r>
              <a:rPr lang="ja-JP" altLang="en-US"/>
              <a:t>プロセス＝スレッドである。実行単位を作るときに空間メモリをコピーしないならプロセスはスレッドとみなされる。</a:t>
            </a:r>
            <a:endParaRPr kumimoji="1" lang="ja-JP" altLang="en-US"/>
          </a:p>
        </p:txBody>
      </p:sp>
    </p:spTree>
    <p:extLst>
      <p:ext uri="{BB962C8B-B14F-4D97-AF65-F5344CB8AC3E}">
        <p14:creationId xmlns:p14="http://schemas.microsoft.com/office/powerpoint/2010/main" val="200118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95BE97-288F-B647-84EC-4FB7FEE9CDE3}"/>
              </a:ext>
            </a:extLst>
          </p:cNvPr>
          <p:cNvSpPr txBox="1"/>
          <p:nvPr/>
        </p:nvSpPr>
        <p:spPr>
          <a:xfrm>
            <a:off x="134911" y="194872"/>
            <a:ext cx="9360782" cy="461665"/>
          </a:xfrm>
          <a:prstGeom prst="rect">
            <a:avLst/>
          </a:prstGeom>
          <a:noFill/>
        </p:spPr>
        <p:txBody>
          <a:bodyPr wrap="square" rtlCol="0">
            <a:spAutoFit/>
          </a:bodyPr>
          <a:lstStyle/>
          <a:p>
            <a:r>
              <a:rPr lang="ja-JP" altLang="en-US" sz="2400"/>
              <a:t>並行と並列の違い</a:t>
            </a:r>
            <a:endParaRPr lang="en-US" altLang="ja-JP" sz="2400" dirty="0"/>
          </a:p>
        </p:txBody>
      </p:sp>
      <p:sp>
        <p:nvSpPr>
          <p:cNvPr id="3" name="テキスト ボックス 2">
            <a:extLst>
              <a:ext uri="{FF2B5EF4-FFF2-40B4-BE49-F238E27FC236}">
                <a16:creationId xmlns:a16="http://schemas.microsoft.com/office/drawing/2014/main" id="{74810216-CF0A-9440-B24D-FD59BB3DD809}"/>
              </a:ext>
            </a:extLst>
          </p:cNvPr>
          <p:cNvSpPr txBox="1"/>
          <p:nvPr/>
        </p:nvSpPr>
        <p:spPr>
          <a:xfrm>
            <a:off x="134911" y="686184"/>
            <a:ext cx="10128094" cy="369332"/>
          </a:xfrm>
          <a:prstGeom prst="rect">
            <a:avLst/>
          </a:prstGeom>
          <a:noFill/>
        </p:spPr>
        <p:txBody>
          <a:bodyPr wrap="none" rtlCol="0">
            <a:spAutoFit/>
          </a:bodyPr>
          <a:lstStyle/>
          <a:p>
            <a:r>
              <a:rPr kumimoji="1" lang="ja-JP" altLang="en-US"/>
              <a:t>コンピュータの話で並行と並列というのは、</a:t>
            </a:r>
            <a:r>
              <a:rPr kumimoji="1" lang="en-US" altLang="ja-JP" dirty="0"/>
              <a:t>CPU</a:t>
            </a:r>
            <a:r>
              <a:rPr kumimoji="1" lang="ja-JP" altLang="en-US"/>
              <a:t>がどんな様子で仕事しているのか、と捉える。</a:t>
            </a:r>
          </a:p>
        </p:txBody>
      </p:sp>
      <p:sp>
        <p:nvSpPr>
          <p:cNvPr id="4" name="テキスト ボックス 3">
            <a:extLst>
              <a:ext uri="{FF2B5EF4-FFF2-40B4-BE49-F238E27FC236}">
                <a16:creationId xmlns:a16="http://schemas.microsoft.com/office/drawing/2014/main" id="{1E7780D8-9149-6E4A-8C9B-BCBF9E467FC2}"/>
              </a:ext>
            </a:extLst>
          </p:cNvPr>
          <p:cNvSpPr txBox="1"/>
          <p:nvPr/>
        </p:nvSpPr>
        <p:spPr>
          <a:xfrm>
            <a:off x="134911" y="1097664"/>
            <a:ext cx="5870518" cy="369332"/>
          </a:xfrm>
          <a:prstGeom prst="rect">
            <a:avLst/>
          </a:prstGeom>
          <a:noFill/>
        </p:spPr>
        <p:txBody>
          <a:bodyPr wrap="none" rtlCol="0">
            <a:spAutoFit/>
          </a:bodyPr>
          <a:lstStyle/>
          <a:p>
            <a:r>
              <a:rPr lang="en-US" altLang="ja-JP" dirty="0"/>
              <a:t>CPU</a:t>
            </a:r>
            <a:r>
              <a:rPr lang="ja-JP" altLang="en-US"/>
              <a:t>のコアが</a:t>
            </a:r>
            <a:r>
              <a:rPr lang="en-US" altLang="ja-JP" dirty="0"/>
              <a:t>1</a:t>
            </a:r>
            <a:r>
              <a:rPr lang="ja-JP" altLang="en-US"/>
              <a:t>つだけの場合、並列処理はありえない。</a:t>
            </a:r>
            <a:endParaRPr kumimoji="1" lang="ja-JP" altLang="en-US"/>
          </a:p>
        </p:txBody>
      </p:sp>
      <p:sp>
        <p:nvSpPr>
          <p:cNvPr id="5" name="テキスト ボックス 4">
            <a:extLst>
              <a:ext uri="{FF2B5EF4-FFF2-40B4-BE49-F238E27FC236}">
                <a16:creationId xmlns:a16="http://schemas.microsoft.com/office/drawing/2014/main" id="{A9E5F23E-81DD-5643-9CA8-C4F6A849907B}"/>
              </a:ext>
            </a:extLst>
          </p:cNvPr>
          <p:cNvSpPr txBox="1"/>
          <p:nvPr/>
        </p:nvSpPr>
        <p:spPr>
          <a:xfrm>
            <a:off x="134911" y="1731033"/>
            <a:ext cx="2114550" cy="369332"/>
          </a:xfrm>
          <a:prstGeom prst="rect">
            <a:avLst/>
          </a:prstGeom>
          <a:noFill/>
        </p:spPr>
        <p:txBody>
          <a:bodyPr wrap="square" rtlCol="0">
            <a:spAutoFit/>
          </a:bodyPr>
          <a:lstStyle/>
          <a:p>
            <a:r>
              <a:rPr kumimoji="1" lang="ja-JP" altLang="en-US"/>
              <a:t>並行</a:t>
            </a:r>
            <a:r>
              <a:rPr kumimoji="1" lang="en-US" altLang="ja-JP" dirty="0"/>
              <a:t>(concurrent)</a:t>
            </a:r>
            <a:endParaRPr kumimoji="1" lang="ja-JP" altLang="en-US"/>
          </a:p>
        </p:txBody>
      </p:sp>
      <p:sp>
        <p:nvSpPr>
          <p:cNvPr id="6" name="テキスト ボックス 5">
            <a:extLst>
              <a:ext uri="{FF2B5EF4-FFF2-40B4-BE49-F238E27FC236}">
                <a16:creationId xmlns:a16="http://schemas.microsoft.com/office/drawing/2014/main" id="{1E688C7F-6E34-B84A-800C-8139C4B58CAD}"/>
              </a:ext>
            </a:extLst>
          </p:cNvPr>
          <p:cNvSpPr txBox="1"/>
          <p:nvPr/>
        </p:nvSpPr>
        <p:spPr>
          <a:xfrm>
            <a:off x="134911" y="3990141"/>
            <a:ext cx="2114550" cy="369332"/>
          </a:xfrm>
          <a:prstGeom prst="rect">
            <a:avLst/>
          </a:prstGeom>
          <a:noFill/>
        </p:spPr>
        <p:txBody>
          <a:bodyPr wrap="square" rtlCol="0">
            <a:spAutoFit/>
          </a:bodyPr>
          <a:lstStyle/>
          <a:p>
            <a:r>
              <a:rPr kumimoji="1" lang="ja-JP" altLang="en-US"/>
              <a:t>並列</a:t>
            </a:r>
            <a:r>
              <a:rPr kumimoji="1" lang="en-US" altLang="ja-JP" dirty="0"/>
              <a:t>(parallel)</a:t>
            </a:r>
            <a:endParaRPr kumimoji="1" lang="ja-JP" altLang="en-US"/>
          </a:p>
        </p:txBody>
      </p:sp>
      <p:sp>
        <p:nvSpPr>
          <p:cNvPr id="7" name="テキスト ボックス 6">
            <a:extLst>
              <a:ext uri="{FF2B5EF4-FFF2-40B4-BE49-F238E27FC236}">
                <a16:creationId xmlns:a16="http://schemas.microsoft.com/office/drawing/2014/main" id="{C12A20E6-AEED-5446-9DC1-0771BBC41E9E}"/>
              </a:ext>
            </a:extLst>
          </p:cNvPr>
          <p:cNvSpPr txBox="1"/>
          <p:nvPr/>
        </p:nvSpPr>
        <p:spPr>
          <a:xfrm>
            <a:off x="134911" y="2199663"/>
            <a:ext cx="12274514" cy="646331"/>
          </a:xfrm>
          <a:prstGeom prst="rect">
            <a:avLst/>
          </a:prstGeom>
          <a:noFill/>
        </p:spPr>
        <p:txBody>
          <a:bodyPr wrap="none" rtlCol="0">
            <a:spAutoFit/>
          </a:bodyPr>
          <a:lstStyle/>
          <a:p>
            <a:r>
              <a:rPr lang="ja-JP" altLang="en-US"/>
              <a:t>ある</a:t>
            </a:r>
            <a:r>
              <a:rPr lang="en-US" altLang="ja-JP" dirty="0"/>
              <a:t>1</a:t>
            </a:r>
            <a:r>
              <a:rPr lang="ja-JP" altLang="en-US"/>
              <a:t>つの時点では、</a:t>
            </a:r>
            <a:r>
              <a:rPr lang="en-US" altLang="ja-JP" dirty="0"/>
              <a:t>1</a:t>
            </a:r>
            <a:r>
              <a:rPr lang="ja-JP" altLang="en-US"/>
              <a:t>つの仕事しかしていないが、複数の仕事間を切り替える</a:t>
            </a:r>
            <a:r>
              <a:rPr lang="en-US" altLang="ja-JP" dirty="0"/>
              <a:t>(</a:t>
            </a:r>
            <a:r>
              <a:rPr lang="ja-JP" altLang="en-US"/>
              <a:t>コンテキストスイッチ</a:t>
            </a:r>
            <a:r>
              <a:rPr lang="en-US" altLang="ja-JP" dirty="0"/>
              <a:t>/</a:t>
            </a:r>
            <a:r>
              <a:rPr lang="ja-JP" altLang="en-US"/>
              <a:t>ディスパッチ</a:t>
            </a:r>
            <a:r>
              <a:rPr lang="en-US" altLang="ja-JP" dirty="0"/>
              <a:t>)</a:t>
            </a:r>
          </a:p>
          <a:p>
            <a:r>
              <a:rPr kumimoji="1" lang="ja-JP" altLang="en-US"/>
              <a:t>ことによって、</a:t>
            </a:r>
            <a:r>
              <a:rPr kumimoji="1" lang="ja-JP" altLang="en-US">
                <a:solidFill>
                  <a:srgbClr val="FF0000"/>
                </a:solidFill>
              </a:rPr>
              <a:t>同時にやっているように</a:t>
            </a:r>
            <a:r>
              <a:rPr kumimoji="1" lang="ja-JP" altLang="en-US"/>
              <a:t>見えること。</a:t>
            </a:r>
          </a:p>
        </p:txBody>
      </p:sp>
      <p:sp>
        <p:nvSpPr>
          <p:cNvPr id="8" name="テキスト ボックス 7">
            <a:extLst>
              <a:ext uri="{FF2B5EF4-FFF2-40B4-BE49-F238E27FC236}">
                <a16:creationId xmlns:a16="http://schemas.microsoft.com/office/drawing/2014/main" id="{1D589AF1-0909-9648-A7E8-7E2776D2EFC0}"/>
              </a:ext>
            </a:extLst>
          </p:cNvPr>
          <p:cNvSpPr txBox="1"/>
          <p:nvPr/>
        </p:nvSpPr>
        <p:spPr>
          <a:xfrm>
            <a:off x="134911" y="2875641"/>
            <a:ext cx="6417141" cy="369332"/>
          </a:xfrm>
          <a:prstGeom prst="rect">
            <a:avLst/>
          </a:prstGeom>
          <a:noFill/>
        </p:spPr>
        <p:txBody>
          <a:bodyPr wrap="none" rtlCol="0">
            <a:spAutoFit/>
          </a:bodyPr>
          <a:lstStyle/>
          <a:p>
            <a:r>
              <a:rPr lang="ja-JP" altLang="en-US"/>
              <a:t>用途・・・高速化というよりも</a:t>
            </a:r>
            <a:r>
              <a:rPr lang="ja-JP" altLang="en-US">
                <a:solidFill>
                  <a:schemeClr val="accent5"/>
                </a:solidFill>
              </a:rPr>
              <a:t>他を待たせないこと</a:t>
            </a:r>
            <a:r>
              <a:rPr lang="ja-JP" altLang="en-US"/>
              <a:t>が目的。</a:t>
            </a:r>
            <a:endParaRPr kumimoji="1" lang="ja-JP" altLang="en-US"/>
          </a:p>
        </p:txBody>
      </p:sp>
      <p:sp>
        <p:nvSpPr>
          <p:cNvPr id="10" name="テキスト ボックス 9">
            <a:extLst>
              <a:ext uri="{FF2B5EF4-FFF2-40B4-BE49-F238E27FC236}">
                <a16:creationId xmlns:a16="http://schemas.microsoft.com/office/drawing/2014/main" id="{8833951B-5450-DD49-81F6-40A92649D4A9}"/>
              </a:ext>
            </a:extLst>
          </p:cNvPr>
          <p:cNvSpPr txBox="1"/>
          <p:nvPr/>
        </p:nvSpPr>
        <p:spPr>
          <a:xfrm>
            <a:off x="134911" y="4446654"/>
            <a:ext cx="7340471" cy="369332"/>
          </a:xfrm>
          <a:prstGeom prst="rect">
            <a:avLst/>
          </a:prstGeom>
          <a:noFill/>
        </p:spPr>
        <p:txBody>
          <a:bodyPr wrap="none" rtlCol="0">
            <a:spAutoFit/>
          </a:bodyPr>
          <a:lstStyle/>
          <a:p>
            <a:r>
              <a:rPr lang="ja-JP" altLang="en-US"/>
              <a:t>ある一つの時点で、実際に、物理的に複数のしごとをしていること。</a:t>
            </a:r>
            <a:endParaRPr kumimoji="1" lang="ja-JP" altLang="en-US"/>
          </a:p>
        </p:txBody>
      </p:sp>
      <p:sp>
        <p:nvSpPr>
          <p:cNvPr id="11" name="テキスト ボックス 10">
            <a:extLst>
              <a:ext uri="{FF2B5EF4-FFF2-40B4-BE49-F238E27FC236}">
                <a16:creationId xmlns:a16="http://schemas.microsoft.com/office/drawing/2014/main" id="{E035F901-15A5-1647-9492-C13811409568}"/>
              </a:ext>
            </a:extLst>
          </p:cNvPr>
          <p:cNvSpPr txBox="1"/>
          <p:nvPr/>
        </p:nvSpPr>
        <p:spPr>
          <a:xfrm>
            <a:off x="134911" y="4901878"/>
            <a:ext cx="2954655" cy="369332"/>
          </a:xfrm>
          <a:prstGeom prst="rect">
            <a:avLst/>
          </a:prstGeom>
          <a:noFill/>
        </p:spPr>
        <p:txBody>
          <a:bodyPr wrap="none" rtlCol="0">
            <a:spAutoFit/>
          </a:bodyPr>
          <a:lstStyle/>
          <a:p>
            <a:r>
              <a:rPr lang="ja-JP" altLang="en-US"/>
              <a:t>用途・・・</a:t>
            </a:r>
            <a:r>
              <a:rPr lang="ja-JP" altLang="en-US">
                <a:solidFill>
                  <a:schemeClr val="accent5"/>
                </a:solidFill>
              </a:rPr>
              <a:t>高速化</a:t>
            </a:r>
            <a:r>
              <a:rPr lang="ja-JP" altLang="en-US"/>
              <a:t>が目的。</a:t>
            </a:r>
            <a:endParaRPr kumimoji="1" lang="ja-JP" altLang="en-US"/>
          </a:p>
        </p:txBody>
      </p:sp>
      <p:pic>
        <p:nvPicPr>
          <p:cNvPr id="12" name="図 11">
            <a:extLst>
              <a:ext uri="{FF2B5EF4-FFF2-40B4-BE49-F238E27FC236}">
                <a16:creationId xmlns:a16="http://schemas.microsoft.com/office/drawing/2014/main" id="{82BDEA8C-2EEC-AF4E-94B0-5105B8A82C8F}"/>
              </a:ext>
            </a:extLst>
          </p:cNvPr>
          <p:cNvPicPr>
            <a:picLocks noChangeAspect="1"/>
          </p:cNvPicPr>
          <p:nvPr/>
        </p:nvPicPr>
        <p:blipFill>
          <a:blip r:embed="rId2"/>
          <a:stretch>
            <a:fillRect/>
          </a:stretch>
        </p:blipFill>
        <p:spPr>
          <a:xfrm>
            <a:off x="7290572" y="2654964"/>
            <a:ext cx="4792039" cy="3882996"/>
          </a:xfrm>
          <a:prstGeom prst="rect">
            <a:avLst/>
          </a:prstGeom>
        </p:spPr>
      </p:pic>
      <p:sp>
        <p:nvSpPr>
          <p:cNvPr id="13" name="テキスト ボックス 12">
            <a:extLst>
              <a:ext uri="{FF2B5EF4-FFF2-40B4-BE49-F238E27FC236}">
                <a16:creationId xmlns:a16="http://schemas.microsoft.com/office/drawing/2014/main" id="{42CF8C76-9507-BE43-9A16-274A9601BE4D}"/>
              </a:ext>
            </a:extLst>
          </p:cNvPr>
          <p:cNvSpPr txBox="1"/>
          <p:nvPr/>
        </p:nvSpPr>
        <p:spPr>
          <a:xfrm>
            <a:off x="5094602" y="6478462"/>
            <a:ext cx="7314823" cy="369332"/>
          </a:xfrm>
          <a:prstGeom prst="rect">
            <a:avLst/>
          </a:prstGeom>
          <a:noFill/>
        </p:spPr>
        <p:txBody>
          <a:bodyPr wrap="none" rtlCol="0">
            <a:spAutoFit/>
          </a:bodyPr>
          <a:lstStyle/>
          <a:p>
            <a:r>
              <a:rPr kumimoji="1" lang="ja-JP" altLang="en-US"/>
              <a:t>一般に</a:t>
            </a:r>
            <a:r>
              <a:rPr kumimoji="1" lang="ja-JP" altLang="en-US">
                <a:solidFill>
                  <a:schemeClr val="bg2">
                    <a:lumMod val="50000"/>
                  </a:schemeClr>
                </a:solidFill>
              </a:rPr>
              <a:t>並行</a:t>
            </a:r>
            <a:r>
              <a:rPr kumimoji="1" lang="en-US" altLang="ja-JP" dirty="0">
                <a:solidFill>
                  <a:schemeClr val="bg2">
                    <a:lumMod val="50000"/>
                  </a:schemeClr>
                </a:solidFill>
              </a:rPr>
              <a:t>/</a:t>
            </a:r>
            <a:r>
              <a:rPr kumimoji="1" lang="ja-JP" altLang="en-US">
                <a:solidFill>
                  <a:schemeClr val="bg2">
                    <a:lumMod val="50000"/>
                  </a:schemeClr>
                </a:solidFill>
              </a:rPr>
              <a:t>並列プログラミング</a:t>
            </a:r>
            <a:r>
              <a:rPr kumimoji="1" lang="ja-JP" altLang="en-US"/>
              <a:t>とか言う場合、</a:t>
            </a:r>
            <a:r>
              <a:rPr kumimoji="1" lang="en-US" altLang="ja-JP" dirty="0"/>
              <a:t>parallel</a:t>
            </a:r>
            <a:r>
              <a:rPr lang="ja-JP" altLang="en-US"/>
              <a:t>処理を指す。</a:t>
            </a:r>
            <a:endParaRPr kumimoji="1" lang="ja-JP" altLang="en-US"/>
          </a:p>
        </p:txBody>
      </p:sp>
    </p:spTree>
    <p:extLst>
      <p:ext uri="{BB962C8B-B14F-4D97-AF65-F5344CB8AC3E}">
        <p14:creationId xmlns:p14="http://schemas.microsoft.com/office/powerpoint/2010/main" val="6658248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1121</Words>
  <Application>Microsoft Macintosh PowerPoint</Application>
  <PresentationFormat>ワイド画面</PresentationFormat>
  <Paragraphs>270</Paragraphs>
  <Slides>18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Inoue Shinichi</dc:creator>
  <cp:lastModifiedBy>Inoue Shinichi</cp:lastModifiedBy>
  <cp:revision>39</cp:revision>
  <dcterms:created xsi:type="dcterms:W3CDTF">2019-05-11T04:41:46Z</dcterms:created>
  <dcterms:modified xsi:type="dcterms:W3CDTF">2019-05-11T14:39:52Z</dcterms:modified>
</cp:coreProperties>
</file>