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>
      <p:cViewPr>
        <p:scale>
          <a:sx n="87" d="100"/>
          <a:sy n="87" d="100"/>
        </p:scale>
        <p:origin x="3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8B8E-C3A0-4A94-29F3-9B134C34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97B7F7-2ECF-F8DD-28E4-28542B374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69145-B1A5-CE1D-CB52-BC9C1BA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03E2F-242F-EA65-BAB7-8875746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A1E3A-EA41-223A-DBFB-29D4F17A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8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FB9AB-7275-420E-3247-8EB89127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09E3B-B20E-4569-95BD-9B85EF5C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F473-D18D-A293-E364-1E55470D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CD025-A13F-F9F4-BC5D-C907606B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0231B-35B8-4628-ABB1-BFC9C024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6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B448DC-A26F-4164-0CF4-FBF0BC6B5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9A25A5-665F-5EE0-B1AD-9A4B11C0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F21925-53C3-83B3-5270-E0EFA2EE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0CCC1-D075-046B-BA6D-124951CB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42B24-6717-CF47-A95A-634E9D1D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8D143-EFE8-C0D4-31F8-D6465B20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BF412-935A-3FC9-1AC9-B7636D04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AD3AD-3430-4F0F-B748-E92A3714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337BA-9CDE-E609-FC46-D3E88721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4AD9B6-3B4B-923D-03C7-C20CF30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2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B4A2A-63F3-18D2-90E1-DDE3FFC5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3DE89-5366-1166-7017-2CD2FD72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5FCF6-4184-531C-51EE-F3D1CD56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79D03-EC79-CB0D-9BD8-B8185E52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AE426-88B1-81AB-E014-D8044A5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A3014-888D-3EEE-2CE9-D2CA470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ECE61-FD50-ED95-9A2C-EEDDE7989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BAFA0-1EF0-7A1F-B880-28DA4B32B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5346BB-296E-C839-F2A4-E6B63684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1D0FBB-759D-4263-4F5B-621C0999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06D003-C408-F69F-A58E-7CD883F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16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914BC-5896-6CF1-0CEA-89BD0F13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77C00D-9AA2-DFDE-62F7-AF567CD0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BE72E2-9F9F-E6EA-1935-18FE075C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9826C-50BC-E507-61C7-68CF2DF53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E9DAE0-3C11-C89B-443D-DF836F3C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BD4CBB-591F-7C2C-A50C-5EC19D21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0C1F19-38E8-FFCC-0F9E-03ADF7A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E218D9-5BF9-C92B-B4D5-4E5AC313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A31A2-EAF9-9454-E24B-63C8683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EC872D-0B96-C703-27EE-B504317F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C081BA-8155-118B-37FF-7A94C3D0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E70759-54A0-2FA7-00BF-2BD5A6F2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2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42A80B-264A-F535-9471-98CE8C81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6366E7-FDB9-791D-8605-E788F0AF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E107C0-95CE-B221-C4A0-571AA605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5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34017-EA6A-E25C-E7BD-20B6AD11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3888D-F9BA-8810-4264-DC905020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C02314-2B63-2AAE-42EB-51436C01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05BFA-D32F-6DDF-E74D-D72E21BA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E9FE31-833F-0C70-D590-360032B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DB4B54-8EDA-9CCB-4E0C-C6568349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7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4E869-33B6-2988-F4CE-7A8E8A15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CC4EC2-3403-C08D-04AC-27FF763D4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B6C25-5846-1D65-133A-122DA19F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E5AD0-0C98-7C8E-378E-AA58CD3D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844DCD-9B2F-07AA-6D69-2F672AB6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8C1D79-47C2-5326-D139-299E24A9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3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19789D-87F6-3A5E-FEF2-FFCF8427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9EFC05-3B4B-6466-35C8-340AB071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9F3C6-4D23-3835-DE26-EA32A2125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7F39-4AF5-5244-BC66-585FB48CD215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23E3A-0CC3-4F6D-9DCE-A62BCB78E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32506-B6CA-887F-6709-71A6F1E9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4034-F511-8F49-B8A8-0E0B41582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53CFE-0C0C-0810-9E51-6A4229B5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Docker &amp;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Kubernets</a:t>
            </a:r>
            <a:r>
              <a:rPr kumimoji="1"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(k8s)</a:t>
            </a:r>
            <a:endParaRPr kumimoji="1" lang="ja-JP" altLang="en-US" sz="2400" b="1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664732-7A30-BB59-90CB-0C501B35CBB3}"/>
              </a:ext>
            </a:extLst>
          </p:cNvPr>
          <p:cNvSpPr/>
          <p:nvPr/>
        </p:nvSpPr>
        <p:spPr>
          <a:xfrm>
            <a:off x="3273972" y="4143383"/>
            <a:ext cx="7810499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クラスタ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ネットワーク経由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F980DDE-01E2-69B5-81DB-5E8923706825}"/>
              </a:ext>
            </a:extLst>
          </p:cNvPr>
          <p:cNvGrpSpPr/>
          <p:nvPr/>
        </p:nvGrpSpPr>
        <p:grpSpPr>
          <a:xfrm>
            <a:off x="3273972" y="4986345"/>
            <a:ext cx="914400" cy="1414463"/>
            <a:chOff x="1874044" y="4271962"/>
            <a:chExt cx="914400" cy="141446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E8F8AF6-936F-F127-4E97-D70723237E85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4DCC0D0-3345-7E1C-7B2B-6C5DD4871F5E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CFBAF4F-D80F-E44D-4EFE-0CDD9F0E19C3}"/>
              </a:ext>
            </a:extLst>
          </p:cNvPr>
          <p:cNvGrpSpPr/>
          <p:nvPr/>
        </p:nvGrpSpPr>
        <p:grpSpPr>
          <a:xfrm>
            <a:off x="4653192" y="4986345"/>
            <a:ext cx="914400" cy="1414463"/>
            <a:chOff x="1874044" y="4271962"/>
            <a:chExt cx="914400" cy="141446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474636A-8345-380A-C863-10FB0FEA0BEE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BD34C85-59E0-D643-FF58-C94D7FAE14E2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8AC4C56-0912-9ABC-A33C-EDB8284322CD}"/>
              </a:ext>
            </a:extLst>
          </p:cNvPr>
          <p:cNvGrpSpPr/>
          <p:nvPr/>
        </p:nvGrpSpPr>
        <p:grpSpPr>
          <a:xfrm>
            <a:off x="6032412" y="5000632"/>
            <a:ext cx="914400" cy="1414463"/>
            <a:chOff x="1874044" y="4271962"/>
            <a:chExt cx="914400" cy="14144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033FC00-F18F-BDE3-D165-71F0786A154A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1F5341C-22C6-85C8-6572-A34E3C774353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EE0D3D2-3B6A-6ADD-A6E4-0B7FB8B77B35}"/>
              </a:ext>
            </a:extLst>
          </p:cNvPr>
          <p:cNvGrpSpPr/>
          <p:nvPr/>
        </p:nvGrpSpPr>
        <p:grpSpPr>
          <a:xfrm>
            <a:off x="7411632" y="5000632"/>
            <a:ext cx="914400" cy="1414463"/>
            <a:chOff x="1874044" y="4271962"/>
            <a:chExt cx="914400" cy="1414463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14E5B7B-AC6D-D749-1933-B2781A107FD2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5DFA3F5-9622-0EC5-AD94-76F8ABE21582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73646A2-C9AF-C810-BDD5-0FB4A8263EFE}"/>
              </a:ext>
            </a:extLst>
          </p:cNvPr>
          <p:cNvGrpSpPr/>
          <p:nvPr/>
        </p:nvGrpSpPr>
        <p:grpSpPr>
          <a:xfrm>
            <a:off x="8790852" y="5000632"/>
            <a:ext cx="914400" cy="1414463"/>
            <a:chOff x="1874044" y="4271962"/>
            <a:chExt cx="914400" cy="141446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97D586-AD3C-9B63-C886-9CCA75CD0CDE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486D9AC-511A-261F-DAE1-AD731A0C152B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7E80AD-E0F9-C26F-3031-A792D6C87154}"/>
              </a:ext>
            </a:extLst>
          </p:cNvPr>
          <p:cNvGrpSpPr/>
          <p:nvPr/>
        </p:nvGrpSpPr>
        <p:grpSpPr>
          <a:xfrm>
            <a:off x="10170071" y="5000632"/>
            <a:ext cx="914400" cy="1414463"/>
            <a:chOff x="1874044" y="4271962"/>
            <a:chExt cx="914400" cy="1414463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AD7B2DF-BFC3-BA30-FE65-F8B0C8213B0F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18E59CB-4BD6-4AC5-CA78-61F85CDB6913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6C570A-DC1D-FDAF-9370-441FA001F824}"/>
              </a:ext>
            </a:extLst>
          </p:cNvPr>
          <p:cNvSpPr/>
          <p:nvPr/>
        </p:nvSpPr>
        <p:spPr>
          <a:xfrm>
            <a:off x="3381128" y="1365819"/>
            <a:ext cx="2186464" cy="2448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56D2B64-3445-0937-5BB6-AB6817C8FA52}"/>
              </a:ext>
            </a:extLst>
          </p:cNvPr>
          <p:cNvSpPr/>
          <p:nvPr/>
        </p:nvSpPr>
        <p:spPr>
          <a:xfrm>
            <a:off x="3654496" y="2065912"/>
            <a:ext cx="1639728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9FC97FD-E0EB-3376-AE73-5C4610E654C6}"/>
              </a:ext>
            </a:extLst>
          </p:cNvPr>
          <p:cNvSpPr/>
          <p:nvPr/>
        </p:nvSpPr>
        <p:spPr>
          <a:xfrm>
            <a:off x="3654496" y="3137473"/>
            <a:ext cx="1639728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707E86-122A-EFF8-2838-43D7D6BE2379}"/>
              </a:ext>
            </a:extLst>
          </p:cNvPr>
          <p:cNvSpPr/>
          <p:nvPr/>
        </p:nvSpPr>
        <p:spPr>
          <a:xfrm>
            <a:off x="4358154" y="3031743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4EFE2BA-5FF3-30E3-AF62-057350A69521}"/>
              </a:ext>
            </a:extLst>
          </p:cNvPr>
          <p:cNvSpPr/>
          <p:nvPr/>
        </p:nvSpPr>
        <p:spPr>
          <a:xfrm>
            <a:off x="4358154" y="1260096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881D02D-E72D-0DFD-D76B-2698455C4988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4474360" y="2565974"/>
            <a:ext cx="0" cy="465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A64278-2740-FEAB-E53A-2247D87810BE}"/>
              </a:ext>
            </a:extLst>
          </p:cNvPr>
          <p:cNvSpPr/>
          <p:nvPr/>
        </p:nvSpPr>
        <p:spPr>
          <a:xfrm>
            <a:off x="6252915" y="1365819"/>
            <a:ext cx="4831555" cy="2448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149BDFD-8A08-4271-C7B6-A84A99DFFEBB}"/>
              </a:ext>
            </a:extLst>
          </p:cNvPr>
          <p:cNvSpPr/>
          <p:nvPr/>
        </p:nvSpPr>
        <p:spPr>
          <a:xfrm>
            <a:off x="6526284" y="2065912"/>
            <a:ext cx="1639728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Service1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A5D99E-4BDF-0B18-FB67-B75C27281693}"/>
              </a:ext>
            </a:extLst>
          </p:cNvPr>
          <p:cNvSpPr/>
          <p:nvPr/>
        </p:nvSpPr>
        <p:spPr>
          <a:xfrm>
            <a:off x="6526284" y="3137473"/>
            <a:ext cx="1639728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CD7BB1C-3713-9E0B-6D39-706881868596}"/>
              </a:ext>
            </a:extLst>
          </p:cNvPr>
          <p:cNvSpPr/>
          <p:nvPr/>
        </p:nvSpPr>
        <p:spPr>
          <a:xfrm>
            <a:off x="7229942" y="3031743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8632E8A-1BAA-85D8-5A17-C4B4D9BDCCB4}"/>
              </a:ext>
            </a:extLst>
          </p:cNvPr>
          <p:cNvSpPr/>
          <p:nvPr/>
        </p:nvSpPr>
        <p:spPr>
          <a:xfrm>
            <a:off x="7229942" y="1260096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96F7B67-2D33-B6AD-8C08-26775F046B22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346148" y="2565974"/>
            <a:ext cx="0" cy="465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76582A2-DCE6-487A-9B47-511643E372D4}"/>
              </a:ext>
            </a:extLst>
          </p:cNvPr>
          <p:cNvSpPr/>
          <p:nvPr/>
        </p:nvSpPr>
        <p:spPr>
          <a:xfrm>
            <a:off x="8668692" y="2076386"/>
            <a:ext cx="1639728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Service2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D1A8D0A-6512-E429-F852-7F0A0340078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74358" y="1492507"/>
            <a:ext cx="1" cy="449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A6E691-F7C6-5984-C356-A08761DCAB66}"/>
              </a:ext>
            </a:extLst>
          </p:cNvPr>
          <p:cNvSpPr/>
          <p:nvPr/>
        </p:nvSpPr>
        <p:spPr>
          <a:xfrm>
            <a:off x="4358153" y="1942082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9B07B4D-F40B-7DF3-56BE-A971CA0C31BA}"/>
              </a:ext>
            </a:extLst>
          </p:cNvPr>
          <p:cNvSpPr txBox="1"/>
          <p:nvPr/>
        </p:nvSpPr>
        <p:spPr>
          <a:xfrm>
            <a:off x="5180103" y="97726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エンドポイント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129D294-5231-9919-3A75-894239899398}"/>
              </a:ext>
            </a:extLst>
          </p:cNvPr>
          <p:cNvSpPr/>
          <p:nvPr/>
        </p:nvSpPr>
        <p:spPr>
          <a:xfrm>
            <a:off x="8555586" y="2905062"/>
            <a:ext cx="2314575" cy="775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C7C77AA-753B-F81E-8E5A-AF1666E83879}"/>
              </a:ext>
            </a:extLst>
          </p:cNvPr>
          <p:cNvSpPr/>
          <p:nvPr/>
        </p:nvSpPr>
        <p:spPr>
          <a:xfrm>
            <a:off x="8668692" y="3082296"/>
            <a:ext cx="889398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Pod1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8E36E3-A8E6-58CA-C57C-124BAAAAFE07}"/>
              </a:ext>
            </a:extLst>
          </p:cNvPr>
          <p:cNvSpPr/>
          <p:nvPr/>
        </p:nvSpPr>
        <p:spPr>
          <a:xfrm>
            <a:off x="9797405" y="3082296"/>
            <a:ext cx="889398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Pod2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9D0DECB-8EF0-9E99-FCB8-D5422747297D}"/>
              </a:ext>
            </a:extLst>
          </p:cNvPr>
          <p:cNvSpPr/>
          <p:nvPr/>
        </p:nvSpPr>
        <p:spPr>
          <a:xfrm>
            <a:off x="9372350" y="2787497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14311FD-44D4-A528-42E8-9B1739A5B695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9488556" y="2576448"/>
            <a:ext cx="0" cy="2110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84660D0-0804-36B5-324D-05655AF4BE2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346146" y="1492507"/>
            <a:ext cx="1" cy="449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ED490E0-A9C3-B0CC-07DB-F5166210702B}"/>
              </a:ext>
            </a:extLst>
          </p:cNvPr>
          <p:cNvSpPr/>
          <p:nvPr/>
        </p:nvSpPr>
        <p:spPr>
          <a:xfrm>
            <a:off x="7229941" y="1942082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233FE72-3572-DB45-84C0-4F02CAA35B20}"/>
              </a:ext>
            </a:extLst>
          </p:cNvPr>
          <p:cNvCxnSpPr>
            <a:cxnSpLocks/>
            <a:stCxn id="50" idx="1"/>
            <a:endCxn id="35" idx="0"/>
          </p:cNvCxnSpPr>
          <p:nvPr/>
        </p:nvCxnSpPr>
        <p:spPr>
          <a:xfrm flipH="1">
            <a:off x="4474360" y="1115760"/>
            <a:ext cx="705743" cy="144336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D007C38-0785-169E-993E-62BCB3B84F0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8269000" y="1115760"/>
            <a:ext cx="735987" cy="344740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73FCA52-3EED-E1C2-F1BB-B6EC5B1DEC91}"/>
              </a:ext>
            </a:extLst>
          </p:cNvPr>
          <p:cNvSpPr txBox="1"/>
          <p:nvPr/>
        </p:nvSpPr>
        <p:spPr>
          <a:xfrm>
            <a:off x="9004987" y="97726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アプリケーション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8742150-8030-71CD-1330-197649045E5D}"/>
              </a:ext>
            </a:extLst>
          </p:cNvPr>
          <p:cNvCxnSpPr>
            <a:cxnSpLocks/>
          </p:cNvCxnSpPr>
          <p:nvPr/>
        </p:nvCxnSpPr>
        <p:spPr>
          <a:xfrm>
            <a:off x="3033231" y="2315943"/>
            <a:ext cx="626503" cy="1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4628E36-CB24-D150-F3FC-FB1AC99B8308}"/>
              </a:ext>
            </a:extLst>
          </p:cNvPr>
          <p:cNvSpPr txBox="1"/>
          <p:nvPr/>
        </p:nvSpPr>
        <p:spPr>
          <a:xfrm>
            <a:off x="1248454" y="2174493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service_manifest.yml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C5A4D7C-D9C3-F383-D9D1-3C245C472C4A}"/>
              </a:ext>
            </a:extLst>
          </p:cNvPr>
          <p:cNvCxnSpPr>
            <a:cxnSpLocks/>
          </p:cNvCxnSpPr>
          <p:nvPr/>
        </p:nvCxnSpPr>
        <p:spPr>
          <a:xfrm>
            <a:off x="3033231" y="3387506"/>
            <a:ext cx="626503" cy="1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1721954-310E-B60F-A1B7-0EEC16C201CB}"/>
              </a:ext>
            </a:extLst>
          </p:cNvPr>
          <p:cNvSpPr txBox="1"/>
          <p:nvPr/>
        </p:nvSpPr>
        <p:spPr>
          <a:xfrm>
            <a:off x="1248454" y="3260343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pod_manifest.yml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53C1096-15B5-E0D2-51BE-E9D8E68491EA}"/>
              </a:ext>
            </a:extLst>
          </p:cNvPr>
          <p:cNvCxnSpPr/>
          <p:nvPr/>
        </p:nvCxnSpPr>
        <p:spPr>
          <a:xfrm>
            <a:off x="2400053" y="2464053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1645C1-FC80-671F-3B26-819D9DAC0DD9}"/>
              </a:ext>
            </a:extLst>
          </p:cNvPr>
          <p:cNvSpPr txBox="1"/>
          <p:nvPr/>
        </p:nvSpPr>
        <p:spPr>
          <a:xfrm>
            <a:off x="1692626" y="2666761"/>
            <a:ext cx="1436612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selector</a:t>
            </a:r>
            <a:r>
              <a: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で紐付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B67DAAD-ECDF-A684-3F0D-435576FC7CDE}"/>
              </a:ext>
            </a:extLst>
          </p:cNvPr>
          <p:cNvSpPr/>
          <p:nvPr/>
        </p:nvSpPr>
        <p:spPr>
          <a:xfrm>
            <a:off x="5469957" y="2843097"/>
            <a:ext cx="977030" cy="4838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Docker</a:t>
            </a:r>
          </a:p>
          <a:p>
            <a:pPr algn="ctr"/>
            <a:r>
              <a:rPr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Container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A301DBD-79B5-0981-B400-3617ABF7B188}"/>
              </a:ext>
            </a:extLst>
          </p:cNvPr>
          <p:cNvSpPr/>
          <p:nvPr/>
        </p:nvSpPr>
        <p:spPr>
          <a:xfrm>
            <a:off x="5469957" y="3480374"/>
            <a:ext cx="977030" cy="4838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Docker</a:t>
            </a:r>
          </a:p>
          <a:p>
            <a:pPr algn="ctr"/>
            <a:r>
              <a:rPr lang="en-US" altLang="ja-JP" sz="11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Container</a:t>
            </a:r>
            <a:endParaRPr kumimoji="1" lang="ja-JP" altLang="en-US" sz="11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83" name="カギ線コネクタ 82">
            <a:extLst>
              <a:ext uri="{FF2B5EF4-FFF2-40B4-BE49-F238E27FC236}">
                <a16:creationId xmlns:a16="http://schemas.microsoft.com/office/drawing/2014/main" id="{251ECD46-16B6-1ABC-ABC1-60F7D1426CF7}"/>
              </a:ext>
            </a:extLst>
          </p:cNvPr>
          <p:cNvCxnSpPr>
            <a:cxnSpLocks/>
            <a:stCxn id="32" idx="3"/>
            <a:endCxn id="81" idx="1"/>
          </p:cNvCxnSpPr>
          <p:nvPr/>
        </p:nvCxnSpPr>
        <p:spPr>
          <a:xfrm flipV="1">
            <a:off x="5294224" y="3085032"/>
            <a:ext cx="175733" cy="302472"/>
          </a:xfrm>
          <a:prstGeom prst="bentConnector3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>
            <a:extLst>
              <a:ext uri="{FF2B5EF4-FFF2-40B4-BE49-F238E27FC236}">
                <a16:creationId xmlns:a16="http://schemas.microsoft.com/office/drawing/2014/main" id="{FB17E7B4-729F-05D3-949D-84014BD35242}"/>
              </a:ext>
            </a:extLst>
          </p:cNvPr>
          <p:cNvCxnSpPr>
            <a:cxnSpLocks/>
            <a:stCxn id="32" idx="3"/>
            <a:endCxn id="82" idx="1"/>
          </p:cNvCxnSpPr>
          <p:nvPr/>
        </p:nvCxnSpPr>
        <p:spPr>
          <a:xfrm>
            <a:off x="5294224" y="3387504"/>
            <a:ext cx="175733" cy="334805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6399914-9A9F-F564-7F5A-68D3D30E5330}"/>
              </a:ext>
            </a:extLst>
          </p:cNvPr>
          <p:cNvSpPr txBox="1"/>
          <p:nvPr/>
        </p:nvSpPr>
        <p:spPr>
          <a:xfrm>
            <a:off x="503058" y="4026705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k8s</a:t>
            </a:r>
            <a:r>
              <a:rPr lang="ja-JP" altLang="en-US"/>
              <a:t>の基本構成要素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Pod</a:t>
            </a:r>
            <a:endParaRPr kumimoji="1" lang="en-US" altLang="ja-JP" dirty="0"/>
          </a:p>
          <a:p>
            <a:pPr lvl="1"/>
            <a:r>
              <a:rPr lang="ja-JP" altLang="en-US"/>
              <a:t>コンテナ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Service</a:t>
            </a:r>
          </a:p>
          <a:p>
            <a:pPr lvl="1"/>
            <a:r>
              <a:rPr lang="ja-JP" altLang="en-US"/>
              <a:t>エンドポイント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Volume</a:t>
            </a:r>
          </a:p>
          <a:p>
            <a:pPr lvl="1"/>
            <a:r>
              <a:rPr lang="ja-JP" altLang="en-US"/>
              <a:t>データの扱い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810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6F06C-6877-4CD5-3F2C-5927F49D8EB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4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Interface</a:t>
            </a:r>
            <a:endParaRPr lang="ja-JP" altLang="en-US" sz="2400" b="1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D12E57-2642-205F-0BFB-B63EA527A7BE}"/>
              </a:ext>
            </a:extLst>
          </p:cNvPr>
          <p:cNvSpPr/>
          <p:nvPr/>
        </p:nvSpPr>
        <p:spPr>
          <a:xfrm>
            <a:off x="8496300" y="3864369"/>
            <a:ext cx="2186464" cy="2448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0C6E6-F032-F114-F0BB-881DBBC1C930}"/>
              </a:ext>
            </a:extLst>
          </p:cNvPr>
          <p:cNvSpPr/>
          <p:nvPr/>
        </p:nvSpPr>
        <p:spPr>
          <a:xfrm>
            <a:off x="8769668" y="4564462"/>
            <a:ext cx="1639728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4BA347-EACA-423C-FC76-F4DCE36D228E}"/>
              </a:ext>
            </a:extLst>
          </p:cNvPr>
          <p:cNvSpPr/>
          <p:nvPr/>
        </p:nvSpPr>
        <p:spPr>
          <a:xfrm>
            <a:off x="8769668" y="5636023"/>
            <a:ext cx="1639728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705684-108A-FBCD-174C-99FE8FE2FD63}"/>
              </a:ext>
            </a:extLst>
          </p:cNvPr>
          <p:cNvSpPr/>
          <p:nvPr/>
        </p:nvSpPr>
        <p:spPr>
          <a:xfrm>
            <a:off x="9473326" y="5530293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3E7A4A-A853-4F5E-7BD8-EC5C7AE84BFB}"/>
              </a:ext>
            </a:extLst>
          </p:cNvPr>
          <p:cNvSpPr/>
          <p:nvPr/>
        </p:nvSpPr>
        <p:spPr>
          <a:xfrm>
            <a:off x="9473326" y="3758646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AC2937A-8E51-ED15-CE4B-817C03324F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89532" y="5191204"/>
            <a:ext cx="0" cy="3390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928DF54-5426-4E05-C821-87B6E95928E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89530" y="3991057"/>
            <a:ext cx="1" cy="449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C882CD-E290-F137-CF52-14AE51ACC5DF}"/>
              </a:ext>
            </a:extLst>
          </p:cNvPr>
          <p:cNvSpPr/>
          <p:nvPr/>
        </p:nvSpPr>
        <p:spPr>
          <a:xfrm>
            <a:off x="9473325" y="4440632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C0BC09-56AA-5CC4-0E2A-7A0B2F051D0E}"/>
              </a:ext>
            </a:extLst>
          </p:cNvPr>
          <p:cNvSpPr txBox="1"/>
          <p:nvPr/>
        </p:nvSpPr>
        <p:spPr>
          <a:xfrm>
            <a:off x="10295275" y="34758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エンドポイント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E58C1D3-E6F3-D40C-92C2-C74E255F858A}"/>
              </a:ext>
            </a:extLst>
          </p:cNvPr>
          <p:cNvCxnSpPr>
            <a:cxnSpLocks/>
            <a:stCxn id="12" idx="1"/>
            <a:endCxn id="8" idx="0"/>
          </p:cNvCxnSpPr>
          <p:nvPr/>
        </p:nvCxnSpPr>
        <p:spPr>
          <a:xfrm flipH="1">
            <a:off x="9589532" y="3614310"/>
            <a:ext cx="705743" cy="144336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D578458-0933-47D1-73EB-30F7A6E976CA}"/>
              </a:ext>
            </a:extLst>
          </p:cNvPr>
          <p:cNvCxnSpPr>
            <a:cxnSpLocks/>
          </p:cNvCxnSpPr>
          <p:nvPr/>
        </p:nvCxnSpPr>
        <p:spPr>
          <a:xfrm>
            <a:off x="8148403" y="4556838"/>
            <a:ext cx="132492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5E8C35B-E670-00AE-9124-5DBE35E46B11}"/>
              </a:ext>
            </a:extLst>
          </p:cNvPr>
          <p:cNvCxnSpPr>
            <a:cxnSpLocks/>
          </p:cNvCxnSpPr>
          <p:nvPr/>
        </p:nvCxnSpPr>
        <p:spPr>
          <a:xfrm>
            <a:off x="8148403" y="5628401"/>
            <a:ext cx="132492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9016E2-AE62-B64A-A618-40888D9AF6E7}"/>
              </a:ext>
            </a:extLst>
          </p:cNvPr>
          <p:cNvSpPr txBox="1"/>
          <p:nvPr/>
        </p:nvSpPr>
        <p:spPr>
          <a:xfrm>
            <a:off x="821422" y="1167486"/>
            <a:ext cx="7135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/>
              <a:t>C</a:t>
            </a:r>
            <a:r>
              <a:rPr kumimoji="1" lang="en-US" altLang="ja-JP" dirty="0" err="1"/>
              <a:t>lusterIP</a:t>
            </a:r>
            <a:endParaRPr kumimoji="1" lang="en-US" altLang="ja-JP" dirty="0"/>
          </a:p>
          <a:p>
            <a:pPr lvl="1"/>
            <a:r>
              <a:rPr lang="ja-JP" altLang="en-US"/>
              <a:t>クラスタ内の</a:t>
            </a:r>
            <a:r>
              <a:rPr lang="en-US" altLang="ja-JP" dirty="0"/>
              <a:t>Pod</a:t>
            </a:r>
            <a:r>
              <a:rPr lang="ja-JP" altLang="en-US"/>
              <a:t>間を接続するサービス</a:t>
            </a:r>
            <a:r>
              <a:rPr lang="en-US" altLang="ja-JP" dirty="0"/>
              <a:t>(Virtual IP</a:t>
            </a:r>
            <a:r>
              <a:rPr lang="ja-JP" altLang="en-US"/>
              <a:t>と同じ</a:t>
            </a:r>
            <a:r>
              <a:rPr lang="en-US" altLang="ja-JP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NodePort</a:t>
            </a:r>
            <a:endParaRPr kumimoji="1" lang="en-US" altLang="ja-JP" dirty="0"/>
          </a:p>
          <a:p>
            <a:pPr lvl="1"/>
            <a:r>
              <a:rPr lang="ja-JP" altLang="en-US"/>
              <a:t>外部アクセスを許容する</a:t>
            </a:r>
            <a:r>
              <a:rPr lang="en-US" altLang="ja-JP" dirty="0" err="1"/>
              <a:t>ClusterIP</a:t>
            </a:r>
            <a:r>
              <a:rPr lang="en-US" altLang="ja-JP" dirty="0"/>
              <a:t>. </a:t>
            </a:r>
            <a:r>
              <a:rPr lang="ja-JP" altLang="en-US"/>
              <a:t>主にエンドポイントを担当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LoadBalancer</a:t>
            </a:r>
            <a:endParaRPr kumimoji="1" lang="en-US" altLang="ja-JP" dirty="0"/>
          </a:p>
          <a:p>
            <a:pPr lvl="1"/>
            <a:r>
              <a:rPr lang="ja-JP" altLang="en-US"/>
              <a:t>ロードバランサ機能を持った</a:t>
            </a:r>
            <a:r>
              <a:rPr lang="en-US" altLang="ja-JP" dirty="0" err="1"/>
              <a:t>NodePort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k8s</a:t>
            </a:r>
            <a:r>
              <a:rPr lang="ja-JP" altLang="en-US"/>
              <a:t>の前面に</a:t>
            </a:r>
            <a:r>
              <a:rPr lang="en-US" altLang="ja-JP" dirty="0"/>
              <a:t>(</a:t>
            </a:r>
            <a:r>
              <a:rPr lang="ja-JP" altLang="en-US"/>
              <a:t>物理</a:t>
            </a:r>
            <a:r>
              <a:rPr lang="en-US" altLang="ja-JP" dirty="0"/>
              <a:t>/</a:t>
            </a:r>
            <a:r>
              <a:rPr lang="ja-JP" altLang="en-US"/>
              <a:t>仮想</a:t>
            </a:r>
            <a:r>
              <a:rPr lang="en-US" altLang="ja-JP" dirty="0"/>
              <a:t>)</a:t>
            </a:r>
            <a:r>
              <a:rPr lang="ja-JP" altLang="en-US"/>
              <a:t>リバースプロキシーが無いことが条件</a:t>
            </a:r>
            <a:r>
              <a:rPr lang="en-US" altLang="ja-JP" dirty="0"/>
              <a:t>.</a:t>
            </a:r>
          </a:p>
          <a:p>
            <a:pPr lvl="1"/>
            <a:r>
              <a:rPr kumimoji="1" lang="ja-JP" altLang="en-US"/>
              <a:t>リバースプロキシーがある場合</a:t>
            </a:r>
            <a:r>
              <a:rPr kumimoji="1" lang="en-US" altLang="ja-JP" dirty="0"/>
              <a:t>, </a:t>
            </a:r>
            <a:r>
              <a:rPr kumimoji="1" lang="ja-JP" altLang="en-US"/>
              <a:t>自分で設定する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F0138C-66DF-2BEA-7DD3-BE9A698C77FF}"/>
              </a:ext>
            </a:extLst>
          </p:cNvPr>
          <p:cNvSpPr txBox="1"/>
          <p:nvPr/>
        </p:nvSpPr>
        <p:spPr>
          <a:xfrm>
            <a:off x="7093754" y="441833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NodePort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B8BD2B-0340-2ED7-3F1B-224FE814C842}"/>
              </a:ext>
            </a:extLst>
          </p:cNvPr>
          <p:cNvSpPr txBox="1"/>
          <p:nvPr/>
        </p:nvSpPr>
        <p:spPr>
          <a:xfrm>
            <a:off x="7093754" y="548989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ClusterIP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215A5409-A43F-6772-4C49-5420CB4283A1}"/>
              </a:ext>
            </a:extLst>
          </p:cNvPr>
          <p:cNvSpPr/>
          <p:nvPr/>
        </p:nvSpPr>
        <p:spPr>
          <a:xfrm>
            <a:off x="1251616" y="3937237"/>
            <a:ext cx="2043112" cy="2043112"/>
          </a:xfrm>
          <a:prstGeom prst="roundRect">
            <a:avLst>
              <a:gd name="adj" fmla="val 967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CD0F43DE-EC65-6F06-B967-4FC25B85B1EE}"/>
              </a:ext>
            </a:extLst>
          </p:cNvPr>
          <p:cNvSpPr/>
          <p:nvPr/>
        </p:nvSpPr>
        <p:spPr>
          <a:xfrm>
            <a:off x="1427619" y="4528377"/>
            <a:ext cx="1691106" cy="1244043"/>
          </a:xfrm>
          <a:prstGeom prst="roundRect">
            <a:avLst>
              <a:gd name="adj" fmla="val 967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D85C401E-FC1F-4A74-F340-3660898957DA}"/>
              </a:ext>
            </a:extLst>
          </p:cNvPr>
          <p:cNvSpPr/>
          <p:nvPr/>
        </p:nvSpPr>
        <p:spPr>
          <a:xfrm>
            <a:off x="1529117" y="5090037"/>
            <a:ext cx="1515627" cy="618342"/>
          </a:xfrm>
          <a:prstGeom prst="roundRect">
            <a:avLst>
              <a:gd name="adj" fmla="val 967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F44DF9-6D39-FA89-77A2-6C1926889AEC}"/>
              </a:ext>
            </a:extLst>
          </p:cNvPr>
          <p:cNvSpPr txBox="1"/>
          <p:nvPr/>
        </p:nvSpPr>
        <p:spPr>
          <a:xfrm>
            <a:off x="1427619" y="4062881"/>
            <a:ext cx="173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 err="1"/>
              <a:t>LoadBalancer</a:t>
            </a:r>
            <a:endParaRPr kumimoji="1"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09913FB-CBDA-4A40-1CE4-3C17DE305264}"/>
              </a:ext>
            </a:extLst>
          </p:cNvPr>
          <p:cNvSpPr txBox="1"/>
          <p:nvPr/>
        </p:nvSpPr>
        <p:spPr>
          <a:xfrm>
            <a:off x="1427619" y="4605806"/>
            <a:ext cx="173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 err="1"/>
              <a:t>NodePort</a:t>
            </a:r>
            <a:endParaRPr kumimoji="1"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E1D32E-BAA0-5CE5-14F3-D23611079C3E}"/>
              </a:ext>
            </a:extLst>
          </p:cNvPr>
          <p:cNvSpPr txBox="1"/>
          <p:nvPr/>
        </p:nvSpPr>
        <p:spPr>
          <a:xfrm>
            <a:off x="1427619" y="5234456"/>
            <a:ext cx="173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 err="1"/>
              <a:t>ClusterIP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711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53CFE-0C0C-0810-9E51-6A4229B5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ja-JP" sz="2400" b="1" dirty="0" err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MiniKube</a:t>
            </a:r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(1</a:t>
            </a:r>
            <a:r>
              <a:rPr lang="ja-JP" altLang="en-US" sz="24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ノードの</a:t>
            </a:r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k8s)</a:t>
            </a:r>
            <a:endParaRPr kumimoji="1" lang="ja-JP" altLang="en-US" sz="2400" b="1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664732-7A30-BB59-90CB-0C501B35CBB3}"/>
              </a:ext>
            </a:extLst>
          </p:cNvPr>
          <p:cNvSpPr/>
          <p:nvPr/>
        </p:nvSpPr>
        <p:spPr>
          <a:xfrm>
            <a:off x="1002507" y="4583369"/>
            <a:ext cx="3740943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クラスタ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ネットワーク経由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F980DDE-01E2-69B5-81DB-5E8923706825}"/>
              </a:ext>
            </a:extLst>
          </p:cNvPr>
          <p:cNvGrpSpPr/>
          <p:nvPr/>
        </p:nvGrpSpPr>
        <p:grpSpPr>
          <a:xfrm>
            <a:off x="1002507" y="5229232"/>
            <a:ext cx="3740943" cy="855817"/>
            <a:chOff x="1874044" y="4271962"/>
            <a:chExt cx="914400" cy="141446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E8F8AF6-936F-F127-4E97-D70723237E85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4DCC0D0-3345-7E1C-7B2B-6C5DD4871F5E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A64278-2740-FEAB-E53A-2247D87810BE}"/>
              </a:ext>
            </a:extLst>
          </p:cNvPr>
          <p:cNvSpPr/>
          <p:nvPr/>
        </p:nvSpPr>
        <p:spPr>
          <a:xfrm>
            <a:off x="1002507" y="1647284"/>
            <a:ext cx="3740943" cy="2790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149BDFD-8A08-4271-C7B6-A84A99DFFEBB}"/>
              </a:ext>
            </a:extLst>
          </p:cNvPr>
          <p:cNvSpPr/>
          <p:nvPr/>
        </p:nvSpPr>
        <p:spPr>
          <a:xfrm>
            <a:off x="1275876" y="2347377"/>
            <a:ext cx="1269597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Service1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A5D99E-4BDF-0B18-FB67-B75C27281693}"/>
              </a:ext>
            </a:extLst>
          </p:cNvPr>
          <p:cNvSpPr/>
          <p:nvPr/>
        </p:nvSpPr>
        <p:spPr>
          <a:xfrm>
            <a:off x="1275876" y="3418938"/>
            <a:ext cx="1269597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CD7BB1C-3713-9E0B-6D39-706881868596}"/>
              </a:ext>
            </a:extLst>
          </p:cNvPr>
          <p:cNvSpPr/>
          <p:nvPr/>
        </p:nvSpPr>
        <p:spPr>
          <a:xfrm>
            <a:off x="1793226" y="3332510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8632E8A-1BAA-85D8-5A17-C4B4D9BDCCB4}"/>
              </a:ext>
            </a:extLst>
          </p:cNvPr>
          <p:cNvSpPr/>
          <p:nvPr/>
        </p:nvSpPr>
        <p:spPr>
          <a:xfrm>
            <a:off x="1822369" y="1541561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96F7B67-2D33-B6AD-8C08-26775F046B22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1909432" y="2847439"/>
            <a:ext cx="1243" cy="4850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76582A2-DCE6-487A-9B47-511643E372D4}"/>
              </a:ext>
            </a:extLst>
          </p:cNvPr>
          <p:cNvSpPr/>
          <p:nvPr/>
        </p:nvSpPr>
        <p:spPr>
          <a:xfrm>
            <a:off x="3184894" y="2386055"/>
            <a:ext cx="1269597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Service2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9B07B4D-F40B-7DF3-56BE-A971CA0C31BA}"/>
              </a:ext>
            </a:extLst>
          </p:cNvPr>
          <p:cNvSpPr txBox="1"/>
          <p:nvPr/>
        </p:nvSpPr>
        <p:spPr>
          <a:xfrm>
            <a:off x="2387650" y="1258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エンドポイント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129D294-5231-9919-3A75-894239899398}"/>
              </a:ext>
            </a:extLst>
          </p:cNvPr>
          <p:cNvSpPr/>
          <p:nvPr/>
        </p:nvSpPr>
        <p:spPr>
          <a:xfrm>
            <a:off x="2842665" y="3186527"/>
            <a:ext cx="1792113" cy="775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C7C77AA-753B-F81E-8E5A-AF1666E83879}"/>
              </a:ext>
            </a:extLst>
          </p:cNvPr>
          <p:cNvSpPr/>
          <p:nvPr/>
        </p:nvSpPr>
        <p:spPr>
          <a:xfrm>
            <a:off x="2907765" y="3363761"/>
            <a:ext cx="793779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Pod1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8E36E3-A8E6-58CA-C57C-124BAAAAFE07}"/>
              </a:ext>
            </a:extLst>
          </p:cNvPr>
          <p:cNvSpPr/>
          <p:nvPr/>
        </p:nvSpPr>
        <p:spPr>
          <a:xfrm>
            <a:off x="3743750" y="3363761"/>
            <a:ext cx="837222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Pod2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9D0DECB-8EF0-9E99-FCB8-D5422747297D}"/>
              </a:ext>
            </a:extLst>
          </p:cNvPr>
          <p:cNvSpPr/>
          <p:nvPr/>
        </p:nvSpPr>
        <p:spPr>
          <a:xfrm>
            <a:off x="3703488" y="3068962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14311FD-44D4-A528-42E8-9B1739A5B695}"/>
              </a:ext>
            </a:extLst>
          </p:cNvPr>
          <p:cNvCxnSpPr>
            <a:cxnSpLocks/>
            <a:stCxn id="54" idx="0"/>
            <a:endCxn id="45" idx="2"/>
          </p:cNvCxnSpPr>
          <p:nvPr/>
        </p:nvCxnSpPr>
        <p:spPr>
          <a:xfrm flipH="1" flipV="1">
            <a:off x="3819693" y="2886117"/>
            <a:ext cx="1" cy="1828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84660D0-0804-36B5-324D-05655AF4BE2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1938573" y="1773972"/>
            <a:ext cx="1" cy="449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ED490E0-A9C3-B0CC-07DB-F5166210702B}"/>
              </a:ext>
            </a:extLst>
          </p:cNvPr>
          <p:cNvSpPr/>
          <p:nvPr/>
        </p:nvSpPr>
        <p:spPr>
          <a:xfrm>
            <a:off x="1822368" y="2223547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233FE72-3572-DB45-84C0-4F02CAA35B20}"/>
              </a:ext>
            </a:extLst>
          </p:cNvPr>
          <p:cNvCxnSpPr>
            <a:cxnSpLocks/>
            <a:stCxn id="50" idx="1"/>
            <a:endCxn id="43" idx="3"/>
          </p:cNvCxnSpPr>
          <p:nvPr/>
        </p:nvCxnSpPr>
        <p:spPr>
          <a:xfrm flipH="1">
            <a:off x="2054780" y="1397225"/>
            <a:ext cx="332870" cy="260542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D007C38-0785-169E-993E-62BCB3B84F0A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3018592" y="1397225"/>
            <a:ext cx="735987" cy="344740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73FCA52-3EED-E1C2-F1BB-B6EC5B1DEC91}"/>
              </a:ext>
            </a:extLst>
          </p:cNvPr>
          <p:cNvSpPr txBox="1"/>
          <p:nvPr/>
        </p:nvSpPr>
        <p:spPr>
          <a:xfrm>
            <a:off x="3754579" y="12587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870DA8-4BCE-C1D5-B7CE-B7FEEBCB6564}"/>
              </a:ext>
            </a:extLst>
          </p:cNvPr>
          <p:cNvSpPr/>
          <p:nvPr/>
        </p:nvSpPr>
        <p:spPr>
          <a:xfrm>
            <a:off x="3701544" y="2248561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10EAF844-A186-8F7A-D4FA-FE1CE301056E}"/>
              </a:ext>
            </a:extLst>
          </p:cNvPr>
          <p:cNvCxnSpPr>
            <a:cxnSpLocks/>
            <a:stCxn id="40" idx="2"/>
            <a:endCxn id="12" idx="0"/>
          </p:cNvCxnSpPr>
          <p:nvPr/>
        </p:nvCxnSpPr>
        <p:spPr>
          <a:xfrm rot="5400000" flipH="1" flipV="1">
            <a:off x="2028992" y="2130243"/>
            <a:ext cx="1670439" cy="1907075"/>
          </a:xfrm>
          <a:prstGeom prst="bentConnector5">
            <a:avLst>
              <a:gd name="adj1" fmla="val -13685"/>
              <a:gd name="adj2" fmla="val 41871"/>
              <a:gd name="adj3" fmla="val 113685"/>
            </a:avLst>
          </a:prstGeom>
          <a:ln w="22225">
            <a:solidFill>
              <a:schemeClr val="tx1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5BBBFD0-ECA8-D755-394B-18B4F2D48D5F}"/>
              </a:ext>
            </a:extLst>
          </p:cNvPr>
          <p:cNvSpPr/>
          <p:nvPr/>
        </p:nvSpPr>
        <p:spPr>
          <a:xfrm>
            <a:off x="7103270" y="4583369"/>
            <a:ext cx="3740943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クラスタ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ネットワーク経由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296D1C8-9796-39C5-FC5D-4EC65FF00159}"/>
              </a:ext>
            </a:extLst>
          </p:cNvPr>
          <p:cNvGrpSpPr/>
          <p:nvPr/>
        </p:nvGrpSpPr>
        <p:grpSpPr>
          <a:xfrm>
            <a:off x="7103270" y="5229232"/>
            <a:ext cx="3740943" cy="855817"/>
            <a:chOff x="1874044" y="4271962"/>
            <a:chExt cx="914400" cy="1414463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4F4FCAD-68E7-90B8-B583-A4CD1BC1D644}"/>
                </a:ext>
              </a:extLst>
            </p:cNvPr>
            <p:cNvSpPr/>
            <p:nvPr/>
          </p:nvSpPr>
          <p:spPr>
            <a:xfrm>
              <a:off x="1874044" y="4271962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566DBBF-C76B-89C4-E2E6-F07554B58485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7306A7-DF3E-A80B-8DED-49585CDB2C56}"/>
              </a:ext>
            </a:extLst>
          </p:cNvPr>
          <p:cNvSpPr/>
          <p:nvPr/>
        </p:nvSpPr>
        <p:spPr>
          <a:xfrm>
            <a:off x="7103270" y="1647284"/>
            <a:ext cx="3740943" cy="2790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02495BD-077A-302E-FA41-CF39D449F79C}"/>
              </a:ext>
            </a:extLst>
          </p:cNvPr>
          <p:cNvSpPr/>
          <p:nvPr/>
        </p:nvSpPr>
        <p:spPr>
          <a:xfrm>
            <a:off x="7376639" y="2347377"/>
            <a:ext cx="1269597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Service1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569C527-9344-C1BE-C152-4F597EAB4D13}"/>
              </a:ext>
            </a:extLst>
          </p:cNvPr>
          <p:cNvSpPr/>
          <p:nvPr/>
        </p:nvSpPr>
        <p:spPr>
          <a:xfrm>
            <a:off x="7376639" y="3418938"/>
            <a:ext cx="1269597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WordPress</a:t>
            </a:r>
            <a:endParaRPr kumimoji="1" lang="ja-JP" altLang="en-US" sz="1400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29C9EEF-4A76-BE81-7330-015EDB077E10}"/>
              </a:ext>
            </a:extLst>
          </p:cNvPr>
          <p:cNvSpPr/>
          <p:nvPr/>
        </p:nvSpPr>
        <p:spPr>
          <a:xfrm>
            <a:off x="7895231" y="3313208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4D132A5-B631-0E9A-50A8-7B4C47848A42}"/>
              </a:ext>
            </a:extLst>
          </p:cNvPr>
          <p:cNvSpPr/>
          <p:nvPr/>
        </p:nvSpPr>
        <p:spPr>
          <a:xfrm>
            <a:off x="7923132" y="1541561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3D6C329-5340-A842-1FF0-3CD54AC3E6EA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flipH="1">
            <a:off x="8011437" y="2847439"/>
            <a:ext cx="1" cy="4657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01852AB-4A08-CAFB-922D-DCA683165D30}"/>
              </a:ext>
            </a:extLst>
          </p:cNvPr>
          <p:cNvSpPr/>
          <p:nvPr/>
        </p:nvSpPr>
        <p:spPr>
          <a:xfrm>
            <a:off x="9285657" y="2386055"/>
            <a:ext cx="1269597" cy="500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Service2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A80F22D-FD9F-6B95-D82F-FCD9E4C1AC9D}"/>
              </a:ext>
            </a:extLst>
          </p:cNvPr>
          <p:cNvSpPr txBox="1"/>
          <p:nvPr/>
        </p:nvSpPr>
        <p:spPr>
          <a:xfrm>
            <a:off x="8488413" y="1258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エンドポイント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66B284F8-63F6-D5C6-7916-B27505D4BF5F}"/>
              </a:ext>
            </a:extLst>
          </p:cNvPr>
          <p:cNvSpPr/>
          <p:nvPr/>
        </p:nvSpPr>
        <p:spPr>
          <a:xfrm>
            <a:off x="9119355" y="3186527"/>
            <a:ext cx="1616186" cy="775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7A8063C-1DB3-DB2D-16CF-E128F863735A}"/>
              </a:ext>
            </a:extLst>
          </p:cNvPr>
          <p:cNvSpPr/>
          <p:nvPr/>
        </p:nvSpPr>
        <p:spPr>
          <a:xfrm>
            <a:off x="9405417" y="3363761"/>
            <a:ext cx="1026190" cy="500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n>
                  <a:solidFill>
                    <a:sysClr val="windowText" lastClr="000000"/>
                  </a:solidFill>
                </a:ln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MySQL</a:t>
            </a:r>
            <a:endParaRPr kumimoji="1" lang="ja-JP" altLang="en-US" sz="1400">
              <a:ln>
                <a:solidFill>
                  <a:sysClr val="windowText" lastClr="000000"/>
                </a:solidFill>
              </a:ln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9444396-68CA-7972-67BF-AA16151B0F53}"/>
              </a:ext>
            </a:extLst>
          </p:cNvPr>
          <p:cNvSpPr/>
          <p:nvPr/>
        </p:nvSpPr>
        <p:spPr>
          <a:xfrm>
            <a:off x="9804251" y="3068962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2772399-9D18-F536-CADD-37D076AAAFF5}"/>
              </a:ext>
            </a:extLst>
          </p:cNvPr>
          <p:cNvCxnSpPr>
            <a:cxnSpLocks/>
            <a:stCxn id="72" idx="2"/>
            <a:endCxn id="83" idx="0"/>
          </p:cNvCxnSpPr>
          <p:nvPr/>
        </p:nvCxnSpPr>
        <p:spPr>
          <a:xfrm>
            <a:off x="9920456" y="2886117"/>
            <a:ext cx="1" cy="1828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E567572-78B1-7F46-5708-87F3EE5EC7EC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039336" y="1773972"/>
            <a:ext cx="1" cy="449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9E38BBE-BB41-3AA9-FE4B-52E74E1E8014}"/>
              </a:ext>
            </a:extLst>
          </p:cNvPr>
          <p:cNvSpPr/>
          <p:nvPr/>
        </p:nvSpPr>
        <p:spPr>
          <a:xfrm>
            <a:off x="7923131" y="2223547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36FDFE61-08DF-2F6A-D320-62948DDD193F}"/>
              </a:ext>
            </a:extLst>
          </p:cNvPr>
          <p:cNvCxnSpPr>
            <a:cxnSpLocks/>
            <a:stCxn id="74" idx="1"/>
            <a:endCxn id="69" idx="3"/>
          </p:cNvCxnSpPr>
          <p:nvPr/>
        </p:nvCxnSpPr>
        <p:spPr>
          <a:xfrm flipH="1">
            <a:off x="8155543" y="1397225"/>
            <a:ext cx="332870" cy="260542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3EB2BB1-75CF-71B2-267B-10F55F14E308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9119355" y="1397225"/>
            <a:ext cx="735987" cy="344740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F846870-D5E8-9287-52D7-4D5BBF42E6A4}"/>
              </a:ext>
            </a:extLst>
          </p:cNvPr>
          <p:cNvSpPr txBox="1"/>
          <p:nvPr/>
        </p:nvSpPr>
        <p:spPr>
          <a:xfrm>
            <a:off x="9855342" y="125872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アプリケーション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7D84CCB2-3758-EB9B-9F6A-776336D6DD2D}"/>
              </a:ext>
            </a:extLst>
          </p:cNvPr>
          <p:cNvSpPr/>
          <p:nvPr/>
        </p:nvSpPr>
        <p:spPr>
          <a:xfrm>
            <a:off x="9802307" y="2248561"/>
            <a:ext cx="232411" cy="232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1DBF0ED6-2962-6C1C-44A5-0FF66AF0EC7B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 rot="5400000" flipH="1" flipV="1">
            <a:off x="8129755" y="2130243"/>
            <a:ext cx="1670439" cy="1907075"/>
          </a:xfrm>
          <a:prstGeom prst="bentConnector5">
            <a:avLst>
              <a:gd name="adj1" fmla="val -13685"/>
              <a:gd name="adj2" fmla="val 43160"/>
              <a:gd name="adj3" fmla="val 113685"/>
            </a:avLst>
          </a:prstGeom>
          <a:ln w="22225">
            <a:solidFill>
              <a:schemeClr val="tx1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D463D27-FB8B-6E35-E8BD-82CB1E8663C8}"/>
              </a:ext>
            </a:extLst>
          </p:cNvPr>
          <p:cNvSpPr txBox="1"/>
          <p:nvPr/>
        </p:nvSpPr>
        <p:spPr>
          <a:xfrm>
            <a:off x="6168892" y="125046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構成例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92AC918-DDD9-A674-8E0C-E83E4384A299}"/>
              </a:ext>
            </a:extLst>
          </p:cNvPr>
          <p:cNvSpPr txBox="1"/>
          <p:nvPr/>
        </p:nvSpPr>
        <p:spPr>
          <a:xfrm>
            <a:off x="10043629" y="205495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Port 3306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43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F954A9-57F8-433E-7139-D1E08AFFAF98}"/>
              </a:ext>
            </a:extLst>
          </p:cNvPr>
          <p:cNvSpPr/>
          <p:nvPr/>
        </p:nvSpPr>
        <p:spPr>
          <a:xfrm rot="5400000">
            <a:off x="2531422" y="2166471"/>
            <a:ext cx="2386015" cy="5772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4" name="雲 43">
            <a:extLst>
              <a:ext uri="{FF2B5EF4-FFF2-40B4-BE49-F238E27FC236}">
                <a16:creationId xmlns:a16="http://schemas.microsoft.com/office/drawing/2014/main" id="{39092BD1-BB79-8413-6F1E-310370CD0018}"/>
              </a:ext>
            </a:extLst>
          </p:cNvPr>
          <p:cNvSpPr/>
          <p:nvPr/>
        </p:nvSpPr>
        <p:spPr>
          <a:xfrm>
            <a:off x="3755309" y="2493638"/>
            <a:ext cx="2878111" cy="12516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A50E89-AA11-9268-EB62-A482A7ECAD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4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DevOps(CI/CD</a:t>
            </a:r>
            <a:r>
              <a:rPr lang="ja-JP" altLang="en-US" sz="2400" b="1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ツールの活用</a:t>
            </a:r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lang="ja-JP" altLang="en-US" sz="2400" b="1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1291A5-2025-BA88-136E-D642AFA70C7A}"/>
              </a:ext>
            </a:extLst>
          </p:cNvPr>
          <p:cNvSpPr/>
          <p:nvPr/>
        </p:nvSpPr>
        <p:spPr>
          <a:xfrm>
            <a:off x="838200" y="1034322"/>
            <a:ext cx="2504607" cy="52120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ローカル環境開発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803916-D125-F180-CC4E-0D4185C645B4}"/>
              </a:ext>
            </a:extLst>
          </p:cNvPr>
          <p:cNvSpPr txBox="1"/>
          <p:nvPr/>
        </p:nvSpPr>
        <p:spPr>
          <a:xfrm>
            <a:off x="2669516" y="4082546"/>
            <a:ext cx="3735318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bg1"/>
                </a:solidFill>
              </a:rPr>
              <a:t>開発項目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solidFill>
                  <a:schemeClr val="bg1"/>
                </a:solidFill>
              </a:rPr>
              <a:t>Dockerfile.yml</a:t>
            </a:r>
            <a:r>
              <a:rPr lang="en-US" altLang="ja-JP" sz="1400" dirty="0">
                <a:solidFill>
                  <a:schemeClr val="bg1"/>
                </a:solidFill>
              </a:rPr>
              <a:t> &amp; </a:t>
            </a:r>
            <a:r>
              <a:rPr lang="en-US" altLang="ja-JP" sz="1400" dirty="0" err="1">
                <a:solidFill>
                  <a:schemeClr val="bg1"/>
                </a:solidFill>
              </a:rPr>
              <a:t>DockerCompose.yml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lvl="1"/>
            <a:r>
              <a:rPr lang="en-US" altLang="ja-JP" sz="1400" dirty="0">
                <a:solidFill>
                  <a:schemeClr val="bg1"/>
                </a:solidFill>
              </a:rPr>
              <a:t>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/>
                </a:solidFill>
              </a:rPr>
              <a:t>App</a:t>
            </a:r>
          </a:p>
          <a:p>
            <a:pPr lvl="1"/>
            <a:r>
              <a:rPr lang="ja-JP" altLang="en-US" sz="1400">
                <a:solidFill>
                  <a:schemeClr val="bg1"/>
                </a:solidFill>
              </a:rPr>
              <a:t>アプリケーション</a:t>
            </a:r>
            <a:r>
              <a:rPr lang="en-US" altLang="ja-JP" sz="1400" dirty="0">
                <a:solidFill>
                  <a:schemeClr val="bg1"/>
                </a:solidFill>
              </a:rPr>
              <a:t>(e.g. Django)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/>
                </a:solidFill>
              </a:rPr>
              <a:t>Web </a:t>
            </a:r>
            <a:r>
              <a:rPr lang="en-US" altLang="ja-JP" sz="1400" dirty="0" err="1">
                <a:solidFill>
                  <a:schemeClr val="bg1"/>
                </a:solidFill>
              </a:rPr>
              <a:t>Api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lvl="1"/>
            <a:r>
              <a:rPr lang="ja-JP" altLang="en-US" sz="1400">
                <a:solidFill>
                  <a:schemeClr val="bg1"/>
                </a:solidFill>
              </a:rPr>
              <a:t>各種サービス機能</a:t>
            </a:r>
            <a:r>
              <a:rPr lang="en-US" altLang="ja-JP" sz="1400" dirty="0">
                <a:solidFill>
                  <a:schemeClr val="bg1"/>
                </a:solidFill>
              </a:rPr>
              <a:t>(e.g. Flask, Node.js)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/>
                </a:solidFill>
              </a:rPr>
              <a:t>Web</a:t>
            </a:r>
          </a:p>
          <a:p>
            <a:pPr lvl="1"/>
            <a:r>
              <a:rPr lang="en-US" altLang="ja-JP" sz="1400" dirty="0">
                <a:solidFill>
                  <a:schemeClr val="bg1"/>
                </a:solidFill>
              </a:rPr>
              <a:t>Web</a:t>
            </a:r>
            <a:r>
              <a:rPr lang="ja-JP" altLang="en-US" sz="1400">
                <a:solidFill>
                  <a:schemeClr val="bg1"/>
                </a:solidFill>
              </a:rPr>
              <a:t>サーバ</a:t>
            </a:r>
            <a:r>
              <a:rPr lang="en-US" altLang="ja-JP" sz="1400" dirty="0">
                <a:solidFill>
                  <a:schemeClr val="bg1"/>
                </a:solidFill>
              </a:rPr>
              <a:t>(e.g. Nginx)</a:t>
            </a:r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2B0DCA-3AAA-7434-73D5-D7334630CF93}"/>
              </a:ext>
            </a:extLst>
          </p:cNvPr>
          <p:cNvSpPr/>
          <p:nvPr/>
        </p:nvSpPr>
        <p:spPr>
          <a:xfrm>
            <a:off x="1064303" y="1276894"/>
            <a:ext cx="2008681" cy="771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Ansible</a:t>
            </a:r>
          </a:p>
          <a:p>
            <a:pPr algn="ctr"/>
            <a:r>
              <a:rPr kumimoji="1"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play_book</a:t>
            </a:r>
            <a:r>
              <a:rPr lang="en-US" altLang="ja-JP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.yml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CD87A6E-2612-1C3E-EB77-487325A7FD35}"/>
              </a:ext>
            </a:extLst>
          </p:cNvPr>
          <p:cNvSpPr/>
          <p:nvPr/>
        </p:nvSpPr>
        <p:spPr>
          <a:xfrm>
            <a:off x="6925456" y="1379095"/>
            <a:ext cx="4428344" cy="4499585"/>
          </a:xfrm>
          <a:prstGeom prst="roundRect">
            <a:avLst>
              <a:gd name="adj" fmla="val 617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161C16-39E4-6F28-8F6B-0D626DACAADF}"/>
              </a:ext>
            </a:extLst>
          </p:cNvPr>
          <p:cNvSpPr txBox="1"/>
          <p:nvPr/>
        </p:nvSpPr>
        <p:spPr>
          <a:xfrm>
            <a:off x="4368168" y="2751904"/>
            <a:ext cx="1402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CI</a:t>
            </a:r>
            <a:r>
              <a:rPr kumimoji="1" lang="ja-JP" altLang="en-US" sz="1400"/>
              <a:t>ツール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/>
              <a:t>DockerHub</a:t>
            </a:r>
            <a:endParaRPr lang="en-US" altLang="ja-JP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D1BC23-808A-4061-033B-F7A36A529E89}"/>
              </a:ext>
            </a:extLst>
          </p:cNvPr>
          <p:cNvSpPr/>
          <p:nvPr/>
        </p:nvSpPr>
        <p:spPr>
          <a:xfrm>
            <a:off x="7365359" y="3407270"/>
            <a:ext cx="3507698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クラスタ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ネットワーク経由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AD97BCF-FA86-195B-101F-A265C714847C}"/>
              </a:ext>
            </a:extLst>
          </p:cNvPr>
          <p:cNvGrpSpPr/>
          <p:nvPr/>
        </p:nvGrpSpPr>
        <p:grpSpPr>
          <a:xfrm>
            <a:off x="7365359" y="1683826"/>
            <a:ext cx="914400" cy="1414463"/>
            <a:chOff x="1874044" y="5186362"/>
            <a:chExt cx="914400" cy="1414463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06A50D1-7A07-5ECF-9328-8CB9E3F8C94E}"/>
                </a:ext>
              </a:extLst>
            </p:cNvPr>
            <p:cNvSpPr/>
            <p:nvPr/>
          </p:nvSpPr>
          <p:spPr>
            <a:xfrm>
              <a:off x="1874044" y="5686425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708C7A7-A507-EF3D-7763-2B0CD7F0556E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FC4EA77-AE00-8819-2508-444FA294E7F9}"/>
              </a:ext>
            </a:extLst>
          </p:cNvPr>
          <p:cNvGrpSpPr/>
          <p:nvPr/>
        </p:nvGrpSpPr>
        <p:grpSpPr>
          <a:xfrm>
            <a:off x="8669503" y="1683826"/>
            <a:ext cx="914400" cy="1414463"/>
            <a:chOff x="1874044" y="5186362"/>
            <a:chExt cx="914400" cy="141446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D4CA57B-86FA-FC34-C355-D98105FA9755}"/>
                </a:ext>
              </a:extLst>
            </p:cNvPr>
            <p:cNvSpPr/>
            <p:nvPr/>
          </p:nvSpPr>
          <p:spPr>
            <a:xfrm>
              <a:off x="1874044" y="5686425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7BB5B320-49D3-2454-3B40-3A51F4750682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57EE8C2-002D-7A8A-C0D2-DFF189F0103C}"/>
              </a:ext>
            </a:extLst>
          </p:cNvPr>
          <p:cNvGrpSpPr/>
          <p:nvPr/>
        </p:nvGrpSpPr>
        <p:grpSpPr>
          <a:xfrm>
            <a:off x="9958657" y="1683826"/>
            <a:ext cx="914400" cy="1414463"/>
            <a:chOff x="1874044" y="5186362"/>
            <a:chExt cx="914400" cy="141446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B7E3217-D7D6-F08C-DB0B-331635C65306}"/>
                </a:ext>
              </a:extLst>
            </p:cNvPr>
            <p:cNvSpPr/>
            <p:nvPr/>
          </p:nvSpPr>
          <p:spPr>
            <a:xfrm>
              <a:off x="1874044" y="5686425"/>
              <a:ext cx="914400" cy="9144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ワーカノード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AA33ADA-34C9-AA14-09BE-AFB331CCEEC7}"/>
                </a:ext>
              </a:extLst>
            </p:cNvPr>
            <p:cNvSpPr/>
            <p:nvPr/>
          </p:nvSpPr>
          <p:spPr>
            <a:xfrm>
              <a:off x="1874044" y="5186362"/>
              <a:ext cx="914400" cy="5000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OS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04881762-52F0-4875-36F9-2C3E239E235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72984" y="1155485"/>
            <a:ext cx="7316371" cy="507172"/>
          </a:xfrm>
          <a:prstGeom prst="bentConnector3">
            <a:avLst>
              <a:gd name="adj1" fmla="val 50000"/>
            </a:avLst>
          </a:prstGeom>
          <a:ln w="2222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CD7AF7A-192D-4D2E-972B-193FD428E949}"/>
              </a:ext>
            </a:extLst>
          </p:cNvPr>
          <p:cNvCxnSpPr>
            <a:cxnSpLocks/>
          </p:cNvCxnSpPr>
          <p:nvPr/>
        </p:nvCxnSpPr>
        <p:spPr>
          <a:xfrm>
            <a:off x="7796057" y="1148653"/>
            <a:ext cx="0" cy="535173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42F37B3-F80F-893C-CB06-338E45598A50}"/>
              </a:ext>
            </a:extLst>
          </p:cNvPr>
          <p:cNvCxnSpPr>
            <a:cxnSpLocks/>
          </p:cNvCxnSpPr>
          <p:nvPr/>
        </p:nvCxnSpPr>
        <p:spPr>
          <a:xfrm>
            <a:off x="9100201" y="1148653"/>
            <a:ext cx="0" cy="535173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C40ABF-4E74-BE57-3338-BB9F99CC8FCB}"/>
              </a:ext>
            </a:extLst>
          </p:cNvPr>
          <p:cNvCxnSpPr>
            <a:cxnSpLocks/>
          </p:cNvCxnSpPr>
          <p:nvPr/>
        </p:nvCxnSpPr>
        <p:spPr>
          <a:xfrm>
            <a:off x="10389355" y="1148653"/>
            <a:ext cx="0" cy="535173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A979239D-6F32-4148-1928-765CA90A55F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631022" y="1379095"/>
            <a:ext cx="3914465" cy="1740363"/>
          </a:xfrm>
          <a:prstGeom prst="bentConnector3">
            <a:avLst>
              <a:gd name="adj1" fmla="val 6415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4A79216-A14F-4A6D-2A2D-963D5E674ABD}"/>
              </a:ext>
            </a:extLst>
          </p:cNvPr>
          <p:cNvSpPr/>
          <p:nvPr/>
        </p:nvSpPr>
        <p:spPr>
          <a:xfrm>
            <a:off x="5970368" y="2688098"/>
            <a:ext cx="860149" cy="3501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Pull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787AD86-50E8-75A5-C504-D8C7DC40C17E}"/>
              </a:ext>
            </a:extLst>
          </p:cNvPr>
          <p:cNvCxnSpPr>
            <a:cxnSpLocks/>
          </p:cNvCxnSpPr>
          <p:nvPr/>
        </p:nvCxnSpPr>
        <p:spPr>
          <a:xfrm>
            <a:off x="7986976" y="1388312"/>
            <a:ext cx="0" cy="295514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3078663-324D-E82A-873C-F6AF23866C67}"/>
              </a:ext>
            </a:extLst>
          </p:cNvPr>
          <p:cNvCxnSpPr>
            <a:cxnSpLocks/>
          </p:cNvCxnSpPr>
          <p:nvPr/>
        </p:nvCxnSpPr>
        <p:spPr>
          <a:xfrm>
            <a:off x="9273165" y="1358167"/>
            <a:ext cx="0" cy="295514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ABA431E-1F6F-7B48-605E-39158C0B07B7}"/>
              </a:ext>
            </a:extLst>
          </p:cNvPr>
          <p:cNvCxnSpPr>
            <a:cxnSpLocks/>
          </p:cNvCxnSpPr>
          <p:nvPr/>
        </p:nvCxnSpPr>
        <p:spPr>
          <a:xfrm>
            <a:off x="10549306" y="1358167"/>
            <a:ext cx="0" cy="295514"/>
          </a:xfrm>
          <a:prstGeom prst="line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9554716-81A3-2EDA-42E3-71EFB2D9B931}"/>
              </a:ext>
            </a:extLst>
          </p:cNvPr>
          <p:cNvSpPr/>
          <p:nvPr/>
        </p:nvSpPr>
        <p:spPr>
          <a:xfrm>
            <a:off x="7365360" y="4216313"/>
            <a:ext cx="3507698" cy="1253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アプリケーション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917325-D2FF-8853-094B-36AE1CE4DFD4}"/>
              </a:ext>
            </a:extLst>
          </p:cNvPr>
          <p:cNvSpPr/>
          <p:nvPr/>
        </p:nvSpPr>
        <p:spPr>
          <a:xfrm>
            <a:off x="9121129" y="5362699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8AD6C94-5B1F-C9B2-F73C-495FD14A2132}"/>
              </a:ext>
            </a:extLst>
          </p:cNvPr>
          <p:cNvCxnSpPr>
            <a:cxnSpLocks/>
            <a:stCxn id="74" idx="3"/>
            <a:endCxn id="66" idx="2"/>
          </p:cNvCxnSpPr>
          <p:nvPr/>
        </p:nvCxnSpPr>
        <p:spPr>
          <a:xfrm flipV="1">
            <a:off x="9237334" y="5595110"/>
            <a:ext cx="1" cy="455967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雲 73">
            <a:extLst>
              <a:ext uri="{FF2B5EF4-FFF2-40B4-BE49-F238E27FC236}">
                <a16:creationId xmlns:a16="http://schemas.microsoft.com/office/drawing/2014/main" id="{880E2609-2B7C-C9CA-D8C4-C6420855EEB4}"/>
              </a:ext>
            </a:extLst>
          </p:cNvPr>
          <p:cNvSpPr/>
          <p:nvPr/>
        </p:nvSpPr>
        <p:spPr>
          <a:xfrm>
            <a:off x="8369949" y="6005189"/>
            <a:ext cx="1734770" cy="80257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3AEE28-CF17-75F4-6C8B-9DCDC0AECBA9}"/>
              </a:ext>
            </a:extLst>
          </p:cNvPr>
          <p:cNvSpPr txBox="1"/>
          <p:nvPr/>
        </p:nvSpPr>
        <p:spPr>
          <a:xfrm>
            <a:off x="8847643" y="622957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Internet</a:t>
            </a:r>
            <a:endParaRPr kumimoji="1" lang="ja-JP" altLang="en-US" sz="1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1AF9C82-D001-55E5-3800-0D8978A110D4}"/>
              </a:ext>
            </a:extLst>
          </p:cNvPr>
          <p:cNvCxnSpPr>
            <a:cxnSpLocks/>
          </p:cNvCxnSpPr>
          <p:nvPr/>
        </p:nvCxnSpPr>
        <p:spPr>
          <a:xfrm flipV="1">
            <a:off x="7282718" y="5881138"/>
            <a:ext cx="1" cy="455967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010503C-E8C9-A022-4610-213EA3D4CF09}"/>
              </a:ext>
            </a:extLst>
          </p:cNvPr>
          <p:cNvSpPr txBox="1"/>
          <p:nvPr/>
        </p:nvSpPr>
        <p:spPr>
          <a:xfrm>
            <a:off x="3101538" y="6349062"/>
            <a:ext cx="4790711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Public Cloud / Private Cloud / Local Server</a:t>
            </a:r>
            <a:endParaRPr kumimoji="1" lang="ja-JP" altLang="en-US"/>
          </a:p>
        </p:txBody>
      </p:sp>
      <p:sp>
        <p:nvSpPr>
          <p:cNvPr id="80" name="雲 79">
            <a:extLst>
              <a:ext uri="{FF2B5EF4-FFF2-40B4-BE49-F238E27FC236}">
                <a16:creationId xmlns:a16="http://schemas.microsoft.com/office/drawing/2014/main" id="{B2B7EEC2-FEE2-CF31-D667-FFB4DE0EA243}"/>
              </a:ext>
            </a:extLst>
          </p:cNvPr>
          <p:cNvSpPr/>
          <p:nvPr/>
        </p:nvSpPr>
        <p:spPr>
          <a:xfrm>
            <a:off x="3935862" y="885862"/>
            <a:ext cx="2359546" cy="112426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3A24A1B-0A2E-6841-7BBF-C67F5495B100}"/>
              </a:ext>
            </a:extLst>
          </p:cNvPr>
          <p:cNvSpPr txBox="1"/>
          <p:nvPr/>
        </p:nvSpPr>
        <p:spPr>
          <a:xfrm>
            <a:off x="4438029" y="1053867"/>
            <a:ext cx="1654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CD</a:t>
            </a:r>
            <a:r>
              <a:rPr kumimoji="1" lang="ja-JP" altLang="en-US" sz="1400"/>
              <a:t>ツール</a:t>
            </a:r>
            <a:endParaRPr kumimoji="1"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GitHub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Jenkins</a:t>
            </a:r>
            <a:endParaRPr kumimoji="1" lang="en-US" altLang="ja-JP" sz="1400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8C984A3-518F-F5D7-5113-1BBB442EA51A}"/>
              </a:ext>
            </a:extLst>
          </p:cNvPr>
          <p:cNvCxnSpPr/>
          <p:nvPr/>
        </p:nvCxnSpPr>
        <p:spPr>
          <a:xfrm>
            <a:off x="5132697" y="1881063"/>
            <a:ext cx="0" cy="771525"/>
          </a:xfrm>
          <a:prstGeom prst="line">
            <a:avLst/>
          </a:prstGeom>
          <a:ln w="22225">
            <a:solidFill>
              <a:schemeClr val="accent4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65DB03-1CED-1C70-79F8-6A7BAFC9B6B1}"/>
              </a:ext>
            </a:extLst>
          </p:cNvPr>
          <p:cNvSpPr/>
          <p:nvPr/>
        </p:nvSpPr>
        <p:spPr>
          <a:xfrm>
            <a:off x="1059545" y="2162835"/>
            <a:ext cx="2008681" cy="1164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環境変数</a:t>
            </a:r>
            <a:endParaRPr lang="en-US" altLang="ja-JP" sz="1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ID/Password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IP/Port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Credential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243CC7B-7FF8-F23D-59B4-DC12C8D3E1BA}"/>
              </a:ext>
            </a:extLst>
          </p:cNvPr>
          <p:cNvSpPr/>
          <p:nvPr/>
        </p:nvSpPr>
        <p:spPr>
          <a:xfrm>
            <a:off x="3101538" y="2638822"/>
            <a:ext cx="860149" cy="3501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Push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2FF912BD-36F9-219C-2EEC-95343FFBDD16}"/>
              </a:ext>
            </a:extLst>
          </p:cNvPr>
          <p:cNvCxnSpPr>
            <a:cxnSpLocks/>
          </p:cNvCxnSpPr>
          <p:nvPr/>
        </p:nvCxnSpPr>
        <p:spPr>
          <a:xfrm flipV="1">
            <a:off x="3072984" y="1261803"/>
            <a:ext cx="7125116" cy="1061254"/>
          </a:xfrm>
          <a:prstGeom prst="bentConnector3">
            <a:avLst>
              <a:gd name="adj1" fmla="val 52312"/>
            </a:avLst>
          </a:prstGeom>
          <a:ln w="222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A9DC4D9-349C-BC46-8CAA-847569C777A6}"/>
              </a:ext>
            </a:extLst>
          </p:cNvPr>
          <p:cNvCxnSpPr>
            <a:cxnSpLocks/>
          </p:cNvCxnSpPr>
          <p:nvPr/>
        </p:nvCxnSpPr>
        <p:spPr>
          <a:xfrm>
            <a:off x="7555426" y="1276894"/>
            <a:ext cx="0" cy="406932"/>
          </a:xfrm>
          <a:prstGeom prst="line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D2CA971-544D-1DC9-1754-BAAAB9948BD4}"/>
              </a:ext>
            </a:extLst>
          </p:cNvPr>
          <p:cNvCxnSpPr>
            <a:cxnSpLocks/>
          </p:cNvCxnSpPr>
          <p:nvPr/>
        </p:nvCxnSpPr>
        <p:spPr>
          <a:xfrm>
            <a:off x="8893336" y="1276894"/>
            <a:ext cx="0" cy="406932"/>
          </a:xfrm>
          <a:prstGeom prst="line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180E867-EC60-0766-E843-44BB3569DD6E}"/>
              </a:ext>
            </a:extLst>
          </p:cNvPr>
          <p:cNvCxnSpPr>
            <a:cxnSpLocks/>
          </p:cNvCxnSpPr>
          <p:nvPr/>
        </p:nvCxnSpPr>
        <p:spPr>
          <a:xfrm>
            <a:off x="10183121" y="1276894"/>
            <a:ext cx="0" cy="406932"/>
          </a:xfrm>
          <a:prstGeom prst="line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F3F039CE-D4BC-33C8-7FDC-4D56C6EF6C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4162" y="3378102"/>
            <a:ext cx="962414" cy="445124"/>
          </a:xfrm>
          <a:prstGeom prst="bentConnector3">
            <a:avLst>
              <a:gd name="adj1" fmla="val 99768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C4B7BE4-69A8-A850-DECA-B3F0ECD2BC09}"/>
              </a:ext>
            </a:extLst>
          </p:cNvPr>
          <p:cNvSpPr/>
          <p:nvPr/>
        </p:nvSpPr>
        <p:spPr>
          <a:xfrm>
            <a:off x="3578151" y="1854698"/>
            <a:ext cx="1434357" cy="3501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Compile/Test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3F2871A-758B-E998-D1FE-BA6CAAD208BA}"/>
              </a:ext>
            </a:extLst>
          </p:cNvPr>
          <p:cNvSpPr/>
          <p:nvPr/>
        </p:nvSpPr>
        <p:spPr>
          <a:xfrm>
            <a:off x="6862462" y="774491"/>
            <a:ext cx="2085636" cy="2996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Configuration for OS</a:t>
            </a:r>
            <a:endParaRPr kumimoji="1" lang="ja-JP" altLang="en-US" sz="12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CB706B8-1918-7173-7AF7-E7A060C907D3}"/>
              </a:ext>
            </a:extLst>
          </p:cNvPr>
          <p:cNvSpPr/>
          <p:nvPr/>
        </p:nvSpPr>
        <p:spPr>
          <a:xfrm>
            <a:off x="5598922" y="1854698"/>
            <a:ext cx="1036620" cy="355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SSH/SCP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7399003-8034-8B1B-1A50-D76D29A1F638}"/>
              </a:ext>
            </a:extLst>
          </p:cNvPr>
          <p:cNvSpPr/>
          <p:nvPr/>
        </p:nvSpPr>
        <p:spPr>
          <a:xfrm>
            <a:off x="201629" y="4508272"/>
            <a:ext cx="1890242" cy="11798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B266C4C-8F55-216F-7DA9-6EECB959953F}"/>
              </a:ext>
            </a:extLst>
          </p:cNvPr>
          <p:cNvCxnSpPr>
            <a:cxnSpLocks/>
            <a:stCxn id="5" idx="1"/>
            <a:endCxn id="106" idx="3"/>
          </p:cNvCxnSpPr>
          <p:nvPr/>
        </p:nvCxnSpPr>
        <p:spPr>
          <a:xfrm flipH="1" flipV="1">
            <a:off x="2091871" y="5098208"/>
            <a:ext cx="577645" cy="1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D37DD0-D9DF-F093-63BF-7021F58E346F}"/>
              </a:ext>
            </a:extLst>
          </p:cNvPr>
          <p:cNvSpPr txBox="1"/>
          <p:nvPr/>
        </p:nvSpPr>
        <p:spPr>
          <a:xfrm>
            <a:off x="357457" y="477504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検証環境</a:t>
            </a:r>
            <a:endParaRPr kumimoji="1" lang="en-US" altLang="ja-JP" dirty="0"/>
          </a:p>
          <a:p>
            <a:r>
              <a:rPr lang="ja-JP" altLang="en-US"/>
              <a:t>開発サイクル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53CFE-0C0C-0810-9E51-6A4229B5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Template</a:t>
            </a:r>
            <a:endParaRPr kumimoji="1" lang="ja-JP" altLang="en-US" sz="2400" b="1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E56708A-7613-CE84-9CC7-19985526CB40}"/>
              </a:ext>
            </a:extLst>
          </p:cNvPr>
          <p:cNvCxnSpPr/>
          <p:nvPr/>
        </p:nvCxnSpPr>
        <p:spPr>
          <a:xfrm>
            <a:off x="992807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7FCC33-A303-CA1C-9F1C-D4192C4E1D6C}"/>
              </a:ext>
            </a:extLst>
          </p:cNvPr>
          <p:cNvCxnSpPr/>
          <p:nvPr/>
        </p:nvCxnSpPr>
        <p:spPr>
          <a:xfrm>
            <a:off x="1323162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3D61610-B501-685A-B502-F7C4663F1E5F}"/>
              </a:ext>
            </a:extLst>
          </p:cNvPr>
          <p:cNvCxnSpPr/>
          <p:nvPr/>
        </p:nvCxnSpPr>
        <p:spPr>
          <a:xfrm>
            <a:off x="1983872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8D082A-4426-9629-E79F-0A6AF9F19B81}"/>
              </a:ext>
            </a:extLst>
          </p:cNvPr>
          <p:cNvSpPr txBox="1"/>
          <p:nvPr/>
        </p:nvSpPr>
        <p:spPr>
          <a:xfrm>
            <a:off x="838200" y="138117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Arrow(1.75pt)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167987-1813-B0D2-97B0-C1769EDDED87}"/>
              </a:ext>
            </a:extLst>
          </p:cNvPr>
          <p:cNvSpPr/>
          <p:nvPr/>
        </p:nvSpPr>
        <p:spPr>
          <a:xfrm>
            <a:off x="3286839" y="1871662"/>
            <a:ext cx="232411" cy="23241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3E1D6C-DFF2-FA03-AA9C-AE19D171BF9F}"/>
              </a:ext>
            </a:extLst>
          </p:cNvPr>
          <p:cNvSpPr/>
          <p:nvPr/>
        </p:nvSpPr>
        <p:spPr>
          <a:xfrm>
            <a:off x="3710702" y="1871661"/>
            <a:ext cx="771525" cy="771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F36B36-5B92-DFD1-EDF5-C39C55063507}"/>
              </a:ext>
            </a:extLst>
          </p:cNvPr>
          <p:cNvSpPr txBox="1"/>
          <p:nvPr/>
        </p:nvSpPr>
        <p:spPr>
          <a:xfrm>
            <a:off x="3195637" y="13811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Box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60A293-B9A7-5928-A6DB-0CAC29F477E3}"/>
              </a:ext>
            </a:extLst>
          </p:cNvPr>
          <p:cNvSpPr txBox="1"/>
          <p:nvPr/>
        </p:nvSpPr>
        <p:spPr>
          <a:xfrm>
            <a:off x="6460875" y="321058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+18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CD207E-A01E-15A4-0DEF-B3CBB5503799}"/>
              </a:ext>
            </a:extLst>
          </p:cNvPr>
          <p:cNvSpPr txBox="1"/>
          <p:nvPr/>
        </p:nvSpPr>
        <p:spPr>
          <a:xfrm>
            <a:off x="6460875" y="2719950"/>
            <a:ext cx="2241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+16</a:t>
            </a:r>
            <a:endParaRPr kumimoji="1" lang="ja-JP" altLang="en-US" sz="1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3D1572-F929-FADF-DF1B-80F1BA757C3E}"/>
              </a:ext>
            </a:extLst>
          </p:cNvPr>
          <p:cNvSpPr txBox="1"/>
          <p:nvPr/>
        </p:nvSpPr>
        <p:spPr>
          <a:xfrm>
            <a:off x="6460875" y="3732006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+20</a:t>
            </a:r>
            <a:endParaRPr kumimoji="1" lang="ja-JP" altLang="en-US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6A7E6D-0369-72CD-9AE5-611B6042BB43}"/>
              </a:ext>
            </a:extLst>
          </p:cNvPr>
          <p:cNvSpPr txBox="1"/>
          <p:nvPr/>
        </p:nvSpPr>
        <p:spPr>
          <a:xfrm>
            <a:off x="6460875" y="4284201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+24</a:t>
            </a:r>
            <a:endParaRPr kumimoji="1"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1D1DB1-715A-9D48-1CBF-C5C46907E38E}"/>
              </a:ext>
            </a:extLst>
          </p:cNvPr>
          <p:cNvSpPr txBox="1"/>
          <p:nvPr/>
        </p:nvSpPr>
        <p:spPr>
          <a:xfrm>
            <a:off x="6460875" y="2260088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+14</a:t>
            </a:r>
            <a:endParaRPr kumimoji="1" lang="ja-JP" altLang="en-US" sz="1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19D081-CB61-77BE-9D0E-5914E3AE294D}"/>
              </a:ext>
            </a:extLst>
          </p:cNvPr>
          <p:cNvSpPr txBox="1"/>
          <p:nvPr/>
        </p:nvSpPr>
        <p:spPr>
          <a:xfrm>
            <a:off x="6460875" y="180022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+12</a:t>
            </a:r>
            <a:endParaRPr kumimoji="1" lang="ja-JP" altLang="en-US" sz="1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BC26F9-B72C-312D-264D-DF9D3456506C}"/>
              </a:ext>
            </a:extLst>
          </p:cNvPr>
          <p:cNvSpPr txBox="1"/>
          <p:nvPr/>
        </p:nvSpPr>
        <p:spPr>
          <a:xfrm>
            <a:off x="6460875" y="4959506"/>
            <a:ext cx="429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+32</a:t>
            </a:r>
            <a:endParaRPr kumimoji="1" lang="ja-JP" altLang="en-US" sz="32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0EAE35-9B19-AA82-F06E-D198AFAD5269}"/>
              </a:ext>
            </a:extLst>
          </p:cNvPr>
          <p:cNvSpPr txBox="1"/>
          <p:nvPr/>
        </p:nvSpPr>
        <p:spPr>
          <a:xfrm>
            <a:off x="6460875" y="5696369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ヒラギノ角ゴ</a:t>
            </a:r>
            <a:r>
              <a:rPr kumimoji="1"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Pro +36</a:t>
            </a:r>
            <a:endParaRPr kumimoji="1" lang="ja-JP" altLang="en-US" sz="3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D372D4-4313-F5B8-3B24-5B530A408344}"/>
              </a:ext>
            </a:extLst>
          </p:cNvPr>
          <p:cNvSpPr txBox="1"/>
          <p:nvPr/>
        </p:nvSpPr>
        <p:spPr>
          <a:xfrm>
            <a:off x="6110287" y="138117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Text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48DE7A44-B3B1-3CB6-8A7E-E4089A309DF3}"/>
              </a:ext>
            </a:extLst>
          </p:cNvPr>
          <p:cNvCxnSpPr/>
          <p:nvPr/>
        </p:nvCxnSpPr>
        <p:spPr>
          <a:xfrm>
            <a:off x="985838" y="3429000"/>
            <a:ext cx="514350" cy="457200"/>
          </a:xfrm>
          <a:prstGeom prst="bentConnector3">
            <a:avLst/>
          </a:prstGeom>
          <a:ln w="222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6C2C73DB-53F7-9DAC-FE7F-28C9CCDC0734}"/>
              </a:ext>
            </a:extLst>
          </p:cNvPr>
          <p:cNvCxnSpPr/>
          <p:nvPr/>
        </p:nvCxnSpPr>
        <p:spPr>
          <a:xfrm>
            <a:off x="985838" y="4286250"/>
            <a:ext cx="514350" cy="457200"/>
          </a:xfrm>
          <a:prstGeom prst="bent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A0400341-41A3-79C7-B342-4B339699FF4B}"/>
              </a:ext>
            </a:extLst>
          </p:cNvPr>
          <p:cNvCxnSpPr/>
          <p:nvPr/>
        </p:nvCxnSpPr>
        <p:spPr>
          <a:xfrm>
            <a:off x="985838" y="5100638"/>
            <a:ext cx="514350" cy="457200"/>
          </a:xfrm>
          <a:prstGeom prst="bentConnector3">
            <a:avLst/>
          </a:prstGeom>
          <a:ln w="22225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68E900E-BECF-4F64-4B3B-1FA965591AA3}"/>
              </a:ext>
            </a:extLst>
          </p:cNvPr>
          <p:cNvCxnSpPr/>
          <p:nvPr/>
        </p:nvCxnSpPr>
        <p:spPr>
          <a:xfrm>
            <a:off x="2314227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C77618A-D19A-3889-094F-871C633FB50D}"/>
              </a:ext>
            </a:extLst>
          </p:cNvPr>
          <p:cNvCxnSpPr/>
          <p:nvPr/>
        </p:nvCxnSpPr>
        <p:spPr>
          <a:xfrm>
            <a:off x="662452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181D448-49BD-A796-40A0-3A18EEFBDE72}"/>
              </a:ext>
            </a:extLst>
          </p:cNvPr>
          <p:cNvCxnSpPr/>
          <p:nvPr/>
        </p:nvCxnSpPr>
        <p:spPr>
          <a:xfrm>
            <a:off x="1653517" y="1871662"/>
            <a:ext cx="0" cy="771525"/>
          </a:xfrm>
          <a:prstGeom prst="line">
            <a:avLst/>
          </a:prstGeom>
          <a:ln w="22225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343</Words>
  <Application>Microsoft Macintosh PowerPoint</Application>
  <PresentationFormat>ワイド画面</PresentationFormat>
  <Paragraphs>129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Hiragino Kaku Gothic Pro W3</vt:lpstr>
      <vt:lpstr>游ゴシック</vt:lpstr>
      <vt:lpstr>游ゴシック Light</vt:lpstr>
      <vt:lpstr>Arial</vt:lpstr>
      <vt:lpstr>Office テーマ</vt:lpstr>
      <vt:lpstr>Docker &amp; Kubernets(k8s)</vt:lpstr>
      <vt:lpstr>PowerPoint プレゼンテーション</vt:lpstr>
      <vt:lpstr>MiniKube (1ノードのk8s)</vt:lpstr>
      <vt:lpstr>PowerPoint プレゼンテーション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&amp; Kubernets</dc:title>
  <dc:creator>Shinichi Inoue</dc:creator>
  <cp:lastModifiedBy>Shinichi Inoue</cp:lastModifiedBy>
  <cp:revision>23</cp:revision>
  <dcterms:created xsi:type="dcterms:W3CDTF">2023-11-15T03:53:57Z</dcterms:created>
  <dcterms:modified xsi:type="dcterms:W3CDTF">2023-11-15T05:35:10Z</dcterms:modified>
</cp:coreProperties>
</file>