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pace Mono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SpaceMon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font" Target="fonts/SpaceMono-italic.fntdata"/><Relationship Id="rId12" Type="http://schemas.openxmlformats.org/officeDocument/2006/relationships/font" Target="fonts/SpaceMon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e48fe6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8e48fe65_7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8e48fe65_7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8e48fe65_7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8e48fe6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48e48fe65_7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d360a71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2d360a71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fedesoriano/company-bankruptcy-predic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1" y="0"/>
            <a:ext cx="1900929" cy="1899789"/>
            <a:chOff x="-5081" y="-3810"/>
            <a:chExt cx="6357621" cy="6353810"/>
          </a:xfrm>
        </p:grpSpPr>
        <p:sp>
          <p:nvSpPr>
            <p:cNvPr id="136" name="Google Shape;136;p25"/>
            <p:cNvSpPr/>
            <p:nvPr/>
          </p:nvSpPr>
          <p:spPr>
            <a:xfrm>
              <a:off x="-5081" y="-3810"/>
              <a:ext cx="6357621" cy="6353810"/>
            </a:xfrm>
            <a:custGeom>
              <a:rect b="b" l="l" r="r" t="t"/>
              <a:pathLst>
                <a:path extrusionOk="0"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1910" y="40640"/>
              <a:ext cx="6263640" cy="6263640"/>
            </a:xfrm>
            <a:custGeom>
              <a:rect b="b" l="l" r="r" t="t"/>
              <a:pathLst>
                <a:path extrusionOk="0"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653448" y="1598473"/>
            <a:ext cx="7837299" cy="2729979"/>
            <a:chOff x="0" y="0"/>
            <a:chExt cx="20899464" cy="7279944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5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45" name="Google Shape;145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25"/>
          <p:cNvGrpSpPr/>
          <p:nvPr/>
        </p:nvGrpSpPr>
        <p:grpSpPr>
          <a:xfrm>
            <a:off x="653450" y="821875"/>
            <a:ext cx="4703841" cy="586568"/>
            <a:chOff x="4" y="-10"/>
            <a:chExt cx="10584702" cy="1319910"/>
          </a:xfrm>
        </p:grpSpPr>
        <p:sp>
          <p:nvSpPr>
            <p:cNvPr id="150" name="Google Shape;150;p25"/>
            <p:cNvSpPr/>
            <p:nvPr/>
          </p:nvSpPr>
          <p:spPr>
            <a:xfrm>
              <a:off x="27017" y="31740"/>
              <a:ext cx="10530727" cy="1256410"/>
            </a:xfrm>
            <a:custGeom>
              <a:rect b="b" l="l" r="r" t="t"/>
              <a:pathLst>
                <a:path extrusionOk="0"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" y="-10"/>
              <a:ext cx="10584702" cy="1319910"/>
            </a:xfrm>
            <a:custGeom>
              <a:rect b="b" l="l" r="r" t="t"/>
              <a:pathLst>
                <a:path extrusionOk="0"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5560249" y="814950"/>
            <a:ext cx="2862291" cy="600436"/>
            <a:chOff x="0" y="0"/>
            <a:chExt cx="4321091" cy="1313003"/>
          </a:xfrm>
        </p:grpSpPr>
        <p:sp>
          <p:nvSpPr>
            <p:cNvPr id="153" name="Google Shape;153;p25"/>
            <p:cNvSpPr/>
            <p:nvPr/>
          </p:nvSpPr>
          <p:spPr>
            <a:xfrm>
              <a:off x="31750" y="31750"/>
              <a:ext cx="4257590" cy="1249503"/>
            </a:xfrm>
            <a:custGeom>
              <a:rect b="b" l="l" r="r" t="t"/>
              <a:pathLst>
                <a:path extrusionOk="0"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0" y="0"/>
              <a:ext cx="4321091" cy="1313003"/>
            </a:xfrm>
            <a:custGeom>
              <a:rect b="b" l="l" r="r" t="t"/>
              <a:pathLst>
                <a:path extrusionOk="0"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943153" y="2334989"/>
            <a:ext cx="7026300" cy="1167483"/>
            <a:chOff x="0" y="266700"/>
            <a:chExt cx="18736800" cy="3113287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0" y="266700"/>
              <a:ext cx="18736800" cy="28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Bankruptcy Prediction </a:t>
              </a:r>
              <a:endParaRPr b="1" sz="35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of the startups</a:t>
              </a:r>
              <a:endParaRPr b="1" sz="81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0" y="3092587"/>
              <a:ext cx="13354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8" name="Google Shape;158;p25"/>
          <p:cNvSpPr txBox="1"/>
          <p:nvPr/>
        </p:nvSpPr>
        <p:spPr>
          <a:xfrm>
            <a:off x="1064076" y="945800"/>
            <a:ext cx="42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ar" sz="2200">
                <a:solidFill>
                  <a:srgbClr val="351C75"/>
                </a:solidFill>
                <a:latin typeface="Space Mono"/>
                <a:ea typeface="Space Mono"/>
                <a:cs typeface="Space Mono"/>
                <a:sym typeface="Space Mono"/>
              </a:rPr>
              <a:t>Team Members (FinYouth)</a:t>
            </a:r>
            <a:endParaRPr b="1" sz="2200">
              <a:solidFill>
                <a:srgbClr val="351C7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72853" y="960558"/>
            <a:ext cx="103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5560250" y="807363"/>
            <a:ext cx="28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Nouf / </a:t>
            </a: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Afnan /Khaloud Zainab / Reem</a:t>
            </a:r>
            <a:endParaRPr b="1">
              <a:solidFill>
                <a:srgbClr val="8E7CC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650" y="3279200"/>
            <a:ext cx="1666900" cy="1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550" y="4010600"/>
            <a:ext cx="793500" cy="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178750" y="230300"/>
            <a:ext cx="2860553" cy="2873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653448" y="1667753"/>
            <a:ext cx="7837299" cy="2729979"/>
            <a:chOff x="0" y="0"/>
            <a:chExt cx="20899464" cy="7279944"/>
          </a:xfrm>
        </p:grpSpPr>
        <p:grpSp>
          <p:nvGrpSpPr>
            <p:cNvPr id="169" name="Google Shape;169;p26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6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26"/>
          <p:cNvSpPr txBox="1"/>
          <p:nvPr/>
        </p:nvSpPr>
        <p:spPr>
          <a:xfrm>
            <a:off x="943153" y="2342719"/>
            <a:ext cx="7026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653448" y="636851"/>
            <a:ext cx="7780644" cy="702247"/>
            <a:chOff x="0" y="0"/>
            <a:chExt cx="17014310" cy="1535637"/>
          </a:xfrm>
        </p:grpSpPr>
        <p:sp>
          <p:nvSpPr>
            <p:cNvPr id="181" name="Google Shape;181;p26"/>
            <p:cNvSpPr/>
            <p:nvPr/>
          </p:nvSpPr>
          <p:spPr>
            <a:xfrm>
              <a:off x="31750" y="31750"/>
              <a:ext cx="16950810" cy="1472137"/>
            </a:xfrm>
            <a:custGeom>
              <a:rect b="b" l="l" r="r" t="t"/>
              <a:pathLst>
                <a:path extrusionOk="0"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0"/>
              <a:ext cx="17014310" cy="1535637"/>
            </a:xfrm>
            <a:custGeom>
              <a:rect b="b" l="l" r="r" t="t"/>
              <a:pathLst>
                <a:path extrusionOk="0"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6"/>
          <p:cNvSpPr txBox="1"/>
          <p:nvPr/>
        </p:nvSpPr>
        <p:spPr>
          <a:xfrm>
            <a:off x="943153" y="719297"/>
            <a:ext cx="4605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4" name="Google Shape;184;p26"/>
          <p:cNvSpPr txBox="1"/>
          <p:nvPr/>
        </p:nvSpPr>
        <p:spPr>
          <a:xfrm>
            <a:off x="1254450" y="6647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The problem we chose</a:t>
            </a:r>
            <a:endParaRPr sz="30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138750" y="2138550"/>
            <a:ext cx="663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Bankruptcy Prediction of startup companies 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We chose this topic specifically to help fintech startups predict and avoid bankruptcy.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Thus, we preserve capital and increase profits.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25" y="2571750"/>
            <a:ext cx="1431025" cy="14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6599533" y="144375"/>
            <a:ext cx="2544470" cy="255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816032" y="814769"/>
            <a:ext cx="3813682" cy="3814445"/>
            <a:chOff x="0" y="0"/>
            <a:chExt cx="6348730" cy="6350000"/>
          </a:xfrm>
        </p:grpSpPr>
        <p:sp>
          <p:nvSpPr>
            <p:cNvPr id="193" name="Google Shape;193;p27"/>
            <p:cNvSpPr/>
            <p:nvPr/>
          </p:nvSpPr>
          <p:spPr>
            <a:xfrm>
              <a:off x="12700" y="524510"/>
              <a:ext cx="6324600" cy="5814060"/>
            </a:xfrm>
            <a:custGeom>
              <a:rect b="b" l="l" r="r" t="t"/>
              <a:pathLst>
                <a:path extrusionOk="0"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2700" y="12700"/>
              <a:ext cx="6324600" cy="698500"/>
            </a:xfrm>
            <a:custGeom>
              <a:rect b="b" l="l" r="r" t="t"/>
              <a:pathLst>
                <a:path extrusionOk="0"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870450" y="236220"/>
              <a:ext cx="1106170" cy="279400"/>
            </a:xfrm>
            <a:custGeom>
              <a:rect b="b" l="l" r="r" t="t"/>
              <a:pathLst>
                <a:path extrusionOk="0"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0" y="0"/>
              <a:ext cx="6348730" cy="6350000"/>
            </a:xfrm>
            <a:custGeom>
              <a:rect b="b" l="l" r="r" t="t"/>
              <a:pathLst>
                <a:path extrusionOk="0"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514350" y="1584800"/>
            <a:ext cx="3993277" cy="1950735"/>
            <a:chOff x="0" y="0"/>
            <a:chExt cx="9737324" cy="4756731"/>
          </a:xfrm>
        </p:grpSpPr>
        <p:sp>
          <p:nvSpPr>
            <p:cNvPr id="198" name="Google Shape;198;p27"/>
            <p:cNvSpPr/>
            <p:nvPr/>
          </p:nvSpPr>
          <p:spPr>
            <a:xfrm>
              <a:off x="31750" y="31750"/>
              <a:ext cx="9673824" cy="4693230"/>
            </a:xfrm>
            <a:custGeom>
              <a:rect b="b" l="l" r="r" t="t"/>
              <a:pathLst>
                <a:path extrusionOk="0"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0" y="0"/>
              <a:ext cx="9737324" cy="4756731"/>
            </a:xfrm>
            <a:custGeom>
              <a:rect b="b" l="l" r="r" t="t"/>
              <a:pathLst>
                <a:path extrusionOk="0"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514350" y="1584800"/>
            <a:ext cx="4134388" cy="2112527"/>
            <a:chOff x="0" y="0"/>
            <a:chExt cx="11025035" cy="5633406"/>
          </a:xfrm>
        </p:grpSpPr>
        <p:grpSp>
          <p:nvGrpSpPr>
            <p:cNvPr id="201" name="Google Shape;201;p27"/>
            <p:cNvGrpSpPr/>
            <p:nvPr/>
          </p:nvGrpSpPr>
          <p:grpSpPr>
            <a:xfrm>
              <a:off x="376297" y="431445"/>
              <a:ext cx="10648738" cy="5201961"/>
              <a:chOff x="0" y="0"/>
              <a:chExt cx="9737324" cy="4756731"/>
            </a:xfrm>
          </p:grpSpPr>
          <p:sp>
            <p:nvSpPr>
              <p:cNvPr id="202" name="Google Shape;202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0" y="0"/>
              <a:ext cx="10648738" cy="5201961"/>
              <a:chOff x="0" y="0"/>
              <a:chExt cx="9737324" cy="4756731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7"/>
          <p:cNvSpPr txBox="1"/>
          <p:nvPr/>
        </p:nvSpPr>
        <p:spPr>
          <a:xfrm>
            <a:off x="5493950" y="1796764"/>
            <a:ext cx="245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8" name="Google Shape;208;p27"/>
          <p:cNvSpPr txBox="1"/>
          <p:nvPr/>
        </p:nvSpPr>
        <p:spPr>
          <a:xfrm>
            <a:off x="964398" y="1973501"/>
            <a:ext cx="273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4350" y="814769"/>
            <a:ext cx="3993648" cy="600436"/>
            <a:chOff x="0" y="0"/>
            <a:chExt cx="8733103" cy="1313003"/>
          </a:xfrm>
        </p:grpSpPr>
        <p:sp>
          <p:nvSpPr>
            <p:cNvPr id="210" name="Google Shape;210;p27"/>
            <p:cNvSpPr/>
            <p:nvPr/>
          </p:nvSpPr>
          <p:spPr>
            <a:xfrm>
              <a:off x="31750" y="31750"/>
              <a:ext cx="8669603" cy="1249503"/>
            </a:xfrm>
            <a:custGeom>
              <a:rect b="b" l="l" r="r" t="t"/>
              <a:pathLst>
                <a:path extrusionOk="0"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0" y="0"/>
              <a:ext cx="8733103" cy="1313003"/>
            </a:xfrm>
            <a:custGeom>
              <a:rect b="b" l="l" r="r" t="t"/>
              <a:pathLst>
                <a:path extrusionOk="0"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964398" y="979367"/>
            <a:ext cx="2510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101" y="3761711"/>
            <a:ext cx="2987131" cy="124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78650" y="943150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54100" y="889300"/>
            <a:ext cx="31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solidFill>
                  <a:srgbClr val="152C61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Our Dataset</a:t>
            </a:r>
            <a:endParaRPr b="1" sz="23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04375" y="1904475"/>
            <a:ext cx="38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Space Mono"/>
                <a:ea typeface="Space Mono"/>
                <a:cs typeface="Space Mono"/>
                <a:sym typeface="Space Mono"/>
              </a:rPr>
              <a:t>Bankruptcy Prediction of startup companies  data set 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“</a:t>
            </a:r>
            <a:r>
              <a:rPr lang="ar">
                <a:solidFill>
                  <a:srgbClr val="674EA7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Company Bankruptcy Prediction</a:t>
            </a: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”</a:t>
            </a:r>
            <a:endParaRPr>
              <a:solidFill>
                <a:srgbClr val="674EA7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198300" y="2448338"/>
            <a:ext cx="31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900">
                <a:solidFill>
                  <a:srgbClr val="666666"/>
                </a:solidFill>
                <a:latin typeface="Space Mono"/>
                <a:ea typeface="Space Mono"/>
                <a:cs typeface="Space Mono"/>
                <a:sym typeface="Space Mono"/>
              </a:rPr>
              <a:t>Random Forest Classifier</a:t>
            </a:r>
            <a:endParaRPr>
              <a:solidFill>
                <a:srgbClr val="666666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31925" y="1450425"/>
            <a:ext cx="338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The model represent our data</a:t>
            </a:r>
            <a:endParaRPr b="1" sz="15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488" y="113496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375" y="2571750"/>
            <a:ext cx="1357350" cy="1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8"/>
          <p:cNvGrpSpPr/>
          <p:nvPr/>
        </p:nvGrpSpPr>
        <p:grpSpPr>
          <a:xfrm>
            <a:off x="653448" y="891639"/>
            <a:ext cx="7837299" cy="2729979"/>
            <a:chOff x="0" y="0"/>
            <a:chExt cx="20899464" cy="7279944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28"/>
          <p:cNvSpPr txBox="1"/>
          <p:nvPr/>
        </p:nvSpPr>
        <p:spPr>
          <a:xfrm>
            <a:off x="1836100" y="1918900"/>
            <a:ext cx="54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45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THANK Y U</a:t>
            </a:r>
            <a:endParaRPr b="1" sz="40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380350" y="1805050"/>
            <a:ext cx="1059600" cy="10596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350" y="188125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775" y="2149125"/>
            <a:ext cx="416750" cy="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674EA7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