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4" r:id="rId3"/>
    <p:sldId id="339" r:id="rId4"/>
    <p:sldId id="284" r:id="rId5"/>
    <p:sldId id="335" r:id="rId6"/>
    <p:sldId id="300" r:id="rId7"/>
    <p:sldId id="332" r:id="rId8"/>
    <p:sldId id="316" r:id="rId9"/>
    <p:sldId id="337" r:id="rId10"/>
    <p:sldId id="317" r:id="rId11"/>
    <p:sldId id="318" r:id="rId12"/>
    <p:sldId id="319" r:id="rId13"/>
    <p:sldId id="338" r:id="rId14"/>
    <p:sldId id="322" r:id="rId15"/>
    <p:sldId id="326" r:id="rId16"/>
    <p:sldId id="327" r:id="rId17"/>
    <p:sldId id="270" r:id="rId18"/>
    <p:sldId id="260" r:id="rId19"/>
  </p:sldIdLst>
  <p:sldSz cx="10693400" cy="756126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6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8378" autoAdjust="0"/>
  </p:normalViewPr>
  <p:slideViewPr>
    <p:cSldViewPr>
      <p:cViewPr varScale="1">
        <p:scale>
          <a:sx n="59" d="100"/>
          <a:sy n="59" d="100"/>
        </p:scale>
        <p:origin x="792" y="84"/>
      </p:cViewPr>
      <p:guideLst>
        <p:guide orient="horz" pos="2382"/>
        <p:guide pos="6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C6DF-6107-4298-8957-154110BA1525}" type="datetimeFigureOut">
              <a:rPr lang="es-PE" smtClean="0"/>
              <a:pPr/>
              <a:t>2/09/2020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DC332-B6C4-4FBC-A5B1-6A3DC3EA488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9272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6276E7D-2BBE-4282-BD35-10853E392276}" type="datetimeFigureOut">
              <a:rPr lang="en-US"/>
              <a:pPr>
                <a:defRPr/>
              </a:pPr>
              <a:t>9/2/2020</a:t>
            </a:fld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EF6E5F1-6C56-4ECE-966E-B2B81640862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0787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P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P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P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171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09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9CA9A-9A4F-4068-925B-2973AF449D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7ED49-D763-40F5-A538-7DB7E5E9C0E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753350" y="303213"/>
            <a:ext cx="2405063" cy="6451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4988" y="303213"/>
            <a:ext cx="7065962" cy="6451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F8125-6F12-490C-8585-5936B38E2EC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20975-4399-4108-B755-539B9014424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F5FC5-8F11-4021-8078-6AB6B8D2B40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35512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22900" y="1763713"/>
            <a:ext cx="4735513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B6EDC-3C06-43A7-BEC1-8DF4267178A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411B2-9B2B-40C1-AE43-059897855F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1826D-D16F-4540-BDBF-4177DD700D7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F7007-E0F8-4D23-B4D4-3C99597F24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1037E-531E-4DED-98AF-8E551F0565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934CB-E3C8-4943-8F98-739579A79E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303213"/>
            <a:ext cx="96234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1763713"/>
            <a:ext cx="96234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4988" y="6884988"/>
            <a:ext cx="249555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84988"/>
            <a:ext cx="338772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2863" y="6884988"/>
            <a:ext cx="249555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B134F2AD-4986-4F35-A8AD-E7150CA412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36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9536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2pPr>
      <a:lvl3pPr algn="ctr" defTabSz="99536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3pPr>
      <a:lvl4pPr algn="ctr" defTabSz="99536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4pPr>
      <a:lvl5pPr algn="ctr" defTabSz="99536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5pPr>
      <a:lvl6pPr marL="457200" algn="ctr" defTabSz="995363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6pPr>
      <a:lvl7pPr marL="914400" algn="ctr" defTabSz="995363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7pPr>
      <a:lvl8pPr marL="1371600" algn="ctr" defTabSz="995363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8pPr>
      <a:lvl9pPr marL="1828800" algn="ctr" defTabSz="995363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9pPr>
    </p:titleStyle>
    <p:bodyStyle>
      <a:lvl1pPr marL="373063" indent="-373063" algn="l" defTabSz="995363" rtl="0" eaLnBrk="0" fontAlgn="base" hangingPunct="0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11150" algn="l" defTabSz="995363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44600" indent="-249238" algn="l" defTabSz="995363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743075" indent="-249238" algn="l" defTabSz="995363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39963" indent="-249238" algn="l" defTabSz="995363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697163" indent="-249238" algn="l" defTabSz="99536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154363" indent="-249238" algn="l" defTabSz="99536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611563" indent="-249238" algn="l" defTabSz="99536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068763" indent="-249238" algn="l" defTabSz="99536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pe/url?sa=i&amp;rct=j&amp;q=interrogante&amp;source=images&amp;cd=&amp;cad=rja&amp;docid=67OaurJL1GkWKM&amp;tbnid=7gERqifLzUQUJM:&amp;ved=0CAUQjRw&amp;url=http://miraclik.blogspot.com/2012/04/interrogante.html&amp;ei=bQxwUYiQH6jk4AOx2oCQCA&amp;bvm=bv.45368065,d.dmg&amp;psig=AFQjCNEf9Jq9LGCAKDSrGmEf4PwlC3v84A&amp;ust=136638410264875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pe/url?sa=i&amp;rct=j&amp;q=carlin+juez+y+tragamonedas&amp;source=images&amp;cd=&amp;cad=rja&amp;docid=Ws7u987xfFUHnM&amp;tbnid=pv6Fudq7_-QHGM:&amp;ved=0CAUQjRw&amp;url=http://blog.pucp.edu.pe/item/15811/la-determinacion-de-la-competencia-territorial-en-los-procesos-de-amparo&amp;ei=b3ESUuC6Ia7b4APzo4DIBw&amp;bvm=bv.50768961,d.dmg&amp;psig=AFQjCNFO4WpGU6yuoifzMigxId4m_WGwZQ&amp;ust=137702679748811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0"/>
          <p:cNvSpPr>
            <a:spLocks noChangeAspect="1" noChangeArrowheads="1" noTextEdit="1"/>
          </p:cNvSpPr>
          <p:nvPr/>
        </p:nvSpPr>
        <p:spPr bwMode="auto">
          <a:xfrm>
            <a:off x="0" y="0"/>
            <a:ext cx="10693400" cy="75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" name="Rectangle 42"/>
          <p:cNvSpPr>
            <a:spLocks noChangeArrowheads="1"/>
          </p:cNvSpPr>
          <p:nvPr/>
        </p:nvSpPr>
        <p:spPr bwMode="auto">
          <a:xfrm>
            <a:off x="0" y="0"/>
            <a:ext cx="10693400" cy="7988300"/>
          </a:xfrm>
          <a:prstGeom prst="rect">
            <a:avLst/>
          </a:prstGeom>
          <a:solidFill>
            <a:srgbClr val="908E8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CL"/>
          </a:p>
          <a:p>
            <a:endParaRPr lang="es-CL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2052638"/>
            <a:ext cx="10693400" cy="3194050"/>
            <a:chOff x="0" y="1277"/>
            <a:chExt cx="6736" cy="2012"/>
          </a:xfrm>
        </p:grpSpPr>
        <p:grpSp>
          <p:nvGrpSpPr>
            <p:cNvPr id="2056" name="Group 111"/>
            <p:cNvGrpSpPr>
              <a:grpSpLocks/>
            </p:cNvGrpSpPr>
            <p:nvPr/>
          </p:nvGrpSpPr>
          <p:grpSpPr bwMode="auto">
            <a:xfrm>
              <a:off x="0" y="1277"/>
              <a:ext cx="6736" cy="2012"/>
              <a:chOff x="0" y="1277"/>
              <a:chExt cx="6737" cy="2012"/>
            </a:xfrm>
          </p:grpSpPr>
          <p:sp>
            <p:nvSpPr>
              <p:cNvPr id="2060" name="Freeform 43"/>
              <p:cNvSpPr>
                <a:spLocks/>
              </p:cNvSpPr>
              <p:nvPr/>
            </p:nvSpPr>
            <p:spPr bwMode="auto">
              <a:xfrm>
                <a:off x="995" y="2266"/>
                <a:ext cx="5741" cy="1023"/>
              </a:xfrm>
              <a:custGeom>
                <a:avLst/>
                <a:gdLst>
                  <a:gd name="T0" fmla="*/ 0 w 1013"/>
                  <a:gd name="T1" fmla="*/ 171835 h 177"/>
                  <a:gd name="T2" fmla="*/ 146523 w 1013"/>
                  <a:gd name="T3" fmla="*/ 171835 h 177"/>
                  <a:gd name="T4" fmla="*/ 146523 w 1013"/>
                  <a:gd name="T5" fmla="*/ 197520 h 177"/>
                  <a:gd name="T6" fmla="*/ 1045009 w 1013"/>
                  <a:gd name="T7" fmla="*/ 197520 h 177"/>
                  <a:gd name="T8" fmla="*/ 1045009 w 1013"/>
                  <a:gd name="T9" fmla="*/ 0 h 177"/>
                  <a:gd name="T10" fmla="*/ 0 w 1013"/>
                  <a:gd name="T11" fmla="*/ 0 h 177"/>
                  <a:gd name="T12" fmla="*/ 0 w 1013"/>
                  <a:gd name="T13" fmla="*/ 171835 h 1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13"/>
                  <a:gd name="T22" fmla="*/ 0 h 177"/>
                  <a:gd name="T23" fmla="*/ 1013 w 1013"/>
                  <a:gd name="T24" fmla="*/ 177 h 1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13" h="177">
                    <a:moveTo>
                      <a:pt x="0" y="154"/>
                    </a:moveTo>
                    <a:lnTo>
                      <a:pt x="142" y="154"/>
                    </a:lnTo>
                    <a:lnTo>
                      <a:pt x="142" y="177"/>
                    </a:lnTo>
                    <a:lnTo>
                      <a:pt x="1013" y="177"/>
                    </a:lnTo>
                    <a:lnTo>
                      <a:pt x="1013" y="0"/>
                    </a:lnTo>
                    <a:lnTo>
                      <a:pt x="0" y="0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2061" name="Freeform 44"/>
              <p:cNvSpPr>
                <a:spLocks/>
              </p:cNvSpPr>
              <p:nvPr/>
            </p:nvSpPr>
            <p:spPr bwMode="auto">
              <a:xfrm>
                <a:off x="0" y="1277"/>
                <a:ext cx="5435" cy="1040"/>
              </a:xfrm>
              <a:custGeom>
                <a:avLst/>
                <a:gdLst>
                  <a:gd name="T0" fmla="*/ 995531 w 957"/>
                  <a:gd name="T1" fmla="*/ 7713 h 180"/>
                  <a:gd name="T2" fmla="*/ 995531 w 957"/>
                  <a:gd name="T3" fmla="*/ 0 h 180"/>
                  <a:gd name="T4" fmla="*/ 0 w 957"/>
                  <a:gd name="T5" fmla="*/ 0 h 180"/>
                  <a:gd name="T6" fmla="*/ 0 w 957"/>
                  <a:gd name="T7" fmla="*/ 200599 h 180"/>
                  <a:gd name="T8" fmla="*/ 994435 w 957"/>
                  <a:gd name="T9" fmla="*/ 200599 h 180"/>
                  <a:gd name="T10" fmla="*/ 995531 w 957"/>
                  <a:gd name="T11" fmla="*/ 7713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57"/>
                  <a:gd name="T19" fmla="*/ 0 h 180"/>
                  <a:gd name="T20" fmla="*/ 957 w 957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57" h="180">
                    <a:moveTo>
                      <a:pt x="957" y="7"/>
                    </a:moveTo>
                    <a:lnTo>
                      <a:pt x="957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956" y="180"/>
                    </a:lnTo>
                    <a:lnTo>
                      <a:pt x="95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2062" name="Freeform 45"/>
              <p:cNvSpPr>
                <a:spLocks/>
              </p:cNvSpPr>
              <p:nvPr/>
            </p:nvSpPr>
            <p:spPr bwMode="auto">
              <a:xfrm>
                <a:off x="639" y="1328"/>
                <a:ext cx="6098" cy="988"/>
              </a:xfrm>
              <a:custGeom>
                <a:avLst/>
                <a:gdLst>
                  <a:gd name="T0" fmla="*/ 872807 w 1076"/>
                  <a:gd name="T1" fmla="*/ 0 h 171"/>
                  <a:gd name="T2" fmla="*/ 0 w 1076"/>
                  <a:gd name="T3" fmla="*/ 0 h 171"/>
                  <a:gd name="T4" fmla="*/ 0 w 1076"/>
                  <a:gd name="T5" fmla="*/ 190551 h 171"/>
                  <a:gd name="T6" fmla="*/ 1109972 w 1076"/>
                  <a:gd name="T7" fmla="*/ 190551 h 171"/>
                  <a:gd name="T8" fmla="*/ 1109972 w 1076"/>
                  <a:gd name="T9" fmla="*/ 0 h 171"/>
                  <a:gd name="T10" fmla="*/ 872807 w 1076"/>
                  <a:gd name="T11" fmla="*/ 0 h 1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76"/>
                  <a:gd name="T19" fmla="*/ 0 h 171"/>
                  <a:gd name="T20" fmla="*/ 1076 w 1076"/>
                  <a:gd name="T21" fmla="*/ 171 h 1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76" h="171">
                    <a:moveTo>
                      <a:pt x="846" y="0"/>
                    </a:moveTo>
                    <a:lnTo>
                      <a:pt x="0" y="0"/>
                    </a:lnTo>
                    <a:lnTo>
                      <a:pt x="0" y="171"/>
                    </a:lnTo>
                    <a:lnTo>
                      <a:pt x="1076" y="171"/>
                    </a:lnTo>
                    <a:lnTo>
                      <a:pt x="1076" y="0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sp>
          <p:nvSpPr>
            <p:cNvPr id="2057" name="Rectangle 46"/>
            <p:cNvSpPr>
              <a:spLocks noChangeArrowheads="1"/>
            </p:cNvSpPr>
            <p:nvPr/>
          </p:nvSpPr>
          <p:spPr bwMode="auto">
            <a:xfrm>
              <a:off x="0" y="1379"/>
              <a:ext cx="6736" cy="781"/>
            </a:xfrm>
            <a:prstGeom prst="rect">
              <a:avLst/>
            </a:prstGeom>
            <a:solidFill>
              <a:srgbClr val="6763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058" name="Rectangle 48"/>
            <p:cNvSpPr>
              <a:spLocks noChangeArrowheads="1"/>
            </p:cNvSpPr>
            <p:nvPr/>
          </p:nvSpPr>
          <p:spPr bwMode="auto">
            <a:xfrm>
              <a:off x="0" y="1328"/>
              <a:ext cx="5326" cy="52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059" name="Rectangle 106"/>
            <p:cNvSpPr>
              <a:spLocks noChangeArrowheads="1"/>
            </p:cNvSpPr>
            <p:nvPr/>
          </p:nvSpPr>
          <p:spPr bwMode="auto">
            <a:xfrm>
              <a:off x="2675" y="2161"/>
              <a:ext cx="4061" cy="52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2156" name="Text Box 108"/>
          <p:cNvSpPr txBox="1">
            <a:spLocks noChangeArrowheads="1"/>
          </p:cNvSpPr>
          <p:nvPr/>
        </p:nvSpPr>
        <p:spPr bwMode="auto">
          <a:xfrm>
            <a:off x="1579328" y="3829700"/>
            <a:ext cx="8951948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95363">
              <a:lnSpc>
                <a:spcPct val="50000"/>
              </a:lnSpc>
              <a:spcBef>
                <a:spcPct val="50000"/>
              </a:spcBef>
            </a:pPr>
            <a:r>
              <a:rPr lang="es-ES" sz="2300" b="1" dirty="0">
                <a:solidFill>
                  <a:srgbClr val="777777"/>
                </a:solidFill>
                <a:latin typeface="Verdana" pitchFamily="34" charset="0"/>
              </a:rPr>
              <a:t>Samuel B. Abad </a:t>
            </a:r>
            <a:r>
              <a:rPr lang="es-ES" sz="2300" b="1" dirty="0" smtClean="0">
                <a:solidFill>
                  <a:srgbClr val="777777"/>
                </a:solidFill>
                <a:latin typeface="Verdana" pitchFamily="34" charset="0"/>
              </a:rPr>
              <a:t>Yupanqui</a:t>
            </a:r>
          </a:p>
          <a:p>
            <a:pPr algn="r" defTabSz="995363">
              <a:lnSpc>
                <a:spcPct val="50000"/>
              </a:lnSpc>
              <a:spcBef>
                <a:spcPct val="50000"/>
              </a:spcBef>
            </a:pPr>
            <a:r>
              <a:rPr lang="es-ES" sz="2300" b="1" dirty="0" smtClean="0">
                <a:solidFill>
                  <a:srgbClr val="777777"/>
                </a:solidFill>
                <a:latin typeface="Verdana" pitchFamily="34" charset="0"/>
              </a:rPr>
              <a:t>sabad@pucp.edu.pe</a:t>
            </a:r>
          </a:p>
          <a:p>
            <a:pPr algn="r" defTabSz="995363">
              <a:lnSpc>
                <a:spcPct val="50000"/>
              </a:lnSpc>
              <a:spcBef>
                <a:spcPct val="50000"/>
              </a:spcBef>
            </a:pPr>
            <a:r>
              <a:rPr lang="es-ES" sz="2300" b="1" dirty="0" smtClean="0">
                <a:solidFill>
                  <a:srgbClr val="777777"/>
                </a:solidFill>
                <a:latin typeface="Verdana" pitchFamily="34" charset="0"/>
              </a:rPr>
              <a:t>samuel.abad@bakermckenzie.com</a:t>
            </a:r>
            <a:endParaRPr lang="es-ES" sz="2400" b="1" dirty="0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2158" name="Text Box 110"/>
          <p:cNvSpPr txBox="1">
            <a:spLocks noChangeArrowheads="1"/>
          </p:cNvSpPr>
          <p:nvPr/>
        </p:nvSpPr>
        <p:spPr bwMode="auto">
          <a:xfrm>
            <a:off x="1817688" y="2339975"/>
            <a:ext cx="79216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995363">
              <a:lnSpc>
                <a:spcPct val="65000"/>
              </a:lnSpc>
              <a:spcBef>
                <a:spcPct val="50000"/>
              </a:spcBef>
            </a:pPr>
            <a:r>
              <a:rPr lang="es-ES" sz="3600" b="1">
                <a:solidFill>
                  <a:schemeClr val="bg1"/>
                </a:solidFill>
                <a:latin typeface="Verdana" pitchFamily="34" charset="0"/>
              </a:rPr>
              <a:t>DERECHO PROCESAL</a:t>
            </a:r>
          </a:p>
          <a:p>
            <a:pPr algn="r" defTabSz="995363">
              <a:lnSpc>
                <a:spcPct val="65000"/>
              </a:lnSpc>
              <a:spcBef>
                <a:spcPct val="50000"/>
              </a:spcBef>
            </a:pPr>
            <a:r>
              <a:rPr lang="es-ES" sz="3600" b="1">
                <a:solidFill>
                  <a:schemeClr val="bg1"/>
                </a:solidFill>
                <a:latin typeface="Verdana" pitchFamily="34" charset="0"/>
              </a:rPr>
              <a:t> CONSTITUCIONAL </a:t>
            </a:r>
          </a:p>
        </p:txBody>
      </p:sp>
      <p:sp>
        <p:nvSpPr>
          <p:cNvPr id="2055" name="Rectangle 47"/>
          <p:cNvSpPr>
            <a:spLocks noChangeArrowheads="1"/>
          </p:cNvSpPr>
          <p:nvPr/>
        </p:nvSpPr>
        <p:spPr bwMode="auto">
          <a:xfrm>
            <a:off x="5058668" y="5580063"/>
            <a:ext cx="5184575" cy="100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800" b="1" dirty="0">
                <a:solidFill>
                  <a:srgbClr val="777777"/>
                </a:solidFill>
                <a:latin typeface="Verdana" pitchFamily="34" charset="0"/>
              </a:rPr>
              <a:t>Lima, </a:t>
            </a:r>
            <a:r>
              <a:rPr lang="en-US" sz="1800" b="1" dirty="0" smtClean="0">
                <a:solidFill>
                  <a:srgbClr val="777777"/>
                </a:solidFill>
                <a:latin typeface="Verdana" pitchFamily="34" charset="0"/>
              </a:rPr>
              <a:t>02 de </a:t>
            </a:r>
            <a:r>
              <a:rPr lang="en-US" sz="1800" b="1" dirty="0" err="1" smtClean="0">
                <a:solidFill>
                  <a:srgbClr val="777777"/>
                </a:solidFill>
                <a:latin typeface="Verdana" pitchFamily="34" charset="0"/>
              </a:rPr>
              <a:t>setiembre</a:t>
            </a:r>
            <a:r>
              <a:rPr lang="en-US" sz="1800" b="1" dirty="0" smtClean="0">
                <a:solidFill>
                  <a:srgbClr val="777777"/>
                </a:solidFill>
                <a:latin typeface="Verdana" pitchFamily="34" charset="0"/>
              </a:rPr>
              <a:t> </a:t>
            </a:r>
            <a:r>
              <a:rPr lang="en-US" sz="1800" b="1" dirty="0">
                <a:solidFill>
                  <a:srgbClr val="777777"/>
                </a:solidFill>
                <a:latin typeface="Verdana" pitchFamily="34" charset="0"/>
              </a:rPr>
              <a:t>de </a:t>
            </a:r>
            <a:r>
              <a:rPr lang="en-US" sz="1800" b="1" dirty="0" smtClean="0">
                <a:solidFill>
                  <a:srgbClr val="777777"/>
                </a:solidFill>
                <a:latin typeface="Verdana" pitchFamily="34" charset="0"/>
              </a:rPr>
              <a:t>2020</a:t>
            </a:r>
          </a:p>
          <a:p>
            <a:pPr algn="r"/>
            <a:r>
              <a:rPr lang="en-US" sz="1800" b="1" dirty="0" err="1" smtClean="0">
                <a:solidFill>
                  <a:srgbClr val="777777"/>
                </a:solidFill>
                <a:latin typeface="Verdana" pitchFamily="34" charset="0"/>
              </a:rPr>
              <a:t>Pontificia</a:t>
            </a:r>
            <a:r>
              <a:rPr lang="en-US" sz="1800" b="1" dirty="0" smtClean="0">
                <a:solidFill>
                  <a:srgbClr val="777777"/>
                </a:solidFill>
                <a:latin typeface="Verdana" pitchFamily="34" charset="0"/>
              </a:rPr>
              <a:t> Universidad </a:t>
            </a:r>
            <a:r>
              <a:rPr lang="en-US" sz="1800" b="1" dirty="0" err="1" smtClean="0">
                <a:solidFill>
                  <a:srgbClr val="777777"/>
                </a:solidFill>
                <a:latin typeface="Verdana" pitchFamily="34" charset="0"/>
              </a:rPr>
              <a:t>Católica</a:t>
            </a:r>
            <a:endParaRPr lang="en-US" sz="1800" b="1" dirty="0" smtClean="0">
              <a:solidFill>
                <a:srgbClr val="777777"/>
              </a:solidFill>
              <a:latin typeface="Verdana" pitchFamily="34" charset="0"/>
            </a:endParaRPr>
          </a:p>
          <a:p>
            <a:pPr algn="r"/>
            <a:r>
              <a:rPr lang="en-US" sz="1800" b="1" dirty="0" err="1" smtClean="0">
                <a:solidFill>
                  <a:srgbClr val="777777"/>
                </a:solidFill>
                <a:latin typeface="Verdana" pitchFamily="34" charset="0"/>
              </a:rPr>
              <a:t>Facultad</a:t>
            </a:r>
            <a:r>
              <a:rPr lang="en-US" sz="1800" b="1" dirty="0" smtClean="0">
                <a:solidFill>
                  <a:srgbClr val="777777"/>
                </a:solidFill>
                <a:latin typeface="Verdana" pitchFamily="34" charset="0"/>
              </a:rPr>
              <a:t> </a:t>
            </a:r>
            <a:r>
              <a:rPr lang="en-US" sz="1800" b="1" dirty="0">
                <a:solidFill>
                  <a:srgbClr val="777777"/>
                </a:solidFill>
                <a:latin typeface="Verdana" pitchFamily="34" charset="0"/>
              </a:rPr>
              <a:t>de Derecho                         </a:t>
            </a:r>
            <a:endParaRPr lang="es-CL" sz="1800" b="1" dirty="0">
              <a:solidFill>
                <a:srgbClr val="777777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" grpId="0"/>
      <p:bldP spid="21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5"/>
          <p:cNvSpPr>
            <a:spLocks noChangeAspect="1" noChangeArrowheads="1" noTextEdit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41" name="Text Box 221"/>
          <p:cNvSpPr txBox="1">
            <a:spLocks noChangeArrowheads="1"/>
          </p:cNvSpPr>
          <p:nvPr/>
        </p:nvSpPr>
        <p:spPr bwMode="auto">
          <a:xfrm>
            <a:off x="593725" y="2328735"/>
            <a:ext cx="9361487" cy="404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indent="-381000" algn="just" defTabSz="995363">
              <a:spcBef>
                <a:spcPct val="50000"/>
              </a:spcBef>
              <a:buFontTx/>
              <a:buChar char="•"/>
            </a:pPr>
            <a:r>
              <a:rPr lang="es-ES" sz="2400" dirty="0" smtClean="0">
                <a:latin typeface="Verdana" pitchFamily="34" charset="0"/>
              </a:rPr>
              <a:t>Estudio </a:t>
            </a:r>
            <a:r>
              <a:rPr lang="es-ES" sz="2400" dirty="0">
                <a:latin typeface="Verdana" pitchFamily="34" charset="0"/>
              </a:rPr>
              <a:t>de los procesos constitucionales y los órganos jurisdiccionales encargados de resolverlos (</a:t>
            </a:r>
            <a:r>
              <a:rPr lang="es-ES" sz="2400" dirty="0" smtClean="0">
                <a:latin typeface="Verdana" pitchFamily="34" charset="0"/>
              </a:rPr>
              <a:t>PJ </a:t>
            </a:r>
            <a:r>
              <a:rPr lang="es-ES" sz="2400" dirty="0">
                <a:latin typeface="Verdana" pitchFamily="34" charset="0"/>
              </a:rPr>
              <a:t>y </a:t>
            </a:r>
            <a:r>
              <a:rPr lang="es-ES" sz="2400" dirty="0" smtClean="0">
                <a:latin typeface="Verdana" pitchFamily="34" charset="0"/>
              </a:rPr>
              <a:t>TC) </a:t>
            </a:r>
            <a:r>
              <a:rPr lang="es-ES" sz="2400" dirty="0">
                <a:latin typeface="Verdana" pitchFamily="34" charset="0"/>
              </a:rPr>
              <a:t>en el ordenamiento jurídico peruano.</a:t>
            </a:r>
          </a:p>
          <a:p>
            <a:pPr marL="381000" indent="-381000" algn="just" defTabSz="995363">
              <a:spcBef>
                <a:spcPct val="50000"/>
              </a:spcBef>
              <a:buFontTx/>
              <a:buChar char="•"/>
            </a:pPr>
            <a:r>
              <a:rPr lang="es-ES" sz="2400" dirty="0" smtClean="0">
                <a:latin typeface="Verdana" pitchFamily="34" charset="0"/>
              </a:rPr>
              <a:t>Que los </a:t>
            </a:r>
            <a:r>
              <a:rPr lang="es-ES" sz="2400" dirty="0">
                <a:latin typeface="Verdana" pitchFamily="34" charset="0"/>
              </a:rPr>
              <a:t>alumnos y alumnas </a:t>
            </a:r>
            <a:r>
              <a:rPr lang="es-ES" sz="2400" dirty="0" smtClean="0">
                <a:latin typeface="Verdana" pitchFamily="34" charset="0"/>
              </a:rPr>
              <a:t>cuenten </a:t>
            </a:r>
            <a:r>
              <a:rPr lang="es-ES" sz="2400" dirty="0">
                <a:latin typeface="Verdana" pitchFamily="34" charset="0"/>
              </a:rPr>
              <a:t>con los conceptos esenciales que le permitan razonar jurídicamente cuando intervengan en un determinado proceso constitucional. </a:t>
            </a:r>
            <a:r>
              <a:rPr lang="es-ES" sz="2400" i="1" dirty="0">
                <a:latin typeface="Verdana" pitchFamily="34" charset="0"/>
              </a:rPr>
              <a:t>	</a:t>
            </a:r>
          </a:p>
          <a:p>
            <a:pPr marL="381000" indent="-381000" algn="ctr" defTabSz="995363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s-ES" sz="2400" i="1" dirty="0">
                <a:latin typeface="Verdana" pitchFamily="34" charset="0"/>
              </a:rPr>
              <a:t>La finalidad de toda Constitución en un régimen democrático es limitar el poder, político o económico, para garantizar los derechos </a:t>
            </a:r>
            <a:r>
              <a:rPr lang="es-ES" sz="2400" i="1" dirty="0" smtClean="0">
                <a:latin typeface="Verdana" pitchFamily="34" charset="0"/>
              </a:rPr>
              <a:t>de </a:t>
            </a:r>
            <a:r>
              <a:rPr lang="es-ES" sz="2400" i="1" dirty="0">
                <a:latin typeface="Verdana" pitchFamily="34" charset="0"/>
              </a:rPr>
              <a:t>las personas.</a:t>
            </a:r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-1588" y="-114300"/>
            <a:ext cx="10694988" cy="1846263"/>
            <a:chOff x="-1588" y="-77788"/>
            <a:chExt cx="10694988" cy="1846263"/>
          </a:xfrm>
        </p:grpSpPr>
        <p:sp>
          <p:nvSpPr>
            <p:cNvPr id="3081" name="Rectangle 40"/>
            <p:cNvSpPr>
              <a:spLocks noChangeArrowheads="1"/>
            </p:cNvSpPr>
            <p:nvPr/>
          </p:nvSpPr>
          <p:spPr bwMode="auto">
            <a:xfrm>
              <a:off x="0" y="1382713"/>
              <a:ext cx="5332413" cy="385762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2" name="Rectangle 223"/>
            <p:cNvSpPr>
              <a:spLocks noChangeArrowheads="1"/>
            </p:cNvSpPr>
            <p:nvPr/>
          </p:nvSpPr>
          <p:spPr bwMode="auto">
            <a:xfrm>
              <a:off x="0" y="-77788"/>
              <a:ext cx="10693400" cy="709613"/>
            </a:xfrm>
            <a:prstGeom prst="rect">
              <a:avLst/>
            </a:prstGeom>
            <a:solidFill>
              <a:srgbClr val="908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3" name="Rectangle 224"/>
            <p:cNvSpPr>
              <a:spLocks noChangeArrowheads="1"/>
            </p:cNvSpPr>
            <p:nvPr/>
          </p:nvSpPr>
          <p:spPr bwMode="auto">
            <a:xfrm>
              <a:off x="-1588" y="557213"/>
              <a:ext cx="8170863" cy="53975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4" name="Rectangle 225"/>
            <p:cNvSpPr>
              <a:spLocks noChangeArrowheads="1"/>
            </p:cNvSpPr>
            <p:nvPr/>
          </p:nvSpPr>
          <p:spPr bwMode="auto">
            <a:xfrm>
              <a:off x="0" y="242888"/>
              <a:ext cx="8323263" cy="314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5" name="Rectangle 226"/>
            <p:cNvSpPr>
              <a:spLocks noChangeArrowheads="1"/>
            </p:cNvSpPr>
            <p:nvPr/>
          </p:nvSpPr>
          <p:spPr bwMode="auto">
            <a:xfrm>
              <a:off x="0" y="611188"/>
              <a:ext cx="10693400" cy="771525"/>
            </a:xfrm>
            <a:prstGeom prst="rect">
              <a:avLst/>
            </a:prstGeom>
            <a:solidFill>
              <a:srgbClr val="6763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377" name="Text Box 257"/>
          <p:cNvSpPr txBox="1">
            <a:spLocks noChangeArrowheads="1"/>
          </p:cNvSpPr>
          <p:nvPr/>
        </p:nvSpPr>
        <p:spPr bwMode="auto">
          <a:xfrm>
            <a:off x="484188" y="193675"/>
            <a:ext cx="5078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MX" sz="1800" b="1">
                <a:solidFill>
                  <a:srgbClr val="777777"/>
                </a:solidFill>
                <a:latin typeface="Verdana" pitchFamily="34" charset="0"/>
              </a:rPr>
              <a:t>Derecho Procesal Constitucional</a:t>
            </a:r>
            <a:endParaRPr lang="es-ES" sz="1800" b="1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5378" name="Text Box 258"/>
          <p:cNvSpPr txBox="1">
            <a:spLocks noChangeArrowheads="1"/>
          </p:cNvSpPr>
          <p:nvPr/>
        </p:nvSpPr>
        <p:spPr bwMode="auto">
          <a:xfrm>
            <a:off x="471488" y="704850"/>
            <a:ext cx="4946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sz="2400" b="1" dirty="0" smtClean="0">
                <a:solidFill>
                  <a:schemeClr val="bg1"/>
                </a:solidFill>
                <a:latin typeface="Verdana" pitchFamily="34" charset="0"/>
              </a:rPr>
              <a:t>Objetivos del Curso</a:t>
            </a:r>
            <a:endParaRPr lang="es-E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57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1" grpId="0"/>
      <p:bldP spid="5377" grpId="0"/>
      <p:bldP spid="53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5"/>
          <p:cNvSpPr>
            <a:spLocks noChangeAspect="1" noChangeArrowheads="1" noTextEdit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41" name="Text Box 221"/>
          <p:cNvSpPr txBox="1">
            <a:spLocks noChangeArrowheads="1"/>
          </p:cNvSpPr>
          <p:nvPr/>
        </p:nvSpPr>
        <p:spPr bwMode="auto">
          <a:xfrm>
            <a:off x="233363" y="2066119"/>
            <a:ext cx="97218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1200" indent="-711200" algn="just" defTabSz="995363">
              <a:buFont typeface="Wingdings" pitchFamily="2" charset="2"/>
              <a:buChar char="q"/>
            </a:pPr>
            <a:r>
              <a:rPr lang="es-ES" sz="2400" dirty="0" smtClean="0">
                <a:latin typeface="Verdana" pitchFamily="34" charset="0"/>
              </a:rPr>
              <a:t>Parte I.- </a:t>
            </a:r>
            <a:r>
              <a:rPr lang="es-ES" sz="2400" dirty="0">
                <a:latin typeface="Verdana" pitchFamily="34" charset="0"/>
              </a:rPr>
              <a:t>Aproximación al DPC, descripción general de los procesos constitucionales y de los órganos que los resuelven. </a:t>
            </a:r>
            <a:endParaRPr lang="es-ES" sz="2400" dirty="0" smtClean="0">
              <a:latin typeface="Verdana" pitchFamily="34" charset="0"/>
            </a:endParaRPr>
          </a:p>
          <a:p>
            <a:pPr marL="711200" indent="-711200" algn="just" defTabSz="995363">
              <a:buFont typeface="Wingdings" pitchFamily="2" charset="2"/>
              <a:buChar char="q"/>
            </a:pPr>
            <a:endParaRPr lang="es-ES" sz="2400" dirty="0">
              <a:latin typeface="Verdana" pitchFamily="34" charset="0"/>
            </a:endParaRPr>
          </a:p>
          <a:p>
            <a:pPr marL="711200" indent="-711200" algn="just" defTabSz="995363">
              <a:buFont typeface="Wingdings" pitchFamily="2" charset="2"/>
              <a:buChar char="q"/>
            </a:pPr>
            <a:r>
              <a:rPr lang="es-ES" sz="2400" dirty="0" smtClean="0">
                <a:latin typeface="Verdana" pitchFamily="34" charset="0"/>
              </a:rPr>
              <a:t>Parte II.- </a:t>
            </a:r>
            <a:r>
              <a:rPr lang="es-ES" sz="2400" dirty="0">
                <a:latin typeface="Verdana" pitchFamily="34" charset="0"/>
              </a:rPr>
              <a:t>Se estudiarán los procesos constitucionales de tutela de </a:t>
            </a:r>
            <a:r>
              <a:rPr lang="es-ES" sz="2400" dirty="0" smtClean="0">
                <a:latin typeface="Verdana" pitchFamily="34" charset="0"/>
              </a:rPr>
              <a:t>derechos, </a:t>
            </a:r>
            <a:r>
              <a:rPr lang="es-ES" sz="2400" dirty="0">
                <a:latin typeface="Verdana" pitchFamily="34" charset="0"/>
              </a:rPr>
              <a:t>los procesos destinados a garantizar la supremacía normativa de la Constitución </a:t>
            </a:r>
            <a:r>
              <a:rPr lang="es-ES" sz="2400" dirty="0" smtClean="0">
                <a:latin typeface="Verdana" pitchFamily="34" charset="0"/>
              </a:rPr>
              <a:t>y </a:t>
            </a:r>
            <a:r>
              <a:rPr lang="es-ES" sz="2400" dirty="0">
                <a:latin typeface="Verdana" pitchFamily="34" charset="0"/>
              </a:rPr>
              <a:t>el denominado proceso competencial. </a:t>
            </a:r>
            <a:r>
              <a:rPr lang="es-ES" sz="2400" dirty="0" smtClean="0">
                <a:latin typeface="Verdana" pitchFamily="34" charset="0"/>
              </a:rPr>
              <a:t>Funcionamiento </a:t>
            </a:r>
            <a:r>
              <a:rPr lang="es-ES" sz="2400" dirty="0">
                <a:latin typeface="Verdana" pitchFamily="34" charset="0"/>
              </a:rPr>
              <a:t>del TC en el Perú</a:t>
            </a:r>
            <a:r>
              <a:rPr lang="es-ES" sz="2400" dirty="0" smtClean="0">
                <a:latin typeface="Verdana" pitchFamily="34" charset="0"/>
              </a:rPr>
              <a:t>.</a:t>
            </a:r>
          </a:p>
          <a:p>
            <a:pPr marL="711200" indent="-711200" algn="just" defTabSz="995363">
              <a:buFont typeface="Wingdings" pitchFamily="2" charset="2"/>
              <a:buChar char="q"/>
            </a:pPr>
            <a:endParaRPr lang="es-ES" sz="2400" dirty="0">
              <a:latin typeface="Verdana" pitchFamily="34" charset="0"/>
            </a:endParaRPr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-1588" y="-114300"/>
            <a:ext cx="10694988" cy="1846263"/>
            <a:chOff x="-1588" y="-77788"/>
            <a:chExt cx="10694988" cy="1846263"/>
          </a:xfrm>
        </p:grpSpPr>
        <p:sp>
          <p:nvSpPr>
            <p:cNvPr id="4105" name="Rectangle 40"/>
            <p:cNvSpPr>
              <a:spLocks noChangeArrowheads="1"/>
            </p:cNvSpPr>
            <p:nvPr/>
          </p:nvSpPr>
          <p:spPr bwMode="auto">
            <a:xfrm>
              <a:off x="0" y="1382713"/>
              <a:ext cx="5332413" cy="385762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106" name="Rectangle 223"/>
            <p:cNvSpPr>
              <a:spLocks noChangeArrowheads="1"/>
            </p:cNvSpPr>
            <p:nvPr/>
          </p:nvSpPr>
          <p:spPr bwMode="auto">
            <a:xfrm>
              <a:off x="0" y="-77788"/>
              <a:ext cx="10693400" cy="709613"/>
            </a:xfrm>
            <a:prstGeom prst="rect">
              <a:avLst/>
            </a:prstGeom>
            <a:solidFill>
              <a:srgbClr val="908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107" name="Rectangle 224"/>
            <p:cNvSpPr>
              <a:spLocks noChangeArrowheads="1"/>
            </p:cNvSpPr>
            <p:nvPr/>
          </p:nvSpPr>
          <p:spPr bwMode="auto">
            <a:xfrm>
              <a:off x="-1588" y="557213"/>
              <a:ext cx="8170863" cy="53975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108" name="Rectangle 225"/>
            <p:cNvSpPr>
              <a:spLocks noChangeArrowheads="1"/>
            </p:cNvSpPr>
            <p:nvPr/>
          </p:nvSpPr>
          <p:spPr bwMode="auto">
            <a:xfrm>
              <a:off x="0" y="242888"/>
              <a:ext cx="8323263" cy="314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109" name="Rectangle 226"/>
            <p:cNvSpPr>
              <a:spLocks noChangeArrowheads="1"/>
            </p:cNvSpPr>
            <p:nvPr/>
          </p:nvSpPr>
          <p:spPr bwMode="auto">
            <a:xfrm>
              <a:off x="0" y="611188"/>
              <a:ext cx="10693400" cy="771525"/>
            </a:xfrm>
            <a:prstGeom prst="rect">
              <a:avLst/>
            </a:prstGeom>
            <a:solidFill>
              <a:srgbClr val="6763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377" name="Text Box 257"/>
          <p:cNvSpPr txBox="1">
            <a:spLocks noChangeArrowheads="1"/>
          </p:cNvSpPr>
          <p:nvPr/>
        </p:nvSpPr>
        <p:spPr bwMode="auto">
          <a:xfrm>
            <a:off x="484188" y="193675"/>
            <a:ext cx="5078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MX" sz="1800" b="1">
                <a:solidFill>
                  <a:srgbClr val="777777"/>
                </a:solidFill>
                <a:latin typeface="Verdana" pitchFamily="34" charset="0"/>
              </a:rPr>
              <a:t>Derecho Procesal Constitucional</a:t>
            </a:r>
            <a:endParaRPr lang="es-ES" sz="1800" b="1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5378" name="Text Box 258"/>
          <p:cNvSpPr txBox="1">
            <a:spLocks noChangeArrowheads="1"/>
          </p:cNvSpPr>
          <p:nvPr/>
        </p:nvSpPr>
        <p:spPr bwMode="auto">
          <a:xfrm>
            <a:off x="471488" y="704850"/>
            <a:ext cx="4946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sz="2400" b="1" dirty="0" smtClean="0">
                <a:solidFill>
                  <a:schemeClr val="bg1"/>
                </a:solidFill>
                <a:latin typeface="Verdana" pitchFamily="34" charset="0"/>
              </a:rPr>
              <a:t>Temas a desarrollar</a:t>
            </a:r>
            <a:endParaRPr lang="es-E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73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1" grpId="0"/>
      <p:bldP spid="5377" grpId="0"/>
      <p:bldP spid="53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5"/>
          <p:cNvSpPr>
            <a:spLocks noChangeAspect="1" noChangeArrowheads="1" noTextEdit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41" name="Text Box 221"/>
          <p:cNvSpPr txBox="1">
            <a:spLocks noChangeArrowheads="1"/>
          </p:cNvSpPr>
          <p:nvPr/>
        </p:nvSpPr>
        <p:spPr bwMode="auto">
          <a:xfrm>
            <a:off x="1170236" y="2336800"/>
            <a:ext cx="864096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6575" indent="-536575">
              <a:buFont typeface="Wingdings" pitchFamily="2" charset="2"/>
              <a:buChar char="q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Controles   (cinco y se elimina uno)	:	60</a:t>
            </a:r>
            <a:r>
              <a:rPr lang="es-E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</a:t>
            </a:r>
          </a:p>
          <a:p>
            <a:endParaRPr lang="es-PE" sz="24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36575" indent="-536575">
              <a:buFont typeface="Wingdings" pitchFamily="2" charset="2"/>
              <a:buChar char="q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Examen Final </a:t>
            </a:r>
            <a:r>
              <a:rPr lang="es-E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escrito</a:t>
            </a:r>
            <a:r>
              <a:rPr lang="es-E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			:</a:t>
            </a: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40%</a:t>
            </a:r>
            <a:endParaRPr lang="es-PE" sz="24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36575" indent="-536575">
              <a:buFont typeface="Wingdings" pitchFamily="2" charset="2"/>
              <a:buChar char="q"/>
            </a:pPr>
            <a:endParaRPr lang="es-PE" sz="24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36575" indent="-536575">
              <a:buFont typeface="Wingdings" pitchFamily="2" charset="2"/>
              <a:buChar char="q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El examen complementario será </a:t>
            </a:r>
            <a:r>
              <a:rPr lang="es-E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oral</a:t>
            </a:r>
          </a:p>
          <a:p>
            <a:pPr marL="536575" indent="-536575">
              <a:buFont typeface="Wingdings" pitchFamily="2" charset="2"/>
              <a:buChar char="q"/>
            </a:pPr>
            <a:endParaRPr lang="es-ES" sz="24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36575" indent="-536575">
              <a:buFont typeface="Wingdings" pitchFamily="2" charset="2"/>
              <a:buChar char="q"/>
            </a:pPr>
            <a:endParaRPr lang="es-ES" sz="24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ES" sz="24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s-E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Fecha </a:t>
            </a:r>
            <a:r>
              <a:rPr lang="es-E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de los </a:t>
            </a:r>
            <a:r>
              <a:rPr lang="es-E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controles: cronograma</a:t>
            </a:r>
          </a:p>
          <a:p>
            <a:pPr algn="ctr"/>
            <a:endParaRPr lang="es-PE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-1588" y="-114300"/>
            <a:ext cx="10694988" cy="1846263"/>
            <a:chOff x="-1588" y="-77788"/>
            <a:chExt cx="10694988" cy="1846263"/>
          </a:xfrm>
        </p:grpSpPr>
        <p:sp>
          <p:nvSpPr>
            <p:cNvPr id="5129" name="Rectangle 40"/>
            <p:cNvSpPr>
              <a:spLocks noChangeArrowheads="1"/>
            </p:cNvSpPr>
            <p:nvPr/>
          </p:nvSpPr>
          <p:spPr bwMode="auto">
            <a:xfrm>
              <a:off x="0" y="1382713"/>
              <a:ext cx="5332413" cy="385762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130" name="Rectangle 223"/>
            <p:cNvSpPr>
              <a:spLocks noChangeArrowheads="1"/>
            </p:cNvSpPr>
            <p:nvPr/>
          </p:nvSpPr>
          <p:spPr bwMode="auto">
            <a:xfrm>
              <a:off x="0" y="-77788"/>
              <a:ext cx="10693400" cy="709613"/>
            </a:xfrm>
            <a:prstGeom prst="rect">
              <a:avLst/>
            </a:prstGeom>
            <a:solidFill>
              <a:srgbClr val="908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131" name="Rectangle 224"/>
            <p:cNvSpPr>
              <a:spLocks noChangeArrowheads="1"/>
            </p:cNvSpPr>
            <p:nvPr/>
          </p:nvSpPr>
          <p:spPr bwMode="auto">
            <a:xfrm>
              <a:off x="-1588" y="557213"/>
              <a:ext cx="8170863" cy="53975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132" name="Rectangle 225"/>
            <p:cNvSpPr>
              <a:spLocks noChangeArrowheads="1"/>
            </p:cNvSpPr>
            <p:nvPr/>
          </p:nvSpPr>
          <p:spPr bwMode="auto">
            <a:xfrm>
              <a:off x="0" y="242888"/>
              <a:ext cx="8323263" cy="314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133" name="Rectangle 226"/>
            <p:cNvSpPr>
              <a:spLocks noChangeArrowheads="1"/>
            </p:cNvSpPr>
            <p:nvPr/>
          </p:nvSpPr>
          <p:spPr bwMode="auto">
            <a:xfrm>
              <a:off x="0" y="611188"/>
              <a:ext cx="10693400" cy="771525"/>
            </a:xfrm>
            <a:prstGeom prst="rect">
              <a:avLst/>
            </a:prstGeom>
            <a:solidFill>
              <a:srgbClr val="6763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377" name="Text Box 257"/>
          <p:cNvSpPr txBox="1">
            <a:spLocks noChangeArrowheads="1"/>
          </p:cNvSpPr>
          <p:nvPr/>
        </p:nvSpPr>
        <p:spPr bwMode="auto">
          <a:xfrm>
            <a:off x="484188" y="193675"/>
            <a:ext cx="5078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MX" sz="1800" b="1" dirty="0">
                <a:solidFill>
                  <a:srgbClr val="777777"/>
                </a:solidFill>
                <a:latin typeface="Verdana" pitchFamily="34" charset="0"/>
              </a:rPr>
              <a:t>Derecho Procesal Constitucional</a:t>
            </a:r>
            <a:endParaRPr lang="es-ES" sz="1800" b="1" dirty="0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5378" name="Text Box 258"/>
          <p:cNvSpPr txBox="1">
            <a:spLocks noChangeArrowheads="1"/>
          </p:cNvSpPr>
          <p:nvPr/>
        </p:nvSpPr>
        <p:spPr bwMode="auto">
          <a:xfrm>
            <a:off x="471488" y="704850"/>
            <a:ext cx="4946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sz="2400" b="1" dirty="0" smtClean="0">
                <a:solidFill>
                  <a:schemeClr val="bg1"/>
                </a:solidFill>
                <a:latin typeface="Verdana" pitchFamily="34" charset="0"/>
              </a:rPr>
              <a:t>Evaluación</a:t>
            </a:r>
            <a:endParaRPr lang="es-E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74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1" grpId="0"/>
      <p:bldP spid="5377" grpId="0"/>
      <p:bldP spid="53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5"/>
          <p:cNvSpPr>
            <a:spLocks noChangeAspect="1" noChangeArrowheads="1" noTextEdit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-1588" y="-114300"/>
            <a:ext cx="10694988" cy="1846263"/>
            <a:chOff x="-1588" y="-77788"/>
            <a:chExt cx="10694988" cy="1846263"/>
          </a:xfrm>
        </p:grpSpPr>
        <p:sp>
          <p:nvSpPr>
            <p:cNvPr id="3081" name="Rectangle 40"/>
            <p:cNvSpPr>
              <a:spLocks noChangeArrowheads="1"/>
            </p:cNvSpPr>
            <p:nvPr/>
          </p:nvSpPr>
          <p:spPr bwMode="auto">
            <a:xfrm>
              <a:off x="0" y="1382713"/>
              <a:ext cx="5332413" cy="385762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2" name="Rectangle 223"/>
            <p:cNvSpPr>
              <a:spLocks noChangeArrowheads="1"/>
            </p:cNvSpPr>
            <p:nvPr/>
          </p:nvSpPr>
          <p:spPr bwMode="auto">
            <a:xfrm>
              <a:off x="0" y="-77788"/>
              <a:ext cx="10693400" cy="709613"/>
            </a:xfrm>
            <a:prstGeom prst="rect">
              <a:avLst/>
            </a:prstGeom>
            <a:solidFill>
              <a:srgbClr val="908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3" name="Rectangle 224"/>
            <p:cNvSpPr>
              <a:spLocks noChangeArrowheads="1"/>
            </p:cNvSpPr>
            <p:nvPr/>
          </p:nvSpPr>
          <p:spPr bwMode="auto">
            <a:xfrm>
              <a:off x="-1588" y="557213"/>
              <a:ext cx="8170863" cy="53975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4" name="Rectangle 225"/>
            <p:cNvSpPr>
              <a:spLocks noChangeArrowheads="1"/>
            </p:cNvSpPr>
            <p:nvPr/>
          </p:nvSpPr>
          <p:spPr bwMode="auto">
            <a:xfrm>
              <a:off x="0" y="242888"/>
              <a:ext cx="8323263" cy="314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5" name="Rectangle 226"/>
            <p:cNvSpPr>
              <a:spLocks noChangeArrowheads="1"/>
            </p:cNvSpPr>
            <p:nvPr/>
          </p:nvSpPr>
          <p:spPr bwMode="auto">
            <a:xfrm>
              <a:off x="0" y="611188"/>
              <a:ext cx="10693400" cy="771525"/>
            </a:xfrm>
            <a:prstGeom prst="rect">
              <a:avLst/>
            </a:prstGeom>
            <a:solidFill>
              <a:srgbClr val="6763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342" name="Text Box 222"/>
          <p:cNvSpPr txBox="1">
            <a:spLocks noChangeArrowheads="1"/>
          </p:cNvSpPr>
          <p:nvPr/>
        </p:nvSpPr>
        <p:spPr bwMode="auto">
          <a:xfrm>
            <a:off x="274602" y="1336675"/>
            <a:ext cx="5000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b="1" dirty="0" smtClean="0">
                <a:solidFill>
                  <a:schemeClr val="bg1"/>
                </a:solidFill>
                <a:latin typeface="Verdana" pitchFamily="34" charset="0"/>
              </a:rPr>
              <a:t>  </a:t>
            </a:r>
            <a:endParaRPr lang="es-E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377" name="Text Box 257"/>
          <p:cNvSpPr txBox="1">
            <a:spLocks noChangeArrowheads="1"/>
          </p:cNvSpPr>
          <p:nvPr/>
        </p:nvSpPr>
        <p:spPr bwMode="auto">
          <a:xfrm>
            <a:off x="484188" y="193675"/>
            <a:ext cx="5078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MX" sz="1800" b="1">
                <a:solidFill>
                  <a:srgbClr val="777777"/>
                </a:solidFill>
                <a:latin typeface="Verdana" pitchFamily="34" charset="0"/>
              </a:rPr>
              <a:t>Derecho Procesal Constitucional</a:t>
            </a:r>
            <a:endParaRPr lang="es-ES" sz="1800" b="1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5378" name="Text Box 258"/>
          <p:cNvSpPr txBox="1">
            <a:spLocks noChangeArrowheads="1"/>
          </p:cNvSpPr>
          <p:nvPr/>
        </p:nvSpPr>
        <p:spPr bwMode="auto">
          <a:xfrm>
            <a:off x="471488" y="704850"/>
            <a:ext cx="4946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sz="2400" b="1" dirty="0" smtClean="0">
                <a:solidFill>
                  <a:schemeClr val="bg1"/>
                </a:solidFill>
                <a:latin typeface="Verdana" pitchFamily="34" charset="0"/>
              </a:rPr>
              <a:t>Presentación del Curso</a:t>
            </a:r>
            <a:endParaRPr lang="es-E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7" name="16 Imagen" descr="Quiénes Somo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80" y="1805205"/>
            <a:ext cx="9098632" cy="31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4752528" y="5724847"/>
            <a:ext cx="5634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buFont typeface="Wingdings" panose="05000000000000000000" pitchFamily="2" charset="2"/>
              <a:buChar char="q"/>
            </a:pP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s-P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xperiencia 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actual (prácticas, de ser el caso</a:t>
            </a:r>
            <a:r>
              <a:rPr lang="es-P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y </a:t>
            </a:r>
          </a:p>
          <a:p>
            <a:pPr marL="342900" indent="-342900" algn="r">
              <a:buFont typeface="Wingdings" panose="05000000000000000000" pitchFamily="2" charset="2"/>
              <a:buChar char="q"/>
            </a:pPr>
            <a:r>
              <a:rPr lang="es-P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expectativas 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sobre el Curso.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16024" y="5232985"/>
            <a:ext cx="4698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Alejandrina Molina</a:t>
            </a:r>
          </a:p>
          <a:p>
            <a:pPr algn="ctr"/>
            <a:r>
              <a:rPr lang="es-PE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Adjunta de Docencia</a:t>
            </a:r>
          </a:p>
          <a:p>
            <a:pPr algn="ctr"/>
            <a:r>
              <a:rPr lang="es-P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alejandrina.molina@pucp.pe </a:t>
            </a:r>
            <a:endParaRPr lang="es-PE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29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2" grpId="0"/>
      <p:bldP spid="5377" grpId="0"/>
      <p:bldP spid="53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5"/>
          <p:cNvSpPr>
            <a:spLocks noChangeAspect="1" noChangeArrowheads="1" noTextEdit="1"/>
          </p:cNvSpPr>
          <p:nvPr/>
        </p:nvSpPr>
        <p:spPr bwMode="auto">
          <a:xfrm>
            <a:off x="306388" y="-252413"/>
            <a:ext cx="10387012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341" name="Text Box 221"/>
          <p:cNvSpPr txBox="1">
            <a:spLocks noChangeArrowheads="1"/>
          </p:cNvSpPr>
          <p:nvPr/>
        </p:nvSpPr>
        <p:spPr bwMode="auto">
          <a:xfrm>
            <a:off x="738188" y="2052638"/>
            <a:ext cx="8640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95363"/>
            <a:r>
              <a:rPr lang="es-PE" altLang="es-PE" sz="2400" b="1" i="1" dirty="0">
                <a:latin typeface="Verdana" pitchFamily="34" charset="0"/>
              </a:rPr>
              <a:t>Sobrecarga procesal y demora de los procesos</a:t>
            </a:r>
            <a:endParaRPr lang="es-ES" altLang="es-PE" sz="2400" b="1" i="1" dirty="0">
              <a:latin typeface="Verdana" pitchFamily="34" charset="0"/>
            </a:endParaRPr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-1588" y="0"/>
            <a:ext cx="10694988" cy="1846263"/>
            <a:chOff x="-1588" y="-77788"/>
            <a:chExt cx="10694988" cy="1846263"/>
          </a:xfrm>
        </p:grpSpPr>
        <p:sp>
          <p:nvSpPr>
            <p:cNvPr id="5129" name="Rectangle 40"/>
            <p:cNvSpPr>
              <a:spLocks noChangeArrowheads="1"/>
            </p:cNvSpPr>
            <p:nvPr/>
          </p:nvSpPr>
          <p:spPr bwMode="auto">
            <a:xfrm>
              <a:off x="0" y="1382713"/>
              <a:ext cx="6930876" cy="385762"/>
            </a:xfrm>
            <a:prstGeom prst="rect">
              <a:avLst/>
            </a:prstGeom>
            <a:solidFill>
              <a:srgbClr val="F16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CL" altLang="es-PE" sz="2000" dirty="0"/>
                <a:t>     </a:t>
              </a:r>
              <a:r>
                <a:rPr lang="es-CL" altLang="es-PE" sz="2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¿Tutela de urgencia?</a:t>
              </a:r>
            </a:p>
          </p:txBody>
        </p:sp>
        <p:sp>
          <p:nvSpPr>
            <p:cNvPr id="5130" name="Rectangle 223"/>
            <p:cNvSpPr>
              <a:spLocks noChangeArrowheads="1"/>
            </p:cNvSpPr>
            <p:nvPr/>
          </p:nvSpPr>
          <p:spPr bwMode="auto">
            <a:xfrm>
              <a:off x="0" y="-77788"/>
              <a:ext cx="10693400" cy="709613"/>
            </a:xfrm>
            <a:prstGeom prst="rect">
              <a:avLst/>
            </a:prstGeom>
            <a:solidFill>
              <a:srgbClr val="90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 altLang="es-PE" sz="2000">
                <a:latin typeface="Arial" charset="0"/>
              </a:endParaRPr>
            </a:p>
          </p:txBody>
        </p:sp>
        <p:sp>
          <p:nvSpPr>
            <p:cNvPr id="5131" name="Rectangle 224"/>
            <p:cNvSpPr>
              <a:spLocks noChangeArrowheads="1"/>
            </p:cNvSpPr>
            <p:nvPr/>
          </p:nvSpPr>
          <p:spPr bwMode="auto">
            <a:xfrm>
              <a:off x="-1588" y="557213"/>
              <a:ext cx="8170863" cy="53975"/>
            </a:xfrm>
            <a:prstGeom prst="rect">
              <a:avLst/>
            </a:prstGeom>
            <a:solidFill>
              <a:srgbClr val="F16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 altLang="es-PE" sz="2000">
                <a:latin typeface="Arial" charset="0"/>
              </a:endParaRPr>
            </a:p>
          </p:txBody>
        </p:sp>
        <p:sp>
          <p:nvSpPr>
            <p:cNvPr id="5132" name="Rectangle 225"/>
            <p:cNvSpPr>
              <a:spLocks noChangeArrowheads="1"/>
            </p:cNvSpPr>
            <p:nvPr/>
          </p:nvSpPr>
          <p:spPr bwMode="auto">
            <a:xfrm>
              <a:off x="0" y="242888"/>
              <a:ext cx="8323263" cy="314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 altLang="es-PE" sz="2000">
                <a:latin typeface="Arial" charset="0"/>
              </a:endParaRPr>
            </a:p>
          </p:txBody>
        </p:sp>
        <p:sp>
          <p:nvSpPr>
            <p:cNvPr id="5133" name="Rectangle 226"/>
            <p:cNvSpPr>
              <a:spLocks noChangeArrowheads="1"/>
            </p:cNvSpPr>
            <p:nvPr/>
          </p:nvSpPr>
          <p:spPr bwMode="auto">
            <a:xfrm>
              <a:off x="0" y="611188"/>
              <a:ext cx="10693400" cy="771525"/>
            </a:xfrm>
            <a:prstGeom prst="rect">
              <a:avLst/>
            </a:prstGeom>
            <a:solidFill>
              <a:srgbClr val="676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 altLang="es-PE" sz="2000">
                <a:latin typeface="Arial" charset="0"/>
              </a:endParaRPr>
            </a:p>
          </p:txBody>
        </p:sp>
      </p:grpSp>
      <p:sp>
        <p:nvSpPr>
          <p:cNvPr id="5378" name="Text Box 258"/>
          <p:cNvSpPr txBox="1">
            <a:spLocks noChangeArrowheads="1"/>
          </p:cNvSpPr>
          <p:nvPr/>
        </p:nvSpPr>
        <p:spPr bwMode="auto">
          <a:xfrm>
            <a:off x="471488" y="704850"/>
            <a:ext cx="7323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95363">
              <a:spcBef>
                <a:spcPct val="50000"/>
              </a:spcBef>
            </a:pPr>
            <a:r>
              <a:rPr lang="es-ES" altLang="es-PE" sz="2400" b="1" dirty="0" smtClean="0">
                <a:solidFill>
                  <a:schemeClr val="bg1"/>
                </a:solidFill>
                <a:latin typeface="Verdana" pitchFamily="34" charset="0"/>
              </a:rPr>
              <a:t>Subsisten </a:t>
            </a:r>
            <a:r>
              <a:rPr lang="es-ES" altLang="es-PE" sz="2400" b="1" dirty="0">
                <a:solidFill>
                  <a:schemeClr val="bg1"/>
                </a:solidFill>
                <a:latin typeface="Verdana" pitchFamily="34" charset="0"/>
              </a:rPr>
              <a:t>problemas</a:t>
            </a:r>
          </a:p>
        </p:txBody>
      </p:sp>
      <p:sp>
        <p:nvSpPr>
          <p:cNvPr id="5126" name="AutoShape 2" descr="https://correo.pucp.edu.pe/get_img.php?sesion=27012014215721d1f8fc0d6e7601f8c1bad0457837440f&amp;mail=40093&amp;folder=INBOX&amp;num=2&amp;mime=jpeg&amp;transfer=BASE64"/>
          <p:cNvSpPr>
            <a:spLocks noChangeAspect="1" noChangeArrowheads="1"/>
          </p:cNvSpPr>
          <p:nvPr/>
        </p:nvSpPr>
        <p:spPr bwMode="auto">
          <a:xfrm>
            <a:off x="20002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pic>
        <p:nvPicPr>
          <p:cNvPr id="5127" name="Picture 5" descr="C:\Users\limsay\AppData\Local\Microsoft\Windows\Temporary Internet Files\Content.Outlook\I8BEWEIG\get_i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4" y="2720975"/>
            <a:ext cx="460876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Poder Judicial del Perú ::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731" y="2720976"/>
            <a:ext cx="4727121" cy="365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213736" y="6620881"/>
            <a:ext cx="3812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altLang="es-PE" b="1" i="1" dirty="0" smtClean="0">
                <a:latin typeface="Verdana" pitchFamily="34" charset="0"/>
              </a:rPr>
              <a:t>Y ahora la justicia virtual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04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1" grpId="0"/>
      <p:bldP spid="53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5"/>
          <p:cNvSpPr>
            <a:spLocks noChangeAspect="1" noChangeArrowheads="1" noTextEdit="1"/>
          </p:cNvSpPr>
          <p:nvPr/>
        </p:nvSpPr>
        <p:spPr bwMode="auto">
          <a:xfrm>
            <a:off x="306388" y="-252413"/>
            <a:ext cx="10387012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341" name="Text Box 221"/>
          <p:cNvSpPr txBox="1">
            <a:spLocks noChangeArrowheads="1"/>
          </p:cNvSpPr>
          <p:nvPr/>
        </p:nvSpPr>
        <p:spPr bwMode="auto">
          <a:xfrm>
            <a:off x="3186113" y="1943100"/>
            <a:ext cx="7345362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95363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5363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5363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5363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5363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defRPr/>
            </a:pPr>
            <a:endParaRPr lang="es-PE" altLang="es-PE" i="1" dirty="0" smtClean="0"/>
          </a:p>
          <a:p>
            <a:pPr marL="449263" indent="-449263" algn="just" eaLnBrk="1" hangingPunct="1">
              <a:buFont typeface="Wingdings" panose="05000000000000000000" pitchFamily="2" charset="2"/>
              <a:buChar char="q"/>
              <a:defRPr/>
            </a:pPr>
            <a:r>
              <a:rPr lang="es-PE" altLang="es-PE" dirty="0" smtClean="0"/>
              <a:t>Institucionalidad débil: especialidad constitucional, capacidad de gestión, acceso y virtualidad.</a:t>
            </a:r>
          </a:p>
          <a:p>
            <a:pPr marL="449263" indent="-449263" algn="just" eaLnBrk="1" hangingPunct="1">
              <a:buFont typeface="Wingdings" panose="05000000000000000000" pitchFamily="2" charset="2"/>
              <a:buChar char="q"/>
              <a:defRPr/>
            </a:pPr>
            <a:r>
              <a:rPr lang="es-PE" altLang="es-PE" dirty="0" smtClean="0"/>
              <a:t>Decisiones judiciales formalistas (nulidades) o sin un motivación suficiente</a:t>
            </a:r>
          </a:p>
          <a:p>
            <a:pPr marL="449263" indent="-449263" algn="just" eaLnBrk="1" hangingPunct="1">
              <a:buFont typeface="Wingdings" panose="05000000000000000000" pitchFamily="2" charset="2"/>
              <a:buChar char="q"/>
              <a:defRPr/>
            </a:pPr>
            <a:r>
              <a:rPr lang="es-PE" altLang="es-PE" dirty="0" smtClean="0"/>
              <a:t>Litigantes </a:t>
            </a:r>
            <a:r>
              <a:rPr lang="es-PE" altLang="es-PE" dirty="0" smtClean="0"/>
              <a:t>maliciosos</a:t>
            </a:r>
          </a:p>
          <a:p>
            <a:pPr marL="449263" indent="-449263" algn="just" eaLnBrk="1" hangingPunct="1">
              <a:buFont typeface="Wingdings" panose="05000000000000000000" pitchFamily="2" charset="2"/>
              <a:buChar char="q"/>
              <a:defRPr/>
            </a:pPr>
            <a:r>
              <a:rPr lang="es-PE" altLang="es-PE" dirty="0" smtClean="0"/>
              <a:t>Algunos </a:t>
            </a:r>
            <a:r>
              <a:rPr lang="es-PE" altLang="es-PE" dirty="0" smtClean="0"/>
              <a:t>excesos del TC, especialmente su anterior conformación.</a:t>
            </a:r>
          </a:p>
          <a:p>
            <a:pPr algn="just" eaLnBrk="1" hangingPunct="1">
              <a:defRPr/>
            </a:pPr>
            <a:endParaRPr lang="es-PE" altLang="es-PE" dirty="0"/>
          </a:p>
          <a:p>
            <a:pPr marL="342900" indent="-342900" algn="ctr" eaLnBrk="1" hangingPunct="1">
              <a:buFont typeface="Wingdings" panose="05000000000000000000" pitchFamily="2" charset="2"/>
              <a:buChar char="v"/>
              <a:defRPr/>
            </a:pPr>
            <a:r>
              <a:rPr lang="es-PE" altLang="es-PE" b="1" i="1" dirty="0" smtClean="0"/>
              <a:t>Pese a ello hay casos relevantes.</a:t>
            </a:r>
          </a:p>
          <a:p>
            <a:pPr marL="342900" indent="-342900" algn="ctr" eaLnBrk="1" hangingPunct="1">
              <a:buFont typeface="Wingdings" panose="05000000000000000000" pitchFamily="2" charset="2"/>
              <a:buChar char="v"/>
              <a:defRPr/>
            </a:pPr>
            <a:r>
              <a:rPr lang="es-PE" altLang="es-PE" b="1" i="1" dirty="0" smtClean="0"/>
              <a:t>El Derecho se ha constitucionalizado y la Constitución se ha judicializado.</a:t>
            </a:r>
          </a:p>
          <a:p>
            <a:pPr marL="457200" indent="-457200" algn="ctr" eaLnBrk="1" hangingPunct="1">
              <a:buFont typeface="Wingdings" panose="05000000000000000000" pitchFamily="2" charset="2"/>
              <a:buChar char="v"/>
              <a:defRPr/>
            </a:pPr>
            <a:endParaRPr lang="es-ES" altLang="es-PE" sz="2600" b="1" dirty="0" smtClean="0"/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-1588" y="0"/>
            <a:ext cx="10694988" cy="1846263"/>
            <a:chOff x="-1588" y="-77788"/>
            <a:chExt cx="10694988" cy="1846263"/>
          </a:xfrm>
        </p:grpSpPr>
        <p:sp>
          <p:nvSpPr>
            <p:cNvPr id="9224" name="Rectangle 40"/>
            <p:cNvSpPr>
              <a:spLocks noChangeArrowheads="1"/>
            </p:cNvSpPr>
            <p:nvPr/>
          </p:nvSpPr>
          <p:spPr bwMode="auto">
            <a:xfrm>
              <a:off x="0" y="1382713"/>
              <a:ext cx="6930876" cy="385762"/>
            </a:xfrm>
            <a:prstGeom prst="rect">
              <a:avLst/>
            </a:prstGeom>
            <a:solidFill>
              <a:srgbClr val="F16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CL" altLang="es-PE" sz="20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  </a:t>
              </a:r>
              <a:r>
                <a:rPr lang="es-CL" altLang="es-PE" sz="2000" b="1" dirty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¿Tutela de urgencia?</a:t>
              </a:r>
            </a:p>
          </p:txBody>
        </p:sp>
        <p:sp>
          <p:nvSpPr>
            <p:cNvPr id="9225" name="Rectangle 223"/>
            <p:cNvSpPr>
              <a:spLocks noChangeArrowheads="1"/>
            </p:cNvSpPr>
            <p:nvPr/>
          </p:nvSpPr>
          <p:spPr bwMode="auto">
            <a:xfrm>
              <a:off x="0" y="-77788"/>
              <a:ext cx="10693400" cy="709613"/>
            </a:xfrm>
            <a:prstGeom prst="rect">
              <a:avLst/>
            </a:prstGeom>
            <a:solidFill>
              <a:srgbClr val="90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 altLang="es-PE" sz="2000">
                <a:latin typeface="Arial" charset="0"/>
              </a:endParaRPr>
            </a:p>
          </p:txBody>
        </p:sp>
        <p:sp>
          <p:nvSpPr>
            <p:cNvPr id="9226" name="Rectangle 224"/>
            <p:cNvSpPr>
              <a:spLocks noChangeArrowheads="1"/>
            </p:cNvSpPr>
            <p:nvPr/>
          </p:nvSpPr>
          <p:spPr bwMode="auto">
            <a:xfrm>
              <a:off x="-1588" y="557213"/>
              <a:ext cx="8170863" cy="53975"/>
            </a:xfrm>
            <a:prstGeom prst="rect">
              <a:avLst/>
            </a:prstGeom>
            <a:solidFill>
              <a:srgbClr val="F16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 altLang="es-PE" sz="2000">
                <a:latin typeface="Arial" charset="0"/>
              </a:endParaRPr>
            </a:p>
          </p:txBody>
        </p:sp>
        <p:sp>
          <p:nvSpPr>
            <p:cNvPr id="9227" name="Rectangle 225"/>
            <p:cNvSpPr>
              <a:spLocks noChangeArrowheads="1"/>
            </p:cNvSpPr>
            <p:nvPr/>
          </p:nvSpPr>
          <p:spPr bwMode="auto">
            <a:xfrm>
              <a:off x="0" y="242888"/>
              <a:ext cx="8323263" cy="314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 altLang="es-PE" sz="2000">
                <a:latin typeface="Arial" charset="0"/>
              </a:endParaRPr>
            </a:p>
          </p:txBody>
        </p:sp>
        <p:sp>
          <p:nvSpPr>
            <p:cNvPr id="9228" name="Rectangle 226"/>
            <p:cNvSpPr>
              <a:spLocks noChangeArrowheads="1"/>
            </p:cNvSpPr>
            <p:nvPr/>
          </p:nvSpPr>
          <p:spPr bwMode="auto">
            <a:xfrm>
              <a:off x="0" y="611188"/>
              <a:ext cx="10693400" cy="771525"/>
            </a:xfrm>
            <a:prstGeom prst="rect">
              <a:avLst/>
            </a:prstGeom>
            <a:solidFill>
              <a:srgbClr val="676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 altLang="es-PE" sz="2000">
                <a:latin typeface="Arial" charset="0"/>
              </a:endParaRPr>
            </a:p>
          </p:txBody>
        </p:sp>
      </p:grpSp>
      <p:sp>
        <p:nvSpPr>
          <p:cNvPr id="5378" name="Text Box 258"/>
          <p:cNvSpPr txBox="1">
            <a:spLocks noChangeArrowheads="1"/>
          </p:cNvSpPr>
          <p:nvPr/>
        </p:nvSpPr>
        <p:spPr bwMode="auto">
          <a:xfrm>
            <a:off x="471488" y="704850"/>
            <a:ext cx="7323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95363">
              <a:spcBef>
                <a:spcPct val="50000"/>
              </a:spcBef>
            </a:pPr>
            <a:r>
              <a:rPr lang="es-ES" altLang="es-PE" sz="2400" b="1" dirty="0" smtClean="0">
                <a:solidFill>
                  <a:schemeClr val="bg1"/>
                </a:solidFill>
                <a:latin typeface="Verdana" pitchFamily="34" charset="0"/>
              </a:rPr>
              <a:t>Subsisten </a:t>
            </a:r>
            <a:r>
              <a:rPr lang="es-ES" altLang="es-PE" sz="2400" b="1" dirty="0">
                <a:solidFill>
                  <a:schemeClr val="bg1"/>
                </a:solidFill>
                <a:latin typeface="Verdana" pitchFamily="34" charset="0"/>
              </a:rPr>
              <a:t>problemas</a:t>
            </a:r>
          </a:p>
        </p:txBody>
      </p:sp>
      <p:sp>
        <p:nvSpPr>
          <p:cNvPr id="9222" name="AutoShape 2" descr="https://correo.pucp.edu.pe/get_img.php?sesion=27012014215721d1f8fc0d6e7601f8c1bad0457837440f&amp;mail=40093&amp;folder=INBOX&amp;num=2&amp;mime=jpeg&amp;transfer=BASE64"/>
          <p:cNvSpPr>
            <a:spLocks noChangeAspect="1" noChangeArrowheads="1"/>
          </p:cNvSpPr>
          <p:nvPr/>
        </p:nvSpPr>
        <p:spPr bwMode="auto">
          <a:xfrm>
            <a:off x="20002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pic>
        <p:nvPicPr>
          <p:cNvPr id="9223" name="Picture 2" descr="http://3.bp.blogspot.com/-wgz-Y6M-6Ps/T4MrQ7ZSfiI/AAAAAAAA3JQ/YyZ6U2ZD1AI/s1600/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484438"/>
            <a:ext cx="273685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439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1" grpId="0"/>
      <p:bldP spid="53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5"/>
          <p:cNvSpPr>
            <a:spLocks noChangeAspect="1" noChangeArrowheads="1" noTextEdit="1"/>
          </p:cNvSpPr>
          <p:nvPr/>
        </p:nvSpPr>
        <p:spPr bwMode="auto">
          <a:xfrm>
            <a:off x="0" y="0"/>
            <a:ext cx="10387013" cy="730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341" name="Text Box 221"/>
          <p:cNvSpPr txBox="1">
            <a:spLocks noChangeArrowheads="1"/>
          </p:cNvSpPr>
          <p:nvPr/>
        </p:nvSpPr>
        <p:spPr bwMode="auto">
          <a:xfrm>
            <a:off x="377825" y="1981200"/>
            <a:ext cx="648176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lvl="2" algn="just" eaLnBrk="1" hangingPunct="1">
              <a:defRPr/>
            </a:pPr>
            <a:endParaRPr lang="es-ES" b="1" dirty="0" smtClean="0"/>
          </a:p>
          <a:p>
            <a:pPr marL="449263" lvl="2" indent="-449263" algn="just" eaLnBrk="1" hangingPunct="1">
              <a:buFont typeface="Wingdings" pitchFamily="2" charset="2"/>
              <a:buChar char="q"/>
              <a:defRPr/>
            </a:pPr>
            <a:r>
              <a:rPr lang="es-ES" dirty="0" smtClean="0"/>
              <a:t>El contexto: la inacabada reforma de la justicia.</a:t>
            </a:r>
          </a:p>
          <a:p>
            <a:pPr marL="449263" lvl="2" indent="-449263" algn="just" eaLnBrk="1" hangingPunct="1">
              <a:buFont typeface="Wingdings" pitchFamily="2" charset="2"/>
              <a:buChar char="q"/>
              <a:defRPr/>
            </a:pPr>
            <a:r>
              <a:rPr lang="es-PE" dirty="0" smtClean="0">
                <a:ea typeface="Verdana" pitchFamily="34" charset="0"/>
                <a:cs typeface="Verdana" pitchFamily="34" charset="0"/>
              </a:rPr>
              <a:t>Fortalecer la “justicia constitucional” a nivel judicial.</a:t>
            </a:r>
          </a:p>
          <a:p>
            <a:pPr marL="449263" lvl="2" indent="-449263" algn="just" eaLnBrk="1" hangingPunct="1">
              <a:buFont typeface="Wingdings" pitchFamily="2" charset="2"/>
              <a:buChar char="q"/>
              <a:defRPr/>
            </a:pPr>
            <a:r>
              <a:rPr lang="es-PE" dirty="0" smtClean="0">
                <a:ea typeface="Verdana" pitchFamily="34" charset="0"/>
                <a:cs typeface="Verdana" pitchFamily="34" charset="0"/>
              </a:rPr>
              <a:t>Reformas normativas puntuales: detectar los temas centrales</a:t>
            </a:r>
          </a:p>
          <a:p>
            <a:pPr marL="449263" lvl="2" indent="-449263" algn="just" eaLnBrk="1" hangingPunct="1">
              <a:buFont typeface="Wingdings" pitchFamily="2" charset="2"/>
              <a:buChar char="q"/>
              <a:defRPr/>
            </a:pPr>
            <a:r>
              <a:rPr lang="es-PE" dirty="0" smtClean="0">
                <a:ea typeface="Verdana" pitchFamily="34" charset="0"/>
                <a:cs typeface="Verdana" pitchFamily="34" charset="0"/>
              </a:rPr>
              <a:t>Una justicia constitucional accesible</a:t>
            </a:r>
          </a:p>
          <a:p>
            <a:pPr marL="449263" lvl="2" indent="-449263" algn="just" eaLnBrk="1" hangingPunct="1">
              <a:buFont typeface="Wingdings" pitchFamily="2" charset="2"/>
              <a:buChar char="q"/>
              <a:defRPr/>
            </a:pPr>
            <a:r>
              <a:rPr lang="es-PE" dirty="0">
                <a:ea typeface="Verdana" pitchFamily="34" charset="0"/>
                <a:cs typeface="Verdana" pitchFamily="34" charset="0"/>
              </a:rPr>
              <a:t>Retos del TC: pronunciarse en temas claves. Un aliado del Poder Judicial</a:t>
            </a:r>
            <a:endParaRPr lang="es-PE" dirty="0" smtClean="0">
              <a:ea typeface="Verdana" pitchFamily="34" charset="0"/>
              <a:cs typeface="Verdana" pitchFamily="34" charset="0"/>
            </a:endParaRPr>
          </a:p>
          <a:p>
            <a:pPr marL="0" lvl="2" algn="just" eaLnBrk="1" hangingPunct="1">
              <a:defRPr/>
            </a:pPr>
            <a:r>
              <a:rPr lang="es-PE" dirty="0" smtClean="0">
                <a:ea typeface="Verdana" pitchFamily="34" charset="0"/>
                <a:cs typeface="Verdana" pitchFamily="34" charset="0"/>
              </a:rPr>
              <a:t> </a:t>
            </a:r>
            <a:endParaRPr lang="es-ES" dirty="0" smtClean="0"/>
          </a:p>
          <a:p>
            <a:pPr marL="0" lvl="2" algn="just" eaLnBrk="1" hangingPunct="1">
              <a:defRPr/>
            </a:pPr>
            <a:endParaRPr lang="es-ES" dirty="0" smtClean="0"/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-1588" y="0"/>
            <a:ext cx="10694988" cy="1846263"/>
            <a:chOff x="-1588" y="-77788"/>
            <a:chExt cx="10694988" cy="1846263"/>
          </a:xfrm>
        </p:grpSpPr>
        <p:sp>
          <p:nvSpPr>
            <p:cNvPr id="10248" name="Rectangle 40"/>
            <p:cNvSpPr>
              <a:spLocks noChangeArrowheads="1"/>
            </p:cNvSpPr>
            <p:nvPr/>
          </p:nvSpPr>
          <p:spPr bwMode="auto">
            <a:xfrm>
              <a:off x="0" y="1382713"/>
              <a:ext cx="8724900" cy="385762"/>
            </a:xfrm>
            <a:prstGeom prst="rect">
              <a:avLst/>
            </a:prstGeom>
            <a:solidFill>
              <a:srgbClr val="F16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CL" altLang="es-PE" sz="2000" dirty="0"/>
                <a:t>    </a:t>
              </a:r>
              <a:r>
                <a:rPr lang="es-CL" altLang="es-PE" sz="2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  <a:r>
                <a:rPr lang="es-CL" altLang="es-PE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6 añ</a:t>
              </a:r>
              <a:r>
                <a:rPr lang="es-CL" altLang="es-PE" sz="20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os </a:t>
              </a:r>
              <a:r>
                <a:rPr lang="es-CL" altLang="es-PE" sz="2000" b="1" dirty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después: ¿tenemos una hoja de ruta?</a:t>
              </a:r>
            </a:p>
          </p:txBody>
        </p:sp>
        <p:sp>
          <p:nvSpPr>
            <p:cNvPr id="10249" name="Rectangle 223"/>
            <p:cNvSpPr>
              <a:spLocks noChangeArrowheads="1"/>
            </p:cNvSpPr>
            <p:nvPr/>
          </p:nvSpPr>
          <p:spPr bwMode="auto">
            <a:xfrm>
              <a:off x="0" y="-77788"/>
              <a:ext cx="10693400" cy="709613"/>
            </a:xfrm>
            <a:prstGeom prst="rect">
              <a:avLst/>
            </a:prstGeom>
            <a:solidFill>
              <a:srgbClr val="90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 altLang="es-PE" sz="2000">
                <a:latin typeface="Arial" charset="0"/>
              </a:endParaRPr>
            </a:p>
          </p:txBody>
        </p:sp>
        <p:sp>
          <p:nvSpPr>
            <p:cNvPr id="10250" name="Rectangle 224"/>
            <p:cNvSpPr>
              <a:spLocks noChangeArrowheads="1"/>
            </p:cNvSpPr>
            <p:nvPr/>
          </p:nvSpPr>
          <p:spPr bwMode="auto">
            <a:xfrm>
              <a:off x="-1588" y="557213"/>
              <a:ext cx="8170863" cy="53975"/>
            </a:xfrm>
            <a:prstGeom prst="rect">
              <a:avLst/>
            </a:prstGeom>
            <a:solidFill>
              <a:srgbClr val="F16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 altLang="es-PE" sz="2000">
                <a:latin typeface="Arial" charset="0"/>
              </a:endParaRPr>
            </a:p>
          </p:txBody>
        </p:sp>
        <p:sp>
          <p:nvSpPr>
            <p:cNvPr id="10251" name="Rectangle 225"/>
            <p:cNvSpPr>
              <a:spLocks noChangeArrowheads="1"/>
            </p:cNvSpPr>
            <p:nvPr/>
          </p:nvSpPr>
          <p:spPr bwMode="auto">
            <a:xfrm>
              <a:off x="0" y="242888"/>
              <a:ext cx="8323263" cy="314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CL" altLang="es-PE" sz="1800" b="1" dirty="0" smtClean="0">
                  <a:solidFill>
                    <a:schemeClr val="bg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    Derecho Procesal Constitucional</a:t>
              </a:r>
              <a:endParaRPr lang="es-CL" altLang="es-PE" sz="1800" b="1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252" name="Rectangle 226"/>
            <p:cNvSpPr>
              <a:spLocks noChangeArrowheads="1"/>
            </p:cNvSpPr>
            <p:nvPr/>
          </p:nvSpPr>
          <p:spPr bwMode="auto">
            <a:xfrm>
              <a:off x="0" y="611188"/>
              <a:ext cx="10693400" cy="771525"/>
            </a:xfrm>
            <a:prstGeom prst="rect">
              <a:avLst/>
            </a:prstGeom>
            <a:solidFill>
              <a:srgbClr val="676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 altLang="es-PE" sz="2000">
                <a:latin typeface="Arial" charset="0"/>
              </a:endParaRPr>
            </a:p>
          </p:txBody>
        </p:sp>
      </p:grpSp>
      <p:sp>
        <p:nvSpPr>
          <p:cNvPr id="5378" name="Text Box 258"/>
          <p:cNvSpPr txBox="1">
            <a:spLocks noChangeArrowheads="1"/>
          </p:cNvSpPr>
          <p:nvPr/>
        </p:nvSpPr>
        <p:spPr bwMode="auto">
          <a:xfrm>
            <a:off x="471488" y="704850"/>
            <a:ext cx="7323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95363">
              <a:spcBef>
                <a:spcPct val="50000"/>
              </a:spcBef>
            </a:pPr>
            <a:r>
              <a:rPr lang="es-ES" altLang="es-PE" sz="2400" b="1">
                <a:solidFill>
                  <a:schemeClr val="bg1"/>
                </a:solidFill>
                <a:latin typeface="Verdana" pitchFamily="34" charset="0"/>
              </a:rPr>
              <a:t>II. ¿Será posible hacer algo?</a:t>
            </a:r>
          </a:p>
        </p:txBody>
      </p:sp>
      <p:pic>
        <p:nvPicPr>
          <p:cNvPr id="10246" name="Picture 2" descr="http://www.monografias.com/trabajos96/proceso-conocimiento-civil/image0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925" y="3060700"/>
            <a:ext cx="315595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21"/>
          <p:cNvSpPr txBox="1">
            <a:spLocks noChangeArrowheads="1"/>
          </p:cNvSpPr>
          <p:nvPr/>
        </p:nvSpPr>
        <p:spPr bwMode="auto">
          <a:xfrm>
            <a:off x="471488" y="6483350"/>
            <a:ext cx="95551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95363"/>
            <a:r>
              <a:rPr lang="es-PE" altLang="es-PE" sz="2400" i="1">
                <a:latin typeface="Verdana" pitchFamily="34" charset="0"/>
              </a:rPr>
              <a:t>Una “justicia constitucional” efectiva legitima al sistema y permite que los derechos se tomen en serio.</a:t>
            </a:r>
            <a:endParaRPr lang="es-ES" altLang="es-PE" sz="2400" i="1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48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1" grpId="0"/>
      <p:bldP spid="537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5"/>
          <p:cNvSpPr>
            <a:spLocks noChangeAspect="1" noChangeArrowheads="1" noTextEdit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41" name="Text Box 221"/>
          <p:cNvSpPr txBox="1">
            <a:spLocks noChangeArrowheads="1"/>
          </p:cNvSpPr>
          <p:nvPr/>
        </p:nvSpPr>
        <p:spPr bwMode="auto">
          <a:xfrm>
            <a:off x="4208695" y="1836415"/>
            <a:ext cx="6000792" cy="426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 eaLnBrk="0" hangingPunct="0">
              <a:lnSpc>
                <a:spcPct val="105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s-ES" sz="2400" dirty="0" smtClean="0">
                <a:latin typeface="Verdana" pitchFamily="34" charset="0"/>
              </a:rPr>
              <a:t> Concepto de Constitución</a:t>
            </a:r>
            <a:r>
              <a:rPr lang="es-PE" sz="2400" dirty="0" smtClean="0">
                <a:latin typeface="Verdana" pitchFamily="34" charset="0"/>
              </a:rPr>
              <a:t>. </a:t>
            </a:r>
            <a:r>
              <a:rPr lang="es-ES" sz="2400" dirty="0" smtClean="0">
                <a:latin typeface="Verdana" pitchFamily="34" charset="0"/>
              </a:rPr>
              <a:t>Importancia de la interpretación.</a:t>
            </a:r>
          </a:p>
          <a:p>
            <a:pPr marL="342900" indent="-342900" algn="ctr" eaLnBrk="0" hangingPunct="0">
              <a:lnSpc>
                <a:spcPct val="105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s-PE" sz="2400" dirty="0" smtClean="0">
                <a:latin typeface="Verdana" pitchFamily="34" charset="0"/>
              </a:rPr>
              <a:t> Rol del Juez en un Estado Constitucional de Derecho: autonomía e independencia</a:t>
            </a:r>
          </a:p>
          <a:p>
            <a:pPr marL="342900" indent="-342900" algn="ctr" eaLnBrk="0" hangingPunct="0">
              <a:lnSpc>
                <a:spcPct val="105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s-PE" sz="2400" dirty="0" smtClean="0">
                <a:latin typeface="Verdana" pitchFamily="34" charset="0"/>
              </a:rPr>
              <a:t> Activismo/</a:t>
            </a:r>
            <a:r>
              <a:rPr lang="es-PE" sz="2400" dirty="0" err="1" smtClean="0">
                <a:latin typeface="Verdana" pitchFamily="34" charset="0"/>
              </a:rPr>
              <a:t>decisionismo</a:t>
            </a:r>
            <a:r>
              <a:rPr lang="es-PE" sz="2400" dirty="0" smtClean="0">
                <a:latin typeface="Verdana" pitchFamily="34" charset="0"/>
              </a:rPr>
              <a:t> judicial: argumentación jurídica</a:t>
            </a:r>
          </a:p>
          <a:p>
            <a:pPr marL="342900" indent="-342900" algn="ctr" eaLnBrk="0" hangingPunct="0">
              <a:lnSpc>
                <a:spcPct val="105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s-PE" sz="2400" dirty="0" smtClean="0">
                <a:latin typeface="Verdana" pitchFamily="34" charset="0"/>
              </a:rPr>
              <a:t>En breve: elección de seis magistrados</a:t>
            </a:r>
          </a:p>
          <a:p>
            <a:pPr marL="342900" indent="-342900" algn="ctr" eaLnBrk="0" hangingPunct="0">
              <a:lnSpc>
                <a:spcPct val="105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s-PE" sz="2400" dirty="0" smtClean="0">
                <a:latin typeface="Verdana" pitchFamily="34" charset="0"/>
              </a:rPr>
              <a:t>Un Curso que se va actualizando</a:t>
            </a:r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-1588" y="-114300"/>
            <a:ext cx="10694988" cy="1846263"/>
            <a:chOff x="-1588" y="-77788"/>
            <a:chExt cx="10694988" cy="1846263"/>
          </a:xfrm>
        </p:grpSpPr>
        <p:sp>
          <p:nvSpPr>
            <p:cNvPr id="20488" name="Rectangle 40"/>
            <p:cNvSpPr>
              <a:spLocks noChangeArrowheads="1"/>
            </p:cNvSpPr>
            <p:nvPr/>
          </p:nvSpPr>
          <p:spPr bwMode="auto">
            <a:xfrm>
              <a:off x="0" y="1382713"/>
              <a:ext cx="5332413" cy="385762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0489" name="Rectangle 223"/>
            <p:cNvSpPr>
              <a:spLocks noChangeArrowheads="1"/>
            </p:cNvSpPr>
            <p:nvPr/>
          </p:nvSpPr>
          <p:spPr bwMode="auto">
            <a:xfrm>
              <a:off x="0" y="-77788"/>
              <a:ext cx="10693400" cy="709613"/>
            </a:xfrm>
            <a:prstGeom prst="rect">
              <a:avLst/>
            </a:prstGeom>
            <a:solidFill>
              <a:srgbClr val="908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0490" name="Rectangle 224"/>
            <p:cNvSpPr>
              <a:spLocks noChangeArrowheads="1"/>
            </p:cNvSpPr>
            <p:nvPr/>
          </p:nvSpPr>
          <p:spPr bwMode="auto">
            <a:xfrm>
              <a:off x="-1588" y="557213"/>
              <a:ext cx="8170863" cy="53975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0491" name="Rectangle 225"/>
            <p:cNvSpPr>
              <a:spLocks noChangeArrowheads="1"/>
            </p:cNvSpPr>
            <p:nvPr/>
          </p:nvSpPr>
          <p:spPr bwMode="auto">
            <a:xfrm>
              <a:off x="0" y="242888"/>
              <a:ext cx="8323263" cy="314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0492" name="Rectangle 226"/>
            <p:cNvSpPr>
              <a:spLocks noChangeArrowheads="1"/>
            </p:cNvSpPr>
            <p:nvPr/>
          </p:nvSpPr>
          <p:spPr bwMode="auto">
            <a:xfrm>
              <a:off x="0" y="611188"/>
              <a:ext cx="10693400" cy="771525"/>
            </a:xfrm>
            <a:prstGeom prst="rect">
              <a:avLst/>
            </a:prstGeom>
            <a:solidFill>
              <a:srgbClr val="6763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377" name="Text Box 257"/>
          <p:cNvSpPr txBox="1">
            <a:spLocks noChangeArrowheads="1"/>
          </p:cNvSpPr>
          <p:nvPr/>
        </p:nvSpPr>
        <p:spPr bwMode="auto">
          <a:xfrm>
            <a:off x="484188" y="193675"/>
            <a:ext cx="48625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MX" sz="1800" b="1">
                <a:solidFill>
                  <a:srgbClr val="777777"/>
                </a:solidFill>
                <a:latin typeface="Verdana" pitchFamily="34" charset="0"/>
              </a:rPr>
              <a:t>Derecho Procesal Constitucional</a:t>
            </a:r>
            <a:endParaRPr lang="es-ES" sz="1800" b="1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5378" name="Text Box 258"/>
          <p:cNvSpPr txBox="1">
            <a:spLocks noChangeArrowheads="1"/>
          </p:cNvSpPr>
          <p:nvPr/>
        </p:nvSpPr>
        <p:spPr bwMode="auto">
          <a:xfrm>
            <a:off x="471488" y="704850"/>
            <a:ext cx="4946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sz="2400" b="1" dirty="0" smtClean="0">
                <a:solidFill>
                  <a:schemeClr val="bg1"/>
                </a:solidFill>
                <a:latin typeface="Verdana" pitchFamily="34" charset="0"/>
              </a:rPr>
              <a:t>Reflexiones finales</a:t>
            </a:r>
            <a:endParaRPr lang="es-E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3" name="Picture 2" descr="http://mijuchipila.com/blogw/wp-content/uploads/2011/05/12354_el_chapulin_colorado_2950-600x84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266" y="1836456"/>
            <a:ext cx="3240360" cy="4043024"/>
          </a:xfrm>
          <a:prstGeom prst="rect">
            <a:avLst/>
          </a:prstGeom>
          <a:noFill/>
        </p:spPr>
      </p:pic>
      <p:sp>
        <p:nvSpPr>
          <p:cNvPr id="14" name="Text Box 221"/>
          <p:cNvSpPr txBox="1">
            <a:spLocks noChangeArrowheads="1"/>
          </p:cNvSpPr>
          <p:nvPr/>
        </p:nvSpPr>
        <p:spPr bwMode="auto">
          <a:xfrm>
            <a:off x="450157" y="6156895"/>
            <a:ext cx="9754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95363"/>
            <a:r>
              <a:rPr lang="es-PE" altLang="es-PE" sz="2400" b="1" i="1" dirty="0">
                <a:latin typeface="Verdana" pitchFamily="34" charset="0"/>
              </a:rPr>
              <a:t>Una democracia moderna debe garantizar la tutela judicial efectiva de los derechos de las personas</a:t>
            </a:r>
            <a:r>
              <a:rPr lang="es-PE" altLang="es-PE" sz="2400" b="1" i="1" dirty="0" smtClean="0">
                <a:latin typeface="Verdana" pitchFamily="34" charset="0"/>
              </a:rPr>
              <a:t>. Incluso en tiempos del COVID</a:t>
            </a:r>
            <a:endParaRPr lang="es-PE" altLang="es-PE" sz="2400" b="1" i="1" dirty="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1" grpId="0"/>
      <p:bldP spid="5377" grpId="0"/>
      <p:bldP spid="5378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5"/>
          <p:cNvSpPr>
            <a:spLocks noChangeAspect="1" noChangeArrowheads="1" noTextEdit="1"/>
          </p:cNvSpPr>
          <p:nvPr/>
        </p:nvSpPr>
        <p:spPr bwMode="auto">
          <a:xfrm>
            <a:off x="0" y="2771775"/>
            <a:ext cx="106934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-1588" y="2789238"/>
            <a:ext cx="10694988" cy="1736725"/>
            <a:chOff x="-1" y="1757"/>
            <a:chExt cx="6737" cy="1094"/>
          </a:xfrm>
        </p:grpSpPr>
        <p:sp>
          <p:nvSpPr>
            <p:cNvPr id="24581" name="Freeform 7"/>
            <p:cNvSpPr>
              <a:spLocks/>
            </p:cNvSpPr>
            <p:nvPr/>
          </p:nvSpPr>
          <p:spPr bwMode="auto">
            <a:xfrm>
              <a:off x="0" y="1757"/>
              <a:ext cx="6736" cy="1094"/>
            </a:xfrm>
            <a:custGeom>
              <a:avLst/>
              <a:gdLst>
                <a:gd name="T0" fmla="*/ 2147483647 w 1186"/>
                <a:gd name="T1" fmla="*/ 2147483647 h 193"/>
                <a:gd name="T2" fmla="*/ 2147483647 w 1186"/>
                <a:gd name="T3" fmla="*/ 0 h 193"/>
                <a:gd name="T4" fmla="*/ 0 w 1186"/>
                <a:gd name="T5" fmla="*/ 0 h 193"/>
                <a:gd name="T6" fmla="*/ 0 w 1186"/>
                <a:gd name="T7" fmla="*/ 2147483647 h 193"/>
                <a:gd name="T8" fmla="*/ 2147483647 w 1186"/>
                <a:gd name="T9" fmla="*/ 2147483647 h 193"/>
                <a:gd name="T10" fmla="*/ 2147483647 w 1186"/>
                <a:gd name="T11" fmla="*/ 2147483647 h 193"/>
                <a:gd name="T12" fmla="*/ 2147483647 w 1186"/>
                <a:gd name="T13" fmla="*/ 2147483647 h 193"/>
                <a:gd name="T14" fmla="*/ 2147483647 w 1186"/>
                <a:gd name="T15" fmla="*/ 2147483647 h 193"/>
                <a:gd name="T16" fmla="*/ 2147483647 w 1186"/>
                <a:gd name="T17" fmla="*/ 2147483647 h 193"/>
                <a:gd name="T18" fmla="*/ 2147483647 w 1186"/>
                <a:gd name="T19" fmla="*/ 2147483647 h 193"/>
                <a:gd name="T20" fmla="*/ 2147483647 w 1186"/>
                <a:gd name="T21" fmla="*/ 2147483647 h 1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86"/>
                <a:gd name="T34" fmla="*/ 0 h 193"/>
                <a:gd name="T35" fmla="*/ 1186 w 1186"/>
                <a:gd name="T36" fmla="*/ 193 h 1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86" h="193">
                  <a:moveTo>
                    <a:pt x="1002" y="14"/>
                  </a:moveTo>
                  <a:lnTo>
                    <a:pt x="1002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42" y="186"/>
                  </a:lnTo>
                  <a:lnTo>
                    <a:pt x="42" y="193"/>
                  </a:lnTo>
                  <a:lnTo>
                    <a:pt x="678" y="193"/>
                  </a:lnTo>
                  <a:lnTo>
                    <a:pt x="678" y="186"/>
                  </a:lnTo>
                  <a:lnTo>
                    <a:pt x="1186" y="186"/>
                  </a:lnTo>
                  <a:lnTo>
                    <a:pt x="1186" y="14"/>
                  </a:lnTo>
                  <a:lnTo>
                    <a:pt x="1002" y="14"/>
                  </a:lnTo>
                  <a:close/>
                </a:path>
              </a:pathLst>
            </a:custGeom>
            <a:solidFill>
              <a:srgbClr val="908E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4582" name="Freeform 8"/>
            <p:cNvSpPr>
              <a:spLocks/>
            </p:cNvSpPr>
            <p:nvPr/>
          </p:nvSpPr>
          <p:spPr bwMode="auto">
            <a:xfrm>
              <a:off x="0" y="1916"/>
              <a:ext cx="6736" cy="856"/>
            </a:xfrm>
            <a:custGeom>
              <a:avLst/>
              <a:gdLst>
                <a:gd name="T0" fmla="*/ 2147483647 w 1186"/>
                <a:gd name="T1" fmla="*/ 2147483647 h 151"/>
                <a:gd name="T2" fmla="*/ 2147483647 w 1186"/>
                <a:gd name="T3" fmla="*/ 0 h 151"/>
                <a:gd name="T4" fmla="*/ 0 w 1186"/>
                <a:gd name="T5" fmla="*/ 0 h 151"/>
                <a:gd name="T6" fmla="*/ 0 w 1186"/>
                <a:gd name="T7" fmla="*/ 2147483647 h 151"/>
                <a:gd name="T8" fmla="*/ 2147483647 w 1186"/>
                <a:gd name="T9" fmla="*/ 2147483647 h 151"/>
                <a:gd name="T10" fmla="*/ 2147483647 w 1186"/>
                <a:gd name="T11" fmla="*/ 2147483647 h 151"/>
                <a:gd name="T12" fmla="*/ 2147483647 w 1186"/>
                <a:gd name="T13" fmla="*/ 2147483647 h 151"/>
                <a:gd name="T14" fmla="*/ 2147483647 w 1186"/>
                <a:gd name="T15" fmla="*/ 2147483647 h 151"/>
                <a:gd name="T16" fmla="*/ 2147483647 w 1186"/>
                <a:gd name="T17" fmla="*/ 2147483647 h 151"/>
                <a:gd name="T18" fmla="*/ 2147483647 w 1186"/>
                <a:gd name="T19" fmla="*/ 2147483647 h 151"/>
                <a:gd name="T20" fmla="*/ 2147483647 w 1186"/>
                <a:gd name="T21" fmla="*/ 2147483647 h 1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86"/>
                <a:gd name="T34" fmla="*/ 0 h 151"/>
                <a:gd name="T35" fmla="*/ 1186 w 1186"/>
                <a:gd name="T36" fmla="*/ 151 h 15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86" h="151">
                  <a:moveTo>
                    <a:pt x="912" y="7"/>
                  </a:moveTo>
                  <a:lnTo>
                    <a:pt x="912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49" y="144"/>
                  </a:lnTo>
                  <a:lnTo>
                    <a:pt x="49" y="151"/>
                  </a:lnTo>
                  <a:lnTo>
                    <a:pt x="671" y="151"/>
                  </a:lnTo>
                  <a:lnTo>
                    <a:pt x="671" y="137"/>
                  </a:lnTo>
                  <a:lnTo>
                    <a:pt x="1186" y="137"/>
                  </a:lnTo>
                  <a:lnTo>
                    <a:pt x="1186" y="7"/>
                  </a:lnTo>
                  <a:lnTo>
                    <a:pt x="912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4583" name="Rectangle 9"/>
            <p:cNvSpPr>
              <a:spLocks noChangeArrowheads="1"/>
            </p:cNvSpPr>
            <p:nvPr/>
          </p:nvSpPr>
          <p:spPr bwMode="auto">
            <a:xfrm>
              <a:off x="-1" y="2653"/>
              <a:ext cx="3039" cy="40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4584" name="Rectangle 10"/>
            <p:cNvSpPr>
              <a:spLocks noChangeArrowheads="1"/>
            </p:cNvSpPr>
            <p:nvPr/>
          </p:nvSpPr>
          <p:spPr bwMode="auto">
            <a:xfrm>
              <a:off x="-1" y="2001"/>
              <a:ext cx="6737" cy="40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4585" name="Rectangle 11"/>
            <p:cNvSpPr>
              <a:spLocks noChangeArrowheads="1"/>
            </p:cNvSpPr>
            <p:nvPr/>
          </p:nvSpPr>
          <p:spPr bwMode="auto">
            <a:xfrm>
              <a:off x="0" y="2041"/>
              <a:ext cx="6736" cy="612"/>
            </a:xfrm>
            <a:prstGeom prst="rect">
              <a:avLst/>
            </a:prstGeom>
            <a:solidFill>
              <a:srgbClr val="64616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6195" name="Text Box 51"/>
          <p:cNvSpPr txBox="1">
            <a:spLocks noChangeArrowheads="1"/>
          </p:cNvSpPr>
          <p:nvPr/>
        </p:nvSpPr>
        <p:spPr bwMode="auto">
          <a:xfrm>
            <a:off x="534988" y="3487738"/>
            <a:ext cx="754801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sz="2600" b="1" dirty="0" smtClean="0">
                <a:solidFill>
                  <a:schemeClr val="bg1"/>
                </a:solidFill>
                <a:latin typeface="Verdana" pitchFamily="34" charset="0"/>
              </a:rPr>
              <a:t>NOS VEMOS EN LA PRÓXIMA CLASE</a:t>
            </a:r>
            <a:endParaRPr lang="es-ES" sz="26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5"/>
          <p:cNvSpPr>
            <a:spLocks noChangeAspect="1" noChangeArrowheads="1" noTextEdit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-1588" y="-114300"/>
            <a:ext cx="10694988" cy="1846263"/>
            <a:chOff x="-1588" y="-77788"/>
            <a:chExt cx="10694988" cy="1846263"/>
          </a:xfrm>
        </p:grpSpPr>
        <p:sp>
          <p:nvSpPr>
            <p:cNvPr id="3081" name="Rectangle 40"/>
            <p:cNvSpPr>
              <a:spLocks noChangeArrowheads="1"/>
            </p:cNvSpPr>
            <p:nvPr/>
          </p:nvSpPr>
          <p:spPr bwMode="auto">
            <a:xfrm>
              <a:off x="0" y="1382713"/>
              <a:ext cx="5332413" cy="385762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2" name="Rectangle 223"/>
            <p:cNvSpPr>
              <a:spLocks noChangeArrowheads="1"/>
            </p:cNvSpPr>
            <p:nvPr/>
          </p:nvSpPr>
          <p:spPr bwMode="auto">
            <a:xfrm>
              <a:off x="0" y="-77788"/>
              <a:ext cx="10693400" cy="709613"/>
            </a:xfrm>
            <a:prstGeom prst="rect">
              <a:avLst/>
            </a:prstGeom>
            <a:solidFill>
              <a:srgbClr val="908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3" name="Rectangle 224"/>
            <p:cNvSpPr>
              <a:spLocks noChangeArrowheads="1"/>
            </p:cNvSpPr>
            <p:nvPr/>
          </p:nvSpPr>
          <p:spPr bwMode="auto">
            <a:xfrm>
              <a:off x="-1588" y="557213"/>
              <a:ext cx="8170863" cy="53975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4" name="Rectangle 225"/>
            <p:cNvSpPr>
              <a:spLocks noChangeArrowheads="1"/>
            </p:cNvSpPr>
            <p:nvPr/>
          </p:nvSpPr>
          <p:spPr bwMode="auto">
            <a:xfrm>
              <a:off x="0" y="242888"/>
              <a:ext cx="8323263" cy="314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5" name="Rectangle 226"/>
            <p:cNvSpPr>
              <a:spLocks noChangeArrowheads="1"/>
            </p:cNvSpPr>
            <p:nvPr/>
          </p:nvSpPr>
          <p:spPr bwMode="auto">
            <a:xfrm>
              <a:off x="0" y="611188"/>
              <a:ext cx="10693400" cy="771525"/>
            </a:xfrm>
            <a:prstGeom prst="rect">
              <a:avLst/>
            </a:prstGeom>
            <a:solidFill>
              <a:srgbClr val="6763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342" name="Text Box 222"/>
          <p:cNvSpPr txBox="1">
            <a:spLocks noChangeArrowheads="1"/>
          </p:cNvSpPr>
          <p:nvPr/>
        </p:nvSpPr>
        <p:spPr bwMode="auto">
          <a:xfrm>
            <a:off x="274602" y="1336675"/>
            <a:ext cx="5000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b="1" dirty="0" smtClean="0">
                <a:solidFill>
                  <a:schemeClr val="bg1"/>
                </a:solidFill>
                <a:latin typeface="Verdana" pitchFamily="34" charset="0"/>
              </a:rPr>
              <a:t>  </a:t>
            </a:r>
            <a:endParaRPr lang="es-E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377" name="Text Box 257"/>
          <p:cNvSpPr txBox="1">
            <a:spLocks noChangeArrowheads="1"/>
          </p:cNvSpPr>
          <p:nvPr/>
        </p:nvSpPr>
        <p:spPr bwMode="auto">
          <a:xfrm>
            <a:off x="484188" y="193675"/>
            <a:ext cx="5078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MX" sz="1800" b="1">
                <a:solidFill>
                  <a:srgbClr val="777777"/>
                </a:solidFill>
                <a:latin typeface="Verdana" pitchFamily="34" charset="0"/>
              </a:rPr>
              <a:t>Derecho Procesal Constitucional</a:t>
            </a:r>
            <a:endParaRPr lang="es-ES" sz="1800" b="1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5378" name="Text Box 258"/>
          <p:cNvSpPr txBox="1">
            <a:spLocks noChangeArrowheads="1"/>
          </p:cNvSpPr>
          <p:nvPr/>
        </p:nvSpPr>
        <p:spPr bwMode="auto">
          <a:xfrm>
            <a:off x="471488" y="704850"/>
            <a:ext cx="4946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sz="2400" b="1" dirty="0" smtClean="0">
                <a:solidFill>
                  <a:schemeClr val="bg1"/>
                </a:solidFill>
                <a:latin typeface="Verdana" pitchFamily="34" charset="0"/>
              </a:rPr>
              <a:t>Presentación del Curso</a:t>
            </a:r>
            <a:endParaRPr lang="es-E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079194" y="6293360"/>
            <a:ext cx="7308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la pizarra y la tiza al zoom…</a:t>
            </a:r>
          </a:p>
          <a:p>
            <a:pPr algn="ctr"/>
            <a:r>
              <a:rPr lang="es-PE" sz="24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necesidad de adaptarse y cuidarse</a:t>
            </a:r>
          </a:p>
          <a:p>
            <a:pPr marL="342900" indent="-342900" algn="r">
              <a:buFont typeface="Wingdings" panose="05000000000000000000" pitchFamily="2" charset="2"/>
              <a:buChar char="q"/>
            </a:pPr>
            <a:endParaRPr lang="es-PE" sz="2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CINE Y PSICOLOGÍA: EL CLUB DE LOS POETAS MUERTOS: LAS FUENTES DE LA POESÍ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23" y="2340471"/>
            <a:ext cx="4605012" cy="308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ómo dar Clases Virtuales usando Zoom 2020 -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12525"/>
            <a:ext cx="4844691" cy="332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za en inglés | Traductor de español a inglés - SpanishDi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02" y="5622362"/>
            <a:ext cx="2529991" cy="16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856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2" grpId="0"/>
      <p:bldP spid="5377" grpId="0"/>
      <p:bldP spid="53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5"/>
          <p:cNvSpPr>
            <a:spLocks noChangeAspect="1" noChangeArrowheads="1" noTextEdit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-1588" y="-114300"/>
            <a:ext cx="10694988" cy="1846263"/>
            <a:chOff x="-1588" y="-77788"/>
            <a:chExt cx="10694988" cy="1846263"/>
          </a:xfrm>
        </p:grpSpPr>
        <p:sp>
          <p:nvSpPr>
            <p:cNvPr id="3081" name="Rectangle 40"/>
            <p:cNvSpPr>
              <a:spLocks noChangeArrowheads="1"/>
            </p:cNvSpPr>
            <p:nvPr/>
          </p:nvSpPr>
          <p:spPr bwMode="auto">
            <a:xfrm>
              <a:off x="0" y="1382713"/>
              <a:ext cx="5332413" cy="385762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2" name="Rectangle 223"/>
            <p:cNvSpPr>
              <a:spLocks noChangeArrowheads="1"/>
            </p:cNvSpPr>
            <p:nvPr/>
          </p:nvSpPr>
          <p:spPr bwMode="auto">
            <a:xfrm>
              <a:off x="0" y="-77788"/>
              <a:ext cx="10693400" cy="709613"/>
            </a:xfrm>
            <a:prstGeom prst="rect">
              <a:avLst/>
            </a:prstGeom>
            <a:solidFill>
              <a:srgbClr val="908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3" name="Rectangle 224"/>
            <p:cNvSpPr>
              <a:spLocks noChangeArrowheads="1"/>
            </p:cNvSpPr>
            <p:nvPr/>
          </p:nvSpPr>
          <p:spPr bwMode="auto">
            <a:xfrm>
              <a:off x="-1588" y="557213"/>
              <a:ext cx="8170863" cy="53975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4" name="Rectangle 225"/>
            <p:cNvSpPr>
              <a:spLocks noChangeArrowheads="1"/>
            </p:cNvSpPr>
            <p:nvPr/>
          </p:nvSpPr>
          <p:spPr bwMode="auto">
            <a:xfrm>
              <a:off x="0" y="242888"/>
              <a:ext cx="8323263" cy="314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5" name="Rectangle 226"/>
            <p:cNvSpPr>
              <a:spLocks noChangeArrowheads="1"/>
            </p:cNvSpPr>
            <p:nvPr/>
          </p:nvSpPr>
          <p:spPr bwMode="auto">
            <a:xfrm>
              <a:off x="0" y="611188"/>
              <a:ext cx="10693400" cy="771525"/>
            </a:xfrm>
            <a:prstGeom prst="rect">
              <a:avLst/>
            </a:prstGeom>
            <a:solidFill>
              <a:srgbClr val="6763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342" name="Text Box 222"/>
          <p:cNvSpPr txBox="1">
            <a:spLocks noChangeArrowheads="1"/>
          </p:cNvSpPr>
          <p:nvPr/>
        </p:nvSpPr>
        <p:spPr bwMode="auto">
          <a:xfrm>
            <a:off x="274602" y="1336675"/>
            <a:ext cx="5000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b="1" dirty="0" smtClean="0">
                <a:solidFill>
                  <a:schemeClr val="bg1"/>
                </a:solidFill>
                <a:latin typeface="Verdana" pitchFamily="34" charset="0"/>
              </a:rPr>
              <a:t>  </a:t>
            </a:r>
            <a:endParaRPr lang="es-E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377" name="Text Box 257"/>
          <p:cNvSpPr txBox="1">
            <a:spLocks noChangeArrowheads="1"/>
          </p:cNvSpPr>
          <p:nvPr/>
        </p:nvSpPr>
        <p:spPr bwMode="auto">
          <a:xfrm>
            <a:off x="484188" y="193675"/>
            <a:ext cx="5078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MX" sz="1800" b="1">
                <a:solidFill>
                  <a:srgbClr val="777777"/>
                </a:solidFill>
                <a:latin typeface="Verdana" pitchFamily="34" charset="0"/>
              </a:rPr>
              <a:t>Derecho Procesal Constitucional</a:t>
            </a:r>
            <a:endParaRPr lang="es-ES" sz="1800" b="1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5378" name="Text Box 258"/>
          <p:cNvSpPr txBox="1">
            <a:spLocks noChangeArrowheads="1"/>
          </p:cNvSpPr>
          <p:nvPr/>
        </p:nvSpPr>
        <p:spPr bwMode="auto">
          <a:xfrm>
            <a:off x="471488" y="704850"/>
            <a:ext cx="4946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sz="2400" b="1" dirty="0" smtClean="0">
                <a:solidFill>
                  <a:schemeClr val="bg1"/>
                </a:solidFill>
                <a:latin typeface="Verdana" pitchFamily="34" charset="0"/>
              </a:rPr>
              <a:t>Presentación del Curso</a:t>
            </a:r>
            <a:endParaRPr lang="es-E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7" name="16 Imagen" descr="Quiénes Somo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80" y="1805205"/>
            <a:ext cx="9098632" cy="31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4752528" y="5724847"/>
            <a:ext cx="56347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buFont typeface="Wingdings" panose="05000000000000000000" pitchFamily="2" charset="2"/>
              <a:buChar char="q"/>
            </a:pP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s-P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xperiencia 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actual (prácticas, de ser el caso</a:t>
            </a:r>
            <a:r>
              <a:rPr lang="es-P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y </a:t>
            </a:r>
          </a:p>
          <a:p>
            <a:pPr marL="342900" indent="-342900" algn="r">
              <a:buFont typeface="Wingdings" panose="05000000000000000000" pitchFamily="2" charset="2"/>
              <a:buChar char="q"/>
            </a:pPr>
            <a:r>
              <a:rPr lang="es-P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expectativas 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sobre el Curso</a:t>
            </a:r>
            <a:r>
              <a:rPr lang="es-P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PE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P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45 alumnos/as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16024" y="5232985"/>
            <a:ext cx="4698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Alejandrina Molina</a:t>
            </a:r>
          </a:p>
          <a:p>
            <a:pPr algn="ctr"/>
            <a:r>
              <a:rPr lang="es-PE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Adjunta de Docencia</a:t>
            </a:r>
          </a:p>
          <a:p>
            <a:pPr algn="ctr"/>
            <a:r>
              <a:rPr lang="es-P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alejandrina.molina@pucp.pe </a:t>
            </a:r>
            <a:endParaRPr lang="es-PE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35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2" grpId="0"/>
      <p:bldP spid="5377" grpId="0"/>
      <p:bldP spid="53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5"/>
          <p:cNvSpPr>
            <a:spLocks noChangeAspect="1" noChangeArrowheads="1" noTextEdit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41" name="Text Box 221"/>
          <p:cNvSpPr txBox="1">
            <a:spLocks noChangeArrowheads="1"/>
          </p:cNvSpPr>
          <p:nvPr/>
        </p:nvSpPr>
        <p:spPr bwMode="auto">
          <a:xfrm>
            <a:off x="917545" y="6012879"/>
            <a:ext cx="889365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indent="-381000" algn="ctr" defTabSz="995363">
              <a:spcBef>
                <a:spcPct val="50000"/>
              </a:spcBef>
            </a:pPr>
            <a:r>
              <a:rPr lang="es-ES" sz="2400" b="1" dirty="0" smtClean="0">
                <a:latin typeface="Verdana" pitchFamily="34" charset="0"/>
              </a:rPr>
              <a:t>¿Cuál es el rol del Derecho Procesal </a:t>
            </a:r>
            <a:r>
              <a:rPr lang="es-ES" sz="2400" b="1" dirty="0" smtClean="0">
                <a:latin typeface="Verdana" pitchFamily="34" charset="0"/>
              </a:rPr>
              <a:t>Constitucional y de los procesos constitucionales?</a:t>
            </a:r>
            <a:endParaRPr lang="es-ES" sz="2400" b="1" dirty="0" smtClean="0">
              <a:latin typeface="Verdana" pitchFamily="34" charset="0"/>
            </a:endParaRPr>
          </a:p>
          <a:p>
            <a:pPr marL="381000" indent="-381000" algn="ctr" defTabSz="995363">
              <a:spcBef>
                <a:spcPct val="50000"/>
              </a:spcBef>
            </a:pPr>
            <a:r>
              <a:rPr lang="es-ES" sz="2400" b="1" dirty="0" smtClean="0">
                <a:latin typeface="Verdana" pitchFamily="34" charset="0"/>
              </a:rPr>
              <a:t> </a:t>
            </a:r>
            <a:endParaRPr lang="es-ES" sz="2400" b="1" i="1" dirty="0">
              <a:latin typeface="Verdana" pitchFamily="34" charset="0"/>
            </a:endParaRPr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-1588" y="-114300"/>
            <a:ext cx="10694988" cy="1846263"/>
            <a:chOff x="-1588" y="-77788"/>
            <a:chExt cx="10694988" cy="1846263"/>
          </a:xfrm>
        </p:grpSpPr>
        <p:sp>
          <p:nvSpPr>
            <p:cNvPr id="3081" name="Rectangle 40"/>
            <p:cNvSpPr>
              <a:spLocks noChangeArrowheads="1"/>
            </p:cNvSpPr>
            <p:nvPr/>
          </p:nvSpPr>
          <p:spPr bwMode="auto">
            <a:xfrm>
              <a:off x="0" y="1382713"/>
              <a:ext cx="5332413" cy="385762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2" name="Rectangle 223"/>
            <p:cNvSpPr>
              <a:spLocks noChangeArrowheads="1"/>
            </p:cNvSpPr>
            <p:nvPr/>
          </p:nvSpPr>
          <p:spPr bwMode="auto">
            <a:xfrm>
              <a:off x="0" y="-77788"/>
              <a:ext cx="10693400" cy="709613"/>
            </a:xfrm>
            <a:prstGeom prst="rect">
              <a:avLst/>
            </a:prstGeom>
            <a:solidFill>
              <a:srgbClr val="908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3" name="Rectangle 224"/>
            <p:cNvSpPr>
              <a:spLocks noChangeArrowheads="1"/>
            </p:cNvSpPr>
            <p:nvPr/>
          </p:nvSpPr>
          <p:spPr bwMode="auto">
            <a:xfrm>
              <a:off x="-1588" y="557213"/>
              <a:ext cx="8170863" cy="53975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4" name="Rectangle 225"/>
            <p:cNvSpPr>
              <a:spLocks noChangeArrowheads="1"/>
            </p:cNvSpPr>
            <p:nvPr/>
          </p:nvSpPr>
          <p:spPr bwMode="auto">
            <a:xfrm>
              <a:off x="0" y="242888"/>
              <a:ext cx="8323263" cy="314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5" name="Rectangle 226"/>
            <p:cNvSpPr>
              <a:spLocks noChangeArrowheads="1"/>
            </p:cNvSpPr>
            <p:nvPr/>
          </p:nvSpPr>
          <p:spPr bwMode="auto">
            <a:xfrm>
              <a:off x="0" y="611188"/>
              <a:ext cx="10693400" cy="771525"/>
            </a:xfrm>
            <a:prstGeom prst="rect">
              <a:avLst/>
            </a:prstGeom>
            <a:solidFill>
              <a:srgbClr val="6763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342" name="Text Box 222"/>
          <p:cNvSpPr txBox="1">
            <a:spLocks noChangeArrowheads="1"/>
          </p:cNvSpPr>
          <p:nvPr/>
        </p:nvSpPr>
        <p:spPr bwMode="auto">
          <a:xfrm>
            <a:off x="274602" y="1336675"/>
            <a:ext cx="5000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b="1" dirty="0" smtClean="0">
                <a:solidFill>
                  <a:schemeClr val="bg1"/>
                </a:solidFill>
                <a:latin typeface="Verdana" pitchFamily="34" charset="0"/>
              </a:rPr>
              <a:t>  ¿Qué pensaron que era el DPC?</a:t>
            </a:r>
            <a:endParaRPr lang="es-E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377" name="Text Box 257"/>
          <p:cNvSpPr txBox="1">
            <a:spLocks noChangeArrowheads="1"/>
          </p:cNvSpPr>
          <p:nvPr/>
        </p:nvSpPr>
        <p:spPr bwMode="auto">
          <a:xfrm>
            <a:off x="484188" y="193675"/>
            <a:ext cx="5078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MX" sz="1800" b="1">
                <a:solidFill>
                  <a:srgbClr val="777777"/>
                </a:solidFill>
                <a:latin typeface="Verdana" pitchFamily="34" charset="0"/>
              </a:rPr>
              <a:t>Derecho Procesal Constitucional</a:t>
            </a:r>
            <a:endParaRPr lang="es-ES" sz="1800" b="1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5378" name="Text Box 258"/>
          <p:cNvSpPr txBox="1">
            <a:spLocks noChangeArrowheads="1"/>
          </p:cNvSpPr>
          <p:nvPr/>
        </p:nvSpPr>
        <p:spPr bwMode="auto">
          <a:xfrm>
            <a:off x="471488" y="704850"/>
            <a:ext cx="4946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sz="2400" b="1" dirty="0" smtClean="0">
                <a:solidFill>
                  <a:schemeClr val="bg1"/>
                </a:solidFill>
                <a:latin typeface="Verdana" pitchFamily="34" charset="0"/>
              </a:rPr>
              <a:t>Presentación del Curso</a:t>
            </a:r>
            <a:endParaRPr lang="es-E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2050" name="Picture 2" descr="TC DECLARA INCONSTITUCIONAL LEY QUE SUSPENDE COBRO DE PEAJES – La Noticia  Renov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65" y="2218988"/>
            <a:ext cx="5615258" cy="336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 descr="Carlincatura del sábado 29 de agosto de 20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575" y="2282292"/>
            <a:ext cx="4968676" cy="3298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1" grpId="0"/>
      <p:bldP spid="5342" grpId="0"/>
      <p:bldP spid="5377" grpId="0"/>
      <p:bldP spid="53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5"/>
          <p:cNvSpPr>
            <a:spLocks noChangeAspect="1" noChangeArrowheads="1" noTextEdit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-1588" y="-114300"/>
            <a:ext cx="10694988" cy="1846263"/>
            <a:chOff x="-1588" y="-77788"/>
            <a:chExt cx="10694988" cy="1846263"/>
          </a:xfrm>
        </p:grpSpPr>
        <p:sp>
          <p:nvSpPr>
            <p:cNvPr id="3081" name="Rectangle 40"/>
            <p:cNvSpPr>
              <a:spLocks noChangeArrowheads="1"/>
            </p:cNvSpPr>
            <p:nvPr/>
          </p:nvSpPr>
          <p:spPr bwMode="auto">
            <a:xfrm>
              <a:off x="0" y="1382713"/>
              <a:ext cx="5332413" cy="385762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2" name="Rectangle 223"/>
            <p:cNvSpPr>
              <a:spLocks noChangeArrowheads="1"/>
            </p:cNvSpPr>
            <p:nvPr/>
          </p:nvSpPr>
          <p:spPr bwMode="auto">
            <a:xfrm>
              <a:off x="0" y="-77788"/>
              <a:ext cx="10693400" cy="709613"/>
            </a:xfrm>
            <a:prstGeom prst="rect">
              <a:avLst/>
            </a:prstGeom>
            <a:solidFill>
              <a:srgbClr val="908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3" name="Rectangle 224"/>
            <p:cNvSpPr>
              <a:spLocks noChangeArrowheads="1"/>
            </p:cNvSpPr>
            <p:nvPr/>
          </p:nvSpPr>
          <p:spPr bwMode="auto">
            <a:xfrm>
              <a:off x="-1588" y="557213"/>
              <a:ext cx="8170863" cy="53975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4" name="Rectangle 225"/>
            <p:cNvSpPr>
              <a:spLocks noChangeArrowheads="1"/>
            </p:cNvSpPr>
            <p:nvPr/>
          </p:nvSpPr>
          <p:spPr bwMode="auto">
            <a:xfrm>
              <a:off x="0" y="242888"/>
              <a:ext cx="8323263" cy="314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5" name="Rectangle 226"/>
            <p:cNvSpPr>
              <a:spLocks noChangeArrowheads="1"/>
            </p:cNvSpPr>
            <p:nvPr/>
          </p:nvSpPr>
          <p:spPr bwMode="auto">
            <a:xfrm>
              <a:off x="0" y="611188"/>
              <a:ext cx="10693400" cy="771525"/>
            </a:xfrm>
            <a:prstGeom prst="rect">
              <a:avLst/>
            </a:prstGeom>
            <a:solidFill>
              <a:srgbClr val="6763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342" name="Text Box 222"/>
          <p:cNvSpPr txBox="1">
            <a:spLocks noChangeArrowheads="1"/>
          </p:cNvSpPr>
          <p:nvPr/>
        </p:nvSpPr>
        <p:spPr bwMode="auto">
          <a:xfrm>
            <a:off x="274602" y="1336675"/>
            <a:ext cx="5000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b="1" dirty="0" smtClean="0">
                <a:solidFill>
                  <a:schemeClr val="bg1"/>
                </a:solidFill>
                <a:latin typeface="Verdana" pitchFamily="34" charset="0"/>
              </a:rPr>
              <a:t>  </a:t>
            </a:r>
            <a:endParaRPr lang="es-E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377" name="Text Box 257"/>
          <p:cNvSpPr txBox="1">
            <a:spLocks noChangeArrowheads="1"/>
          </p:cNvSpPr>
          <p:nvPr/>
        </p:nvSpPr>
        <p:spPr bwMode="auto">
          <a:xfrm>
            <a:off x="484188" y="193675"/>
            <a:ext cx="5078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MX" sz="1800" b="1">
                <a:solidFill>
                  <a:srgbClr val="777777"/>
                </a:solidFill>
                <a:latin typeface="Verdana" pitchFamily="34" charset="0"/>
              </a:rPr>
              <a:t>Derecho Procesal Constitucional</a:t>
            </a:r>
            <a:endParaRPr lang="es-ES" sz="1800" b="1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5378" name="Text Box 258"/>
          <p:cNvSpPr txBox="1">
            <a:spLocks noChangeArrowheads="1"/>
          </p:cNvSpPr>
          <p:nvPr/>
        </p:nvSpPr>
        <p:spPr bwMode="auto">
          <a:xfrm>
            <a:off x="471488" y="704850"/>
            <a:ext cx="4946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sz="2400" b="1" dirty="0" smtClean="0">
                <a:solidFill>
                  <a:schemeClr val="bg1"/>
                </a:solidFill>
                <a:latin typeface="Verdana" pitchFamily="34" charset="0"/>
              </a:rPr>
              <a:t>Presentación del Curso</a:t>
            </a:r>
            <a:endParaRPr lang="es-E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5" name="Picture 2" descr="C:\Documents and Settings\say\Escritorio\1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8138" y="2066119"/>
            <a:ext cx="4929222" cy="5143536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6030281" y="1467664"/>
            <a:ext cx="3924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significa?</a:t>
            </a:r>
          </a:p>
        </p:txBody>
      </p:sp>
      <p:pic>
        <p:nvPicPr>
          <p:cNvPr id="2050" name="Picture 2" descr="Doctores Delia Revoredo de Mur, Guillermo Rey Rey y Manuel Aguirre Ro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628503"/>
            <a:ext cx="473119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31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2" grpId="0"/>
      <p:bldP spid="5377" grpId="0"/>
      <p:bldP spid="53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5"/>
          <p:cNvSpPr>
            <a:spLocks noChangeAspect="1" noChangeArrowheads="1" noTextEdit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41" name="Text Box 221"/>
          <p:cNvSpPr txBox="1">
            <a:spLocks noChangeArrowheads="1"/>
          </p:cNvSpPr>
          <p:nvPr/>
        </p:nvSpPr>
        <p:spPr bwMode="auto">
          <a:xfrm>
            <a:off x="488916" y="2066119"/>
            <a:ext cx="57938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MX" sz="2400" b="1" dirty="0" smtClean="0">
                <a:latin typeface="Verdana" pitchFamily="34" charset="0"/>
              </a:rPr>
              <a:t>Declaración de Derechos del Hombre y del Ciudadano (1789)</a:t>
            </a:r>
            <a:endParaRPr lang="es-ES" sz="2400" b="1" dirty="0" smtClean="0">
              <a:latin typeface="Verdana" pitchFamily="34" charset="0"/>
            </a:endParaRPr>
          </a:p>
          <a:p>
            <a:pPr algn="just" defTabSz="995363">
              <a:spcBef>
                <a:spcPct val="50000"/>
              </a:spcBef>
            </a:pPr>
            <a:r>
              <a:rPr lang="es-ES" sz="2400" b="1" dirty="0" smtClean="0">
                <a:latin typeface="Verdana" pitchFamily="34" charset="0"/>
              </a:rPr>
              <a:t>Artículo 16.-</a:t>
            </a:r>
            <a:r>
              <a:rPr lang="es-ES" sz="2400" dirty="0" smtClean="0">
                <a:latin typeface="Verdana" pitchFamily="34" charset="0"/>
              </a:rPr>
              <a:t> </a:t>
            </a:r>
            <a:r>
              <a:rPr lang="es-MX" sz="2400" dirty="0" smtClean="0">
                <a:latin typeface="Verdana" pitchFamily="34" charset="0"/>
              </a:rPr>
              <a:t>Toda sociedad en la cual la garantía de los derechos no está asegurada ni la separación de poderes establecida no tiene Constitución.</a:t>
            </a:r>
            <a:endParaRPr lang="es-ES" sz="2400" dirty="0" smtClean="0"/>
          </a:p>
          <a:p>
            <a:pPr algn="just"/>
            <a:endParaRPr lang="es-MX" sz="2400" i="1" dirty="0" smtClean="0">
              <a:latin typeface="Verdana" pitchFamily="34" charset="0"/>
            </a:endParaRPr>
          </a:p>
          <a:p>
            <a:pPr algn="ctr"/>
            <a:r>
              <a:rPr lang="es-MX" sz="2400" i="1" dirty="0" smtClean="0">
                <a:latin typeface="Verdana" pitchFamily="34" charset="0"/>
              </a:rPr>
              <a:t>¿Sólo lo que indica el texto normativo? </a:t>
            </a:r>
          </a:p>
          <a:p>
            <a:pPr algn="ctr"/>
            <a:endParaRPr lang="es-MX" sz="2400" i="1" dirty="0">
              <a:latin typeface="Verdana" pitchFamily="34" charset="0"/>
            </a:endParaRPr>
          </a:p>
          <a:p>
            <a:pPr algn="ctr"/>
            <a:r>
              <a:rPr lang="es-MX" sz="2400" b="1" i="1" dirty="0" smtClean="0">
                <a:latin typeface="Verdana" pitchFamily="34" charset="0"/>
              </a:rPr>
              <a:t>Interpretación constitucional</a:t>
            </a:r>
            <a:endParaRPr lang="en-US" sz="2400" b="1" i="1" dirty="0" smtClean="0">
              <a:latin typeface="Verdana" pitchFamily="34" charset="0"/>
            </a:endParaRPr>
          </a:p>
          <a:p>
            <a:pPr marL="381000" indent="-381000" algn="ctr" defTabSz="995363">
              <a:spcBef>
                <a:spcPct val="50000"/>
              </a:spcBef>
            </a:pPr>
            <a:endParaRPr lang="es-ES" sz="2400" i="1" dirty="0">
              <a:latin typeface="Verdana" pitchFamily="34" charset="0"/>
            </a:endParaRPr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-1588" y="-114300"/>
            <a:ext cx="10694988" cy="1846263"/>
            <a:chOff x="-1588" y="-77788"/>
            <a:chExt cx="10694988" cy="1846263"/>
          </a:xfrm>
        </p:grpSpPr>
        <p:sp>
          <p:nvSpPr>
            <p:cNvPr id="3081" name="Rectangle 40"/>
            <p:cNvSpPr>
              <a:spLocks noChangeArrowheads="1"/>
            </p:cNvSpPr>
            <p:nvPr/>
          </p:nvSpPr>
          <p:spPr bwMode="auto">
            <a:xfrm>
              <a:off x="0" y="1382713"/>
              <a:ext cx="5332413" cy="385762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2" name="Rectangle 223"/>
            <p:cNvSpPr>
              <a:spLocks noChangeArrowheads="1"/>
            </p:cNvSpPr>
            <p:nvPr/>
          </p:nvSpPr>
          <p:spPr bwMode="auto">
            <a:xfrm>
              <a:off x="0" y="-77788"/>
              <a:ext cx="10693400" cy="709613"/>
            </a:xfrm>
            <a:prstGeom prst="rect">
              <a:avLst/>
            </a:prstGeom>
            <a:solidFill>
              <a:srgbClr val="908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3" name="Rectangle 224"/>
            <p:cNvSpPr>
              <a:spLocks noChangeArrowheads="1"/>
            </p:cNvSpPr>
            <p:nvPr/>
          </p:nvSpPr>
          <p:spPr bwMode="auto">
            <a:xfrm>
              <a:off x="-1588" y="557213"/>
              <a:ext cx="8170863" cy="53975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4" name="Rectangle 225"/>
            <p:cNvSpPr>
              <a:spLocks noChangeArrowheads="1"/>
            </p:cNvSpPr>
            <p:nvPr/>
          </p:nvSpPr>
          <p:spPr bwMode="auto">
            <a:xfrm>
              <a:off x="0" y="242888"/>
              <a:ext cx="8323263" cy="314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5" name="Rectangle 226"/>
            <p:cNvSpPr>
              <a:spLocks noChangeArrowheads="1"/>
            </p:cNvSpPr>
            <p:nvPr/>
          </p:nvSpPr>
          <p:spPr bwMode="auto">
            <a:xfrm>
              <a:off x="0" y="611188"/>
              <a:ext cx="10693400" cy="771525"/>
            </a:xfrm>
            <a:prstGeom prst="rect">
              <a:avLst/>
            </a:prstGeom>
            <a:solidFill>
              <a:srgbClr val="6763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377" name="Text Box 257"/>
          <p:cNvSpPr txBox="1">
            <a:spLocks noChangeArrowheads="1"/>
          </p:cNvSpPr>
          <p:nvPr/>
        </p:nvSpPr>
        <p:spPr bwMode="auto">
          <a:xfrm>
            <a:off x="484188" y="193675"/>
            <a:ext cx="5078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MX" sz="1800" b="1">
                <a:solidFill>
                  <a:srgbClr val="777777"/>
                </a:solidFill>
                <a:latin typeface="Verdana" pitchFamily="34" charset="0"/>
              </a:rPr>
              <a:t>Derecho Procesal Constitucional</a:t>
            </a:r>
            <a:endParaRPr lang="es-ES" sz="1800" b="1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5378" name="Text Box 258"/>
          <p:cNvSpPr txBox="1">
            <a:spLocks noChangeArrowheads="1"/>
          </p:cNvSpPr>
          <p:nvPr/>
        </p:nvSpPr>
        <p:spPr bwMode="auto">
          <a:xfrm>
            <a:off x="471488" y="704850"/>
            <a:ext cx="4946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sz="2400" b="1" dirty="0" smtClean="0">
                <a:solidFill>
                  <a:schemeClr val="bg1"/>
                </a:solidFill>
                <a:latin typeface="Verdana" pitchFamily="34" charset="0"/>
              </a:rPr>
              <a:t>¿Qué es una Constitución?</a:t>
            </a:r>
            <a:endParaRPr lang="es-E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5" name="Picture 2" descr="20111206190840-si-a-la-constituc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2804" y="2196455"/>
            <a:ext cx="3629025" cy="43719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1" grpId="0"/>
      <p:bldP spid="5377" grpId="0"/>
      <p:bldP spid="53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5"/>
          <p:cNvSpPr>
            <a:spLocks noChangeAspect="1" noChangeArrowheads="1" noTextEdit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41" name="Text Box 221"/>
          <p:cNvSpPr txBox="1">
            <a:spLocks noChangeArrowheads="1"/>
          </p:cNvSpPr>
          <p:nvPr/>
        </p:nvSpPr>
        <p:spPr bwMode="auto">
          <a:xfrm>
            <a:off x="306140" y="1866256"/>
            <a:ext cx="95012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MX" sz="2400" i="1" dirty="0" smtClean="0">
                <a:latin typeface="Verdana" pitchFamily="34" charset="0"/>
              </a:rPr>
              <a:t>¿La Constitución es … lo que los jueces dicen que es?</a:t>
            </a:r>
            <a:endParaRPr lang="es-ES" sz="2400" i="1" dirty="0">
              <a:latin typeface="Verdana" pitchFamily="34" charset="0"/>
            </a:endParaRPr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-1588" y="-114300"/>
            <a:ext cx="10694988" cy="1846263"/>
            <a:chOff x="-1588" y="-77788"/>
            <a:chExt cx="10694988" cy="1846263"/>
          </a:xfrm>
        </p:grpSpPr>
        <p:sp>
          <p:nvSpPr>
            <p:cNvPr id="3081" name="Rectangle 40"/>
            <p:cNvSpPr>
              <a:spLocks noChangeArrowheads="1"/>
            </p:cNvSpPr>
            <p:nvPr/>
          </p:nvSpPr>
          <p:spPr bwMode="auto">
            <a:xfrm>
              <a:off x="0" y="1382713"/>
              <a:ext cx="5332413" cy="385762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2" name="Rectangle 223"/>
            <p:cNvSpPr>
              <a:spLocks noChangeArrowheads="1"/>
            </p:cNvSpPr>
            <p:nvPr/>
          </p:nvSpPr>
          <p:spPr bwMode="auto">
            <a:xfrm>
              <a:off x="0" y="-77788"/>
              <a:ext cx="10693400" cy="709613"/>
            </a:xfrm>
            <a:prstGeom prst="rect">
              <a:avLst/>
            </a:prstGeom>
            <a:solidFill>
              <a:srgbClr val="908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3" name="Rectangle 224"/>
            <p:cNvSpPr>
              <a:spLocks noChangeArrowheads="1"/>
            </p:cNvSpPr>
            <p:nvPr/>
          </p:nvSpPr>
          <p:spPr bwMode="auto">
            <a:xfrm>
              <a:off x="-1588" y="557213"/>
              <a:ext cx="8170863" cy="53975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4" name="Rectangle 225"/>
            <p:cNvSpPr>
              <a:spLocks noChangeArrowheads="1"/>
            </p:cNvSpPr>
            <p:nvPr/>
          </p:nvSpPr>
          <p:spPr bwMode="auto">
            <a:xfrm>
              <a:off x="0" y="242888"/>
              <a:ext cx="8323263" cy="314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5" name="Rectangle 226"/>
            <p:cNvSpPr>
              <a:spLocks noChangeArrowheads="1"/>
            </p:cNvSpPr>
            <p:nvPr/>
          </p:nvSpPr>
          <p:spPr bwMode="auto">
            <a:xfrm>
              <a:off x="0" y="611188"/>
              <a:ext cx="10693400" cy="771525"/>
            </a:xfrm>
            <a:prstGeom prst="rect">
              <a:avLst/>
            </a:prstGeom>
            <a:solidFill>
              <a:srgbClr val="6763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377" name="Text Box 257"/>
          <p:cNvSpPr txBox="1">
            <a:spLocks noChangeArrowheads="1"/>
          </p:cNvSpPr>
          <p:nvPr/>
        </p:nvSpPr>
        <p:spPr bwMode="auto">
          <a:xfrm>
            <a:off x="484188" y="193675"/>
            <a:ext cx="5078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MX" sz="1800" b="1">
                <a:solidFill>
                  <a:srgbClr val="777777"/>
                </a:solidFill>
                <a:latin typeface="Verdana" pitchFamily="34" charset="0"/>
              </a:rPr>
              <a:t>Derecho Procesal Constitucional</a:t>
            </a:r>
            <a:endParaRPr lang="es-ES" sz="1800" b="1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5378" name="Text Box 258"/>
          <p:cNvSpPr txBox="1">
            <a:spLocks noChangeArrowheads="1"/>
          </p:cNvSpPr>
          <p:nvPr/>
        </p:nvSpPr>
        <p:spPr bwMode="auto">
          <a:xfrm>
            <a:off x="471488" y="704850"/>
            <a:ext cx="4946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sz="2400" b="1" dirty="0" smtClean="0">
                <a:solidFill>
                  <a:schemeClr val="bg1"/>
                </a:solidFill>
                <a:latin typeface="Verdana" pitchFamily="34" charset="0"/>
              </a:rPr>
              <a:t>¿Qué es una Constitución?</a:t>
            </a:r>
            <a:endParaRPr lang="es-E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3" name="Picture 2" descr="http://www.perutoplawyer.com/v2/images/stories/tribunal-constitucional-peru-top-lawy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3428" y="2412479"/>
            <a:ext cx="6429420" cy="3952876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484188" y="6437376"/>
            <a:ext cx="9759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i="1" dirty="0">
                <a:latin typeface="Verdana" pitchFamily="34" charset="0"/>
              </a:rPr>
              <a:t>La teoría de la interpretación es hoy el núcleo central de la teoría de la Constitución (</a:t>
            </a:r>
            <a:r>
              <a:rPr lang="es-MX" sz="2400" i="1" dirty="0" err="1">
                <a:latin typeface="Verdana" pitchFamily="34" charset="0"/>
              </a:rPr>
              <a:t>Franciso</a:t>
            </a:r>
            <a:r>
              <a:rPr lang="es-MX" sz="2400" i="1" dirty="0">
                <a:latin typeface="Verdana" pitchFamily="34" charset="0"/>
              </a:rPr>
              <a:t> Rubio Llorente)</a:t>
            </a:r>
            <a:endParaRPr lang="en-US" sz="2400" i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11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1" grpId="0"/>
      <p:bldP spid="5377" grpId="0"/>
      <p:bldP spid="53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5"/>
          <p:cNvSpPr>
            <a:spLocks noChangeAspect="1" noChangeArrowheads="1" noTextEdit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41" name="Text Box 221"/>
          <p:cNvSpPr txBox="1">
            <a:spLocks noChangeArrowheads="1"/>
          </p:cNvSpPr>
          <p:nvPr/>
        </p:nvSpPr>
        <p:spPr bwMode="auto">
          <a:xfrm>
            <a:off x="488916" y="5709457"/>
            <a:ext cx="950125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s-MX" sz="2400" i="1" dirty="0" smtClean="0">
              <a:latin typeface="Verdana" pitchFamily="34" charset="0"/>
            </a:endParaRPr>
          </a:p>
          <a:p>
            <a:pPr algn="just"/>
            <a:endParaRPr lang="es-MX" sz="2400" i="1" dirty="0" smtClean="0">
              <a:latin typeface="Verdana" pitchFamily="34" charset="0"/>
            </a:endParaRPr>
          </a:p>
          <a:p>
            <a:pPr algn="ctr"/>
            <a:r>
              <a:rPr lang="es-MX" sz="2400" i="1" dirty="0" smtClean="0">
                <a:latin typeface="Verdana" pitchFamily="34" charset="0"/>
              </a:rPr>
              <a:t>La distancia entre la teoría y la realidad</a:t>
            </a:r>
          </a:p>
          <a:p>
            <a:pPr algn="ctr"/>
            <a:r>
              <a:rPr lang="es-MX" sz="2400" i="1" dirty="0" smtClean="0">
                <a:latin typeface="Verdana" pitchFamily="34" charset="0"/>
              </a:rPr>
              <a:t>corrupción vs. ética</a:t>
            </a:r>
            <a:endParaRPr lang="en-US" sz="2400" i="1" dirty="0" smtClean="0">
              <a:latin typeface="Verdana" pitchFamily="34" charset="0"/>
            </a:endParaRPr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-1588" y="-114300"/>
            <a:ext cx="10694988" cy="1846263"/>
            <a:chOff x="-1588" y="-77788"/>
            <a:chExt cx="10694988" cy="1846263"/>
          </a:xfrm>
        </p:grpSpPr>
        <p:sp>
          <p:nvSpPr>
            <p:cNvPr id="3081" name="Rectangle 40"/>
            <p:cNvSpPr>
              <a:spLocks noChangeArrowheads="1"/>
            </p:cNvSpPr>
            <p:nvPr/>
          </p:nvSpPr>
          <p:spPr bwMode="auto">
            <a:xfrm>
              <a:off x="0" y="1382713"/>
              <a:ext cx="5332413" cy="385762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2" name="Rectangle 223"/>
            <p:cNvSpPr>
              <a:spLocks noChangeArrowheads="1"/>
            </p:cNvSpPr>
            <p:nvPr/>
          </p:nvSpPr>
          <p:spPr bwMode="auto">
            <a:xfrm>
              <a:off x="0" y="-77788"/>
              <a:ext cx="10693400" cy="709613"/>
            </a:xfrm>
            <a:prstGeom prst="rect">
              <a:avLst/>
            </a:prstGeom>
            <a:solidFill>
              <a:srgbClr val="908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3" name="Rectangle 224"/>
            <p:cNvSpPr>
              <a:spLocks noChangeArrowheads="1"/>
            </p:cNvSpPr>
            <p:nvPr/>
          </p:nvSpPr>
          <p:spPr bwMode="auto">
            <a:xfrm>
              <a:off x="-1588" y="557213"/>
              <a:ext cx="8170863" cy="53975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4" name="Rectangle 225"/>
            <p:cNvSpPr>
              <a:spLocks noChangeArrowheads="1"/>
            </p:cNvSpPr>
            <p:nvPr/>
          </p:nvSpPr>
          <p:spPr bwMode="auto">
            <a:xfrm>
              <a:off x="0" y="242888"/>
              <a:ext cx="8323263" cy="314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5" name="Rectangle 226"/>
            <p:cNvSpPr>
              <a:spLocks noChangeArrowheads="1"/>
            </p:cNvSpPr>
            <p:nvPr/>
          </p:nvSpPr>
          <p:spPr bwMode="auto">
            <a:xfrm>
              <a:off x="0" y="611188"/>
              <a:ext cx="10693400" cy="771525"/>
            </a:xfrm>
            <a:prstGeom prst="rect">
              <a:avLst/>
            </a:prstGeom>
            <a:solidFill>
              <a:srgbClr val="6763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377" name="Text Box 257"/>
          <p:cNvSpPr txBox="1">
            <a:spLocks noChangeArrowheads="1"/>
          </p:cNvSpPr>
          <p:nvPr/>
        </p:nvSpPr>
        <p:spPr bwMode="auto">
          <a:xfrm>
            <a:off x="484188" y="193675"/>
            <a:ext cx="5078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MX" sz="1800" b="1">
                <a:solidFill>
                  <a:srgbClr val="777777"/>
                </a:solidFill>
                <a:latin typeface="Verdana" pitchFamily="34" charset="0"/>
              </a:rPr>
              <a:t>Derecho Procesal Constitucional</a:t>
            </a:r>
            <a:endParaRPr lang="es-ES" sz="1800" b="1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5378" name="Text Box 258"/>
          <p:cNvSpPr txBox="1">
            <a:spLocks noChangeArrowheads="1"/>
          </p:cNvSpPr>
          <p:nvPr/>
        </p:nvSpPr>
        <p:spPr bwMode="auto">
          <a:xfrm>
            <a:off x="471488" y="704850"/>
            <a:ext cx="62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sz="2400" b="1" dirty="0" smtClean="0">
                <a:solidFill>
                  <a:schemeClr val="bg1"/>
                </a:solidFill>
                <a:latin typeface="Verdana" pitchFamily="34" charset="0"/>
              </a:rPr>
              <a:t>¿Y se han presentado abusos?</a:t>
            </a:r>
            <a:endParaRPr lang="es-E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3" name="irc_mi" descr="http://blog.pucp.edu.pe/media/1309/20071103-Jueces%20tragamonedas_2007-mayo-26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52" y="1980431"/>
            <a:ext cx="8352928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7201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1" grpId="0"/>
      <p:bldP spid="5377" grpId="0"/>
      <p:bldP spid="53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5"/>
          <p:cNvSpPr>
            <a:spLocks noChangeAspect="1" noChangeArrowheads="1" noTextEdit="1"/>
          </p:cNvSpPr>
          <p:nvPr/>
        </p:nvSpPr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-1588" y="-114300"/>
            <a:ext cx="10694988" cy="1846263"/>
            <a:chOff x="-1588" y="-77788"/>
            <a:chExt cx="10694988" cy="1846263"/>
          </a:xfrm>
        </p:grpSpPr>
        <p:sp>
          <p:nvSpPr>
            <p:cNvPr id="3081" name="Rectangle 40"/>
            <p:cNvSpPr>
              <a:spLocks noChangeArrowheads="1"/>
            </p:cNvSpPr>
            <p:nvPr/>
          </p:nvSpPr>
          <p:spPr bwMode="auto">
            <a:xfrm>
              <a:off x="0" y="1382713"/>
              <a:ext cx="5332413" cy="385762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2" name="Rectangle 223"/>
            <p:cNvSpPr>
              <a:spLocks noChangeArrowheads="1"/>
            </p:cNvSpPr>
            <p:nvPr/>
          </p:nvSpPr>
          <p:spPr bwMode="auto">
            <a:xfrm>
              <a:off x="0" y="-77788"/>
              <a:ext cx="10693400" cy="709613"/>
            </a:xfrm>
            <a:prstGeom prst="rect">
              <a:avLst/>
            </a:prstGeom>
            <a:solidFill>
              <a:srgbClr val="908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3" name="Rectangle 224"/>
            <p:cNvSpPr>
              <a:spLocks noChangeArrowheads="1"/>
            </p:cNvSpPr>
            <p:nvPr/>
          </p:nvSpPr>
          <p:spPr bwMode="auto">
            <a:xfrm>
              <a:off x="-1588" y="557213"/>
              <a:ext cx="8170863" cy="53975"/>
            </a:xfrm>
            <a:prstGeom prst="rect">
              <a:avLst/>
            </a:prstGeom>
            <a:solidFill>
              <a:srgbClr val="F16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4" name="Rectangle 225"/>
            <p:cNvSpPr>
              <a:spLocks noChangeArrowheads="1"/>
            </p:cNvSpPr>
            <p:nvPr/>
          </p:nvSpPr>
          <p:spPr bwMode="auto">
            <a:xfrm>
              <a:off x="0" y="242888"/>
              <a:ext cx="8323263" cy="314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85" name="Rectangle 226"/>
            <p:cNvSpPr>
              <a:spLocks noChangeArrowheads="1"/>
            </p:cNvSpPr>
            <p:nvPr/>
          </p:nvSpPr>
          <p:spPr bwMode="auto">
            <a:xfrm>
              <a:off x="0" y="611188"/>
              <a:ext cx="10693400" cy="771525"/>
            </a:xfrm>
            <a:prstGeom prst="rect">
              <a:avLst/>
            </a:prstGeom>
            <a:solidFill>
              <a:srgbClr val="6763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5342" name="Text Box 222"/>
          <p:cNvSpPr txBox="1">
            <a:spLocks noChangeArrowheads="1"/>
          </p:cNvSpPr>
          <p:nvPr/>
        </p:nvSpPr>
        <p:spPr bwMode="auto">
          <a:xfrm>
            <a:off x="274602" y="1336675"/>
            <a:ext cx="5000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b="1" dirty="0" smtClean="0">
                <a:solidFill>
                  <a:schemeClr val="bg1"/>
                </a:solidFill>
                <a:latin typeface="Verdana" pitchFamily="34" charset="0"/>
              </a:rPr>
              <a:t>  </a:t>
            </a:r>
            <a:endParaRPr lang="es-E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377" name="Text Box 257"/>
          <p:cNvSpPr txBox="1">
            <a:spLocks noChangeArrowheads="1"/>
          </p:cNvSpPr>
          <p:nvPr/>
        </p:nvSpPr>
        <p:spPr bwMode="auto">
          <a:xfrm>
            <a:off x="484188" y="193675"/>
            <a:ext cx="5078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MX" sz="1800" b="1">
                <a:solidFill>
                  <a:srgbClr val="777777"/>
                </a:solidFill>
                <a:latin typeface="Verdana" pitchFamily="34" charset="0"/>
              </a:rPr>
              <a:t>Derecho Procesal Constitucional</a:t>
            </a:r>
            <a:endParaRPr lang="es-ES" sz="1800" b="1">
              <a:solidFill>
                <a:srgbClr val="777777"/>
              </a:solidFill>
              <a:latin typeface="Verdana" pitchFamily="34" charset="0"/>
            </a:endParaRPr>
          </a:p>
        </p:txBody>
      </p:sp>
      <p:sp>
        <p:nvSpPr>
          <p:cNvPr id="5378" name="Text Box 258"/>
          <p:cNvSpPr txBox="1">
            <a:spLocks noChangeArrowheads="1"/>
          </p:cNvSpPr>
          <p:nvPr/>
        </p:nvSpPr>
        <p:spPr bwMode="auto">
          <a:xfrm>
            <a:off x="471488" y="704850"/>
            <a:ext cx="4946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95363">
              <a:spcBef>
                <a:spcPct val="50000"/>
              </a:spcBef>
            </a:pPr>
            <a:r>
              <a:rPr lang="es-ES" sz="2400" b="1" dirty="0" smtClean="0">
                <a:solidFill>
                  <a:schemeClr val="bg1"/>
                </a:solidFill>
                <a:latin typeface="Verdana" pitchFamily="34" charset="0"/>
              </a:rPr>
              <a:t>Presentación del Curso</a:t>
            </a:r>
            <a:endParaRPr lang="es-E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7" name="16 Imagen" descr="Quiénes Somo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80" y="1805205"/>
            <a:ext cx="9098632" cy="31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4752528" y="5724847"/>
            <a:ext cx="5634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buFont typeface="Wingdings" panose="05000000000000000000" pitchFamily="2" charset="2"/>
              <a:buChar char="q"/>
            </a:pP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s-P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xperiencia 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actual (prácticas, de ser el caso</a:t>
            </a:r>
            <a:r>
              <a:rPr lang="es-P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y </a:t>
            </a:r>
          </a:p>
          <a:p>
            <a:pPr marL="342900" indent="-342900" algn="r">
              <a:buFont typeface="Wingdings" panose="05000000000000000000" pitchFamily="2" charset="2"/>
              <a:buChar char="q"/>
            </a:pPr>
            <a:r>
              <a:rPr lang="es-P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expectativas 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sobre el Curso.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16024" y="5232985"/>
            <a:ext cx="4698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Alejandrina Molina</a:t>
            </a:r>
          </a:p>
          <a:p>
            <a:pPr algn="ctr"/>
            <a:r>
              <a:rPr lang="es-PE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Adjunta de Docencia</a:t>
            </a:r>
          </a:p>
          <a:p>
            <a:pPr algn="ctr"/>
            <a:r>
              <a:rPr lang="es-P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alejandrina.molina@pucp.pe </a:t>
            </a:r>
            <a:endParaRPr lang="es-PE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53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2" grpId="0"/>
      <p:bldP spid="5377" grpId="0"/>
      <p:bldP spid="5378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95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95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Personalizado</PresentationFormat>
  <Paragraphs>120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Verdana</vt:lpstr>
      <vt:lpstr>Wingdings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Base> 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134</cp:revision>
  <dcterms:created xsi:type="dcterms:W3CDTF">2008-03-12T16:27:36Z</dcterms:created>
  <dcterms:modified xsi:type="dcterms:W3CDTF">2020-09-02T18:00:19Z</dcterms:modified>
</cp:coreProperties>
</file>