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78" r:id="rId15"/>
    <p:sldId id="279" r:id="rId16"/>
    <p:sldId id="280" r:id="rId17"/>
    <p:sldId id="281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08/08/2012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08/08/2012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08/08/2012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08/08/2012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08/08/2012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08/08/2012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08/08/2012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08/08/2012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08/08/2012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08/08/2012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08/08/2012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08/08/2012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eclaracioneside@gmail.com" TargetMode="External"/><Relationship Id="rId2" Type="http://schemas.openxmlformats.org/officeDocument/2006/relationships/hyperlink" Target="http://www.declaracioneside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7544" y="1124744"/>
            <a:ext cx="8424936" cy="1470025"/>
          </a:xfrm>
        </p:spPr>
        <p:txBody>
          <a:bodyPr>
            <a:normAutofit fontScale="90000"/>
          </a:bodyPr>
          <a:lstStyle/>
          <a:p>
            <a:r>
              <a:rPr lang="es-MX" b="1" dirty="0" smtClean="0">
                <a:solidFill>
                  <a:srgbClr val="996600"/>
                </a:solidFill>
              </a:rPr>
              <a:t>Envío de </a:t>
            </a:r>
            <a:r>
              <a:rPr lang="es-MX" b="1" dirty="0" smtClean="0">
                <a:solidFill>
                  <a:srgbClr val="996600"/>
                </a:solidFill>
              </a:rPr>
              <a:t>declaraciones informativas del impuesto IDE al SAT con nuestra </a:t>
            </a:r>
            <a:r>
              <a:rPr lang="es-MX" b="1" dirty="0" smtClean="0">
                <a:solidFill>
                  <a:srgbClr val="996600"/>
                </a:solidFill>
              </a:rPr>
              <a:t>solución vía </a:t>
            </a:r>
            <a:r>
              <a:rPr lang="es-MX" b="1" dirty="0" smtClean="0">
                <a:solidFill>
                  <a:srgbClr val="996600"/>
                </a:solidFill>
              </a:rPr>
              <a:t>internet</a:t>
            </a:r>
            <a:endParaRPr lang="es-MX" b="1" dirty="0">
              <a:solidFill>
                <a:srgbClr val="9966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3645024"/>
            <a:ext cx="6400800" cy="2520280"/>
          </a:xfrm>
        </p:spPr>
        <p:txBody>
          <a:bodyPr>
            <a:normAutofit fontScale="92500" lnSpcReduction="10000"/>
          </a:bodyPr>
          <a:lstStyle/>
          <a:p>
            <a:r>
              <a:rPr lang="es-MX" b="1" dirty="0" smtClean="0">
                <a:hlinkClick r:id="rId2"/>
              </a:rPr>
              <a:t>www.declaracioneside.com</a:t>
            </a:r>
            <a:endParaRPr lang="es-MX" b="1" dirty="0" smtClean="0"/>
          </a:p>
          <a:p>
            <a:endParaRPr lang="es-MX" dirty="0" smtClean="0"/>
          </a:p>
          <a:p>
            <a:r>
              <a:rPr lang="es-MX" dirty="0" smtClean="0">
                <a:hlinkClick r:id="rId3"/>
              </a:rPr>
              <a:t>Correo: declaracioneside@gmail.com</a:t>
            </a:r>
            <a:endParaRPr lang="es-MX" dirty="0" smtClean="0"/>
          </a:p>
          <a:p>
            <a:endParaRPr lang="es-MX" dirty="0" smtClean="0"/>
          </a:p>
          <a:p>
            <a:r>
              <a:rPr lang="es-MX" dirty="0" smtClean="0">
                <a:solidFill>
                  <a:schemeClr val="tx1"/>
                </a:solidFill>
              </a:rPr>
              <a:t>Tel. (443) 3244684, Cel. (443) 2180237</a:t>
            </a:r>
            <a:endParaRPr lang="es-MX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64807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Recursos para distribuidores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3573016"/>
            <a:ext cx="8424936" cy="2952328"/>
          </a:xfrm>
        </p:spPr>
        <p:txBody>
          <a:bodyPr>
            <a:normAutofit/>
          </a:bodyPr>
          <a:lstStyle/>
          <a:p>
            <a:pPr algn="just"/>
            <a:r>
              <a:rPr lang="es-MX" sz="2200" dirty="0" smtClean="0">
                <a:solidFill>
                  <a:srgbClr val="002060"/>
                </a:solidFill>
              </a:rPr>
              <a:t>Contamos con </a:t>
            </a:r>
            <a:r>
              <a:rPr lang="es-MX" sz="2200" b="1" dirty="0" smtClean="0">
                <a:solidFill>
                  <a:srgbClr val="002060"/>
                </a:solidFill>
              </a:rPr>
              <a:t>herramientas en línea</a:t>
            </a:r>
            <a:r>
              <a:rPr lang="es-MX" sz="2200" dirty="0" smtClean="0">
                <a:solidFill>
                  <a:srgbClr val="002060"/>
                </a:solidFill>
              </a:rPr>
              <a:t> para guiarle en cada paso, están disponibles después de registrarse como distribuidor e iniciar sesión como </a:t>
            </a:r>
            <a:r>
              <a:rPr lang="es-MX" sz="2200" dirty="0" smtClean="0">
                <a:solidFill>
                  <a:srgbClr val="002060"/>
                </a:solidFill>
              </a:rPr>
              <a:t>tal dentro del menú distribuidores de la página principal</a:t>
            </a:r>
          </a:p>
          <a:p>
            <a:pPr algn="just"/>
            <a:endParaRPr lang="es-MX" sz="2200" dirty="0" smtClean="0">
              <a:solidFill>
                <a:srgbClr val="002060"/>
              </a:solidFill>
            </a:endParaRPr>
          </a:p>
          <a:p>
            <a:pPr algn="just"/>
            <a:r>
              <a:rPr lang="es-MX" sz="2200" dirty="0" smtClean="0">
                <a:solidFill>
                  <a:srgbClr val="002060"/>
                </a:solidFill>
              </a:rPr>
              <a:t>Existen proveedores que le ofrecen </a:t>
            </a:r>
            <a:r>
              <a:rPr lang="es-MX" sz="2200" b="1" dirty="0" smtClean="0">
                <a:solidFill>
                  <a:srgbClr val="002060"/>
                </a:solidFill>
              </a:rPr>
              <a:t>facturación electrónica  gratuita</a:t>
            </a:r>
          </a:p>
          <a:p>
            <a:pPr algn="just"/>
            <a:endParaRPr lang="es-MX" sz="2200" dirty="0">
              <a:solidFill>
                <a:srgbClr val="002060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124744"/>
            <a:ext cx="1800200" cy="181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Difusión del servicio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728789"/>
            <a:ext cx="8229600" cy="312921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MX" sz="2400" dirty="0" smtClean="0">
                <a:solidFill>
                  <a:srgbClr val="002060"/>
                </a:solidFill>
              </a:rPr>
              <a:t>Sugerencias para </a:t>
            </a:r>
            <a:r>
              <a:rPr lang="es-MX" sz="2400" dirty="0" smtClean="0">
                <a:solidFill>
                  <a:srgbClr val="002060"/>
                </a:solidFill>
              </a:rPr>
              <a:t>difundir nuestro servicio: </a:t>
            </a:r>
            <a:r>
              <a:rPr lang="es-MX" sz="2400" dirty="0" smtClean="0">
                <a:solidFill>
                  <a:srgbClr val="002060"/>
                </a:solidFill>
              </a:rPr>
              <a:t>verbal, telefónica, personal, lista de correos, </a:t>
            </a:r>
            <a:r>
              <a:rPr lang="es-MX" sz="2400" dirty="0" smtClean="0">
                <a:solidFill>
                  <a:srgbClr val="002060"/>
                </a:solidFill>
              </a:rPr>
              <a:t>reuniones, eventos, publicidad </a:t>
            </a:r>
            <a:r>
              <a:rPr lang="es-MX" sz="2400" dirty="0" smtClean="0">
                <a:solidFill>
                  <a:srgbClr val="002060"/>
                </a:solidFill>
              </a:rPr>
              <a:t>en línea, directorio o Base de </a:t>
            </a:r>
            <a:r>
              <a:rPr lang="es-MX" sz="2400" dirty="0" smtClean="0">
                <a:solidFill>
                  <a:srgbClr val="002060"/>
                </a:solidFill>
              </a:rPr>
              <a:t>Datos</a:t>
            </a:r>
          </a:p>
          <a:p>
            <a:pPr algn="just">
              <a:buNone/>
            </a:pPr>
            <a:endParaRPr lang="es-MX" sz="24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s-MX" sz="2400" dirty="0" smtClean="0">
                <a:solidFill>
                  <a:srgbClr val="002060"/>
                </a:solidFill>
              </a:rPr>
              <a:t>Proponemos generar un enlace a nuestra </a:t>
            </a:r>
            <a:r>
              <a:rPr lang="es-MX" sz="2400" dirty="0" smtClean="0">
                <a:solidFill>
                  <a:srgbClr val="002060"/>
                </a:solidFill>
              </a:rPr>
              <a:t>página </a:t>
            </a:r>
            <a:r>
              <a:rPr lang="es-MX" sz="2400" dirty="0" smtClean="0">
                <a:solidFill>
                  <a:srgbClr val="002060"/>
                </a:solidFill>
              </a:rPr>
              <a:t>desde su </a:t>
            </a:r>
            <a:r>
              <a:rPr lang="es-MX" sz="2400" dirty="0" smtClean="0">
                <a:solidFill>
                  <a:srgbClr val="002060"/>
                </a:solidFill>
              </a:rPr>
              <a:t>sitio web (si es que tiene uno) </a:t>
            </a:r>
            <a:r>
              <a:rPr lang="es-MX" sz="2400" dirty="0" smtClean="0">
                <a:solidFill>
                  <a:srgbClr val="002060"/>
                </a:solidFill>
              </a:rPr>
              <a:t>vía </a:t>
            </a:r>
            <a:r>
              <a:rPr lang="es-MX" sz="2400" dirty="0" smtClean="0">
                <a:solidFill>
                  <a:srgbClr val="002060"/>
                </a:solidFill>
              </a:rPr>
              <a:t>nuestro </a:t>
            </a:r>
            <a:r>
              <a:rPr lang="es-MX" sz="2400" dirty="0" smtClean="0">
                <a:solidFill>
                  <a:srgbClr val="002060"/>
                </a:solidFill>
              </a:rPr>
              <a:t>logo </a:t>
            </a:r>
            <a:r>
              <a:rPr lang="es-MX" sz="2400" dirty="0" smtClean="0">
                <a:solidFill>
                  <a:srgbClr val="002060"/>
                </a:solidFill>
              </a:rPr>
              <a:t>(</a:t>
            </a:r>
            <a:r>
              <a:rPr lang="es-MX" sz="2400" dirty="0" smtClean="0">
                <a:solidFill>
                  <a:srgbClr val="002060"/>
                </a:solidFill>
              </a:rPr>
              <a:t>M.R.) y viceversa.</a:t>
            </a:r>
            <a:endParaRPr lang="es-MX" sz="2400" dirty="0">
              <a:solidFill>
                <a:srgbClr val="002060"/>
              </a:solidFill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268760"/>
            <a:ext cx="1800200" cy="1989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MX" sz="2200" dirty="0" smtClean="0">
                <a:solidFill>
                  <a:srgbClr val="002060"/>
                </a:solidFill>
              </a:rPr>
              <a:t>Conscientes de sus </a:t>
            </a:r>
            <a:r>
              <a:rPr lang="es-MX" sz="2200" b="1" dirty="0" smtClean="0">
                <a:solidFill>
                  <a:srgbClr val="002060"/>
                </a:solidFill>
              </a:rPr>
              <a:t>relaciones comerciales</a:t>
            </a:r>
            <a:r>
              <a:rPr lang="es-MX" sz="2200" dirty="0" smtClean="0">
                <a:solidFill>
                  <a:srgbClr val="002060"/>
                </a:solidFill>
              </a:rPr>
              <a:t> y </a:t>
            </a:r>
            <a:r>
              <a:rPr lang="es-MX" sz="2200" b="1" dirty="0" smtClean="0">
                <a:solidFill>
                  <a:srgbClr val="002060"/>
                </a:solidFill>
              </a:rPr>
              <a:t>contactos</a:t>
            </a:r>
            <a:r>
              <a:rPr lang="es-MX" sz="2200" dirty="0" smtClean="0">
                <a:solidFill>
                  <a:srgbClr val="002060"/>
                </a:solidFill>
              </a:rPr>
              <a:t>, consideramos que fácilmente logrará </a:t>
            </a:r>
            <a:r>
              <a:rPr lang="es-MX" sz="2200" b="1" dirty="0" smtClean="0">
                <a:solidFill>
                  <a:srgbClr val="002060"/>
                </a:solidFill>
              </a:rPr>
              <a:t>afiliar</a:t>
            </a:r>
            <a:r>
              <a:rPr lang="es-MX" sz="2200" dirty="0" smtClean="0">
                <a:solidFill>
                  <a:srgbClr val="002060"/>
                </a:solidFill>
              </a:rPr>
              <a:t> a nuestro sistema varios de ellos, </a:t>
            </a:r>
            <a:r>
              <a:rPr lang="es-MX" sz="2200" b="1" dirty="0" smtClean="0">
                <a:solidFill>
                  <a:srgbClr val="002060"/>
                </a:solidFill>
              </a:rPr>
              <a:t>generando</a:t>
            </a:r>
            <a:r>
              <a:rPr lang="es-MX" sz="2200" dirty="0" smtClean="0">
                <a:solidFill>
                  <a:srgbClr val="002060"/>
                </a:solidFill>
              </a:rPr>
              <a:t> un nuevo flujo de </a:t>
            </a:r>
            <a:r>
              <a:rPr lang="es-MX" sz="2200" b="1" dirty="0" smtClean="0">
                <a:solidFill>
                  <a:srgbClr val="002060"/>
                </a:solidFill>
              </a:rPr>
              <a:t>ganancias</a:t>
            </a:r>
            <a:r>
              <a:rPr lang="es-MX" sz="2200" dirty="0" smtClean="0">
                <a:solidFill>
                  <a:srgbClr val="002060"/>
                </a:solidFill>
              </a:rPr>
              <a:t>.</a:t>
            </a:r>
          </a:p>
          <a:p>
            <a:pPr algn="just">
              <a:buNone/>
            </a:pPr>
            <a:endParaRPr lang="es-MX" sz="22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endParaRPr lang="es-MX" sz="22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endParaRPr lang="es-MX" sz="22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endParaRPr lang="es-MX" sz="22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endParaRPr lang="es-MX" sz="22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endParaRPr lang="es-MX" sz="22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endParaRPr lang="es-MX" sz="22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endParaRPr lang="es-MX" sz="22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s-MX" sz="2200" dirty="0" smtClean="0">
                <a:solidFill>
                  <a:srgbClr val="002060"/>
                </a:solidFill>
              </a:rPr>
              <a:t>Estaremos </a:t>
            </a:r>
            <a:r>
              <a:rPr lang="es-MX" sz="2200" dirty="0" smtClean="0">
                <a:solidFill>
                  <a:srgbClr val="002060"/>
                </a:solidFill>
              </a:rPr>
              <a:t>muy agradecidos de contar con ustedes para formar </a:t>
            </a:r>
            <a:r>
              <a:rPr lang="es-MX" sz="2200" b="1" dirty="0" smtClean="0">
                <a:solidFill>
                  <a:srgbClr val="002060"/>
                </a:solidFill>
              </a:rPr>
              <a:t>juntos</a:t>
            </a:r>
            <a:r>
              <a:rPr lang="es-MX" sz="2200" dirty="0" smtClean="0">
                <a:solidFill>
                  <a:srgbClr val="002060"/>
                </a:solidFill>
              </a:rPr>
              <a:t> un gran </a:t>
            </a:r>
            <a:r>
              <a:rPr lang="es-MX" sz="2200" b="1" dirty="0" smtClean="0">
                <a:solidFill>
                  <a:srgbClr val="002060"/>
                </a:solidFill>
              </a:rPr>
              <a:t>equipo</a:t>
            </a:r>
            <a:r>
              <a:rPr lang="es-MX" sz="2200" dirty="0" smtClean="0">
                <a:solidFill>
                  <a:srgbClr val="002060"/>
                </a:solidFill>
              </a:rPr>
              <a:t> y </a:t>
            </a:r>
            <a:r>
              <a:rPr lang="es-MX" sz="2200" b="1" dirty="0" smtClean="0">
                <a:solidFill>
                  <a:srgbClr val="002060"/>
                </a:solidFill>
              </a:rPr>
              <a:t>apoyar</a:t>
            </a:r>
            <a:r>
              <a:rPr lang="es-MX" sz="2200" dirty="0" smtClean="0">
                <a:solidFill>
                  <a:srgbClr val="002060"/>
                </a:solidFill>
              </a:rPr>
              <a:t> a las </a:t>
            </a:r>
            <a:r>
              <a:rPr lang="es-MX" sz="2200" dirty="0" smtClean="0">
                <a:solidFill>
                  <a:srgbClr val="002060"/>
                </a:solidFill>
              </a:rPr>
              <a:t>instituciones y empresas financieras </a:t>
            </a:r>
            <a:r>
              <a:rPr lang="es-MX" sz="2200" dirty="0" smtClean="0">
                <a:solidFill>
                  <a:srgbClr val="002060"/>
                </a:solidFill>
              </a:rPr>
              <a:t>en esta necesidad/obligación.</a:t>
            </a:r>
            <a:endParaRPr lang="es-MX" sz="2200" dirty="0">
              <a:solidFill>
                <a:srgbClr val="002060"/>
              </a:solidFill>
            </a:endParaRP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772816"/>
            <a:ext cx="241721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340768"/>
            <a:ext cx="4945455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s-MX" sz="3200" dirty="0" smtClean="0"/>
              <a:t>Registro de distribuidores</a:t>
            </a:r>
            <a:endParaRPr lang="es-MX" sz="32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268760"/>
            <a:ext cx="732472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085850"/>
            <a:ext cx="8764796" cy="479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8640"/>
            <a:ext cx="49911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1" y="1556791"/>
            <a:ext cx="8332874" cy="504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3439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789040"/>
            <a:ext cx="83153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8229600" cy="272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1 Título"/>
          <p:cNvSpPr txBox="1">
            <a:spLocks/>
          </p:cNvSpPr>
          <p:nvPr/>
        </p:nvSpPr>
        <p:spPr>
          <a:xfrm>
            <a:off x="539552" y="47667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Página principal</a:t>
            </a:r>
            <a:endParaRPr kumimoji="0" lang="es-MX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796256"/>
            <a:ext cx="72009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12968" cy="634082"/>
          </a:xfrm>
        </p:spPr>
        <p:txBody>
          <a:bodyPr>
            <a:normAutofit/>
          </a:bodyPr>
          <a:lstStyle/>
          <a:p>
            <a:r>
              <a:rPr lang="es-MX" sz="3200" dirty="0" smtClean="0"/>
              <a:t>Sección gratuita de orientación al público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332657"/>
            <a:ext cx="7772400" cy="864096"/>
          </a:xfrm>
        </p:spPr>
        <p:txBody>
          <a:bodyPr>
            <a:normAutofit/>
          </a:bodyPr>
          <a:lstStyle/>
          <a:p>
            <a:r>
              <a:rPr lang="es-MX" dirty="0" smtClean="0"/>
              <a:t>Servicio dirigido a: 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933056"/>
            <a:ext cx="8064896" cy="2736304"/>
          </a:xfrm>
        </p:spPr>
        <p:txBody>
          <a:bodyPr>
            <a:normAutofit fontScale="85000" lnSpcReduction="20000"/>
          </a:bodyPr>
          <a:lstStyle/>
          <a:p>
            <a:pPr algn="just"/>
            <a:endParaRPr lang="es-MX" dirty="0" smtClean="0">
              <a:solidFill>
                <a:srgbClr val="002060"/>
              </a:solidFill>
            </a:endParaRPr>
          </a:p>
          <a:p>
            <a:pPr algn="just"/>
            <a:r>
              <a:rPr lang="es-MX" dirty="0" smtClean="0">
                <a:solidFill>
                  <a:srgbClr val="002060"/>
                </a:solidFill>
              </a:rPr>
              <a:t>Instituciones </a:t>
            </a:r>
            <a:r>
              <a:rPr lang="es-MX" dirty="0" smtClean="0">
                <a:solidFill>
                  <a:srgbClr val="002060"/>
                </a:solidFill>
              </a:rPr>
              <a:t>financieras, de ahorro, </a:t>
            </a:r>
            <a:r>
              <a:rPr lang="es-MX" dirty="0" smtClean="0">
                <a:solidFill>
                  <a:srgbClr val="002060"/>
                </a:solidFill>
              </a:rPr>
              <a:t>crédito</a:t>
            </a:r>
            <a:r>
              <a:rPr lang="es-MX" dirty="0" smtClean="0">
                <a:solidFill>
                  <a:srgbClr val="002060"/>
                </a:solidFill>
              </a:rPr>
              <a:t>, cooperativas, </a:t>
            </a:r>
            <a:r>
              <a:rPr lang="es-MX" dirty="0" smtClean="0">
                <a:solidFill>
                  <a:srgbClr val="002060"/>
                </a:solidFill>
              </a:rPr>
              <a:t>cajas populares, sociedades financieras, </a:t>
            </a:r>
            <a:r>
              <a:rPr lang="es-MX" dirty="0" smtClean="0">
                <a:solidFill>
                  <a:srgbClr val="002060"/>
                </a:solidFill>
              </a:rPr>
              <a:t>uniones de crédito, </a:t>
            </a:r>
            <a:r>
              <a:rPr lang="es-MX" dirty="0" err="1" smtClean="0">
                <a:solidFill>
                  <a:srgbClr val="002060"/>
                </a:solidFill>
              </a:rPr>
              <a:t>SOFOMes</a:t>
            </a:r>
            <a:r>
              <a:rPr lang="es-MX" dirty="0" smtClean="0">
                <a:solidFill>
                  <a:srgbClr val="002060"/>
                </a:solidFill>
              </a:rPr>
              <a:t>, </a:t>
            </a:r>
            <a:r>
              <a:rPr lang="es-MX" dirty="0" err="1" smtClean="0">
                <a:solidFill>
                  <a:srgbClr val="002060"/>
                </a:solidFill>
              </a:rPr>
              <a:t>SOFINCOs</a:t>
            </a:r>
            <a:r>
              <a:rPr lang="es-MX" dirty="0" smtClean="0">
                <a:solidFill>
                  <a:srgbClr val="002060"/>
                </a:solidFill>
              </a:rPr>
              <a:t>, sociedades de inversión, </a:t>
            </a:r>
            <a:r>
              <a:rPr lang="es-MX" dirty="0" smtClean="0">
                <a:solidFill>
                  <a:srgbClr val="002060"/>
                </a:solidFill>
              </a:rPr>
              <a:t>seguros, fianzas, afores, </a:t>
            </a:r>
            <a:r>
              <a:rPr lang="es-MX" dirty="0" smtClean="0">
                <a:solidFill>
                  <a:srgbClr val="002060"/>
                </a:solidFill>
              </a:rPr>
              <a:t>casas </a:t>
            </a:r>
            <a:r>
              <a:rPr lang="es-MX" dirty="0" smtClean="0">
                <a:solidFill>
                  <a:srgbClr val="002060"/>
                </a:solidFill>
              </a:rPr>
              <a:t>de cambio, casas de bolsa, </a:t>
            </a:r>
            <a:r>
              <a:rPr lang="es-MX" dirty="0" smtClean="0">
                <a:solidFill>
                  <a:srgbClr val="002060"/>
                </a:solidFill>
              </a:rPr>
              <a:t>etc. que </a:t>
            </a:r>
            <a:r>
              <a:rPr lang="es-MX" b="1" dirty="0" smtClean="0">
                <a:solidFill>
                  <a:srgbClr val="002060"/>
                </a:solidFill>
              </a:rPr>
              <a:t>por ley retienen </a:t>
            </a:r>
            <a:r>
              <a:rPr lang="es-MX" dirty="0" smtClean="0">
                <a:solidFill>
                  <a:srgbClr val="002060"/>
                </a:solidFill>
              </a:rPr>
              <a:t>el </a:t>
            </a:r>
            <a:r>
              <a:rPr lang="es-MX" b="1" dirty="0" smtClean="0">
                <a:solidFill>
                  <a:srgbClr val="002060"/>
                </a:solidFill>
              </a:rPr>
              <a:t>IDE</a:t>
            </a:r>
            <a:r>
              <a:rPr lang="es-MX" dirty="0" smtClean="0">
                <a:solidFill>
                  <a:srgbClr val="002060"/>
                </a:solidFill>
              </a:rPr>
              <a:t> a sus clientes o socios</a:t>
            </a:r>
            <a:endParaRPr lang="es-MX" dirty="0">
              <a:solidFill>
                <a:srgbClr val="002060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412776"/>
            <a:ext cx="3793405" cy="2613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s-MX" sz="3200" dirty="0" smtClean="0"/>
              <a:t>Promociones y descuentos</a:t>
            </a:r>
            <a:endParaRPr lang="es-MX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238615"/>
            <a:ext cx="4176464" cy="543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8973748" cy="4791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s-MX" sz="3200" dirty="0" smtClean="0"/>
              <a:t>Redes sociales y razones para contratarnos</a:t>
            </a:r>
            <a:endParaRPr lang="es-MX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19330"/>
            <a:ext cx="8864929" cy="513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32656"/>
            <a:ext cx="73533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628800"/>
            <a:ext cx="854392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60648"/>
            <a:ext cx="7728080" cy="590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316" y="260647"/>
            <a:ext cx="8425148" cy="498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0"/>
            <a:ext cx="780432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600575"/>
            <a:ext cx="84391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864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5229200"/>
            <a:ext cx="61436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7744144" cy="3684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91916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268760"/>
            <a:ext cx="83439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0"/>
            <a:ext cx="7772400" cy="720080"/>
          </a:xfrm>
        </p:spPr>
        <p:txBody>
          <a:bodyPr>
            <a:normAutofit/>
          </a:bodyPr>
          <a:lstStyle/>
          <a:p>
            <a:r>
              <a:rPr lang="es-MX" sz="3200" dirty="0" smtClean="0"/>
              <a:t>IDE: Impuesto a los depósitos en efectivo</a:t>
            </a:r>
            <a:endParaRPr lang="es-MX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3086200"/>
            <a:ext cx="8280920" cy="3771800"/>
          </a:xfrm>
        </p:spPr>
        <p:txBody>
          <a:bodyPr>
            <a:noAutofit/>
          </a:bodyPr>
          <a:lstStyle/>
          <a:p>
            <a:pPr algn="just"/>
            <a:r>
              <a:rPr lang="es-MX" sz="2400" dirty="0" smtClean="0">
                <a:solidFill>
                  <a:srgbClr val="002060"/>
                </a:solidFill>
              </a:rPr>
              <a:t>Las instituciones y empresas del sector financiero del país que reciben un acumulado de depósitos en efectivo mayor a $15,000 mensuales por cliente/socio, deben retener por ley el 3% de impuesto sobre este excedente, y luego pagarlo a la TESOFE mediante bancos autorizados, y finalmente </a:t>
            </a:r>
            <a:r>
              <a:rPr lang="es-MX" sz="2400" b="1" dirty="0" smtClean="0">
                <a:solidFill>
                  <a:srgbClr val="002060"/>
                </a:solidFill>
              </a:rPr>
              <a:t>enviar la declaración informativa</a:t>
            </a:r>
            <a:r>
              <a:rPr lang="es-MX" sz="2400" dirty="0" smtClean="0">
                <a:solidFill>
                  <a:srgbClr val="002060"/>
                </a:solidFill>
              </a:rPr>
              <a:t> que desglosa las retenciones de tales impuestos de forma mensual y anual, exclusivamente a través de un </a:t>
            </a:r>
            <a:r>
              <a:rPr lang="es-MX" sz="2400" b="1" dirty="0" smtClean="0">
                <a:solidFill>
                  <a:srgbClr val="002060"/>
                </a:solidFill>
              </a:rPr>
              <a:t>programa informático</a:t>
            </a:r>
            <a:r>
              <a:rPr lang="es-MX" sz="2400" dirty="0" smtClean="0">
                <a:solidFill>
                  <a:srgbClr val="002060"/>
                </a:solidFill>
              </a:rPr>
              <a:t> para poder declararse ante el SAT</a:t>
            </a:r>
          </a:p>
          <a:p>
            <a:pPr algn="just"/>
            <a:r>
              <a:rPr lang="es-MX" sz="2400" dirty="0" smtClean="0">
                <a:solidFill>
                  <a:srgbClr val="002060"/>
                </a:solidFill>
              </a:rPr>
              <a:t>El no enviar las declaraciones genera multas de hasta $9,500 cada una, y son acumulables.</a:t>
            </a:r>
            <a:endParaRPr lang="es-MX" sz="2400" dirty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764704"/>
            <a:ext cx="28860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92696"/>
            <a:ext cx="8751100" cy="5284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62074"/>
          </a:xfrm>
        </p:spPr>
        <p:txBody>
          <a:bodyPr>
            <a:noAutofit/>
          </a:bodyPr>
          <a:lstStyle/>
          <a:p>
            <a:r>
              <a:rPr lang="es-MX" sz="3200" dirty="0" smtClean="0"/>
              <a:t>Registro del cliente</a:t>
            </a:r>
            <a:endParaRPr lang="es-MX" sz="3200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548680"/>
            <a:ext cx="8046902" cy="485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5448300"/>
            <a:ext cx="52006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s-MX" sz="3200" dirty="0" smtClean="0"/>
              <a:t>Inicio de sesión del cliente</a:t>
            </a:r>
            <a:endParaRPr lang="es-MX" sz="32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1340768"/>
            <a:ext cx="89630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s-MX" sz="3200" dirty="0" smtClean="0"/>
              <a:t>Mi cuenta (cliente)</a:t>
            </a:r>
            <a:endParaRPr lang="es-MX" sz="32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89344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6343650"/>
            <a:ext cx="12001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08720"/>
            <a:ext cx="5132225" cy="221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501008"/>
            <a:ext cx="76485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8784976" cy="778098"/>
          </a:xfrm>
        </p:spPr>
        <p:txBody>
          <a:bodyPr>
            <a:normAutofit/>
          </a:bodyPr>
          <a:lstStyle/>
          <a:p>
            <a:r>
              <a:rPr lang="es-MX" sz="3200" dirty="0" smtClean="0"/>
              <a:t>Carta de Autorización de proveeduría ante el SAT</a:t>
            </a:r>
            <a:endParaRPr lang="es-MX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706090"/>
          </a:xfrm>
        </p:spPr>
        <p:txBody>
          <a:bodyPr>
            <a:normAutofit/>
          </a:bodyPr>
          <a:lstStyle/>
          <a:p>
            <a:r>
              <a:rPr lang="es-MX" sz="3200" dirty="0" smtClean="0"/>
              <a:t>Mi cuenta-&gt;Mis contratos (cliente)</a:t>
            </a:r>
            <a:endParaRPr lang="es-MX" sz="3200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764704"/>
            <a:ext cx="76485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600325"/>
            <a:ext cx="83343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 smtClean="0"/>
              <a:t>Pago de contratos (cliente)</a:t>
            </a:r>
            <a:endParaRPr lang="es-MX" sz="3200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6792"/>
            <a:ext cx="8892480" cy="386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75656" y="2780928"/>
            <a:ext cx="6400800" cy="1752600"/>
          </a:xfrm>
        </p:spPr>
        <p:txBody>
          <a:bodyPr/>
          <a:lstStyle/>
          <a:p>
            <a:r>
              <a:rPr lang="es-MX" dirty="0" smtClean="0">
                <a:solidFill>
                  <a:srgbClr val="00B050"/>
                </a:solidFill>
              </a:rPr>
              <a:t>¡¡ Gracias por su atención !!</a:t>
            </a:r>
            <a:endParaRPr lang="es-MX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1143000"/>
          </a:xfrm>
        </p:spPr>
        <p:txBody>
          <a:bodyPr>
            <a:normAutofit/>
          </a:bodyPr>
          <a:lstStyle/>
          <a:p>
            <a:r>
              <a:rPr lang="es-MX" sz="3200" dirty="0" smtClean="0"/>
              <a:t>Existe desabasto en la proveeduría de este servicio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4232845"/>
            <a:ext cx="8229600" cy="262515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MX" sz="2800" dirty="0" smtClean="0">
                <a:solidFill>
                  <a:srgbClr val="002060"/>
                </a:solidFill>
              </a:rPr>
              <a:t>A nivel nacional, las mismas instituciones financieras se acercan al SAT o a sus contadores para preguntar con quien pueden contratar servicios para enviar sus declaraciones de IDE, pero ni ellos mismos saben a quien recomendar, no existe un padrón de ello.</a:t>
            </a:r>
          </a:p>
          <a:p>
            <a:pPr algn="just">
              <a:buNone/>
            </a:pPr>
            <a:endParaRPr lang="es-MX" sz="2800" dirty="0">
              <a:solidFill>
                <a:srgbClr val="002060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908720"/>
            <a:ext cx="2626791" cy="33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0"/>
            <a:ext cx="8424936" cy="720079"/>
          </a:xfrm>
        </p:spPr>
        <p:txBody>
          <a:bodyPr>
            <a:normAutofit/>
          </a:bodyPr>
          <a:lstStyle/>
          <a:p>
            <a:r>
              <a:rPr lang="es-MX" sz="3200" dirty="0" smtClean="0"/>
              <a:t>Nuestra solución informática para declarar el IDE</a:t>
            </a:r>
            <a:endParaRPr lang="es-MX" sz="32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8568952" cy="2736304"/>
          </a:xfrm>
        </p:spPr>
        <p:txBody>
          <a:bodyPr>
            <a:noAutofit/>
          </a:bodyPr>
          <a:lstStyle/>
          <a:p>
            <a:pPr algn="just"/>
            <a:r>
              <a:rPr lang="es-MX" sz="2400" dirty="0" smtClean="0">
                <a:solidFill>
                  <a:srgbClr val="002060"/>
                </a:solidFill>
              </a:rPr>
              <a:t>Ningún </a:t>
            </a:r>
            <a:r>
              <a:rPr lang="es-MX" sz="2400" dirty="0" smtClean="0">
                <a:solidFill>
                  <a:srgbClr val="002060"/>
                </a:solidFill>
              </a:rPr>
              <a:t>paquete </a:t>
            </a:r>
            <a:r>
              <a:rPr lang="es-MX" sz="2400" b="1" dirty="0" smtClean="0">
                <a:solidFill>
                  <a:srgbClr val="002060"/>
                </a:solidFill>
              </a:rPr>
              <a:t>contable</a:t>
            </a:r>
            <a:r>
              <a:rPr lang="es-MX" sz="2400" dirty="0" smtClean="0">
                <a:solidFill>
                  <a:srgbClr val="002060"/>
                </a:solidFill>
              </a:rPr>
              <a:t> en el mercado maneja este servicio, el </a:t>
            </a:r>
            <a:r>
              <a:rPr lang="es-MX" sz="2400" b="1" dirty="0" smtClean="0">
                <a:solidFill>
                  <a:srgbClr val="002060"/>
                </a:solidFill>
              </a:rPr>
              <a:t>impuesto</a:t>
            </a:r>
            <a:r>
              <a:rPr lang="es-MX" sz="2400" dirty="0" smtClean="0">
                <a:solidFill>
                  <a:srgbClr val="002060"/>
                </a:solidFill>
              </a:rPr>
              <a:t> del </a:t>
            </a:r>
            <a:r>
              <a:rPr lang="es-MX" sz="2400" b="1" dirty="0" smtClean="0">
                <a:solidFill>
                  <a:srgbClr val="002060"/>
                </a:solidFill>
              </a:rPr>
              <a:t>IDE</a:t>
            </a:r>
            <a:r>
              <a:rPr lang="es-MX" sz="2400" dirty="0" smtClean="0">
                <a:solidFill>
                  <a:srgbClr val="002060"/>
                </a:solidFill>
              </a:rPr>
              <a:t> es el </a:t>
            </a:r>
            <a:r>
              <a:rPr lang="es-MX" sz="2400" b="1" dirty="0" smtClean="0">
                <a:solidFill>
                  <a:srgbClr val="002060"/>
                </a:solidFill>
              </a:rPr>
              <a:t>único</a:t>
            </a:r>
            <a:r>
              <a:rPr lang="es-MX" sz="2400" dirty="0" smtClean="0">
                <a:solidFill>
                  <a:srgbClr val="002060"/>
                </a:solidFill>
              </a:rPr>
              <a:t> que </a:t>
            </a:r>
            <a:r>
              <a:rPr lang="es-MX" sz="2400" b="1" dirty="0" smtClean="0">
                <a:solidFill>
                  <a:srgbClr val="002060"/>
                </a:solidFill>
              </a:rPr>
              <a:t>por ley</a:t>
            </a:r>
            <a:r>
              <a:rPr lang="es-MX" sz="2400" dirty="0" smtClean="0">
                <a:solidFill>
                  <a:srgbClr val="002060"/>
                </a:solidFill>
              </a:rPr>
              <a:t> requiere de un </a:t>
            </a:r>
            <a:r>
              <a:rPr lang="es-MX" sz="2400" b="1" dirty="0" smtClean="0">
                <a:solidFill>
                  <a:srgbClr val="002060"/>
                </a:solidFill>
              </a:rPr>
              <a:t>programa informático</a:t>
            </a:r>
            <a:r>
              <a:rPr lang="es-MX" sz="2400" dirty="0" smtClean="0">
                <a:solidFill>
                  <a:srgbClr val="002060"/>
                </a:solidFill>
              </a:rPr>
              <a:t> para poder declararse ante el </a:t>
            </a:r>
            <a:r>
              <a:rPr lang="es-MX" sz="2400" b="1" dirty="0" smtClean="0">
                <a:solidFill>
                  <a:srgbClr val="002060"/>
                </a:solidFill>
              </a:rPr>
              <a:t>SAT</a:t>
            </a:r>
            <a:r>
              <a:rPr lang="es-MX" sz="2400" dirty="0" smtClean="0">
                <a:solidFill>
                  <a:srgbClr val="002060"/>
                </a:solidFill>
              </a:rPr>
              <a:t>, y aquí lo tenemos totalmente </a:t>
            </a:r>
            <a:r>
              <a:rPr lang="es-MX" sz="2400" b="1" dirty="0" smtClean="0">
                <a:solidFill>
                  <a:srgbClr val="002060"/>
                </a:solidFill>
              </a:rPr>
              <a:t>automatizado y en línea</a:t>
            </a:r>
            <a:r>
              <a:rPr lang="es-MX" sz="2400" dirty="0" smtClean="0">
                <a:solidFill>
                  <a:srgbClr val="002060"/>
                </a:solidFill>
              </a:rPr>
              <a:t> </a:t>
            </a:r>
            <a:r>
              <a:rPr lang="es-MX" sz="2400" dirty="0" smtClean="0">
                <a:solidFill>
                  <a:srgbClr val="002060"/>
                </a:solidFill>
              </a:rPr>
              <a:t>listo para usarse, para que el propio usuario sin intermediación envíe sus declaraciones y descargue los acuses de recibo del SAT directamente en su cuenta creada en nuestra página sin necesidad de </a:t>
            </a:r>
            <a:r>
              <a:rPr lang="es-MX" sz="2400" b="1" dirty="0" smtClean="0">
                <a:solidFill>
                  <a:srgbClr val="002060"/>
                </a:solidFill>
              </a:rPr>
              <a:t>instalar ningún programa</a:t>
            </a:r>
            <a:r>
              <a:rPr lang="es-MX" sz="2400" dirty="0" smtClean="0">
                <a:solidFill>
                  <a:srgbClr val="002060"/>
                </a:solidFill>
              </a:rPr>
              <a:t>.</a:t>
            </a:r>
            <a:endParaRPr lang="es-MX" sz="2400" dirty="0">
              <a:solidFill>
                <a:srgbClr val="002060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836712"/>
            <a:ext cx="31242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052736"/>
            <a:ext cx="1629916" cy="82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0120"/>
          </a:xfrm>
        </p:spPr>
        <p:txBody>
          <a:bodyPr>
            <a:normAutofit/>
          </a:bodyPr>
          <a:lstStyle/>
          <a:p>
            <a:r>
              <a:rPr lang="es-MX" sz="3200" b="1" dirty="0" smtClean="0"/>
              <a:t>Propuesta de negocios</a:t>
            </a:r>
            <a:br>
              <a:rPr lang="es-MX" sz="3200" b="1" dirty="0" smtClean="0"/>
            </a:br>
            <a:r>
              <a:rPr lang="es-MX" sz="3200" dirty="0" smtClean="0"/>
              <a:t>Invitación para ser </a:t>
            </a:r>
            <a:r>
              <a:rPr lang="es-MX" sz="3200" b="1" dirty="0" smtClean="0"/>
              <a:t>Distribuidores</a:t>
            </a:r>
            <a:r>
              <a:rPr lang="es-MX" sz="3200" dirty="0" smtClean="0"/>
              <a:t> de nuestro servicio</a:t>
            </a:r>
            <a:endParaRPr lang="es-MX" sz="32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3473624"/>
            <a:ext cx="8712968" cy="3384376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s-MX" dirty="0" smtClean="0">
                <a:solidFill>
                  <a:srgbClr val="002060"/>
                </a:solidFill>
              </a:rPr>
              <a:t>    Activen un importante flujo de </a:t>
            </a:r>
            <a:r>
              <a:rPr lang="es-MX" dirty="0" err="1" smtClean="0">
                <a:solidFill>
                  <a:srgbClr val="002060"/>
                </a:solidFill>
              </a:rPr>
              <a:t>ingre$o</a:t>
            </a:r>
            <a:r>
              <a:rPr lang="es-MX" dirty="0" smtClean="0">
                <a:solidFill>
                  <a:srgbClr val="002060"/>
                </a:solidFill>
              </a:rPr>
              <a:t>$, lo cual puede realizarlo en </a:t>
            </a:r>
            <a:r>
              <a:rPr lang="es-MX" b="1" dirty="0" smtClean="0">
                <a:solidFill>
                  <a:srgbClr val="002060"/>
                </a:solidFill>
              </a:rPr>
              <a:t>www.declaracioneside.com/distribuidores.aspx</a:t>
            </a:r>
            <a:r>
              <a:rPr lang="es-MX" dirty="0" smtClean="0">
                <a:solidFill>
                  <a:srgbClr val="002060"/>
                </a:solidFill>
              </a:rPr>
              <a:t> en la opción </a:t>
            </a:r>
            <a:r>
              <a:rPr lang="es-MX" b="1" dirty="0" smtClean="0">
                <a:solidFill>
                  <a:srgbClr val="002060"/>
                </a:solidFill>
              </a:rPr>
              <a:t>registro</a:t>
            </a:r>
            <a:r>
              <a:rPr lang="es-MX" dirty="0" smtClean="0">
                <a:solidFill>
                  <a:srgbClr val="002060"/>
                </a:solidFill>
              </a:rPr>
              <a:t>, no requiere adquirir ninguna licencia ni realizar ninguna compra, sino recibir comisiones por los </a:t>
            </a:r>
            <a:r>
              <a:rPr lang="es-MX" dirty="0" smtClean="0">
                <a:solidFill>
                  <a:srgbClr val="002060"/>
                </a:solidFill>
              </a:rPr>
              <a:t>clientes </a:t>
            </a:r>
            <a:r>
              <a:rPr lang="es-MX" dirty="0" smtClean="0">
                <a:solidFill>
                  <a:srgbClr val="002060"/>
                </a:solidFill>
              </a:rPr>
              <a:t>que logre afiliar, solo requiere un correo, cuenta bancaria y estar dado de alta en hacienda para emitirnos facturas como comprobantes de sus ganancias. Gane un </a:t>
            </a:r>
            <a:r>
              <a:rPr lang="es-MX" b="1" dirty="0" smtClean="0">
                <a:solidFill>
                  <a:srgbClr val="002060"/>
                </a:solidFill>
              </a:rPr>
              <a:t>8%</a:t>
            </a:r>
            <a:r>
              <a:rPr lang="es-MX" dirty="0" smtClean="0">
                <a:solidFill>
                  <a:srgbClr val="002060"/>
                </a:solidFill>
              </a:rPr>
              <a:t> sobre el precio bruto (antes de impuestos) por contrato inicial con cada cliente que usted logre. Mantenga un 8% de ganancia sobre los pagos de contratos sucesivos de los clientes que usted introdujo siempre y cuando en ese mes y año (del pago del contrato sucesivo) haya ingresado(registrado) a nuevos clientes. Las fechas de cobro son en quincena directo a su cuenta al emitirnos las facturas (electrónicas o impresas) correspondientes. El monto total (neto: después de impuestos) de la factura que Ud. nos emitirá, equivale a dicho 8% que Ud. está </a:t>
            </a:r>
            <a:r>
              <a:rPr lang="es-MX" dirty="0" smtClean="0">
                <a:solidFill>
                  <a:srgbClr val="002060"/>
                </a:solidFill>
              </a:rPr>
              <a:t>recibiendo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1124744"/>
            <a:ext cx="27622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052736"/>
            <a:ext cx="1782337" cy="1942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9" y="1124745"/>
            <a:ext cx="1872207" cy="231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66936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MX" sz="2400" dirty="0" smtClean="0"/>
              <a:t>Es necesario que verifique su </a:t>
            </a:r>
            <a:r>
              <a:rPr lang="es-MX" sz="2400" b="1" dirty="0" smtClean="0"/>
              <a:t>autorización </a:t>
            </a:r>
            <a:r>
              <a:rPr lang="es-MX" sz="2400" b="1" dirty="0" smtClean="0"/>
              <a:t>como distribuidor</a:t>
            </a:r>
            <a:r>
              <a:rPr lang="es-MX" sz="2400" dirty="0" smtClean="0"/>
              <a:t> en </a:t>
            </a:r>
            <a:r>
              <a:rPr lang="es-MX" sz="2400" dirty="0" smtClean="0"/>
              <a:t>la sección "Actualizar mis datos" (la cual emitiremos tras validar su documentación), pues si no está autorizado no se le </a:t>
            </a:r>
            <a:r>
              <a:rPr lang="es-MX" sz="2400" b="1" dirty="0" smtClean="0"/>
              <a:t>acreditarán</a:t>
            </a:r>
            <a:r>
              <a:rPr lang="es-MX" sz="2400" dirty="0" smtClean="0"/>
              <a:t> sus </a:t>
            </a:r>
            <a:r>
              <a:rPr lang="es-MX" sz="2400" b="1" dirty="0" smtClean="0"/>
              <a:t>comisiones</a:t>
            </a:r>
            <a:r>
              <a:rPr lang="es-MX" sz="2400" dirty="0" smtClean="0"/>
              <a:t>, cerciórese de que el cliente se registre ingresando el # de Usted como # de distribuidor (el cual se le asigna al registrarse) pues sin ello el sistema no sabe a quién acreditar las comisiones por ese cliente</a:t>
            </a:r>
            <a:r>
              <a:rPr lang="es-MX" sz="2400" dirty="0" smtClean="0"/>
              <a:t>. </a:t>
            </a:r>
          </a:p>
          <a:p>
            <a:pPr algn="just">
              <a:buNone/>
            </a:pPr>
            <a:endParaRPr lang="es-MX" sz="2400" dirty="0" smtClean="0"/>
          </a:p>
          <a:p>
            <a:pPr algn="just">
              <a:buNone/>
            </a:pPr>
            <a:endParaRPr lang="es-MX" sz="2400" dirty="0" smtClean="0"/>
          </a:p>
          <a:p>
            <a:pPr algn="just">
              <a:buNone/>
            </a:pPr>
            <a:endParaRPr lang="es-MX" sz="2400" dirty="0" smtClean="0"/>
          </a:p>
          <a:p>
            <a:pPr algn="just">
              <a:buNone/>
            </a:pPr>
            <a:endParaRPr lang="es-MX" sz="2400" dirty="0" smtClean="0"/>
          </a:p>
          <a:p>
            <a:pPr algn="just">
              <a:buNone/>
            </a:pPr>
            <a:r>
              <a:rPr lang="es-MX" sz="2400" dirty="0" smtClean="0"/>
              <a:t>La </a:t>
            </a:r>
            <a:r>
              <a:rPr lang="es-MX" sz="2400" b="1" dirty="0" smtClean="0"/>
              <a:t>documentación</a:t>
            </a:r>
            <a:r>
              <a:rPr lang="es-MX" sz="2400" dirty="0" smtClean="0"/>
              <a:t> consiste en escaneo de su cédula fiscal, IFE y CURP para personas físicas, o únicamente de su cédula fiscal para personas morales.</a:t>
            </a:r>
            <a:endParaRPr lang="es-MX" sz="2400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5373216"/>
            <a:ext cx="14859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708920"/>
            <a:ext cx="1617141" cy="154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Logística y Contratos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3068960"/>
            <a:ext cx="9144000" cy="348376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s-MX" sz="2000" dirty="0" smtClean="0">
                <a:solidFill>
                  <a:srgbClr val="002060"/>
                </a:solidFill>
              </a:rPr>
              <a:t>El </a:t>
            </a:r>
            <a:r>
              <a:rPr lang="es-MX" sz="2000" dirty="0" smtClean="0">
                <a:solidFill>
                  <a:srgbClr val="002060"/>
                </a:solidFill>
              </a:rPr>
              <a:t>cliente se </a:t>
            </a:r>
            <a:r>
              <a:rPr lang="es-MX" sz="2000" b="1" dirty="0" smtClean="0">
                <a:solidFill>
                  <a:srgbClr val="002060"/>
                </a:solidFill>
              </a:rPr>
              <a:t>registra</a:t>
            </a:r>
            <a:r>
              <a:rPr lang="es-MX" sz="2000" dirty="0" smtClean="0">
                <a:solidFill>
                  <a:srgbClr val="002060"/>
                </a:solidFill>
              </a:rPr>
              <a:t> con la clave de distribuidor de Usted, inicia sesión, </a:t>
            </a:r>
            <a:r>
              <a:rPr lang="es-MX" sz="2000" dirty="0" smtClean="0">
                <a:solidFill>
                  <a:srgbClr val="002060"/>
                </a:solidFill>
              </a:rPr>
              <a:t>nos envía </a:t>
            </a:r>
            <a:r>
              <a:rPr lang="es-MX" sz="2000" dirty="0" smtClean="0">
                <a:solidFill>
                  <a:srgbClr val="002060"/>
                </a:solidFill>
              </a:rPr>
              <a:t>su </a:t>
            </a:r>
            <a:r>
              <a:rPr lang="es-MX" sz="2000" b="1" dirty="0" smtClean="0">
                <a:solidFill>
                  <a:srgbClr val="002060"/>
                </a:solidFill>
              </a:rPr>
              <a:t>autorización</a:t>
            </a:r>
            <a:r>
              <a:rPr lang="es-MX" sz="2000" dirty="0" smtClean="0">
                <a:solidFill>
                  <a:srgbClr val="002060"/>
                </a:solidFill>
              </a:rPr>
              <a:t> para recibir el servicio de parte nuestra, </a:t>
            </a:r>
            <a:r>
              <a:rPr lang="es-MX" sz="2000" b="1" dirty="0" smtClean="0">
                <a:solidFill>
                  <a:srgbClr val="002060"/>
                </a:solidFill>
              </a:rPr>
              <a:t>SAT</a:t>
            </a:r>
            <a:r>
              <a:rPr lang="es-MX" sz="2000" dirty="0" smtClean="0">
                <a:solidFill>
                  <a:srgbClr val="002060"/>
                </a:solidFill>
              </a:rPr>
              <a:t> autoriza su conexión, el cliente ingresa al área de </a:t>
            </a:r>
            <a:r>
              <a:rPr lang="es-MX" sz="2000" b="1" dirty="0" smtClean="0">
                <a:solidFill>
                  <a:srgbClr val="002060"/>
                </a:solidFill>
              </a:rPr>
              <a:t>contratos</a:t>
            </a:r>
            <a:r>
              <a:rPr lang="es-MX" sz="2000" dirty="0" smtClean="0">
                <a:solidFill>
                  <a:srgbClr val="002060"/>
                </a:solidFill>
              </a:rPr>
              <a:t>, ahí elige los planes y el sistema en automático le aplica promociones, le cotiza y le asigna clave para referencia de </a:t>
            </a:r>
            <a:r>
              <a:rPr lang="es-MX" sz="2000" b="1" dirty="0" smtClean="0">
                <a:solidFill>
                  <a:srgbClr val="002060"/>
                </a:solidFill>
              </a:rPr>
              <a:t>pago</a:t>
            </a:r>
            <a:r>
              <a:rPr lang="es-MX" sz="2000" dirty="0" smtClean="0">
                <a:solidFill>
                  <a:srgbClr val="002060"/>
                </a:solidFill>
              </a:rPr>
              <a:t>, y puede pagar en línea vía tarjeta de crédito/débito, o vía transferencia/deposito referenciado cuyas instrucciones personalizadas recibe por correo, una vez que validamos los pagos, se le notifica y puede comenzar a </a:t>
            </a:r>
            <a:r>
              <a:rPr lang="es-MX" sz="2000" b="1" dirty="0" smtClean="0">
                <a:solidFill>
                  <a:srgbClr val="002060"/>
                </a:solidFill>
              </a:rPr>
              <a:t>enviar declaraciones</a:t>
            </a:r>
            <a:r>
              <a:rPr lang="es-MX" sz="2000" dirty="0" smtClean="0">
                <a:solidFill>
                  <a:srgbClr val="002060"/>
                </a:solidFill>
              </a:rPr>
              <a:t> y horas después, </a:t>
            </a:r>
            <a:r>
              <a:rPr lang="es-MX" sz="2000" b="1" dirty="0" smtClean="0">
                <a:solidFill>
                  <a:srgbClr val="002060"/>
                </a:solidFill>
              </a:rPr>
              <a:t>bajar</a:t>
            </a:r>
            <a:r>
              <a:rPr lang="es-MX" sz="2000" dirty="0" smtClean="0">
                <a:solidFill>
                  <a:srgbClr val="002060"/>
                </a:solidFill>
              </a:rPr>
              <a:t> sus </a:t>
            </a:r>
            <a:r>
              <a:rPr lang="es-MX" sz="2000" b="1" dirty="0" smtClean="0">
                <a:solidFill>
                  <a:srgbClr val="002060"/>
                </a:solidFill>
              </a:rPr>
              <a:t>acuses</a:t>
            </a:r>
            <a:r>
              <a:rPr lang="es-MX" sz="2000" dirty="0" smtClean="0">
                <a:solidFill>
                  <a:srgbClr val="002060"/>
                </a:solidFill>
              </a:rPr>
              <a:t> de recibido. Puede combinar contratos y recontratar cuando gusten. </a:t>
            </a:r>
            <a:endParaRPr lang="es-MX" sz="20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s-MX" sz="2000" dirty="0" smtClean="0">
                <a:solidFill>
                  <a:srgbClr val="002060"/>
                </a:solidFill>
              </a:rPr>
              <a:t>El </a:t>
            </a:r>
            <a:r>
              <a:rPr lang="es-MX" sz="2000" b="1" dirty="0" smtClean="0">
                <a:solidFill>
                  <a:srgbClr val="002060"/>
                </a:solidFill>
              </a:rPr>
              <a:t>contrato</a:t>
            </a:r>
            <a:r>
              <a:rPr lang="es-MX" sz="2000" dirty="0" smtClean="0">
                <a:solidFill>
                  <a:srgbClr val="002060"/>
                </a:solidFill>
              </a:rPr>
              <a:t> para </a:t>
            </a:r>
            <a:r>
              <a:rPr lang="es-MX" sz="2000" b="1" dirty="0" smtClean="0">
                <a:solidFill>
                  <a:srgbClr val="002060"/>
                </a:solidFill>
              </a:rPr>
              <a:t>distribuidor</a:t>
            </a:r>
            <a:r>
              <a:rPr lang="es-MX" sz="2000" dirty="0" smtClean="0">
                <a:solidFill>
                  <a:srgbClr val="002060"/>
                </a:solidFill>
              </a:rPr>
              <a:t> se muestra en el proceso de registro de distribuidor.</a:t>
            </a:r>
            <a:endParaRPr lang="es-MX" sz="2000" dirty="0">
              <a:solidFill>
                <a:srgbClr val="002060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908720"/>
            <a:ext cx="17811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>Precios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2924944"/>
            <a:ext cx="9144000" cy="3600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MX" sz="2200" dirty="0" smtClean="0">
                <a:solidFill>
                  <a:srgbClr val="002060"/>
                </a:solidFill>
              </a:rPr>
              <a:t>Los precios actuales que manejamos son los siguientes</a:t>
            </a:r>
            <a:r>
              <a:rPr lang="es-MX" sz="2200" dirty="0" smtClean="0">
                <a:solidFill>
                  <a:srgbClr val="002060"/>
                </a:solidFill>
              </a:rPr>
              <a:t>:</a:t>
            </a:r>
          </a:p>
          <a:p>
            <a:pPr>
              <a:buNone/>
            </a:pPr>
            <a:endParaRPr lang="es-MX" sz="22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MX" sz="22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s-MX" sz="2200" dirty="0" smtClean="0">
                <a:solidFill>
                  <a:srgbClr val="002060"/>
                </a:solidFill>
              </a:rPr>
              <a:t>Declaración en </a:t>
            </a:r>
            <a:r>
              <a:rPr lang="es-MX" sz="2200" b="1" dirty="0" smtClean="0">
                <a:solidFill>
                  <a:srgbClr val="002060"/>
                </a:solidFill>
              </a:rPr>
              <a:t>Ceros</a:t>
            </a:r>
            <a:r>
              <a:rPr lang="es-MX" sz="2200" dirty="0" smtClean="0">
                <a:solidFill>
                  <a:srgbClr val="002060"/>
                </a:solidFill>
              </a:rPr>
              <a:t> (por envío) $275 + IVA = $</a:t>
            </a:r>
            <a:r>
              <a:rPr lang="es-MX" sz="2200" dirty="0" smtClean="0">
                <a:solidFill>
                  <a:srgbClr val="002060"/>
                </a:solidFill>
              </a:rPr>
              <a:t>319</a:t>
            </a:r>
          </a:p>
          <a:p>
            <a:pPr>
              <a:buNone/>
            </a:pPr>
            <a:endParaRPr lang="es-MX" sz="22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s-MX" sz="2200" dirty="0" smtClean="0">
                <a:solidFill>
                  <a:srgbClr val="002060"/>
                </a:solidFill>
              </a:rPr>
              <a:t>Plan </a:t>
            </a:r>
            <a:r>
              <a:rPr lang="es-MX" sz="2200" b="1" dirty="0" smtClean="0">
                <a:solidFill>
                  <a:srgbClr val="002060"/>
                </a:solidFill>
              </a:rPr>
              <a:t>Básico</a:t>
            </a:r>
            <a:r>
              <a:rPr lang="es-MX" sz="2200" dirty="0" smtClean="0">
                <a:solidFill>
                  <a:srgbClr val="002060"/>
                </a:solidFill>
              </a:rPr>
              <a:t> con datos (por envío) $475 + IVA = $</a:t>
            </a:r>
            <a:r>
              <a:rPr lang="es-MX" sz="2200" dirty="0" smtClean="0">
                <a:solidFill>
                  <a:srgbClr val="002060"/>
                </a:solidFill>
              </a:rPr>
              <a:t>551</a:t>
            </a:r>
          </a:p>
          <a:p>
            <a:pPr>
              <a:buNone/>
            </a:pPr>
            <a:endParaRPr lang="es-MX" sz="22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s-MX" sz="2200" dirty="0" smtClean="0">
                <a:solidFill>
                  <a:srgbClr val="002060"/>
                </a:solidFill>
              </a:rPr>
              <a:t>Plan </a:t>
            </a:r>
            <a:r>
              <a:rPr lang="es-MX" sz="2200" b="1" dirty="0" smtClean="0">
                <a:solidFill>
                  <a:srgbClr val="002060"/>
                </a:solidFill>
              </a:rPr>
              <a:t>Premium</a:t>
            </a:r>
            <a:r>
              <a:rPr lang="es-MX" sz="2200" dirty="0" smtClean="0">
                <a:solidFill>
                  <a:srgbClr val="002060"/>
                </a:solidFill>
              </a:rPr>
              <a:t> (por mes incluye todas las complementarias) $850 + IVA = $</a:t>
            </a:r>
            <a:r>
              <a:rPr lang="es-MX" sz="2200" dirty="0" smtClean="0">
                <a:solidFill>
                  <a:srgbClr val="002060"/>
                </a:solidFill>
              </a:rPr>
              <a:t>986</a:t>
            </a:r>
          </a:p>
          <a:p>
            <a:pPr>
              <a:buNone/>
            </a:pPr>
            <a:endParaRPr lang="es-MX" sz="2200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s-MX" sz="22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s-MX" sz="2200" dirty="0" smtClean="0">
                <a:solidFill>
                  <a:srgbClr val="002060"/>
                </a:solidFill>
              </a:rPr>
              <a:t>Todos los detalles en www.declaracioneside.com/planes.aspx</a:t>
            </a:r>
          </a:p>
          <a:p>
            <a:pPr>
              <a:buNone/>
            </a:pPr>
            <a:endParaRPr lang="es-MX" sz="2200" dirty="0">
              <a:solidFill>
                <a:srgbClr val="002060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764704"/>
            <a:ext cx="1080120" cy="18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949</Words>
  <Application>Microsoft Office PowerPoint</Application>
  <PresentationFormat>Presentación en pantalla (4:3)</PresentationFormat>
  <Paragraphs>69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Tema de Office</vt:lpstr>
      <vt:lpstr>Envío de declaraciones informativas del impuesto IDE al SAT con nuestra solución vía internet</vt:lpstr>
      <vt:lpstr>Servicio dirigido a: </vt:lpstr>
      <vt:lpstr>IDE: Impuesto a los depósitos en efectivo</vt:lpstr>
      <vt:lpstr>Existe desabasto en la proveeduría de este servicio</vt:lpstr>
      <vt:lpstr>Nuestra solución informática para declarar el IDE</vt:lpstr>
      <vt:lpstr>Propuesta de negocios Invitación para ser Distribuidores de nuestro servicio</vt:lpstr>
      <vt:lpstr>Diapositiva 7</vt:lpstr>
      <vt:lpstr>Logística y Contratos</vt:lpstr>
      <vt:lpstr>Precios</vt:lpstr>
      <vt:lpstr>Recursos para distribuidores</vt:lpstr>
      <vt:lpstr>Difusión del servicio</vt:lpstr>
      <vt:lpstr>Diapositiva 12</vt:lpstr>
      <vt:lpstr>Diapositiva 13</vt:lpstr>
      <vt:lpstr>Registro de distribuidores</vt:lpstr>
      <vt:lpstr>Diapositiva 15</vt:lpstr>
      <vt:lpstr>Diapositiva 16</vt:lpstr>
      <vt:lpstr>Diapositiva 17</vt:lpstr>
      <vt:lpstr>Diapositiva 18</vt:lpstr>
      <vt:lpstr>Sección gratuita de orientación al público</vt:lpstr>
      <vt:lpstr>Promociones y descuentos</vt:lpstr>
      <vt:lpstr>Diapositiva 21</vt:lpstr>
      <vt:lpstr>Redes sociales y razones para contratarnos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Registro del cliente</vt:lpstr>
      <vt:lpstr>Inicio de sesión del cliente</vt:lpstr>
      <vt:lpstr>Mi cuenta (cliente)</vt:lpstr>
      <vt:lpstr>Carta de Autorización de proveeduría ante el SAT</vt:lpstr>
      <vt:lpstr>Mi cuenta-&gt;Mis contratos (cliente)</vt:lpstr>
      <vt:lpstr>Pago de contratos (cliente)</vt:lpstr>
      <vt:lpstr>Diapositiva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Envío de declaraciones informativas del impuesto IDE al SAT con nuestra solución vía internet</dc:title>
  <dc:creator>Job</dc:creator>
  <cp:lastModifiedBy>Usuario</cp:lastModifiedBy>
  <cp:revision>10</cp:revision>
  <dcterms:created xsi:type="dcterms:W3CDTF">2012-08-09T01:53:41Z</dcterms:created>
  <dcterms:modified xsi:type="dcterms:W3CDTF">2012-08-09T16:30:57Z</dcterms:modified>
</cp:coreProperties>
</file>