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98" r:id="rId3"/>
    <p:sldId id="257" r:id="rId4"/>
    <p:sldId id="258" r:id="rId5"/>
    <p:sldId id="260" r:id="rId6"/>
    <p:sldId id="259" r:id="rId7"/>
    <p:sldId id="261" r:id="rId8"/>
    <p:sldId id="262" r:id="rId9"/>
    <p:sldId id="302" r:id="rId10"/>
    <p:sldId id="299" r:id="rId11"/>
    <p:sldId id="263" r:id="rId12"/>
    <p:sldId id="264" r:id="rId13"/>
    <p:sldId id="265" r:id="rId14"/>
    <p:sldId id="266" r:id="rId15"/>
    <p:sldId id="267" r:id="rId16"/>
    <p:sldId id="277" r:id="rId17"/>
    <p:sldId id="278" r:id="rId18"/>
    <p:sldId id="279" r:id="rId19"/>
    <p:sldId id="280" r:id="rId20"/>
    <p:sldId id="293" r:id="rId21"/>
    <p:sldId id="300" r:id="rId22"/>
    <p:sldId id="281" r:id="rId23"/>
    <p:sldId id="268" r:id="rId24"/>
    <p:sldId id="269" r:id="rId25"/>
    <p:sldId id="270" r:id="rId26"/>
    <p:sldId id="271" r:id="rId27"/>
    <p:sldId id="272" r:id="rId28"/>
    <p:sldId id="301" r:id="rId29"/>
    <p:sldId id="273" r:id="rId30"/>
    <p:sldId id="295" r:id="rId31"/>
    <p:sldId id="274" r:id="rId32"/>
    <p:sldId id="275" r:id="rId33"/>
    <p:sldId id="276" r:id="rId34"/>
    <p:sldId id="296" r:id="rId35"/>
    <p:sldId id="282" r:id="rId36"/>
    <p:sldId id="284" r:id="rId37"/>
    <p:sldId id="285" r:id="rId38"/>
    <p:sldId id="286" r:id="rId39"/>
    <p:sldId id="287" r:id="rId40"/>
    <p:sldId id="288" r:id="rId41"/>
    <p:sldId id="289" r:id="rId42"/>
    <p:sldId id="290" r:id="rId43"/>
    <p:sldId id="291" r:id="rId44"/>
    <p:sldId id="292" r:id="rId45"/>
    <p:sldId id="294" r:id="rId46"/>
    <p:sldId id="297" r:id="rId4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B9B4E-8D3F-4AFC-BD84-6E05B8747CD4}" type="datetimeFigureOut">
              <a:rPr lang="es-MX" smtClean="0"/>
              <a:pPr/>
              <a:t>01/11/2012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A091B0-1296-4984-934A-127CAC78B7A5}"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2EA091B0-1296-4984-934A-127CAC78B7A5}" type="slidenum">
              <a:rPr lang="es-MX" smtClean="0"/>
              <a:pPr/>
              <a:t>26</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01/11/2012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01/11/2012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01/11/2012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01/11/2012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01/11/2012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01/11/2012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01/11/2012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01/11/2012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01/11/2012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01/11/2012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01/11/2012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01/11/2012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eclaracioneside.com/" TargetMode="External"/><Relationship Id="rId2" Type="http://schemas.openxmlformats.org/officeDocument/2006/relationships/slideLayout" Target="../slideLayouts/slideLayout1.xml"/><Relationship Id="rId1" Type="http://schemas.openxmlformats.org/officeDocument/2006/relationships/audio" Target="file:///D:\portafolio_proyectos\liberados\Cajas\HERENCIA%20RURAL\archivos\ide\IDE%20WEB\fondoMusical.mp3" TargetMode="External"/><Relationship Id="rId5" Type="http://schemas.openxmlformats.org/officeDocument/2006/relationships/image" Target="../media/image1.png"/><Relationship Id="rId4" Type="http://schemas.openxmlformats.org/officeDocument/2006/relationships/hyperlink" Target="mailto:declaracioneside@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declaracioneside.com/guiaTelemarketing.docx"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declaracioneside.com/contratoDistribuidores.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declaracioneside.com/planes.asp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www.declaracioneside.com/registro.aspx" TargetMode="Externa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www.declaracioneside.com/Login.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hyperlink" Target="http://www.youtube.com/embed/sjLYnmTsVro" TargetMode="Externa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www.declaracioneside.com/distribuidores.aspx"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declaracioneside.com/distribuidores.aspx" TargetMode="Externa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declaracioneside.com/planes.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836712"/>
            <a:ext cx="8424936" cy="1470025"/>
          </a:xfrm>
        </p:spPr>
        <p:txBody>
          <a:bodyPr>
            <a:normAutofit/>
          </a:bodyPr>
          <a:lstStyle/>
          <a:p>
            <a:r>
              <a:rPr lang="es-MX" b="1" dirty="0" smtClean="0">
                <a:solidFill>
                  <a:srgbClr val="996600"/>
                </a:solidFill>
              </a:rPr>
              <a:t>Envío de declaraciones informativas de IDE por internet</a:t>
            </a:r>
            <a:endParaRPr lang="es-MX" b="1" dirty="0">
              <a:solidFill>
                <a:srgbClr val="996600"/>
              </a:solidFill>
            </a:endParaRPr>
          </a:p>
        </p:txBody>
      </p:sp>
      <p:sp>
        <p:nvSpPr>
          <p:cNvPr id="3" name="2 Subtítulo"/>
          <p:cNvSpPr>
            <a:spLocks noGrp="1"/>
          </p:cNvSpPr>
          <p:nvPr>
            <p:ph type="subTitle" idx="1"/>
          </p:nvPr>
        </p:nvSpPr>
        <p:spPr>
          <a:xfrm>
            <a:off x="1331640" y="3068960"/>
            <a:ext cx="6400800" cy="3096344"/>
          </a:xfrm>
        </p:spPr>
        <p:txBody>
          <a:bodyPr>
            <a:normAutofit fontScale="92500"/>
          </a:bodyPr>
          <a:lstStyle/>
          <a:p>
            <a:r>
              <a:rPr lang="es-MX" sz="3900" b="1" dirty="0" smtClean="0">
                <a:hlinkClick r:id="rId3"/>
              </a:rPr>
              <a:t>www.declaracioneside.com</a:t>
            </a:r>
            <a:endParaRPr lang="es-MX" sz="3900" b="1" dirty="0" smtClean="0"/>
          </a:p>
          <a:p>
            <a:endParaRPr lang="es-MX" dirty="0" smtClean="0"/>
          </a:p>
          <a:p>
            <a:r>
              <a:rPr lang="es-MX" dirty="0" smtClean="0">
                <a:hlinkClick r:id="rId4"/>
              </a:rPr>
              <a:t>Correo: declaracioneside@gmail.com</a:t>
            </a:r>
            <a:endParaRPr lang="es-MX" dirty="0" smtClean="0"/>
          </a:p>
          <a:p>
            <a:endParaRPr lang="es-MX" dirty="0" smtClean="0"/>
          </a:p>
          <a:p>
            <a:r>
              <a:rPr lang="es-MX" dirty="0" smtClean="0">
                <a:solidFill>
                  <a:schemeClr val="tx1"/>
                </a:solidFill>
              </a:rPr>
              <a:t>Tel. (443) 3244684, Cel. (443) 2180237</a:t>
            </a:r>
            <a:endParaRPr lang="es-MX" dirty="0">
              <a:solidFill>
                <a:schemeClr val="tx1"/>
              </a:solidFill>
            </a:endParaRPr>
          </a:p>
        </p:txBody>
      </p:sp>
      <p:pic>
        <p:nvPicPr>
          <p:cNvPr id="5" name="fondoMusical.mp3">
            <a:hlinkClick r:id="" action="ppaction://media"/>
          </p:cNvPr>
          <p:cNvPicPr>
            <a:picLocks noRot="1" noChangeAspect="1"/>
          </p:cNvPicPr>
          <p:nvPr>
            <a:audioFile r:link="rId1"/>
          </p:nvPr>
        </p:nvPicPr>
        <p:blipFill>
          <a:blip r:embed="rId5" cstate="print"/>
          <a:stretch>
            <a:fillRect/>
          </a:stretch>
        </p:blipFill>
        <p:spPr>
          <a:xfrm>
            <a:off x="4355976" y="234888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numSld="100"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0"/>
            <a:ext cx="8784976" cy="6858000"/>
          </a:xfrm>
        </p:spPr>
        <p:txBody>
          <a:bodyPr>
            <a:noAutofit/>
          </a:bodyPr>
          <a:lstStyle/>
          <a:p>
            <a:pPr algn="just">
              <a:buNone/>
            </a:pPr>
            <a:r>
              <a:rPr lang="es-MX" sz="1700" dirty="0" smtClean="0"/>
              <a:t>Es necesario que verifique su </a:t>
            </a:r>
            <a:r>
              <a:rPr lang="es-MX" sz="1700" b="1" dirty="0" smtClean="0"/>
              <a:t>autorización como distribuidor</a:t>
            </a:r>
            <a:r>
              <a:rPr lang="es-MX" sz="1700" dirty="0" smtClean="0"/>
              <a:t> en la sección “Iniciar sesión como distribuidor" (la cual emitiremos tras validar su documentación), pues si no está autorizado no se le </a:t>
            </a:r>
            <a:r>
              <a:rPr lang="es-MX" sz="1700" b="1" dirty="0" smtClean="0"/>
              <a:t>acreditarán</a:t>
            </a:r>
            <a:r>
              <a:rPr lang="es-MX" sz="1700" dirty="0" smtClean="0"/>
              <a:t> sus </a:t>
            </a:r>
            <a:r>
              <a:rPr lang="es-MX" sz="1700" b="1" dirty="0" smtClean="0"/>
              <a:t>comisiones</a:t>
            </a:r>
            <a:r>
              <a:rPr lang="es-MX" sz="1700" dirty="0" smtClean="0"/>
              <a:t>.</a:t>
            </a:r>
          </a:p>
          <a:p>
            <a:pPr algn="just">
              <a:buNone/>
            </a:pPr>
            <a:endParaRPr lang="es-MX" sz="1700" dirty="0" smtClean="0"/>
          </a:p>
          <a:p>
            <a:pPr algn="just">
              <a:buNone/>
            </a:pPr>
            <a:r>
              <a:rPr lang="es-MX" sz="1700" dirty="0" smtClean="0"/>
              <a:t> </a:t>
            </a:r>
          </a:p>
          <a:p>
            <a:pPr algn="just">
              <a:buNone/>
            </a:pPr>
            <a:endParaRPr lang="es-MX" sz="1700" dirty="0" smtClean="0"/>
          </a:p>
          <a:p>
            <a:pPr algn="just">
              <a:buNone/>
            </a:pPr>
            <a:endParaRPr lang="es-MX" sz="1700" dirty="0" smtClean="0"/>
          </a:p>
          <a:p>
            <a:pPr algn="just">
              <a:buNone/>
            </a:pPr>
            <a:r>
              <a:rPr lang="es-MX" sz="1700" dirty="0" smtClean="0"/>
              <a:t>Cerciórese de iniciar sesión como distribuidor, ir al sistema de prospección, buscar el cliente antes de contactarlo para ver si no ha sido ya prospectado, en caso de estar libre, registrar la prospección de él en base a la </a:t>
            </a:r>
            <a:r>
              <a:rPr lang="es-MX" sz="1700" dirty="0" smtClean="0">
                <a:hlinkClick r:id="rId2"/>
              </a:rPr>
              <a:t>guía de </a:t>
            </a:r>
            <a:r>
              <a:rPr lang="es-MX" sz="1700" dirty="0" err="1" smtClean="0">
                <a:hlinkClick r:id="rId2"/>
              </a:rPr>
              <a:t>Telemarketing</a:t>
            </a:r>
            <a:r>
              <a:rPr lang="es-MX" sz="1700" dirty="0" smtClean="0"/>
              <a:t>, de esa forma los clientes quedan con su </a:t>
            </a:r>
            <a:r>
              <a:rPr lang="es-MX" sz="1700" b="1" dirty="0" smtClean="0"/>
              <a:t>referencia de prospección</a:t>
            </a:r>
            <a:r>
              <a:rPr lang="es-MX" sz="1700" dirty="0" smtClean="0"/>
              <a:t> y al recibir un registro de cliente, el área de administración verifica por quien fue prospectado dicho cliente para </a:t>
            </a:r>
            <a:r>
              <a:rPr lang="es-MX" sz="1700" b="1" dirty="0" smtClean="0"/>
              <a:t>vincularle </a:t>
            </a:r>
            <a:r>
              <a:rPr lang="es-MX" sz="1700" dirty="0" smtClean="0"/>
              <a:t>las </a:t>
            </a:r>
            <a:r>
              <a:rPr lang="es-MX" sz="1700" b="1" dirty="0" smtClean="0"/>
              <a:t>comisiones</a:t>
            </a:r>
            <a:r>
              <a:rPr lang="es-MX" sz="1700" dirty="0" smtClean="0"/>
              <a:t>. </a:t>
            </a:r>
          </a:p>
          <a:p>
            <a:pPr algn="just">
              <a:buNone/>
            </a:pPr>
            <a:endParaRPr lang="es-MX" sz="1700" dirty="0" smtClean="0"/>
          </a:p>
          <a:p>
            <a:pPr algn="just">
              <a:buNone/>
            </a:pPr>
            <a:r>
              <a:rPr lang="es-MX" sz="1700" b="1" dirty="0" smtClean="0"/>
              <a:t>Documentación</a:t>
            </a:r>
            <a:r>
              <a:rPr lang="es-MX" sz="1700" dirty="0" smtClean="0"/>
              <a:t> para persona física: escaneados IFE, CURP, comprobante de domicilio reciente (y si optaste por el esquema de inscripción al SAT tu hoja de inscripción/registro en el RFC)</a:t>
            </a:r>
          </a:p>
          <a:p>
            <a:pPr>
              <a:buNone/>
            </a:pPr>
            <a:r>
              <a:rPr lang="es-MX" sz="1700" b="1" dirty="0" smtClean="0"/>
              <a:t>Documentación</a:t>
            </a:r>
            <a:r>
              <a:rPr lang="es-MX" sz="1700" dirty="0" smtClean="0"/>
              <a:t> para persona moral: escaneados comprobante de domicilio reciente, (y si optaste por el esquema de inscripción al SAT la hoja de inscripción/registro en el RFC)</a:t>
            </a:r>
          </a:p>
          <a:p>
            <a:pPr>
              <a:buNone/>
            </a:pPr>
            <a:endParaRPr lang="es-MX" sz="1700" dirty="0" smtClean="0"/>
          </a:p>
          <a:p>
            <a:pPr>
              <a:buNone/>
            </a:pPr>
            <a:endParaRPr lang="es-MX" sz="1700" dirty="0" smtClean="0"/>
          </a:p>
          <a:p>
            <a:pPr>
              <a:buNone/>
            </a:pPr>
            <a:r>
              <a:rPr lang="es-MX" sz="1700" dirty="0" smtClean="0"/>
              <a:t>El registro de clientes así como la presentación de sus declaraciones en el sistema, puede realizarla el cliente por si mismo o bien puede estar a cargo del distribuidor, en este último caso, el distribuidor deberá usar un correo distinto para administrar cada institución, y si desea que las facturas de sus clientes salgan a nombre del distribuidor, indicará sus datos de facturación al registrarse como distribuidor. </a:t>
            </a:r>
            <a:br>
              <a:rPr lang="es-MX" sz="1700" dirty="0" smtClean="0"/>
            </a:br>
            <a:endParaRPr lang="es-MX" sz="1700" dirty="0" smtClean="0"/>
          </a:p>
        </p:txBody>
      </p:sp>
      <p:pic>
        <p:nvPicPr>
          <p:cNvPr id="30723" name="Picture 3"/>
          <p:cNvPicPr>
            <a:picLocks noChangeAspect="1" noChangeArrowheads="1"/>
          </p:cNvPicPr>
          <p:nvPr/>
        </p:nvPicPr>
        <p:blipFill>
          <a:blip r:embed="rId3" cstate="print"/>
          <a:srcRect/>
          <a:stretch>
            <a:fillRect/>
          </a:stretch>
        </p:blipFill>
        <p:spPr bwMode="auto">
          <a:xfrm>
            <a:off x="7524328" y="4725144"/>
            <a:ext cx="792088" cy="690538"/>
          </a:xfrm>
          <a:prstGeom prst="rect">
            <a:avLst/>
          </a:prstGeom>
          <a:noFill/>
          <a:ln w="9525">
            <a:noFill/>
            <a:miter lim="800000"/>
            <a:headEnd/>
            <a:tailEnd/>
          </a:ln>
        </p:spPr>
      </p:pic>
      <p:pic>
        <p:nvPicPr>
          <p:cNvPr id="30726" name="Picture 6"/>
          <p:cNvPicPr>
            <a:picLocks noChangeAspect="1" noChangeArrowheads="1"/>
          </p:cNvPicPr>
          <p:nvPr/>
        </p:nvPicPr>
        <p:blipFill>
          <a:blip r:embed="rId4" cstate="print"/>
          <a:srcRect/>
          <a:stretch>
            <a:fillRect/>
          </a:stretch>
        </p:blipFill>
        <p:spPr bwMode="auto">
          <a:xfrm>
            <a:off x="3923928" y="692696"/>
            <a:ext cx="1296144" cy="1241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648072"/>
          </a:xfrm>
        </p:spPr>
        <p:txBody>
          <a:bodyPr>
            <a:normAutofit fontScale="90000"/>
          </a:bodyPr>
          <a:lstStyle/>
          <a:p>
            <a:r>
              <a:rPr lang="es-MX" dirty="0" smtClean="0"/>
              <a:t>Logística y Contratos</a:t>
            </a:r>
            <a:endParaRPr lang="es-MX" dirty="0"/>
          </a:p>
        </p:txBody>
      </p:sp>
      <p:sp>
        <p:nvSpPr>
          <p:cNvPr id="3" name="2 Marcador de contenido"/>
          <p:cNvSpPr>
            <a:spLocks noGrp="1"/>
          </p:cNvSpPr>
          <p:nvPr>
            <p:ph idx="1"/>
          </p:nvPr>
        </p:nvSpPr>
        <p:spPr>
          <a:xfrm>
            <a:off x="0" y="2060848"/>
            <a:ext cx="9144000" cy="4491880"/>
          </a:xfrm>
        </p:spPr>
        <p:txBody>
          <a:bodyPr>
            <a:noAutofit/>
          </a:bodyPr>
          <a:lstStyle/>
          <a:p>
            <a:pPr algn="just">
              <a:buNone/>
            </a:pPr>
            <a:r>
              <a:rPr lang="es-MX" sz="1800" dirty="0" smtClean="0">
                <a:solidFill>
                  <a:srgbClr val="002060"/>
                </a:solidFill>
              </a:rPr>
              <a:t>El cliente se </a:t>
            </a:r>
            <a:r>
              <a:rPr lang="es-MX" sz="1800" b="1" dirty="0" smtClean="0">
                <a:solidFill>
                  <a:srgbClr val="002060"/>
                </a:solidFill>
              </a:rPr>
              <a:t>registra</a:t>
            </a:r>
            <a:r>
              <a:rPr lang="es-MX" sz="1800" dirty="0" smtClean="0">
                <a:solidFill>
                  <a:srgbClr val="002060"/>
                </a:solidFill>
              </a:rPr>
              <a:t> con una clave de distribuidor, inicia sesión, nos envía su </a:t>
            </a:r>
            <a:r>
              <a:rPr lang="es-MX" sz="1800" b="1" dirty="0" smtClean="0">
                <a:solidFill>
                  <a:srgbClr val="002060"/>
                </a:solidFill>
              </a:rPr>
              <a:t>autorización</a:t>
            </a:r>
            <a:r>
              <a:rPr lang="es-MX" sz="1800" dirty="0" smtClean="0">
                <a:solidFill>
                  <a:srgbClr val="002060"/>
                </a:solidFill>
              </a:rPr>
              <a:t> para recibir el servicio de parte nuestra, cubre su </a:t>
            </a:r>
            <a:r>
              <a:rPr lang="es-MX" sz="1800" b="1" dirty="0" smtClean="0">
                <a:solidFill>
                  <a:srgbClr val="002060"/>
                </a:solidFill>
              </a:rPr>
              <a:t>inscripción </a:t>
            </a:r>
            <a:r>
              <a:rPr lang="es-MX" sz="1800" dirty="0" smtClean="0">
                <a:solidFill>
                  <a:srgbClr val="002060"/>
                </a:solidFill>
              </a:rPr>
              <a:t>única, tramitamos y configuramos con el </a:t>
            </a:r>
            <a:r>
              <a:rPr lang="es-MX" sz="1800" b="1" dirty="0" smtClean="0">
                <a:solidFill>
                  <a:srgbClr val="002060"/>
                </a:solidFill>
              </a:rPr>
              <a:t>SAT</a:t>
            </a:r>
            <a:r>
              <a:rPr lang="es-MX" sz="1800" dirty="0" smtClean="0">
                <a:solidFill>
                  <a:srgbClr val="002060"/>
                </a:solidFill>
              </a:rPr>
              <a:t> su canal de conexión, el cliente ingresa al área de </a:t>
            </a:r>
            <a:r>
              <a:rPr lang="es-MX" sz="1800" b="1" dirty="0" smtClean="0">
                <a:solidFill>
                  <a:srgbClr val="002060"/>
                </a:solidFill>
              </a:rPr>
              <a:t>contratos</a:t>
            </a:r>
            <a:r>
              <a:rPr lang="es-MX" sz="1800" dirty="0" smtClean="0">
                <a:solidFill>
                  <a:srgbClr val="002060"/>
                </a:solidFill>
              </a:rPr>
              <a:t>, ahí elige los planes y el sistema en automático le aplica promociones, le cotiza y le asigna clave para referencia de </a:t>
            </a:r>
            <a:r>
              <a:rPr lang="es-MX" sz="1800" b="1" dirty="0" smtClean="0">
                <a:solidFill>
                  <a:srgbClr val="002060"/>
                </a:solidFill>
              </a:rPr>
              <a:t>pago</a:t>
            </a:r>
            <a:r>
              <a:rPr lang="es-MX" sz="1800" dirty="0" smtClean="0">
                <a:solidFill>
                  <a:srgbClr val="002060"/>
                </a:solidFill>
              </a:rPr>
              <a:t>, y puede pagar en línea vía tarjeta de crédito/débito, o vía transferencia/deposito referenciado cuyas instrucciones personalizadas recibe por correo, una vez que validamos los pagos, se le notifica y puede comenzar a </a:t>
            </a:r>
            <a:r>
              <a:rPr lang="es-MX" sz="1800" b="1" dirty="0" smtClean="0">
                <a:solidFill>
                  <a:srgbClr val="002060"/>
                </a:solidFill>
              </a:rPr>
              <a:t>enviar declaraciones</a:t>
            </a:r>
            <a:r>
              <a:rPr lang="es-MX" sz="1800" dirty="0" smtClean="0">
                <a:solidFill>
                  <a:srgbClr val="002060"/>
                </a:solidFill>
              </a:rPr>
              <a:t> y horas después, </a:t>
            </a:r>
            <a:r>
              <a:rPr lang="es-MX" sz="1800" b="1" dirty="0" smtClean="0">
                <a:solidFill>
                  <a:srgbClr val="002060"/>
                </a:solidFill>
              </a:rPr>
              <a:t>bajar</a:t>
            </a:r>
            <a:r>
              <a:rPr lang="es-MX" sz="1800" dirty="0" smtClean="0">
                <a:solidFill>
                  <a:srgbClr val="002060"/>
                </a:solidFill>
              </a:rPr>
              <a:t> sus </a:t>
            </a:r>
            <a:r>
              <a:rPr lang="es-MX" sz="1800" b="1" dirty="0" smtClean="0">
                <a:solidFill>
                  <a:srgbClr val="002060"/>
                </a:solidFill>
              </a:rPr>
              <a:t>acuses</a:t>
            </a:r>
            <a:r>
              <a:rPr lang="es-MX" sz="1800" dirty="0" smtClean="0">
                <a:solidFill>
                  <a:srgbClr val="002060"/>
                </a:solidFill>
              </a:rPr>
              <a:t> de recibo emitidos por el SAT, recibe en su correo las </a:t>
            </a:r>
            <a:r>
              <a:rPr lang="es-MX" sz="1800" b="1" dirty="0" smtClean="0">
                <a:solidFill>
                  <a:srgbClr val="002060"/>
                </a:solidFill>
              </a:rPr>
              <a:t>facturas</a:t>
            </a:r>
            <a:r>
              <a:rPr lang="es-MX" sz="1800" dirty="0" smtClean="0">
                <a:solidFill>
                  <a:srgbClr val="002060"/>
                </a:solidFill>
              </a:rPr>
              <a:t> electrónicas de cada pago que haya realizado, se le factura con los datos que haya definido en su registro. Puede combinar contratos, teniendo varios activos a la vez, uno para cada plan, y recontratar cuando guste sin esperas. </a:t>
            </a:r>
          </a:p>
          <a:p>
            <a:pPr algn="just">
              <a:buNone/>
            </a:pPr>
            <a:r>
              <a:rPr lang="es-MX" sz="1800" dirty="0" smtClean="0">
                <a:solidFill>
                  <a:srgbClr val="002060"/>
                </a:solidFill>
              </a:rPr>
              <a:t>La facturación y servicio al cliente es por cuenta de declaraciones IDE.  El distribuidor se enfoca en lograr afiliar clientes y en estar pendiente de que renueven contratos, así como emitir facturas para cobrar comisiones.</a:t>
            </a:r>
          </a:p>
          <a:p>
            <a:pPr algn="just">
              <a:buNone/>
            </a:pPr>
            <a:r>
              <a:rPr lang="es-MX" sz="1800" dirty="0" smtClean="0">
                <a:solidFill>
                  <a:srgbClr val="002060"/>
                </a:solidFill>
              </a:rPr>
              <a:t>Consulte aquí el </a:t>
            </a:r>
            <a:r>
              <a:rPr lang="es-MX" sz="1800" b="1" dirty="0" smtClean="0">
                <a:solidFill>
                  <a:srgbClr val="002060"/>
                </a:solidFill>
                <a:hlinkClick r:id="rId2"/>
              </a:rPr>
              <a:t>contrato</a:t>
            </a:r>
            <a:r>
              <a:rPr lang="es-MX" sz="1800" dirty="0" smtClean="0">
                <a:solidFill>
                  <a:srgbClr val="002060"/>
                </a:solidFill>
                <a:hlinkClick r:id="rId2"/>
              </a:rPr>
              <a:t> para </a:t>
            </a:r>
            <a:r>
              <a:rPr lang="es-MX" sz="1800" b="1" dirty="0" smtClean="0">
                <a:solidFill>
                  <a:srgbClr val="002060"/>
                </a:solidFill>
                <a:hlinkClick r:id="rId2"/>
              </a:rPr>
              <a:t>distribuidor</a:t>
            </a:r>
            <a:r>
              <a:rPr lang="es-MX" sz="1800" b="1" dirty="0" smtClean="0">
                <a:solidFill>
                  <a:srgbClr val="002060"/>
                </a:solidFill>
              </a:rPr>
              <a:t>, </a:t>
            </a:r>
            <a:r>
              <a:rPr lang="es-MX" sz="1800" dirty="0" smtClean="0">
                <a:solidFill>
                  <a:srgbClr val="002060"/>
                </a:solidFill>
              </a:rPr>
              <a:t>también disponible en el registro de distribuidor</a:t>
            </a:r>
            <a:endParaRPr lang="es-MX" sz="1800" dirty="0">
              <a:solidFill>
                <a:srgbClr val="002060"/>
              </a:solidFill>
            </a:endParaRPr>
          </a:p>
        </p:txBody>
      </p:sp>
      <p:pic>
        <p:nvPicPr>
          <p:cNvPr id="31746" name="Picture 2"/>
          <p:cNvPicPr>
            <a:picLocks noChangeAspect="1" noChangeArrowheads="1"/>
          </p:cNvPicPr>
          <p:nvPr/>
        </p:nvPicPr>
        <p:blipFill>
          <a:blip r:embed="rId3" cstate="print"/>
          <a:srcRect/>
          <a:stretch>
            <a:fillRect/>
          </a:stretch>
        </p:blipFill>
        <p:spPr bwMode="auto">
          <a:xfrm>
            <a:off x="3779912" y="548680"/>
            <a:ext cx="1224136" cy="14532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706090"/>
          </a:xfrm>
        </p:spPr>
        <p:txBody>
          <a:bodyPr>
            <a:normAutofit fontScale="90000"/>
          </a:bodyPr>
          <a:lstStyle/>
          <a:p>
            <a:r>
              <a:rPr lang="es-MX" b="1" dirty="0" smtClean="0">
                <a:solidFill>
                  <a:srgbClr val="002060"/>
                </a:solidFill>
              </a:rPr>
              <a:t>Precios</a:t>
            </a:r>
            <a:endParaRPr lang="es-MX" b="1" dirty="0">
              <a:solidFill>
                <a:srgbClr val="002060"/>
              </a:solidFill>
            </a:endParaRPr>
          </a:p>
        </p:txBody>
      </p:sp>
      <p:sp>
        <p:nvSpPr>
          <p:cNvPr id="3" name="2 Marcador de contenido"/>
          <p:cNvSpPr>
            <a:spLocks noGrp="1"/>
          </p:cNvSpPr>
          <p:nvPr>
            <p:ph idx="1"/>
          </p:nvPr>
        </p:nvSpPr>
        <p:spPr>
          <a:xfrm>
            <a:off x="0" y="2564904"/>
            <a:ext cx="9144000" cy="3960440"/>
          </a:xfrm>
        </p:spPr>
        <p:txBody>
          <a:bodyPr>
            <a:normAutofit fontScale="85000" lnSpcReduction="20000"/>
          </a:bodyPr>
          <a:lstStyle/>
          <a:p>
            <a:pPr>
              <a:buNone/>
            </a:pPr>
            <a:r>
              <a:rPr lang="es-MX" sz="2200" dirty="0" smtClean="0">
                <a:solidFill>
                  <a:srgbClr val="002060"/>
                </a:solidFill>
              </a:rPr>
              <a:t>Los precios actuales que manejamos son los siguientes:</a:t>
            </a:r>
          </a:p>
          <a:p>
            <a:pPr>
              <a:buNone/>
            </a:pPr>
            <a:endParaRPr lang="es-MX" sz="2200" dirty="0" smtClean="0">
              <a:solidFill>
                <a:srgbClr val="002060"/>
              </a:solidFill>
            </a:endParaRPr>
          </a:p>
          <a:p>
            <a:pPr>
              <a:buNone/>
            </a:pPr>
            <a:endParaRPr lang="es-MX" sz="2200" dirty="0" smtClean="0">
              <a:solidFill>
                <a:srgbClr val="002060"/>
              </a:solidFill>
            </a:endParaRPr>
          </a:p>
          <a:p>
            <a:pPr>
              <a:buNone/>
            </a:pPr>
            <a:r>
              <a:rPr lang="es-MX" sz="2200" dirty="0" smtClean="0">
                <a:solidFill>
                  <a:srgbClr val="002060"/>
                </a:solidFill>
              </a:rPr>
              <a:t>Declaración en </a:t>
            </a:r>
            <a:r>
              <a:rPr lang="es-MX" sz="2200" b="1" dirty="0" smtClean="0">
                <a:solidFill>
                  <a:srgbClr val="996600"/>
                </a:solidFill>
              </a:rPr>
              <a:t>Ceros</a:t>
            </a:r>
            <a:r>
              <a:rPr lang="es-MX" sz="2200" dirty="0" smtClean="0">
                <a:solidFill>
                  <a:srgbClr val="002060"/>
                </a:solidFill>
              </a:rPr>
              <a:t> (por envío) $275 + IVA = $319</a:t>
            </a:r>
          </a:p>
          <a:p>
            <a:pPr>
              <a:buNone/>
            </a:pPr>
            <a:endParaRPr lang="es-MX" sz="2200" dirty="0" smtClean="0">
              <a:solidFill>
                <a:srgbClr val="002060"/>
              </a:solidFill>
            </a:endParaRPr>
          </a:p>
          <a:p>
            <a:pPr>
              <a:buNone/>
            </a:pPr>
            <a:r>
              <a:rPr lang="es-MX" sz="2200" dirty="0" smtClean="0">
                <a:solidFill>
                  <a:srgbClr val="002060"/>
                </a:solidFill>
              </a:rPr>
              <a:t>Plan </a:t>
            </a:r>
            <a:r>
              <a:rPr lang="es-MX" sz="2200" b="1" dirty="0" smtClean="0">
                <a:solidFill>
                  <a:srgbClr val="996600"/>
                </a:solidFill>
              </a:rPr>
              <a:t>Básico</a:t>
            </a:r>
            <a:r>
              <a:rPr lang="es-MX" sz="2200" dirty="0" smtClean="0">
                <a:solidFill>
                  <a:srgbClr val="002060"/>
                </a:solidFill>
              </a:rPr>
              <a:t> con datos (por envío) $475 + IVA = $551</a:t>
            </a:r>
          </a:p>
          <a:p>
            <a:pPr>
              <a:buNone/>
            </a:pPr>
            <a:endParaRPr lang="es-MX" sz="2200" dirty="0" smtClean="0">
              <a:solidFill>
                <a:srgbClr val="002060"/>
              </a:solidFill>
            </a:endParaRPr>
          </a:p>
          <a:p>
            <a:pPr>
              <a:buNone/>
            </a:pPr>
            <a:r>
              <a:rPr lang="es-MX" sz="2200" dirty="0" smtClean="0">
                <a:solidFill>
                  <a:srgbClr val="002060"/>
                </a:solidFill>
              </a:rPr>
              <a:t>Plan </a:t>
            </a:r>
            <a:r>
              <a:rPr lang="es-MX" sz="2800" b="1" dirty="0" smtClean="0">
                <a:solidFill>
                  <a:srgbClr val="996600"/>
                </a:solidFill>
              </a:rPr>
              <a:t>Premium</a:t>
            </a:r>
            <a:r>
              <a:rPr lang="es-MX" sz="2800" dirty="0" smtClean="0">
                <a:solidFill>
                  <a:srgbClr val="002060"/>
                </a:solidFill>
              </a:rPr>
              <a:t> </a:t>
            </a:r>
            <a:r>
              <a:rPr lang="es-MX" sz="2200" dirty="0" smtClean="0">
                <a:solidFill>
                  <a:srgbClr val="002060"/>
                </a:solidFill>
              </a:rPr>
              <a:t>(por mes incluye complementarias </a:t>
            </a:r>
            <a:r>
              <a:rPr lang="es-MX" sz="2200" dirty="0" smtClean="0">
                <a:solidFill>
                  <a:srgbClr val="7030A0"/>
                </a:solidFill>
              </a:rPr>
              <a:t>ilimitadas</a:t>
            </a:r>
            <a:r>
              <a:rPr lang="es-MX" sz="2200" dirty="0" smtClean="0">
                <a:solidFill>
                  <a:srgbClr val="002060"/>
                </a:solidFill>
              </a:rPr>
              <a:t>) $850 + IVA = $986</a:t>
            </a:r>
          </a:p>
          <a:p>
            <a:pPr>
              <a:buNone/>
            </a:pPr>
            <a:endParaRPr lang="es-MX" sz="2200" dirty="0" smtClean="0">
              <a:solidFill>
                <a:srgbClr val="002060"/>
              </a:solidFill>
            </a:endParaRPr>
          </a:p>
          <a:p>
            <a:pPr>
              <a:buNone/>
            </a:pPr>
            <a:r>
              <a:rPr lang="es-MX" sz="2200" dirty="0" smtClean="0">
                <a:solidFill>
                  <a:srgbClr val="002060"/>
                </a:solidFill>
              </a:rPr>
              <a:t>Cuota de </a:t>
            </a:r>
            <a:r>
              <a:rPr lang="es-MX" sz="2200" b="1" dirty="0" smtClean="0">
                <a:solidFill>
                  <a:srgbClr val="002060"/>
                </a:solidFill>
              </a:rPr>
              <a:t>inscripción</a:t>
            </a:r>
            <a:r>
              <a:rPr lang="es-MX" sz="2200" dirty="0" smtClean="0">
                <a:solidFill>
                  <a:srgbClr val="002060"/>
                </a:solidFill>
              </a:rPr>
              <a:t> de cliente nuevo por concepto de procesamiento y configuración de su matriz/canal/socket de conexión segura (pago inicial único) $</a:t>
            </a:r>
            <a:r>
              <a:rPr lang="es-MX" sz="2200" dirty="0" smtClean="0">
                <a:solidFill>
                  <a:srgbClr val="002060"/>
                </a:solidFill>
              </a:rPr>
              <a:t>1600 </a:t>
            </a:r>
            <a:r>
              <a:rPr lang="es-MX" sz="2400" dirty="0" smtClean="0">
                <a:solidFill>
                  <a:srgbClr val="002060"/>
                </a:solidFill>
              </a:rPr>
              <a:t>(N.A. comisiones)</a:t>
            </a:r>
            <a:endParaRPr lang="es-MX" sz="2200" dirty="0" smtClean="0">
              <a:solidFill>
                <a:srgbClr val="002060"/>
              </a:solidFill>
            </a:endParaRPr>
          </a:p>
          <a:p>
            <a:pPr>
              <a:buNone/>
            </a:pPr>
            <a:endParaRPr lang="es-MX" sz="2200" dirty="0" smtClean="0">
              <a:solidFill>
                <a:srgbClr val="002060"/>
              </a:solidFill>
            </a:endParaRPr>
          </a:p>
          <a:p>
            <a:pPr>
              <a:buNone/>
            </a:pPr>
            <a:r>
              <a:rPr lang="es-MX" sz="2200" dirty="0" smtClean="0">
                <a:solidFill>
                  <a:srgbClr val="002060"/>
                </a:solidFill>
              </a:rPr>
              <a:t>Todos los detalles en </a:t>
            </a:r>
            <a:r>
              <a:rPr lang="es-MX" sz="2200" dirty="0" smtClean="0">
                <a:solidFill>
                  <a:srgbClr val="002060"/>
                </a:solidFill>
                <a:hlinkClick r:id="rId2"/>
              </a:rPr>
              <a:t>www.declaracioneside.com/planes.aspx</a:t>
            </a:r>
            <a:endParaRPr lang="es-MX" sz="2200" dirty="0" smtClean="0">
              <a:solidFill>
                <a:srgbClr val="002060"/>
              </a:solidFill>
            </a:endParaRPr>
          </a:p>
          <a:p>
            <a:pPr>
              <a:buNone/>
            </a:pPr>
            <a:endParaRPr lang="es-MX" sz="2200" dirty="0">
              <a:solidFill>
                <a:srgbClr val="002060"/>
              </a:solidFill>
            </a:endParaRPr>
          </a:p>
        </p:txBody>
      </p:sp>
      <p:pic>
        <p:nvPicPr>
          <p:cNvPr id="32770" name="Picture 2"/>
          <p:cNvPicPr>
            <a:picLocks noChangeAspect="1" noChangeArrowheads="1"/>
          </p:cNvPicPr>
          <p:nvPr/>
        </p:nvPicPr>
        <p:blipFill>
          <a:blip r:embed="rId3" cstate="print"/>
          <a:srcRect/>
          <a:stretch>
            <a:fillRect/>
          </a:stretch>
        </p:blipFill>
        <p:spPr bwMode="auto">
          <a:xfrm>
            <a:off x="3995936" y="764705"/>
            <a:ext cx="1008112" cy="1684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188640"/>
            <a:ext cx="7772400" cy="648072"/>
          </a:xfrm>
        </p:spPr>
        <p:txBody>
          <a:bodyPr>
            <a:normAutofit fontScale="90000"/>
          </a:bodyPr>
          <a:lstStyle/>
          <a:p>
            <a:r>
              <a:rPr lang="es-MX" dirty="0" smtClean="0"/>
              <a:t>Recursos para distribuidores</a:t>
            </a:r>
            <a:endParaRPr lang="es-MX" dirty="0"/>
          </a:p>
        </p:txBody>
      </p:sp>
      <p:sp>
        <p:nvSpPr>
          <p:cNvPr id="3" name="2 Subtítulo"/>
          <p:cNvSpPr>
            <a:spLocks noGrp="1"/>
          </p:cNvSpPr>
          <p:nvPr>
            <p:ph type="subTitle" idx="1"/>
          </p:nvPr>
        </p:nvSpPr>
        <p:spPr>
          <a:xfrm>
            <a:off x="395536" y="3573016"/>
            <a:ext cx="8424936" cy="2952328"/>
          </a:xfrm>
        </p:spPr>
        <p:txBody>
          <a:bodyPr>
            <a:normAutofit/>
          </a:bodyPr>
          <a:lstStyle/>
          <a:p>
            <a:pPr algn="just"/>
            <a:r>
              <a:rPr lang="es-MX" sz="2200" dirty="0" smtClean="0">
                <a:solidFill>
                  <a:srgbClr val="002060"/>
                </a:solidFill>
              </a:rPr>
              <a:t>Contamos con </a:t>
            </a:r>
            <a:r>
              <a:rPr lang="es-MX" sz="2200" b="1" dirty="0" smtClean="0">
                <a:solidFill>
                  <a:srgbClr val="002060"/>
                </a:solidFill>
              </a:rPr>
              <a:t>herramientas en línea</a:t>
            </a:r>
            <a:r>
              <a:rPr lang="es-MX" sz="2200" dirty="0" smtClean="0">
                <a:solidFill>
                  <a:srgbClr val="002060"/>
                </a:solidFill>
              </a:rPr>
              <a:t> para guiarle en cada paso, están disponibles después de registrarse como distribuidor e iniciar sesión como tal dentro del menú distribuidores de la página principal</a:t>
            </a:r>
          </a:p>
          <a:p>
            <a:pPr algn="just"/>
            <a:endParaRPr lang="es-MX" sz="2200" dirty="0" smtClean="0">
              <a:solidFill>
                <a:srgbClr val="002060"/>
              </a:solidFill>
            </a:endParaRPr>
          </a:p>
          <a:p>
            <a:pPr algn="just"/>
            <a:r>
              <a:rPr lang="es-MX" sz="2200" dirty="0" smtClean="0">
                <a:solidFill>
                  <a:srgbClr val="002060"/>
                </a:solidFill>
              </a:rPr>
              <a:t>Si optó por inscripción en el SAT, y no cuenta con facturación, </a:t>
            </a:r>
          </a:p>
          <a:p>
            <a:pPr algn="just"/>
            <a:r>
              <a:rPr lang="es-MX" sz="2200" dirty="0" smtClean="0">
                <a:solidFill>
                  <a:srgbClr val="002060"/>
                </a:solidFill>
              </a:rPr>
              <a:t>existen proveedores que le ofrecen </a:t>
            </a:r>
            <a:r>
              <a:rPr lang="es-MX" sz="2200" b="1" dirty="0" smtClean="0">
                <a:solidFill>
                  <a:srgbClr val="002060"/>
                </a:solidFill>
              </a:rPr>
              <a:t>facturación electrónica  gratuita </a:t>
            </a:r>
            <a:r>
              <a:rPr lang="es-MX" sz="2200" dirty="0" smtClean="0">
                <a:solidFill>
                  <a:srgbClr val="002060"/>
                </a:solidFill>
              </a:rPr>
              <a:t>las cuales podrá expedirnos para cobrar sus comisiones</a:t>
            </a:r>
          </a:p>
          <a:p>
            <a:pPr algn="just"/>
            <a:endParaRPr lang="es-MX" sz="2200" dirty="0">
              <a:solidFill>
                <a:srgbClr val="002060"/>
              </a:solidFill>
            </a:endParaRPr>
          </a:p>
        </p:txBody>
      </p:sp>
      <p:pic>
        <p:nvPicPr>
          <p:cNvPr id="33794" name="Picture 2"/>
          <p:cNvPicPr>
            <a:picLocks noChangeAspect="1" noChangeArrowheads="1"/>
          </p:cNvPicPr>
          <p:nvPr/>
        </p:nvPicPr>
        <p:blipFill>
          <a:blip r:embed="rId2" cstate="print"/>
          <a:srcRect/>
          <a:stretch>
            <a:fillRect/>
          </a:stretch>
        </p:blipFill>
        <p:spPr bwMode="auto">
          <a:xfrm>
            <a:off x="3635896" y="1181874"/>
            <a:ext cx="1800200" cy="18150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8229600" cy="706090"/>
          </a:xfrm>
        </p:spPr>
        <p:txBody>
          <a:bodyPr>
            <a:normAutofit fontScale="90000"/>
          </a:bodyPr>
          <a:lstStyle/>
          <a:p>
            <a:r>
              <a:rPr lang="es-MX" dirty="0" smtClean="0"/>
              <a:t>Difusión del servicio</a:t>
            </a:r>
            <a:endParaRPr lang="es-MX" dirty="0"/>
          </a:p>
        </p:txBody>
      </p:sp>
      <p:sp>
        <p:nvSpPr>
          <p:cNvPr id="3" name="2 Marcador de contenido"/>
          <p:cNvSpPr>
            <a:spLocks noGrp="1"/>
          </p:cNvSpPr>
          <p:nvPr>
            <p:ph idx="1"/>
          </p:nvPr>
        </p:nvSpPr>
        <p:spPr>
          <a:xfrm>
            <a:off x="467544" y="3728789"/>
            <a:ext cx="8229600" cy="3129211"/>
          </a:xfrm>
        </p:spPr>
        <p:txBody>
          <a:bodyPr>
            <a:normAutofit/>
          </a:bodyPr>
          <a:lstStyle/>
          <a:p>
            <a:pPr algn="just">
              <a:buNone/>
            </a:pPr>
            <a:r>
              <a:rPr lang="es-MX" sz="2400" dirty="0" smtClean="0">
                <a:solidFill>
                  <a:srgbClr val="002060"/>
                </a:solidFill>
              </a:rPr>
              <a:t>Sugerencias para difundir nuestro servicio: verbal, telefónica, personal, lista de correos, reuniones, eventos, publicidad en línea, directorio o Base de Datos</a:t>
            </a:r>
          </a:p>
          <a:p>
            <a:pPr algn="just">
              <a:buNone/>
            </a:pPr>
            <a:endParaRPr lang="es-MX" sz="2400" dirty="0" smtClean="0">
              <a:solidFill>
                <a:srgbClr val="002060"/>
              </a:solidFill>
            </a:endParaRPr>
          </a:p>
          <a:p>
            <a:pPr algn="just">
              <a:buNone/>
            </a:pPr>
            <a:r>
              <a:rPr lang="es-MX" sz="2400" dirty="0" smtClean="0">
                <a:solidFill>
                  <a:srgbClr val="002060"/>
                </a:solidFill>
              </a:rPr>
              <a:t>Proponemos generar un enlace a nuestra página desde su sitio web (si es que tiene uno) vía nuestro logo (M.R.) y viceversa.</a:t>
            </a:r>
            <a:endParaRPr lang="es-MX" sz="2400" dirty="0">
              <a:solidFill>
                <a:srgbClr val="002060"/>
              </a:solidFill>
            </a:endParaRPr>
          </a:p>
        </p:txBody>
      </p:sp>
      <p:pic>
        <p:nvPicPr>
          <p:cNvPr id="34819" name="Picture 3"/>
          <p:cNvPicPr>
            <a:picLocks noChangeAspect="1" noChangeArrowheads="1"/>
          </p:cNvPicPr>
          <p:nvPr/>
        </p:nvPicPr>
        <p:blipFill>
          <a:blip r:embed="rId2" cstate="print"/>
          <a:srcRect/>
          <a:stretch>
            <a:fillRect/>
          </a:stretch>
        </p:blipFill>
        <p:spPr bwMode="auto">
          <a:xfrm>
            <a:off x="3635896" y="1268760"/>
            <a:ext cx="1800200" cy="19896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408712"/>
          </a:xfrm>
        </p:spPr>
        <p:txBody>
          <a:bodyPr>
            <a:normAutofit/>
          </a:bodyPr>
          <a:lstStyle/>
          <a:p>
            <a:pPr algn="just">
              <a:buNone/>
            </a:pPr>
            <a:r>
              <a:rPr lang="es-MX" sz="2200" dirty="0" smtClean="0">
                <a:solidFill>
                  <a:srgbClr val="002060"/>
                </a:solidFill>
              </a:rPr>
              <a:t>Conscientes de sus </a:t>
            </a:r>
            <a:r>
              <a:rPr lang="es-MX" sz="2200" b="1" dirty="0" smtClean="0">
                <a:solidFill>
                  <a:srgbClr val="002060"/>
                </a:solidFill>
              </a:rPr>
              <a:t>relaciones comerciales</a:t>
            </a:r>
            <a:r>
              <a:rPr lang="es-MX" sz="2200" dirty="0" smtClean="0">
                <a:solidFill>
                  <a:srgbClr val="002060"/>
                </a:solidFill>
              </a:rPr>
              <a:t> y </a:t>
            </a:r>
            <a:r>
              <a:rPr lang="es-MX" sz="2200" b="1" dirty="0" smtClean="0">
                <a:solidFill>
                  <a:srgbClr val="002060"/>
                </a:solidFill>
              </a:rPr>
              <a:t>contactos</a:t>
            </a:r>
            <a:r>
              <a:rPr lang="es-MX" sz="2200" dirty="0" smtClean="0">
                <a:solidFill>
                  <a:srgbClr val="002060"/>
                </a:solidFill>
              </a:rPr>
              <a:t>, consideramos que fácilmente logrará </a:t>
            </a:r>
            <a:r>
              <a:rPr lang="es-MX" sz="2200" b="1" dirty="0" smtClean="0">
                <a:solidFill>
                  <a:srgbClr val="002060"/>
                </a:solidFill>
              </a:rPr>
              <a:t>afiliar</a:t>
            </a:r>
            <a:r>
              <a:rPr lang="es-MX" sz="2200" dirty="0" smtClean="0">
                <a:solidFill>
                  <a:srgbClr val="002060"/>
                </a:solidFill>
              </a:rPr>
              <a:t> a nuestro sistema varios de ellos, </a:t>
            </a:r>
            <a:r>
              <a:rPr lang="es-MX" sz="2200" b="1" dirty="0" smtClean="0">
                <a:solidFill>
                  <a:srgbClr val="002060"/>
                </a:solidFill>
              </a:rPr>
              <a:t>generando</a:t>
            </a:r>
            <a:r>
              <a:rPr lang="es-MX" sz="2200" dirty="0" smtClean="0">
                <a:solidFill>
                  <a:srgbClr val="002060"/>
                </a:solidFill>
              </a:rPr>
              <a:t> un nuevo flujo de </a:t>
            </a:r>
            <a:r>
              <a:rPr lang="es-MX" sz="2200" b="1" dirty="0" smtClean="0">
                <a:solidFill>
                  <a:srgbClr val="002060"/>
                </a:solidFill>
              </a:rPr>
              <a:t>ganancias</a:t>
            </a:r>
            <a:r>
              <a:rPr lang="es-MX" sz="2200" dirty="0" smtClean="0">
                <a:solidFill>
                  <a:srgbClr val="002060"/>
                </a:solidFill>
              </a:rPr>
              <a:t>.</a:t>
            </a:r>
          </a:p>
          <a:p>
            <a:pPr algn="just">
              <a:buNone/>
            </a:pPr>
            <a:endParaRPr lang="es-MX" sz="2200" dirty="0" smtClean="0">
              <a:solidFill>
                <a:srgbClr val="002060"/>
              </a:solidFill>
            </a:endParaRPr>
          </a:p>
          <a:p>
            <a:pPr algn="just">
              <a:buNone/>
            </a:pPr>
            <a:endParaRPr lang="es-MX" sz="2200" dirty="0" smtClean="0">
              <a:solidFill>
                <a:srgbClr val="002060"/>
              </a:solidFill>
            </a:endParaRPr>
          </a:p>
          <a:p>
            <a:pPr algn="just">
              <a:buNone/>
            </a:pPr>
            <a:endParaRPr lang="es-MX" sz="2200" dirty="0" smtClean="0">
              <a:solidFill>
                <a:srgbClr val="002060"/>
              </a:solidFill>
            </a:endParaRPr>
          </a:p>
          <a:p>
            <a:pPr algn="just">
              <a:buNone/>
            </a:pPr>
            <a:endParaRPr lang="es-MX" sz="2200" dirty="0" smtClean="0">
              <a:solidFill>
                <a:srgbClr val="002060"/>
              </a:solidFill>
            </a:endParaRPr>
          </a:p>
          <a:p>
            <a:pPr algn="just">
              <a:buNone/>
            </a:pPr>
            <a:endParaRPr lang="es-MX" sz="2200" dirty="0" smtClean="0">
              <a:solidFill>
                <a:srgbClr val="002060"/>
              </a:solidFill>
            </a:endParaRPr>
          </a:p>
          <a:p>
            <a:pPr algn="just">
              <a:buNone/>
            </a:pPr>
            <a:endParaRPr lang="es-MX" sz="2200" dirty="0" smtClean="0">
              <a:solidFill>
                <a:srgbClr val="002060"/>
              </a:solidFill>
            </a:endParaRPr>
          </a:p>
          <a:p>
            <a:pPr algn="just">
              <a:buNone/>
            </a:pPr>
            <a:endParaRPr lang="es-MX" sz="2200" dirty="0" smtClean="0">
              <a:solidFill>
                <a:srgbClr val="002060"/>
              </a:solidFill>
            </a:endParaRPr>
          </a:p>
          <a:p>
            <a:pPr algn="just">
              <a:buNone/>
            </a:pPr>
            <a:endParaRPr lang="es-MX" sz="2200" dirty="0" smtClean="0">
              <a:solidFill>
                <a:srgbClr val="002060"/>
              </a:solidFill>
            </a:endParaRPr>
          </a:p>
          <a:p>
            <a:pPr algn="just">
              <a:buNone/>
            </a:pPr>
            <a:r>
              <a:rPr lang="es-MX" sz="2200" dirty="0" smtClean="0">
                <a:solidFill>
                  <a:srgbClr val="002060"/>
                </a:solidFill>
              </a:rPr>
              <a:t>Estaremos muy agradecidos de contar con ustedes para formar </a:t>
            </a:r>
            <a:r>
              <a:rPr lang="es-MX" sz="2200" b="1" dirty="0" smtClean="0">
                <a:solidFill>
                  <a:srgbClr val="002060"/>
                </a:solidFill>
              </a:rPr>
              <a:t>juntos</a:t>
            </a:r>
            <a:r>
              <a:rPr lang="es-MX" sz="2200" dirty="0" smtClean="0">
                <a:solidFill>
                  <a:srgbClr val="002060"/>
                </a:solidFill>
              </a:rPr>
              <a:t> un gran </a:t>
            </a:r>
            <a:r>
              <a:rPr lang="es-MX" sz="2200" b="1" dirty="0" smtClean="0">
                <a:solidFill>
                  <a:srgbClr val="002060"/>
                </a:solidFill>
              </a:rPr>
              <a:t>equipo</a:t>
            </a:r>
            <a:r>
              <a:rPr lang="es-MX" sz="2200" dirty="0" smtClean="0">
                <a:solidFill>
                  <a:srgbClr val="002060"/>
                </a:solidFill>
              </a:rPr>
              <a:t> y </a:t>
            </a:r>
            <a:r>
              <a:rPr lang="es-MX" sz="2200" b="1" dirty="0" smtClean="0">
                <a:solidFill>
                  <a:srgbClr val="002060"/>
                </a:solidFill>
              </a:rPr>
              <a:t>apoyar</a:t>
            </a:r>
            <a:r>
              <a:rPr lang="es-MX" sz="2200" dirty="0" smtClean="0">
                <a:solidFill>
                  <a:srgbClr val="002060"/>
                </a:solidFill>
              </a:rPr>
              <a:t> a las instituciones y empresas financieras en esta necesidad/obligación.</a:t>
            </a:r>
            <a:endParaRPr lang="es-MX" sz="2200" dirty="0">
              <a:solidFill>
                <a:srgbClr val="002060"/>
              </a:solidFill>
            </a:endParaRPr>
          </a:p>
        </p:txBody>
      </p:sp>
      <p:pic>
        <p:nvPicPr>
          <p:cNvPr id="35843" name="Picture 3"/>
          <p:cNvPicPr>
            <a:picLocks noChangeAspect="1" noChangeArrowheads="1"/>
          </p:cNvPicPr>
          <p:nvPr/>
        </p:nvPicPr>
        <p:blipFill>
          <a:blip r:embed="rId2" cstate="print"/>
          <a:srcRect/>
          <a:stretch>
            <a:fillRect/>
          </a:stretch>
        </p:blipFill>
        <p:spPr bwMode="auto">
          <a:xfrm>
            <a:off x="3275856" y="1772816"/>
            <a:ext cx="2417215" cy="2448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323528" y="1196752"/>
            <a:ext cx="8522541" cy="41044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79512" y="332656"/>
            <a:ext cx="8716472" cy="5760639"/>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771800" y="6237312"/>
            <a:ext cx="1152128" cy="3600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MX" dirty="0"/>
          </a:p>
        </p:txBody>
      </p:sp>
      <p:sp>
        <p:nvSpPr>
          <p:cNvPr id="3" name="2 Subtítulo"/>
          <p:cNvSpPr>
            <a:spLocks noGrp="1"/>
          </p:cNvSpPr>
          <p:nvPr>
            <p:ph type="subTitle" idx="1"/>
          </p:nvPr>
        </p:nvSpPr>
        <p:spPr/>
        <p:txBody>
          <a:bodyPr/>
          <a:lstStyle/>
          <a:p>
            <a:endParaRPr lang="es-MX"/>
          </a:p>
        </p:txBody>
      </p:sp>
      <p:pic>
        <p:nvPicPr>
          <p:cNvPr id="12290" name="Picture 2"/>
          <p:cNvPicPr>
            <a:picLocks noChangeAspect="1" noChangeArrowheads="1"/>
          </p:cNvPicPr>
          <p:nvPr/>
        </p:nvPicPr>
        <p:blipFill>
          <a:blip r:embed="rId2" cstate="print"/>
          <a:srcRect/>
          <a:stretch>
            <a:fillRect/>
          </a:stretch>
        </p:blipFill>
        <p:spPr bwMode="auto">
          <a:xfrm>
            <a:off x="285750" y="1085850"/>
            <a:ext cx="8764796" cy="47914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9490" y="-27384"/>
            <a:ext cx="5550662" cy="1296144"/>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337517" y="1216496"/>
            <a:ext cx="7762875" cy="487680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2627784" y="6057900"/>
            <a:ext cx="5124450" cy="80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ubtítulo"/>
          <p:cNvSpPr>
            <a:spLocks noGrp="1"/>
          </p:cNvSpPr>
          <p:nvPr>
            <p:ph type="subTitle" idx="1"/>
          </p:nvPr>
        </p:nvSpPr>
        <p:spPr>
          <a:xfrm>
            <a:off x="1331640" y="2708920"/>
            <a:ext cx="6400800" cy="1752600"/>
          </a:xfrm>
        </p:spPr>
        <p:txBody>
          <a:bodyPr>
            <a:normAutofit fontScale="85000" lnSpcReduction="20000"/>
          </a:bodyPr>
          <a:lstStyle/>
          <a:p>
            <a:pPr algn="just"/>
            <a:r>
              <a:rPr lang="es-MX" dirty="0" smtClean="0">
                <a:solidFill>
                  <a:srgbClr val="002060"/>
                </a:solidFill>
              </a:rPr>
              <a:t>Esta presentación contiene enlaces directos a páginas de internet, puede ir a ellas en cualquier momento dando clic en las palabras que aparezcan subrayadas y que no sean imágenes</a:t>
            </a:r>
            <a:endParaRPr lang="es-MX"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51520" y="0"/>
            <a:ext cx="8568952" cy="6863417"/>
          </a:xfrm>
          <a:prstGeom prst="rect">
            <a:avLst/>
          </a:prstGeom>
          <a:noFill/>
        </p:spPr>
        <p:txBody>
          <a:bodyPr wrap="square" rtlCol="0">
            <a:spAutoFit/>
          </a:bodyPr>
          <a:lstStyle/>
          <a:p>
            <a:endParaRPr lang="es-MX" sz="2000" b="1" dirty="0" smtClean="0">
              <a:solidFill>
                <a:srgbClr val="002060"/>
              </a:solidFill>
            </a:endParaRPr>
          </a:p>
          <a:p>
            <a:endParaRPr lang="es-MX" sz="2000" b="1" dirty="0" smtClean="0">
              <a:solidFill>
                <a:srgbClr val="002060"/>
              </a:solidFill>
            </a:endParaRPr>
          </a:p>
          <a:p>
            <a:endParaRPr lang="es-MX" sz="2000" b="1" dirty="0" smtClean="0">
              <a:solidFill>
                <a:srgbClr val="002060"/>
              </a:solidFill>
            </a:endParaRPr>
          </a:p>
          <a:p>
            <a:r>
              <a:rPr lang="es-MX" sz="2000" b="1" dirty="0" smtClean="0">
                <a:solidFill>
                  <a:srgbClr val="002060"/>
                </a:solidFill>
              </a:rPr>
              <a:t>Guía de </a:t>
            </a:r>
            <a:r>
              <a:rPr lang="es-MX" sz="2000" b="1" dirty="0" err="1" smtClean="0">
                <a:solidFill>
                  <a:srgbClr val="002060"/>
                </a:solidFill>
              </a:rPr>
              <a:t>Telemarketing</a:t>
            </a:r>
            <a:endParaRPr lang="es-MX" sz="2000" b="1" dirty="0" smtClean="0">
              <a:solidFill>
                <a:srgbClr val="002060"/>
              </a:solidFill>
            </a:endParaRPr>
          </a:p>
          <a:p>
            <a:r>
              <a:rPr lang="es-MX" sz="2000" dirty="0" smtClean="0">
                <a:solidFill>
                  <a:srgbClr val="002060"/>
                </a:solidFill>
              </a:rPr>
              <a:t>	Guía completa y ordenada sobre como ofertar el servicio, como llevar a cabo el seguimiento de prospección en línea, formatos institucionales a usar, </a:t>
            </a:r>
            <a:r>
              <a:rPr lang="es-MX" sz="2000" dirty="0" err="1" smtClean="0">
                <a:solidFill>
                  <a:srgbClr val="002060"/>
                </a:solidFill>
              </a:rPr>
              <a:t>tips</a:t>
            </a:r>
            <a:r>
              <a:rPr lang="es-MX" sz="2000" dirty="0" smtClean="0">
                <a:solidFill>
                  <a:srgbClr val="002060"/>
                </a:solidFill>
              </a:rPr>
              <a:t> y recomendaciones.</a:t>
            </a:r>
          </a:p>
          <a:p>
            <a:endParaRPr lang="es-MX" sz="2000" dirty="0" smtClean="0">
              <a:solidFill>
                <a:srgbClr val="002060"/>
              </a:solidFill>
            </a:endParaRPr>
          </a:p>
          <a:p>
            <a:r>
              <a:rPr lang="es-MX" sz="2000" b="1" dirty="0" smtClean="0">
                <a:solidFill>
                  <a:srgbClr val="002060"/>
                </a:solidFill>
              </a:rPr>
              <a:t>Directorio de prospectos</a:t>
            </a:r>
          </a:p>
          <a:p>
            <a:r>
              <a:rPr lang="es-MX" sz="2000" dirty="0" smtClean="0">
                <a:solidFill>
                  <a:srgbClr val="002060"/>
                </a:solidFill>
              </a:rPr>
              <a:t>	Es un listado actualizado, con enlaces a paginas o archivos con enlaces a directorios o bases de datos de prospectos a clientes.</a:t>
            </a:r>
          </a:p>
          <a:p>
            <a:endParaRPr lang="es-MX" sz="2000" dirty="0" smtClean="0">
              <a:solidFill>
                <a:srgbClr val="002060"/>
              </a:solidFill>
            </a:endParaRPr>
          </a:p>
          <a:p>
            <a:r>
              <a:rPr lang="es-MX" sz="2000" b="1" dirty="0" smtClean="0">
                <a:solidFill>
                  <a:srgbClr val="002060"/>
                </a:solidFill>
              </a:rPr>
              <a:t>Prospección</a:t>
            </a:r>
          </a:p>
          <a:p>
            <a:r>
              <a:rPr lang="es-MX" sz="2000" dirty="0" smtClean="0">
                <a:solidFill>
                  <a:srgbClr val="002060"/>
                </a:solidFill>
              </a:rPr>
              <a:t>	Sistema web que permite consultar prospectos y llevar una bitácora  personal de seguimiento con cada prospecto.</a:t>
            </a:r>
          </a:p>
          <a:p>
            <a:endParaRPr lang="es-MX" sz="2000" dirty="0" smtClean="0">
              <a:solidFill>
                <a:srgbClr val="002060"/>
              </a:solidFill>
            </a:endParaRPr>
          </a:p>
          <a:p>
            <a:r>
              <a:rPr lang="es-MX" sz="2000" b="1" dirty="0" smtClean="0">
                <a:solidFill>
                  <a:srgbClr val="002060"/>
                </a:solidFill>
              </a:rPr>
              <a:t>Guía para distribuidores</a:t>
            </a:r>
          </a:p>
          <a:p>
            <a:r>
              <a:rPr lang="es-MX" sz="2000" dirty="0" smtClean="0">
                <a:solidFill>
                  <a:srgbClr val="002060"/>
                </a:solidFill>
              </a:rPr>
              <a:t>	Es una guía que le indica paso a paso como llevar a cabo el negocio como distribuidor de forma exitosa para maximizar sus utilidades.</a:t>
            </a:r>
          </a:p>
          <a:p>
            <a:endParaRPr lang="es-MX" sz="2000" dirty="0" smtClean="0">
              <a:solidFill>
                <a:srgbClr val="002060"/>
              </a:solidFill>
            </a:endParaRPr>
          </a:p>
          <a:p>
            <a:endParaRPr lang="es-MX" sz="2000" dirty="0" smtClean="0">
              <a:solidFill>
                <a:srgbClr val="002060"/>
              </a:solidFill>
            </a:endParaRPr>
          </a:p>
          <a:p>
            <a:endParaRPr lang="es-MX" sz="2000" dirty="0" smtClean="0">
              <a:solidFill>
                <a:srgbClr val="002060"/>
              </a:solidFill>
            </a:endParaRPr>
          </a:p>
        </p:txBody>
      </p:sp>
      <p:sp>
        <p:nvSpPr>
          <p:cNvPr id="4" name="1 Título"/>
          <p:cNvSpPr txBox="1">
            <a:spLocks/>
          </p:cNvSpPr>
          <p:nvPr/>
        </p:nvSpPr>
        <p:spPr>
          <a:xfrm>
            <a:off x="611560" y="0"/>
            <a:ext cx="7772400" cy="692696"/>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4400" b="0" i="0" u="none" strike="noStrike" kern="1200" cap="none" spc="0" normalizeH="0" baseline="0" noProof="0" dirty="0" smtClean="0">
                <a:ln>
                  <a:noFill/>
                </a:ln>
                <a:solidFill>
                  <a:schemeClr val="tx1"/>
                </a:solidFill>
                <a:effectLst/>
                <a:uLnTx/>
                <a:uFillTx/>
                <a:latin typeface="+mj-lt"/>
                <a:ea typeface="+mj-ea"/>
                <a:cs typeface="+mj-cs"/>
              </a:rPr>
              <a:t>Recursos para distribuidores</a:t>
            </a:r>
            <a:endParaRPr kumimoji="0" lang="es-MX"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51520" y="0"/>
            <a:ext cx="8568952" cy="4401205"/>
          </a:xfrm>
          <a:prstGeom prst="rect">
            <a:avLst/>
          </a:prstGeom>
          <a:noFill/>
        </p:spPr>
        <p:txBody>
          <a:bodyPr wrap="square" rtlCol="0">
            <a:spAutoFit/>
          </a:bodyPr>
          <a:lstStyle/>
          <a:p>
            <a:endParaRPr lang="es-MX" sz="2000" b="1" dirty="0" smtClean="0">
              <a:solidFill>
                <a:srgbClr val="002060"/>
              </a:solidFill>
            </a:endParaRPr>
          </a:p>
          <a:p>
            <a:endParaRPr lang="es-MX" sz="2000" b="1" dirty="0" smtClean="0">
              <a:solidFill>
                <a:srgbClr val="002060"/>
              </a:solidFill>
            </a:endParaRPr>
          </a:p>
          <a:p>
            <a:r>
              <a:rPr lang="es-MX" sz="2000" b="1" dirty="0" smtClean="0">
                <a:solidFill>
                  <a:srgbClr val="002060"/>
                </a:solidFill>
              </a:rPr>
              <a:t>Publicidad</a:t>
            </a:r>
          </a:p>
          <a:p>
            <a:r>
              <a:rPr lang="es-MX" sz="2000" dirty="0" smtClean="0">
                <a:solidFill>
                  <a:srgbClr val="002060"/>
                </a:solidFill>
              </a:rPr>
              <a:t>	Herramientas y </a:t>
            </a:r>
            <a:r>
              <a:rPr lang="es-MX" sz="2000" dirty="0" err="1" smtClean="0">
                <a:solidFill>
                  <a:srgbClr val="002060"/>
                </a:solidFill>
              </a:rPr>
              <a:t>tips</a:t>
            </a:r>
            <a:r>
              <a:rPr lang="es-MX" sz="2000" dirty="0" smtClean="0">
                <a:solidFill>
                  <a:srgbClr val="002060"/>
                </a:solidFill>
              </a:rPr>
              <a:t> para dar a conocer los servicios del negocio de manera electrónica, con formatos pre-diseñados listos para usarse y con acceso directo al sistema con su referencia de distribuidor.</a:t>
            </a:r>
          </a:p>
          <a:p>
            <a:endParaRPr lang="es-MX" sz="2000" dirty="0" smtClean="0">
              <a:solidFill>
                <a:srgbClr val="002060"/>
              </a:solidFill>
            </a:endParaRPr>
          </a:p>
          <a:p>
            <a:r>
              <a:rPr lang="es-MX" sz="2000" b="1" dirty="0" smtClean="0">
                <a:solidFill>
                  <a:srgbClr val="002060"/>
                </a:solidFill>
              </a:rPr>
              <a:t>Ejemplos de declaración mensual y anual</a:t>
            </a:r>
          </a:p>
          <a:p>
            <a:r>
              <a:rPr lang="es-MX" sz="2000" dirty="0" smtClean="0">
                <a:solidFill>
                  <a:srgbClr val="002060"/>
                </a:solidFill>
              </a:rPr>
              <a:t>	Los prospectos dispuestos a contratar solicitaran en algún momento al distribuidor el formato en que los primeros deben generar la información de las declaraciones para que el sistema pueda procesarlas exitosamente, estos formatos/ejemplos serán explicados por el distribuidor.</a:t>
            </a:r>
          </a:p>
          <a:p>
            <a:endParaRPr lang="es-MX" sz="2000" dirty="0" smtClean="0">
              <a:solidFill>
                <a:srgbClr val="002060"/>
              </a:solidFill>
            </a:endParaRPr>
          </a:p>
          <a:p>
            <a:endParaRPr lang="es-MX" sz="2000" dirty="0" smtClean="0">
              <a:solidFill>
                <a:srgbClr val="002060"/>
              </a:solidFill>
            </a:endParaRPr>
          </a:p>
        </p:txBody>
      </p:sp>
      <p:sp>
        <p:nvSpPr>
          <p:cNvPr id="4" name="1 Título"/>
          <p:cNvSpPr txBox="1">
            <a:spLocks/>
          </p:cNvSpPr>
          <p:nvPr/>
        </p:nvSpPr>
        <p:spPr>
          <a:xfrm>
            <a:off x="611560" y="0"/>
            <a:ext cx="7772400" cy="548680"/>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4400" b="0" i="0" u="none" strike="noStrike" kern="1200" cap="none" spc="0" normalizeH="0" baseline="0" noProof="0" dirty="0" smtClean="0">
                <a:ln>
                  <a:noFill/>
                </a:ln>
                <a:solidFill>
                  <a:schemeClr val="tx1"/>
                </a:solidFill>
                <a:effectLst/>
                <a:uLnTx/>
                <a:uFillTx/>
                <a:latin typeface="+mj-lt"/>
                <a:ea typeface="+mj-ea"/>
                <a:cs typeface="+mj-cs"/>
              </a:rPr>
              <a:t>Recursos para distribuidores</a:t>
            </a:r>
            <a:endParaRPr kumimoji="0" lang="es-MX"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395536" y="2060848"/>
            <a:ext cx="8343900" cy="2114550"/>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395536" y="4581128"/>
            <a:ext cx="8315325" cy="1123950"/>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395536" y="908720"/>
            <a:ext cx="6238875" cy="733425"/>
          </a:xfrm>
          <a:prstGeom prst="rect">
            <a:avLst/>
          </a:prstGeom>
          <a:noFill/>
          <a:ln w="9525">
            <a:noFill/>
            <a:miter lim="800000"/>
            <a:headEnd/>
            <a:tailEnd/>
          </a:ln>
        </p:spPr>
      </p:pic>
      <p:sp>
        <p:nvSpPr>
          <p:cNvPr id="5" name="4 CuadroTexto"/>
          <p:cNvSpPr txBox="1"/>
          <p:nvPr/>
        </p:nvSpPr>
        <p:spPr>
          <a:xfrm>
            <a:off x="3635896" y="404664"/>
            <a:ext cx="1724575" cy="461665"/>
          </a:xfrm>
          <a:prstGeom prst="rect">
            <a:avLst/>
          </a:prstGeom>
          <a:noFill/>
        </p:spPr>
        <p:txBody>
          <a:bodyPr wrap="none" rtlCol="0">
            <a:spAutoFit/>
          </a:bodyPr>
          <a:lstStyle/>
          <a:p>
            <a:r>
              <a:rPr lang="es-MX" sz="2400" b="1" dirty="0" smtClean="0"/>
              <a:t>Prospección</a:t>
            </a:r>
            <a:endParaRPr lang="es-MX" sz="2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539552" y="116632"/>
            <a:ext cx="8229600" cy="634082"/>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3200" b="0" i="0" u="none" strike="noStrike" kern="1200" cap="none" spc="0" normalizeH="0" baseline="0" noProof="0" dirty="0" smtClean="0">
                <a:ln>
                  <a:noFill/>
                </a:ln>
                <a:solidFill>
                  <a:schemeClr val="tx1"/>
                </a:solidFill>
                <a:effectLst/>
                <a:uLnTx/>
                <a:uFillTx/>
                <a:latin typeface="+mj-lt"/>
                <a:ea typeface="+mj-ea"/>
                <a:cs typeface="+mj-cs"/>
              </a:rPr>
              <a:t>Página principal</a:t>
            </a:r>
            <a:endParaRPr kumimoji="0" lang="es-MX"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2" cstate="print"/>
          <a:srcRect/>
          <a:stretch>
            <a:fillRect/>
          </a:stretch>
        </p:blipFill>
        <p:spPr bwMode="auto">
          <a:xfrm>
            <a:off x="0" y="692696"/>
            <a:ext cx="9182100" cy="51244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79512" y="6005661"/>
            <a:ext cx="4200525" cy="44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971550" y="1796256"/>
            <a:ext cx="7200900" cy="4133850"/>
          </a:xfrm>
          <a:prstGeom prst="rect">
            <a:avLst/>
          </a:prstGeom>
          <a:noFill/>
          <a:ln w="9525">
            <a:noFill/>
            <a:miter lim="800000"/>
            <a:headEnd/>
            <a:tailEnd/>
          </a:ln>
        </p:spPr>
      </p:pic>
      <p:sp>
        <p:nvSpPr>
          <p:cNvPr id="5" name="1 Título"/>
          <p:cNvSpPr>
            <a:spLocks noGrp="1"/>
          </p:cNvSpPr>
          <p:nvPr>
            <p:ph type="title"/>
          </p:nvPr>
        </p:nvSpPr>
        <p:spPr>
          <a:xfrm>
            <a:off x="179512" y="620688"/>
            <a:ext cx="8712968" cy="634082"/>
          </a:xfrm>
        </p:spPr>
        <p:txBody>
          <a:bodyPr>
            <a:normAutofit/>
          </a:bodyPr>
          <a:lstStyle/>
          <a:p>
            <a:r>
              <a:rPr lang="es-MX" sz="3200" dirty="0" smtClean="0"/>
              <a:t>Sección de orientación gratuita </a:t>
            </a:r>
            <a:endParaRPr lang="es-MX"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normAutofit/>
          </a:bodyPr>
          <a:lstStyle/>
          <a:p>
            <a:r>
              <a:rPr lang="es-MX" sz="3200" dirty="0" smtClean="0"/>
              <a:t>Promociones y descuentos</a:t>
            </a:r>
            <a:endParaRPr lang="es-MX" sz="32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2411760" y="1238615"/>
            <a:ext cx="4176464" cy="54366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138113" y="476672"/>
            <a:ext cx="9005887" cy="5223608"/>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62136" y="5805264"/>
            <a:ext cx="3733800" cy="55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8229600" cy="648072"/>
          </a:xfrm>
        </p:spPr>
        <p:txBody>
          <a:bodyPr>
            <a:normAutofit/>
          </a:bodyPr>
          <a:lstStyle/>
          <a:p>
            <a:r>
              <a:rPr lang="es-MX" sz="3200" dirty="0" smtClean="0"/>
              <a:t>Razones </a:t>
            </a:r>
            <a:r>
              <a:rPr lang="es-MX" sz="3200" dirty="0" smtClean="0"/>
              <a:t>para contratarnos</a:t>
            </a:r>
            <a:endParaRPr lang="es-MX" sz="3200" dirty="0"/>
          </a:p>
        </p:txBody>
      </p:sp>
      <p:pic>
        <p:nvPicPr>
          <p:cNvPr id="6146" name="Picture 2"/>
          <p:cNvPicPr>
            <a:picLocks noChangeAspect="1" noChangeArrowheads="1"/>
          </p:cNvPicPr>
          <p:nvPr/>
        </p:nvPicPr>
        <p:blipFill>
          <a:blip r:embed="rId2" cstate="print"/>
          <a:srcRect/>
          <a:stretch>
            <a:fillRect/>
          </a:stretch>
        </p:blipFill>
        <p:spPr bwMode="auto">
          <a:xfrm>
            <a:off x="-8690" y="914400"/>
            <a:ext cx="9024103" cy="5106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95288" y="2409825"/>
            <a:ext cx="8353425" cy="203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04775" y="476672"/>
            <a:ext cx="9039225" cy="43624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79512" y="5085184"/>
            <a:ext cx="8229600" cy="1114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332657"/>
            <a:ext cx="7772400" cy="864096"/>
          </a:xfrm>
        </p:spPr>
        <p:txBody>
          <a:bodyPr>
            <a:normAutofit/>
          </a:bodyPr>
          <a:lstStyle/>
          <a:p>
            <a:r>
              <a:rPr lang="es-MX" dirty="0" smtClean="0"/>
              <a:t>Perfil de clientes: </a:t>
            </a:r>
            <a:endParaRPr lang="es-MX" dirty="0"/>
          </a:p>
        </p:txBody>
      </p:sp>
      <p:sp>
        <p:nvSpPr>
          <p:cNvPr id="3" name="2 Subtítulo"/>
          <p:cNvSpPr>
            <a:spLocks noGrp="1"/>
          </p:cNvSpPr>
          <p:nvPr>
            <p:ph type="subTitle" idx="1"/>
          </p:nvPr>
        </p:nvSpPr>
        <p:spPr>
          <a:xfrm>
            <a:off x="683568" y="3933056"/>
            <a:ext cx="8064896" cy="2736304"/>
          </a:xfrm>
        </p:spPr>
        <p:txBody>
          <a:bodyPr>
            <a:normAutofit fontScale="85000" lnSpcReduction="20000"/>
          </a:bodyPr>
          <a:lstStyle/>
          <a:p>
            <a:pPr algn="just"/>
            <a:endParaRPr lang="es-MX" dirty="0" smtClean="0">
              <a:solidFill>
                <a:srgbClr val="002060"/>
              </a:solidFill>
            </a:endParaRPr>
          </a:p>
          <a:p>
            <a:pPr algn="just"/>
            <a:r>
              <a:rPr lang="es-MX" dirty="0" smtClean="0">
                <a:solidFill>
                  <a:srgbClr val="002060"/>
                </a:solidFill>
              </a:rPr>
              <a:t>Instituciones financieras, de ahorro, crédito, cooperativas, cajas populares, sociedades financieras, uniones de crédito, </a:t>
            </a:r>
            <a:r>
              <a:rPr lang="es-MX" dirty="0" err="1" smtClean="0">
                <a:solidFill>
                  <a:srgbClr val="002060"/>
                </a:solidFill>
              </a:rPr>
              <a:t>SOFIPOs</a:t>
            </a:r>
            <a:r>
              <a:rPr lang="es-MX" dirty="0" smtClean="0">
                <a:solidFill>
                  <a:srgbClr val="002060"/>
                </a:solidFill>
              </a:rPr>
              <a:t>, SOFINCOs, sociedades de inversión, seguros</a:t>
            </a:r>
            <a:r>
              <a:rPr lang="es-MX" smtClean="0">
                <a:solidFill>
                  <a:srgbClr val="002060"/>
                </a:solidFill>
              </a:rPr>
              <a:t>, afores</a:t>
            </a:r>
            <a:r>
              <a:rPr lang="es-MX" dirty="0" smtClean="0">
                <a:solidFill>
                  <a:srgbClr val="002060"/>
                </a:solidFill>
              </a:rPr>
              <a:t>, casas de cambio, casas de bolsa, etc. que </a:t>
            </a:r>
            <a:r>
              <a:rPr lang="es-MX" b="1" dirty="0" smtClean="0">
                <a:solidFill>
                  <a:srgbClr val="002060"/>
                </a:solidFill>
              </a:rPr>
              <a:t>por ley retienen </a:t>
            </a:r>
            <a:r>
              <a:rPr lang="es-MX" dirty="0" smtClean="0">
                <a:solidFill>
                  <a:srgbClr val="002060"/>
                </a:solidFill>
              </a:rPr>
              <a:t>el </a:t>
            </a:r>
            <a:r>
              <a:rPr lang="es-MX" b="1" dirty="0" smtClean="0">
                <a:solidFill>
                  <a:srgbClr val="002060"/>
                </a:solidFill>
              </a:rPr>
              <a:t>IDE</a:t>
            </a:r>
            <a:r>
              <a:rPr lang="es-MX" dirty="0" smtClean="0">
                <a:solidFill>
                  <a:srgbClr val="002060"/>
                </a:solidFill>
              </a:rPr>
              <a:t> a sus clientes o socios</a:t>
            </a:r>
            <a:endParaRPr lang="es-MX" dirty="0">
              <a:solidFill>
                <a:srgbClr val="002060"/>
              </a:solidFill>
            </a:endParaRPr>
          </a:p>
        </p:txBody>
      </p:sp>
      <p:pic>
        <p:nvPicPr>
          <p:cNvPr id="25602" name="Picture 2"/>
          <p:cNvPicPr>
            <a:picLocks noChangeAspect="1" noChangeArrowheads="1"/>
          </p:cNvPicPr>
          <p:nvPr/>
        </p:nvPicPr>
        <p:blipFill>
          <a:blip r:embed="rId2" cstate="print"/>
          <a:srcRect/>
          <a:stretch>
            <a:fillRect/>
          </a:stretch>
        </p:blipFill>
        <p:spPr bwMode="auto">
          <a:xfrm>
            <a:off x="2555776" y="1412776"/>
            <a:ext cx="3793405" cy="26134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0" y="1412776"/>
            <a:ext cx="9144000" cy="4509370"/>
          </a:xfrm>
          <a:prstGeom prst="rect">
            <a:avLst/>
          </a:prstGeom>
          <a:noFill/>
          <a:ln w="9525">
            <a:noFill/>
            <a:miter lim="800000"/>
            <a:headEnd/>
            <a:tailEnd/>
          </a:ln>
        </p:spPr>
      </p:pic>
      <p:sp>
        <p:nvSpPr>
          <p:cNvPr id="6" name="5 CuadroTexto"/>
          <p:cNvSpPr txBox="1"/>
          <p:nvPr/>
        </p:nvSpPr>
        <p:spPr>
          <a:xfrm>
            <a:off x="3419872" y="620688"/>
            <a:ext cx="1596912" cy="584775"/>
          </a:xfrm>
          <a:prstGeom prst="rect">
            <a:avLst/>
          </a:prstGeom>
          <a:noFill/>
        </p:spPr>
        <p:txBody>
          <a:bodyPr wrap="none" rtlCol="0">
            <a:spAutoFit/>
          </a:bodyPr>
          <a:lstStyle/>
          <a:p>
            <a:r>
              <a:rPr lang="es-MX" sz="3200" dirty="0" smtClean="0"/>
              <a:t>Asesoría</a:t>
            </a:r>
            <a:endParaRPr lang="es-MX" sz="3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899592" y="260648"/>
            <a:ext cx="7728080" cy="59041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323316" y="260647"/>
            <a:ext cx="8425148" cy="49884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323528" y="0"/>
            <a:ext cx="7804327" cy="4525963"/>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323528" y="4600575"/>
            <a:ext cx="8439150" cy="225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07504" y="1484784"/>
            <a:ext cx="8904986" cy="38164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323528" y="188640"/>
            <a:ext cx="8564356" cy="3744416"/>
          </a:xfrm>
          <a:prstGeom prst="rect">
            <a:avLst/>
          </a:prstGeom>
          <a:noFill/>
          <a:ln w="9525">
            <a:noFill/>
            <a:miter lim="800000"/>
            <a:headEnd/>
            <a:tailEnd/>
          </a:ln>
        </p:spPr>
      </p:pic>
      <p:pic>
        <p:nvPicPr>
          <p:cNvPr id="9221" name="Picture 5"/>
          <p:cNvPicPr>
            <a:picLocks noChangeAspect="1" noChangeArrowheads="1"/>
          </p:cNvPicPr>
          <p:nvPr/>
        </p:nvPicPr>
        <p:blipFill>
          <a:blip r:embed="rId3" cstate="print"/>
          <a:srcRect/>
          <a:stretch>
            <a:fillRect/>
          </a:stretch>
        </p:blipFill>
        <p:spPr bwMode="auto">
          <a:xfrm>
            <a:off x="1475656" y="3861048"/>
            <a:ext cx="6638925" cy="2914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0" y="188640"/>
            <a:ext cx="9191625" cy="676275"/>
          </a:xfrm>
          <a:prstGeom prst="rect">
            <a:avLst/>
          </a:prstGeom>
          <a:noFill/>
          <a:ln w="9525">
            <a:noFill/>
            <a:miter lim="800000"/>
            <a:headEnd/>
            <a:tailEnd/>
          </a:ln>
        </p:spPr>
      </p:pic>
      <p:pic>
        <p:nvPicPr>
          <p:cNvPr id="10242" name="Picture 2"/>
          <p:cNvPicPr>
            <a:picLocks noChangeAspect="1" noChangeArrowheads="1"/>
          </p:cNvPicPr>
          <p:nvPr/>
        </p:nvPicPr>
        <p:blipFill>
          <a:blip r:embed="rId3" cstate="print"/>
          <a:srcRect/>
          <a:stretch>
            <a:fillRect/>
          </a:stretch>
        </p:blipFill>
        <p:spPr bwMode="auto">
          <a:xfrm>
            <a:off x="35496" y="1082229"/>
            <a:ext cx="8968181" cy="50110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251520" y="692696"/>
            <a:ext cx="8751100" cy="52842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8229600" cy="562074"/>
          </a:xfrm>
        </p:spPr>
        <p:txBody>
          <a:bodyPr>
            <a:noAutofit/>
          </a:bodyPr>
          <a:lstStyle/>
          <a:p>
            <a:r>
              <a:rPr lang="es-MX" sz="3200" dirty="0" smtClean="0">
                <a:hlinkClick r:id="rId2"/>
              </a:rPr>
              <a:t>Registro </a:t>
            </a:r>
            <a:r>
              <a:rPr lang="es-MX" sz="3200" dirty="0" smtClean="0"/>
              <a:t>del cliente</a:t>
            </a:r>
            <a:endParaRPr lang="es-MX" sz="3200" dirty="0"/>
          </a:p>
        </p:txBody>
      </p:sp>
      <p:pic>
        <p:nvPicPr>
          <p:cNvPr id="11266" name="Picture 2"/>
          <p:cNvPicPr>
            <a:picLocks noChangeAspect="1" noChangeArrowheads="1"/>
          </p:cNvPicPr>
          <p:nvPr/>
        </p:nvPicPr>
        <p:blipFill>
          <a:blip r:embed="rId3" cstate="print"/>
          <a:srcRect/>
          <a:stretch>
            <a:fillRect/>
          </a:stretch>
        </p:blipFill>
        <p:spPr bwMode="auto">
          <a:xfrm>
            <a:off x="251521" y="517324"/>
            <a:ext cx="7848872" cy="4927900"/>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1619672" y="5523309"/>
            <a:ext cx="3771900" cy="1362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a:bodyPr>
          <a:lstStyle/>
          <a:p>
            <a:r>
              <a:rPr lang="es-MX" sz="3200" dirty="0" smtClean="0">
                <a:hlinkClick r:id="rId2"/>
              </a:rPr>
              <a:t>Inicio de sesión</a:t>
            </a:r>
            <a:r>
              <a:rPr lang="es-MX" sz="3200" dirty="0" smtClean="0"/>
              <a:t> del cliente</a:t>
            </a:r>
            <a:endParaRPr lang="es-MX" sz="3200" dirty="0"/>
          </a:p>
        </p:txBody>
      </p:sp>
      <p:pic>
        <p:nvPicPr>
          <p:cNvPr id="9218" name="Picture 2"/>
          <p:cNvPicPr>
            <a:picLocks noChangeAspect="1" noChangeArrowheads="1"/>
          </p:cNvPicPr>
          <p:nvPr/>
        </p:nvPicPr>
        <p:blipFill>
          <a:blip r:embed="rId3" cstate="print"/>
          <a:srcRect/>
          <a:stretch>
            <a:fillRect/>
          </a:stretch>
        </p:blipFill>
        <p:spPr bwMode="auto">
          <a:xfrm>
            <a:off x="128588" y="1090613"/>
            <a:ext cx="8886825" cy="4676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0"/>
            <a:ext cx="7772400" cy="720080"/>
          </a:xfrm>
        </p:spPr>
        <p:txBody>
          <a:bodyPr>
            <a:normAutofit/>
          </a:bodyPr>
          <a:lstStyle/>
          <a:p>
            <a:r>
              <a:rPr lang="es-MX" sz="3200" dirty="0" smtClean="0"/>
              <a:t>IDE: Impuesto a los depósitos en efectivo</a:t>
            </a:r>
            <a:endParaRPr lang="es-MX" sz="3200" dirty="0"/>
          </a:p>
        </p:txBody>
      </p:sp>
      <p:sp>
        <p:nvSpPr>
          <p:cNvPr id="3" name="2 Subtítulo"/>
          <p:cNvSpPr>
            <a:spLocks noGrp="1"/>
          </p:cNvSpPr>
          <p:nvPr>
            <p:ph type="subTitle" idx="1"/>
          </p:nvPr>
        </p:nvSpPr>
        <p:spPr>
          <a:xfrm>
            <a:off x="251520" y="3086200"/>
            <a:ext cx="8280920" cy="3771800"/>
          </a:xfrm>
        </p:spPr>
        <p:txBody>
          <a:bodyPr>
            <a:noAutofit/>
          </a:bodyPr>
          <a:lstStyle/>
          <a:p>
            <a:pPr algn="just"/>
            <a:r>
              <a:rPr lang="es-MX" sz="2400" dirty="0" smtClean="0">
                <a:solidFill>
                  <a:srgbClr val="002060"/>
                </a:solidFill>
              </a:rPr>
              <a:t>Las instituciones y empresas del sector financiero del país que reciben un acumulado de depósitos en efectivo mayor a $15,000 mensuales por cliente/socio, deben retener por ley el 3% de impuesto sobre este excedente, y luego pagarlo a la TESOFE mediante bancos autorizados, y finalmente </a:t>
            </a:r>
            <a:r>
              <a:rPr lang="es-MX" sz="2400" b="1" dirty="0" smtClean="0">
                <a:solidFill>
                  <a:srgbClr val="002060"/>
                </a:solidFill>
              </a:rPr>
              <a:t>enviar la declaración informativa</a:t>
            </a:r>
            <a:r>
              <a:rPr lang="es-MX" sz="2400" dirty="0" smtClean="0">
                <a:solidFill>
                  <a:srgbClr val="002060"/>
                </a:solidFill>
              </a:rPr>
              <a:t> que desglosa las retenciones de tales impuestos de forma mensual y anual, exclusivamente a través de un </a:t>
            </a:r>
            <a:r>
              <a:rPr lang="es-MX" sz="2400" b="1" dirty="0" smtClean="0">
                <a:solidFill>
                  <a:srgbClr val="002060"/>
                </a:solidFill>
              </a:rPr>
              <a:t>programa informático</a:t>
            </a:r>
            <a:r>
              <a:rPr lang="es-MX" sz="2400" dirty="0" smtClean="0">
                <a:solidFill>
                  <a:srgbClr val="002060"/>
                </a:solidFill>
              </a:rPr>
              <a:t> para poder declararse ante el SAT</a:t>
            </a:r>
          </a:p>
          <a:p>
            <a:pPr algn="just"/>
            <a:r>
              <a:rPr lang="es-MX" sz="2400" dirty="0" smtClean="0">
                <a:solidFill>
                  <a:srgbClr val="002060"/>
                </a:solidFill>
              </a:rPr>
              <a:t>El no enviar las declaraciones genera multas de hasta $9,500 cada una, y son acumulables.</a:t>
            </a:r>
            <a:endParaRPr lang="es-MX" sz="2400" dirty="0">
              <a:solidFill>
                <a:srgbClr val="002060"/>
              </a:solidFill>
            </a:endParaRPr>
          </a:p>
        </p:txBody>
      </p:sp>
      <p:pic>
        <p:nvPicPr>
          <p:cNvPr id="5" name="Picture 2"/>
          <p:cNvPicPr>
            <a:picLocks noChangeAspect="1" noChangeArrowheads="1"/>
          </p:cNvPicPr>
          <p:nvPr/>
        </p:nvPicPr>
        <p:blipFill>
          <a:blip r:embed="rId2" cstate="print"/>
          <a:srcRect/>
          <a:stretch>
            <a:fillRect/>
          </a:stretch>
        </p:blipFill>
        <p:spPr bwMode="auto">
          <a:xfrm>
            <a:off x="2915816" y="764704"/>
            <a:ext cx="2886075" cy="2105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a:bodyPr>
          <a:lstStyle/>
          <a:p>
            <a:r>
              <a:rPr lang="es-MX" sz="3200" dirty="0" smtClean="0"/>
              <a:t>Mi cuenta (cliente)</a:t>
            </a:r>
            <a:endParaRPr lang="es-MX" sz="3200" dirty="0"/>
          </a:p>
        </p:txBody>
      </p:sp>
      <p:pic>
        <p:nvPicPr>
          <p:cNvPr id="21507" name="Picture 3"/>
          <p:cNvPicPr>
            <a:picLocks noChangeAspect="1" noChangeArrowheads="1"/>
          </p:cNvPicPr>
          <p:nvPr/>
        </p:nvPicPr>
        <p:blipFill>
          <a:blip r:embed="rId2" cstate="print"/>
          <a:srcRect/>
          <a:stretch>
            <a:fillRect/>
          </a:stretch>
        </p:blipFill>
        <p:spPr bwMode="auto">
          <a:xfrm>
            <a:off x="7164288" y="6343650"/>
            <a:ext cx="1200150" cy="514350"/>
          </a:xfrm>
          <a:prstGeom prst="rect">
            <a:avLst/>
          </a:prstGeom>
          <a:noFill/>
          <a:ln w="9525">
            <a:noFill/>
            <a:miter lim="800000"/>
            <a:headEnd/>
            <a:tailEnd/>
          </a:ln>
        </p:spPr>
      </p:pic>
      <p:pic>
        <p:nvPicPr>
          <p:cNvPr id="10242" name="Picture 2"/>
          <p:cNvPicPr>
            <a:picLocks noChangeAspect="1" noChangeArrowheads="1"/>
          </p:cNvPicPr>
          <p:nvPr/>
        </p:nvPicPr>
        <p:blipFill>
          <a:blip r:embed="rId3" cstate="print"/>
          <a:srcRect/>
          <a:stretch>
            <a:fillRect/>
          </a:stretch>
        </p:blipFill>
        <p:spPr bwMode="auto">
          <a:xfrm>
            <a:off x="95250" y="1238250"/>
            <a:ext cx="8953500" cy="438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735919" y="494184"/>
            <a:ext cx="5132225" cy="2214736"/>
          </a:xfrm>
          <a:prstGeom prst="rect">
            <a:avLst/>
          </a:prstGeom>
          <a:noFill/>
          <a:ln w="9525">
            <a:noFill/>
            <a:miter lim="800000"/>
            <a:headEnd/>
            <a:tailEnd/>
          </a:ln>
        </p:spPr>
      </p:pic>
      <p:pic>
        <p:nvPicPr>
          <p:cNvPr id="22531" name="Picture 3"/>
          <p:cNvPicPr>
            <a:picLocks noChangeAspect="1" noChangeArrowheads="1"/>
          </p:cNvPicPr>
          <p:nvPr/>
        </p:nvPicPr>
        <p:blipFill>
          <a:blip r:embed="rId3" cstate="print"/>
          <a:srcRect/>
          <a:stretch>
            <a:fillRect/>
          </a:stretch>
        </p:blipFill>
        <p:spPr bwMode="auto">
          <a:xfrm>
            <a:off x="683568" y="3501008"/>
            <a:ext cx="7648575" cy="3171825"/>
          </a:xfrm>
          <a:prstGeom prst="rect">
            <a:avLst/>
          </a:prstGeom>
          <a:noFill/>
          <a:ln w="9525">
            <a:noFill/>
            <a:miter lim="800000"/>
            <a:headEnd/>
            <a:tailEnd/>
          </a:ln>
        </p:spPr>
      </p:pic>
      <p:sp>
        <p:nvSpPr>
          <p:cNvPr id="6" name="1 Título"/>
          <p:cNvSpPr>
            <a:spLocks noGrp="1"/>
          </p:cNvSpPr>
          <p:nvPr>
            <p:ph type="title"/>
          </p:nvPr>
        </p:nvSpPr>
        <p:spPr>
          <a:xfrm>
            <a:off x="0" y="0"/>
            <a:ext cx="8784976" cy="778098"/>
          </a:xfrm>
        </p:spPr>
        <p:txBody>
          <a:bodyPr>
            <a:normAutofit/>
          </a:bodyPr>
          <a:lstStyle/>
          <a:p>
            <a:r>
              <a:rPr lang="es-MX" sz="3200" dirty="0" smtClean="0"/>
              <a:t>Carta de Autorización de proveeduría ante el SAT</a:t>
            </a:r>
            <a:endParaRPr lang="es-MX" sz="3200" dirty="0"/>
          </a:p>
        </p:txBody>
      </p:sp>
      <p:pic>
        <p:nvPicPr>
          <p:cNvPr id="11266" name="Picture 2"/>
          <p:cNvPicPr>
            <a:picLocks noChangeAspect="1" noChangeArrowheads="1"/>
          </p:cNvPicPr>
          <p:nvPr/>
        </p:nvPicPr>
        <p:blipFill>
          <a:blip r:embed="rId4" cstate="print"/>
          <a:srcRect/>
          <a:stretch>
            <a:fillRect/>
          </a:stretch>
        </p:blipFill>
        <p:spPr bwMode="auto">
          <a:xfrm>
            <a:off x="611560" y="2780928"/>
            <a:ext cx="3514725" cy="41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8229600" cy="706090"/>
          </a:xfrm>
        </p:spPr>
        <p:txBody>
          <a:bodyPr>
            <a:normAutofit/>
          </a:bodyPr>
          <a:lstStyle/>
          <a:p>
            <a:r>
              <a:rPr lang="es-MX" sz="3200" dirty="0" smtClean="0"/>
              <a:t>Mi cuenta-&gt;Mis contratos (cliente)</a:t>
            </a:r>
            <a:endParaRPr lang="es-MX" sz="3200" dirty="0"/>
          </a:p>
        </p:txBody>
      </p:sp>
      <p:pic>
        <p:nvPicPr>
          <p:cNvPr id="23554" name="Picture 2"/>
          <p:cNvPicPr>
            <a:picLocks noGrp="1" noChangeAspect="1" noChangeArrowheads="1"/>
          </p:cNvPicPr>
          <p:nvPr>
            <p:ph idx="1"/>
          </p:nvPr>
        </p:nvPicPr>
        <p:blipFill>
          <a:blip r:embed="rId2" cstate="print"/>
          <a:srcRect/>
          <a:stretch>
            <a:fillRect/>
          </a:stretch>
        </p:blipFill>
        <p:spPr bwMode="auto">
          <a:xfrm>
            <a:off x="467544" y="764704"/>
            <a:ext cx="7648575" cy="2009775"/>
          </a:xfrm>
          <a:prstGeom prst="rect">
            <a:avLst/>
          </a:prstGeom>
          <a:noFill/>
          <a:ln w="9525">
            <a:noFill/>
            <a:miter lim="800000"/>
            <a:headEnd/>
            <a:tailEnd/>
          </a:ln>
        </p:spPr>
      </p:pic>
      <p:pic>
        <p:nvPicPr>
          <p:cNvPr id="23555" name="Picture 3"/>
          <p:cNvPicPr>
            <a:picLocks noChangeAspect="1" noChangeArrowheads="1"/>
          </p:cNvPicPr>
          <p:nvPr/>
        </p:nvPicPr>
        <p:blipFill>
          <a:blip r:embed="rId3" cstate="print"/>
          <a:srcRect/>
          <a:stretch>
            <a:fillRect/>
          </a:stretch>
        </p:blipFill>
        <p:spPr bwMode="auto">
          <a:xfrm>
            <a:off x="395536" y="2600325"/>
            <a:ext cx="8334375" cy="425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200" dirty="0" smtClean="0"/>
              <a:t>Pago de contratos (cliente)</a:t>
            </a:r>
            <a:endParaRPr lang="es-MX" sz="3200" dirty="0"/>
          </a:p>
        </p:txBody>
      </p:sp>
      <p:pic>
        <p:nvPicPr>
          <p:cNvPr id="24578" name="Picture 2"/>
          <p:cNvPicPr>
            <a:picLocks noGrp="1" noChangeAspect="1" noChangeArrowheads="1"/>
          </p:cNvPicPr>
          <p:nvPr>
            <p:ph idx="1"/>
          </p:nvPr>
        </p:nvPicPr>
        <p:blipFill>
          <a:blip r:embed="rId2" cstate="print"/>
          <a:srcRect/>
          <a:stretch>
            <a:fillRect/>
          </a:stretch>
        </p:blipFill>
        <p:spPr bwMode="auto">
          <a:xfrm>
            <a:off x="0" y="1556792"/>
            <a:ext cx="8892480" cy="38601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ubtítulo"/>
          <p:cNvSpPr>
            <a:spLocks noGrp="1"/>
          </p:cNvSpPr>
          <p:nvPr>
            <p:ph type="subTitle" idx="1"/>
          </p:nvPr>
        </p:nvSpPr>
        <p:spPr/>
        <p:txBody>
          <a:bodyPr/>
          <a:lstStyle/>
          <a:p>
            <a:endParaRPr lang="es-MX"/>
          </a:p>
        </p:txBody>
      </p:sp>
      <p:pic>
        <p:nvPicPr>
          <p:cNvPr id="1026" name="Picture 2"/>
          <p:cNvPicPr>
            <a:picLocks noChangeAspect="1" noChangeArrowheads="1"/>
          </p:cNvPicPr>
          <p:nvPr/>
        </p:nvPicPr>
        <p:blipFill>
          <a:blip r:embed="rId2" cstate="print"/>
          <a:srcRect/>
          <a:stretch>
            <a:fillRect/>
          </a:stretch>
        </p:blipFill>
        <p:spPr bwMode="auto">
          <a:xfrm>
            <a:off x="251520" y="1124744"/>
            <a:ext cx="8553450" cy="5200650"/>
          </a:xfrm>
          <a:prstGeom prst="rect">
            <a:avLst/>
          </a:prstGeom>
          <a:noFill/>
          <a:ln w="9525">
            <a:noFill/>
            <a:miter lim="800000"/>
            <a:headEnd/>
            <a:tailEnd/>
          </a:ln>
        </p:spPr>
      </p:pic>
      <p:sp>
        <p:nvSpPr>
          <p:cNvPr id="5" name="1 Título"/>
          <p:cNvSpPr txBox="1">
            <a:spLocks/>
          </p:cNvSpPr>
          <p:nvPr/>
        </p:nvSpPr>
        <p:spPr>
          <a:xfrm>
            <a:off x="467544"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3200" b="0" i="0" u="none" strike="noStrike" kern="1200" cap="none" spc="0" normalizeH="0" baseline="0" noProof="0" dirty="0" smtClean="0">
                <a:ln>
                  <a:noFill/>
                </a:ln>
                <a:solidFill>
                  <a:schemeClr val="tx1"/>
                </a:solidFill>
                <a:effectLst/>
                <a:uLnTx/>
                <a:uFillTx/>
                <a:latin typeface="+mj-lt"/>
                <a:ea typeface="+mj-ea"/>
                <a:cs typeface="+mj-cs"/>
              </a:rPr>
              <a:t>Pago</a:t>
            </a:r>
            <a:r>
              <a:rPr kumimoji="0" lang="es-MX" sz="3200" b="0" i="0" u="none" strike="noStrike" kern="1200" cap="none" spc="0" normalizeH="0" noProof="0" dirty="0" smtClean="0">
                <a:ln>
                  <a:noFill/>
                </a:ln>
                <a:solidFill>
                  <a:schemeClr val="tx1"/>
                </a:solidFill>
                <a:effectLst/>
                <a:uLnTx/>
                <a:uFillTx/>
                <a:latin typeface="+mj-lt"/>
                <a:ea typeface="+mj-ea"/>
                <a:cs typeface="+mj-cs"/>
              </a:rPr>
              <a:t> con tarjeta crédito, débito, </a:t>
            </a:r>
            <a:r>
              <a:rPr kumimoji="0" lang="es-MX" sz="3200" b="0" i="0" u="none" strike="noStrike" kern="1200" cap="none" spc="0" normalizeH="0" noProof="0" dirty="0" err="1" smtClean="0">
                <a:ln>
                  <a:noFill/>
                </a:ln>
                <a:solidFill>
                  <a:schemeClr val="tx1"/>
                </a:solidFill>
                <a:effectLst/>
                <a:uLnTx/>
                <a:uFillTx/>
                <a:latin typeface="+mj-lt"/>
                <a:ea typeface="+mj-ea"/>
                <a:cs typeface="+mj-cs"/>
              </a:rPr>
              <a:t>paypal</a:t>
            </a:r>
            <a:r>
              <a:rPr kumimoji="0" lang="es-MX" sz="3200" b="0" i="0" u="none" strike="noStrike" kern="1200" cap="none" spc="0" normalizeH="0" noProof="0" dirty="0" smtClean="0">
                <a:ln>
                  <a:noFill/>
                </a:ln>
                <a:solidFill>
                  <a:schemeClr val="tx1"/>
                </a:solidFill>
                <a:effectLst/>
                <a:uLnTx/>
                <a:uFillTx/>
                <a:latin typeface="+mj-lt"/>
                <a:ea typeface="+mj-ea"/>
                <a:cs typeface="+mj-cs"/>
              </a:rPr>
              <a:t> </a:t>
            </a:r>
            <a:r>
              <a:rPr kumimoji="0" lang="es-MX" sz="3200" b="0" i="0" u="none" strike="noStrike" kern="1200" cap="none" spc="0" normalizeH="0" baseline="0" noProof="0" dirty="0" smtClean="0">
                <a:ln>
                  <a:noFill/>
                </a:ln>
                <a:solidFill>
                  <a:schemeClr val="tx1"/>
                </a:solidFill>
                <a:effectLst/>
                <a:uLnTx/>
                <a:uFillTx/>
                <a:latin typeface="+mj-lt"/>
                <a:ea typeface="+mj-ea"/>
                <a:cs typeface="+mj-cs"/>
              </a:rPr>
              <a:t>(cliente)</a:t>
            </a:r>
            <a:endParaRPr kumimoji="0" lang="es-MX"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67544" y="2204864"/>
            <a:ext cx="8352928" cy="1631216"/>
          </a:xfrm>
          <a:prstGeom prst="rect">
            <a:avLst/>
          </a:prstGeom>
          <a:noFill/>
        </p:spPr>
        <p:txBody>
          <a:bodyPr wrap="square" rtlCol="0">
            <a:spAutoFit/>
          </a:bodyPr>
          <a:lstStyle/>
          <a:p>
            <a:r>
              <a:rPr lang="es-MX" sz="2000" dirty="0" smtClean="0">
                <a:solidFill>
                  <a:srgbClr val="002060"/>
                </a:solidFill>
              </a:rPr>
              <a:t>Vea el siguiente video que muestra como el cliente envía las declaraciones de IDE desde nuestra página, haciendo clic en el enlace</a:t>
            </a:r>
          </a:p>
          <a:p>
            <a:endParaRPr lang="es-MX" sz="2000" dirty="0" smtClean="0"/>
          </a:p>
          <a:p>
            <a:pPr algn="ctr"/>
            <a:r>
              <a:rPr lang="es-MX" sz="2000" dirty="0" smtClean="0"/>
              <a:t> </a:t>
            </a:r>
            <a:r>
              <a:rPr lang="es-MX" sz="2000" dirty="0" smtClean="0">
                <a:hlinkClick r:id="rId2"/>
              </a:rPr>
              <a:t>http://www.youtube.com/embed/sjLYnmTsVro</a:t>
            </a:r>
            <a:endParaRPr lang="es-MX" sz="2000" dirty="0" smtClean="0"/>
          </a:p>
          <a:p>
            <a:endParaRPr lang="es-MX" sz="2000" dirty="0"/>
          </a:p>
        </p:txBody>
      </p:sp>
      <p:sp>
        <p:nvSpPr>
          <p:cNvPr id="6" name="1 Título"/>
          <p:cNvSpPr txBox="1">
            <a:spLocks/>
          </p:cNvSpPr>
          <p:nvPr/>
        </p:nvSpPr>
        <p:spPr>
          <a:xfrm>
            <a:off x="467544"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3200" b="0" i="0" u="none" strike="noStrike" kern="1200" cap="none" spc="0" normalizeH="0" baseline="0" noProof="0" dirty="0" smtClean="0">
                <a:ln>
                  <a:noFill/>
                </a:ln>
                <a:solidFill>
                  <a:schemeClr val="tx1"/>
                </a:solidFill>
                <a:effectLst/>
                <a:uLnTx/>
                <a:uFillTx/>
                <a:latin typeface="+mj-lt"/>
                <a:ea typeface="+mj-ea"/>
                <a:cs typeface="+mj-cs"/>
                <a:hlinkClick r:id="rId2"/>
              </a:rPr>
              <a:t>Video Demostrativo</a:t>
            </a:r>
            <a:endParaRPr kumimoji="0" lang="es-MX"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67544" y="2204864"/>
            <a:ext cx="8208912" cy="2736304"/>
          </a:xfrm>
        </p:spPr>
        <p:txBody>
          <a:bodyPr>
            <a:normAutofit/>
          </a:bodyPr>
          <a:lstStyle/>
          <a:p>
            <a:r>
              <a:rPr lang="es-MX" dirty="0" smtClean="0">
                <a:solidFill>
                  <a:srgbClr val="0070C0"/>
                </a:solidFill>
              </a:rPr>
              <a:t>¡¡ Gracias por su atención !!</a:t>
            </a:r>
          </a:p>
          <a:p>
            <a:endParaRPr lang="es-MX" dirty="0" smtClean="0">
              <a:solidFill>
                <a:srgbClr val="00B050"/>
              </a:solidFill>
            </a:endParaRPr>
          </a:p>
          <a:p>
            <a:r>
              <a:rPr lang="es-MX" dirty="0" smtClean="0">
                <a:solidFill>
                  <a:srgbClr val="00B050"/>
                </a:solidFill>
              </a:rPr>
              <a:t>Registrarme como </a:t>
            </a:r>
            <a:r>
              <a:rPr lang="es-MX" dirty="0" smtClean="0">
                <a:solidFill>
                  <a:srgbClr val="00B050"/>
                </a:solidFill>
                <a:hlinkClick r:id="rId2"/>
              </a:rPr>
              <a:t>distribuidor</a:t>
            </a:r>
            <a:r>
              <a:rPr lang="es-MX" dirty="0" smtClean="0">
                <a:solidFill>
                  <a:srgbClr val="00B050"/>
                </a:solidFill>
              </a:rPr>
              <a:t> ahora mismo</a:t>
            </a:r>
            <a:endParaRPr lang="es-MX" dirty="0">
              <a:solidFill>
                <a:srgbClr val="00B05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0"/>
            <a:ext cx="8784976" cy="1143000"/>
          </a:xfrm>
        </p:spPr>
        <p:txBody>
          <a:bodyPr>
            <a:normAutofit/>
          </a:bodyPr>
          <a:lstStyle/>
          <a:p>
            <a:r>
              <a:rPr lang="es-MX" sz="3200" dirty="0" smtClean="0"/>
              <a:t>Existe desabasto en la proveeduría de este servicio</a:t>
            </a:r>
            <a:endParaRPr lang="es-MX" sz="3200" dirty="0"/>
          </a:p>
        </p:txBody>
      </p:sp>
      <p:sp>
        <p:nvSpPr>
          <p:cNvPr id="3" name="2 Marcador de contenido"/>
          <p:cNvSpPr>
            <a:spLocks noGrp="1"/>
          </p:cNvSpPr>
          <p:nvPr>
            <p:ph idx="1"/>
          </p:nvPr>
        </p:nvSpPr>
        <p:spPr>
          <a:xfrm>
            <a:off x="467544" y="4232845"/>
            <a:ext cx="8229600" cy="2625155"/>
          </a:xfrm>
        </p:spPr>
        <p:txBody>
          <a:bodyPr>
            <a:normAutofit/>
          </a:bodyPr>
          <a:lstStyle/>
          <a:p>
            <a:pPr algn="just">
              <a:buNone/>
            </a:pPr>
            <a:r>
              <a:rPr lang="es-MX" sz="2800" dirty="0" smtClean="0">
                <a:solidFill>
                  <a:srgbClr val="002060"/>
                </a:solidFill>
              </a:rPr>
              <a:t>A nivel nacional, las mismas instituciones financieras se acercan al SAT o a sus contadores para preguntar con quien pueden contratar servicios para enviar sus declaraciones de IDE, pero ni ellos mismos saben a quien recomendar, no existe un padrón de ello.</a:t>
            </a:r>
          </a:p>
          <a:p>
            <a:pPr algn="just">
              <a:buNone/>
            </a:pPr>
            <a:endParaRPr lang="es-MX" sz="2800" dirty="0">
              <a:solidFill>
                <a:srgbClr val="002060"/>
              </a:solidFill>
            </a:endParaRPr>
          </a:p>
        </p:txBody>
      </p:sp>
      <p:pic>
        <p:nvPicPr>
          <p:cNvPr id="27650" name="Picture 2"/>
          <p:cNvPicPr>
            <a:picLocks noChangeAspect="1" noChangeArrowheads="1"/>
          </p:cNvPicPr>
          <p:nvPr/>
        </p:nvPicPr>
        <p:blipFill>
          <a:blip r:embed="rId2" cstate="print"/>
          <a:srcRect/>
          <a:stretch>
            <a:fillRect/>
          </a:stretch>
        </p:blipFill>
        <p:spPr bwMode="auto">
          <a:xfrm>
            <a:off x="3203848" y="908720"/>
            <a:ext cx="2626791" cy="3300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0"/>
            <a:ext cx="8424936" cy="720079"/>
          </a:xfrm>
        </p:spPr>
        <p:txBody>
          <a:bodyPr>
            <a:normAutofit/>
          </a:bodyPr>
          <a:lstStyle/>
          <a:p>
            <a:r>
              <a:rPr lang="es-MX" sz="3200" dirty="0" smtClean="0"/>
              <a:t>Nuestra solución informática para declarar el IDE</a:t>
            </a:r>
            <a:endParaRPr lang="es-MX" sz="3200" dirty="0"/>
          </a:p>
        </p:txBody>
      </p:sp>
      <p:sp>
        <p:nvSpPr>
          <p:cNvPr id="3" name="2 Subtítulo"/>
          <p:cNvSpPr>
            <a:spLocks noGrp="1"/>
          </p:cNvSpPr>
          <p:nvPr>
            <p:ph type="subTitle" idx="1"/>
          </p:nvPr>
        </p:nvSpPr>
        <p:spPr>
          <a:xfrm>
            <a:off x="323528" y="3861048"/>
            <a:ext cx="8568952" cy="2736304"/>
          </a:xfrm>
        </p:spPr>
        <p:txBody>
          <a:bodyPr>
            <a:noAutofit/>
          </a:bodyPr>
          <a:lstStyle/>
          <a:p>
            <a:pPr algn="just"/>
            <a:r>
              <a:rPr lang="es-MX" sz="2400" dirty="0" smtClean="0">
                <a:solidFill>
                  <a:srgbClr val="002060"/>
                </a:solidFill>
              </a:rPr>
              <a:t>Ningún paquete </a:t>
            </a:r>
            <a:r>
              <a:rPr lang="es-MX" sz="2400" b="1" dirty="0" smtClean="0">
                <a:solidFill>
                  <a:srgbClr val="002060"/>
                </a:solidFill>
              </a:rPr>
              <a:t>contable</a:t>
            </a:r>
            <a:r>
              <a:rPr lang="es-MX" sz="2400" dirty="0" smtClean="0">
                <a:solidFill>
                  <a:srgbClr val="002060"/>
                </a:solidFill>
              </a:rPr>
              <a:t> en el mercado maneja este servicio, el </a:t>
            </a:r>
            <a:r>
              <a:rPr lang="es-MX" sz="2400" b="1" dirty="0" smtClean="0">
                <a:solidFill>
                  <a:srgbClr val="002060"/>
                </a:solidFill>
              </a:rPr>
              <a:t>impuesto</a:t>
            </a:r>
            <a:r>
              <a:rPr lang="es-MX" sz="2400" dirty="0" smtClean="0">
                <a:solidFill>
                  <a:srgbClr val="002060"/>
                </a:solidFill>
              </a:rPr>
              <a:t> del </a:t>
            </a:r>
            <a:r>
              <a:rPr lang="es-MX" sz="2400" b="1" dirty="0" smtClean="0">
                <a:solidFill>
                  <a:srgbClr val="002060"/>
                </a:solidFill>
              </a:rPr>
              <a:t>IDE</a:t>
            </a:r>
            <a:r>
              <a:rPr lang="es-MX" sz="2400" dirty="0" smtClean="0">
                <a:solidFill>
                  <a:srgbClr val="002060"/>
                </a:solidFill>
              </a:rPr>
              <a:t> es el </a:t>
            </a:r>
            <a:r>
              <a:rPr lang="es-MX" sz="2400" b="1" dirty="0" smtClean="0">
                <a:solidFill>
                  <a:srgbClr val="002060"/>
                </a:solidFill>
              </a:rPr>
              <a:t>único</a:t>
            </a:r>
            <a:r>
              <a:rPr lang="es-MX" sz="2400" dirty="0" smtClean="0">
                <a:solidFill>
                  <a:srgbClr val="002060"/>
                </a:solidFill>
              </a:rPr>
              <a:t> que </a:t>
            </a:r>
            <a:r>
              <a:rPr lang="es-MX" sz="2400" b="1" dirty="0" smtClean="0">
                <a:solidFill>
                  <a:srgbClr val="002060"/>
                </a:solidFill>
              </a:rPr>
              <a:t>por ley</a:t>
            </a:r>
            <a:r>
              <a:rPr lang="es-MX" sz="2400" dirty="0" smtClean="0">
                <a:solidFill>
                  <a:srgbClr val="002060"/>
                </a:solidFill>
              </a:rPr>
              <a:t> requiere de un </a:t>
            </a:r>
            <a:r>
              <a:rPr lang="es-MX" sz="2400" b="1" dirty="0" smtClean="0">
                <a:solidFill>
                  <a:srgbClr val="002060"/>
                </a:solidFill>
              </a:rPr>
              <a:t>programa informático</a:t>
            </a:r>
            <a:r>
              <a:rPr lang="es-MX" sz="2400" dirty="0" smtClean="0">
                <a:solidFill>
                  <a:srgbClr val="002060"/>
                </a:solidFill>
              </a:rPr>
              <a:t> para poder declararse ante el </a:t>
            </a:r>
            <a:r>
              <a:rPr lang="es-MX" sz="2400" b="1" dirty="0" smtClean="0">
                <a:solidFill>
                  <a:srgbClr val="002060"/>
                </a:solidFill>
              </a:rPr>
              <a:t>SAT</a:t>
            </a:r>
            <a:r>
              <a:rPr lang="es-MX" sz="2400" dirty="0" smtClean="0">
                <a:solidFill>
                  <a:srgbClr val="002060"/>
                </a:solidFill>
              </a:rPr>
              <a:t>, y aquí lo tenemos totalmente </a:t>
            </a:r>
            <a:r>
              <a:rPr lang="es-MX" sz="2400" b="1" dirty="0" smtClean="0">
                <a:solidFill>
                  <a:srgbClr val="002060"/>
                </a:solidFill>
              </a:rPr>
              <a:t>automatizado y en línea</a:t>
            </a:r>
            <a:r>
              <a:rPr lang="es-MX" sz="2400" dirty="0" smtClean="0">
                <a:solidFill>
                  <a:srgbClr val="002060"/>
                </a:solidFill>
              </a:rPr>
              <a:t> listo para usarse, para que el propio usuario sin intermediación envíe sus declaraciones y descargue los acuses de recibo del SAT directamente en su cuenta creada en nuestro sitio sin necesidad de </a:t>
            </a:r>
            <a:r>
              <a:rPr lang="es-MX" sz="2400" b="1" dirty="0" smtClean="0">
                <a:solidFill>
                  <a:srgbClr val="002060"/>
                </a:solidFill>
              </a:rPr>
              <a:t>instalar ningún programa</a:t>
            </a:r>
            <a:r>
              <a:rPr lang="es-MX" sz="2400" dirty="0" smtClean="0">
                <a:solidFill>
                  <a:srgbClr val="002060"/>
                </a:solidFill>
              </a:rPr>
              <a:t>.</a:t>
            </a:r>
            <a:endParaRPr lang="es-MX" sz="2400" dirty="0">
              <a:solidFill>
                <a:srgbClr val="002060"/>
              </a:solidFill>
            </a:endParaRPr>
          </a:p>
        </p:txBody>
      </p:sp>
      <p:pic>
        <p:nvPicPr>
          <p:cNvPr id="28674" name="Picture 2"/>
          <p:cNvPicPr>
            <a:picLocks noChangeAspect="1" noChangeArrowheads="1"/>
          </p:cNvPicPr>
          <p:nvPr/>
        </p:nvPicPr>
        <p:blipFill>
          <a:blip r:embed="rId2" cstate="print"/>
          <a:srcRect/>
          <a:stretch>
            <a:fillRect/>
          </a:stretch>
        </p:blipFill>
        <p:spPr bwMode="auto">
          <a:xfrm>
            <a:off x="2987824" y="836712"/>
            <a:ext cx="3124200" cy="2724150"/>
          </a:xfrm>
          <a:prstGeom prst="rect">
            <a:avLst/>
          </a:prstGeom>
          <a:noFill/>
          <a:ln w="9525">
            <a:noFill/>
            <a:miter lim="800000"/>
            <a:headEnd/>
            <a:tailEnd/>
          </a:ln>
        </p:spPr>
      </p:pic>
      <p:pic>
        <p:nvPicPr>
          <p:cNvPr id="28675" name="Picture 3"/>
          <p:cNvPicPr>
            <a:picLocks noChangeAspect="1" noChangeArrowheads="1"/>
          </p:cNvPicPr>
          <p:nvPr/>
        </p:nvPicPr>
        <p:blipFill>
          <a:blip r:embed="rId3" cstate="print"/>
          <a:srcRect/>
          <a:stretch>
            <a:fillRect/>
          </a:stretch>
        </p:blipFill>
        <p:spPr bwMode="auto">
          <a:xfrm>
            <a:off x="3779912" y="1052736"/>
            <a:ext cx="1629916" cy="8254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384"/>
            <a:ext cx="9144000" cy="908720"/>
          </a:xfrm>
        </p:spPr>
        <p:txBody>
          <a:bodyPr>
            <a:normAutofit fontScale="90000"/>
          </a:bodyPr>
          <a:lstStyle/>
          <a:p>
            <a:r>
              <a:rPr lang="es-MX" sz="3200" b="1" dirty="0" smtClean="0"/>
              <a:t>Propuesta de negocios</a:t>
            </a:r>
            <a:br>
              <a:rPr lang="es-MX" sz="3200" b="1" dirty="0" smtClean="0"/>
            </a:br>
            <a:r>
              <a:rPr lang="es-MX" sz="3200" dirty="0" smtClean="0"/>
              <a:t>Invitación para ser </a:t>
            </a:r>
            <a:r>
              <a:rPr lang="es-MX" sz="3200" b="1" dirty="0" smtClean="0"/>
              <a:t>Distribuidor</a:t>
            </a:r>
            <a:r>
              <a:rPr lang="es-MX" sz="3200" dirty="0" smtClean="0"/>
              <a:t> de nuestro servicio</a:t>
            </a:r>
            <a:endParaRPr lang="es-MX" sz="3200" dirty="0"/>
          </a:p>
        </p:txBody>
      </p:sp>
      <p:sp>
        <p:nvSpPr>
          <p:cNvPr id="3" name="2 Marcador de contenido"/>
          <p:cNvSpPr>
            <a:spLocks noGrp="1"/>
          </p:cNvSpPr>
          <p:nvPr>
            <p:ph idx="1"/>
          </p:nvPr>
        </p:nvSpPr>
        <p:spPr>
          <a:xfrm>
            <a:off x="0" y="3501008"/>
            <a:ext cx="9144000" cy="3384376"/>
          </a:xfrm>
        </p:spPr>
        <p:txBody>
          <a:bodyPr>
            <a:noAutofit/>
          </a:bodyPr>
          <a:lstStyle/>
          <a:p>
            <a:pPr algn="just">
              <a:buNone/>
            </a:pPr>
            <a:r>
              <a:rPr lang="es-MX" sz="1800" dirty="0" smtClean="0">
                <a:solidFill>
                  <a:srgbClr val="002060"/>
                </a:solidFill>
              </a:rPr>
              <a:t>    Active un importante flujo de </a:t>
            </a:r>
            <a:r>
              <a:rPr lang="es-MX" sz="1800" dirty="0" err="1" smtClean="0">
                <a:solidFill>
                  <a:srgbClr val="002060"/>
                </a:solidFill>
              </a:rPr>
              <a:t>ingre$o</a:t>
            </a:r>
            <a:r>
              <a:rPr lang="es-MX" sz="1800" dirty="0" smtClean="0">
                <a:solidFill>
                  <a:srgbClr val="002060"/>
                </a:solidFill>
              </a:rPr>
              <a:t>$, ingrese a </a:t>
            </a:r>
            <a:r>
              <a:rPr lang="es-MX" sz="1800" b="1" dirty="0" smtClean="0">
                <a:solidFill>
                  <a:srgbClr val="002060"/>
                </a:solidFill>
                <a:hlinkClick r:id="rId2"/>
              </a:rPr>
              <a:t>www.declaracioneside.com/distribuidores.aspx</a:t>
            </a:r>
            <a:r>
              <a:rPr lang="es-MX" sz="1800" dirty="0" smtClean="0">
                <a:solidFill>
                  <a:srgbClr val="002060"/>
                </a:solidFill>
              </a:rPr>
              <a:t> en la opción </a:t>
            </a:r>
            <a:r>
              <a:rPr lang="es-MX" sz="1800" b="1" dirty="0" smtClean="0">
                <a:solidFill>
                  <a:srgbClr val="002060"/>
                </a:solidFill>
              </a:rPr>
              <a:t>registro</a:t>
            </a:r>
            <a:r>
              <a:rPr lang="es-MX" sz="1800" dirty="0" smtClean="0">
                <a:solidFill>
                  <a:srgbClr val="002060"/>
                </a:solidFill>
              </a:rPr>
              <a:t>, </a:t>
            </a:r>
          </a:p>
          <a:p>
            <a:pPr algn="just">
              <a:buNone/>
            </a:pPr>
            <a:r>
              <a:rPr lang="es-MX" sz="1800" dirty="0" smtClean="0">
                <a:solidFill>
                  <a:srgbClr val="002060"/>
                </a:solidFill>
              </a:rPr>
              <a:t>     </a:t>
            </a:r>
            <a:r>
              <a:rPr lang="es-MX" sz="2000" dirty="0" smtClean="0">
                <a:solidFill>
                  <a:srgbClr val="C00000"/>
                </a:solidFill>
              </a:rPr>
              <a:t>Gane dinero con nosotros</a:t>
            </a:r>
          </a:p>
          <a:p>
            <a:pPr algn="just">
              <a:buNone/>
            </a:pPr>
            <a:endParaRPr lang="es-MX" sz="2000" dirty="0" smtClean="0">
              <a:solidFill>
                <a:srgbClr val="C00000"/>
              </a:solidFill>
            </a:endParaRPr>
          </a:p>
          <a:p>
            <a:pPr algn="just">
              <a:buNone/>
            </a:pPr>
            <a:r>
              <a:rPr lang="es-MX" sz="1800" dirty="0" smtClean="0">
                <a:solidFill>
                  <a:srgbClr val="C00000"/>
                </a:solidFill>
              </a:rPr>
              <a:t>     </a:t>
            </a:r>
            <a:r>
              <a:rPr lang="es-MX" sz="1800" dirty="0" smtClean="0">
                <a:solidFill>
                  <a:srgbClr val="002060"/>
                </a:solidFill>
              </a:rPr>
              <a:t>Dos esquemas de comisiones a escoger:</a:t>
            </a:r>
          </a:p>
          <a:p>
            <a:pPr algn="just">
              <a:buNone/>
            </a:pPr>
            <a:r>
              <a:rPr lang="es-MX" sz="2000" dirty="0" smtClean="0">
                <a:solidFill>
                  <a:srgbClr val="C00000"/>
                </a:solidFill>
              </a:rPr>
              <a:t>	</a:t>
            </a:r>
            <a:r>
              <a:rPr lang="es-MX" sz="1800" dirty="0" smtClean="0">
                <a:solidFill>
                  <a:srgbClr val="002060"/>
                </a:solidFill>
              </a:rPr>
              <a:t>a) Gane un </a:t>
            </a:r>
            <a:r>
              <a:rPr lang="es-MX" sz="2000" b="1" dirty="0" smtClean="0">
                <a:solidFill>
                  <a:srgbClr val="C00000"/>
                </a:solidFill>
              </a:rPr>
              <a:t>15%</a:t>
            </a:r>
            <a:r>
              <a:rPr lang="es-MX" sz="1800" dirty="0" smtClean="0">
                <a:solidFill>
                  <a:srgbClr val="002060"/>
                </a:solidFill>
              </a:rPr>
              <a:t> por contrato inicial (antes de impuestos) con cada cliente que usted logre, y mantenga un 15% de comisiones sobre renovaciones de contratos de los clientes que usted introdujo siempre y cuando en ese mes y año de renovación haya afiliado a nuevos clientes. </a:t>
            </a:r>
          </a:p>
          <a:p>
            <a:pPr algn="just">
              <a:buNone/>
            </a:pPr>
            <a:r>
              <a:rPr lang="es-MX" sz="1800" dirty="0" smtClean="0">
                <a:solidFill>
                  <a:srgbClr val="002060"/>
                </a:solidFill>
              </a:rPr>
              <a:t>	b) O bien, Gane un </a:t>
            </a:r>
            <a:r>
              <a:rPr lang="es-MX" sz="1800" b="1" dirty="0" smtClean="0">
                <a:solidFill>
                  <a:srgbClr val="C00000"/>
                </a:solidFill>
              </a:rPr>
              <a:t>10%</a:t>
            </a:r>
            <a:r>
              <a:rPr lang="es-MX" sz="1800" dirty="0" smtClean="0">
                <a:solidFill>
                  <a:srgbClr val="002060"/>
                </a:solidFill>
              </a:rPr>
              <a:t> sobre contratos (inicial y renovaciones) durante un año, a partir de la fecha de registro de cada cliente prospectado. </a:t>
            </a:r>
          </a:p>
          <a:p>
            <a:pPr algn="just">
              <a:buNone/>
            </a:pPr>
            <a:endParaRPr lang="es-MX" sz="1800" dirty="0" smtClean="0">
              <a:solidFill>
                <a:srgbClr val="002060"/>
              </a:solidFill>
            </a:endParaRPr>
          </a:p>
          <a:p>
            <a:pPr algn="just">
              <a:buNone/>
            </a:pPr>
            <a:endParaRPr lang="es-MX" sz="1800" dirty="0" smtClean="0">
              <a:solidFill>
                <a:srgbClr val="002060"/>
              </a:solidFill>
            </a:endParaRPr>
          </a:p>
        </p:txBody>
      </p:sp>
      <p:pic>
        <p:nvPicPr>
          <p:cNvPr id="29698" name="Picture 2"/>
          <p:cNvPicPr>
            <a:picLocks noChangeAspect="1" noChangeArrowheads="1"/>
          </p:cNvPicPr>
          <p:nvPr/>
        </p:nvPicPr>
        <p:blipFill>
          <a:blip r:embed="rId3" cstate="print"/>
          <a:srcRect/>
          <a:stretch>
            <a:fillRect/>
          </a:stretch>
        </p:blipFill>
        <p:spPr bwMode="auto">
          <a:xfrm>
            <a:off x="3059832" y="908720"/>
            <a:ext cx="2762250" cy="1828800"/>
          </a:xfrm>
          <a:prstGeom prst="rect">
            <a:avLst/>
          </a:prstGeom>
          <a:noFill/>
          <a:ln w="9525">
            <a:noFill/>
            <a:miter lim="800000"/>
            <a:headEnd/>
            <a:tailEnd/>
          </a:ln>
        </p:spPr>
      </p:pic>
      <p:pic>
        <p:nvPicPr>
          <p:cNvPr id="29699" name="Picture 3"/>
          <p:cNvPicPr>
            <a:picLocks noChangeAspect="1" noChangeArrowheads="1"/>
          </p:cNvPicPr>
          <p:nvPr/>
        </p:nvPicPr>
        <p:blipFill>
          <a:blip r:embed="rId4" cstate="print"/>
          <a:srcRect/>
          <a:stretch>
            <a:fillRect/>
          </a:stretch>
        </p:blipFill>
        <p:spPr bwMode="auto">
          <a:xfrm>
            <a:off x="1043608" y="836712"/>
            <a:ext cx="1782337" cy="1942157"/>
          </a:xfrm>
          <a:prstGeom prst="rect">
            <a:avLst/>
          </a:prstGeom>
          <a:noFill/>
          <a:ln w="9525">
            <a:noFill/>
            <a:miter lim="800000"/>
            <a:headEnd/>
            <a:tailEnd/>
          </a:ln>
        </p:spPr>
      </p:pic>
      <p:pic>
        <p:nvPicPr>
          <p:cNvPr id="29700" name="Picture 4"/>
          <p:cNvPicPr>
            <a:picLocks noChangeAspect="1" noChangeArrowheads="1"/>
          </p:cNvPicPr>
          <p:nvPr/>
        </p:nvPicPr>
        <p:blipFill>
          <a:blip r:embed="rId5" cstate="print"/>
          <a:srcRect/>
          <a:stretch>
            <a:fillRect/>
          </a:stretch>
        </p:blipFill>
        <p:spPr bwMode="auto">
          <a:xfrm>
            <a:off x="6084169" y="908720"/>
            <a:ext cx="1872207" cy="23127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0"/>
            <a:ext cx="8784976" cy="6858000"/>
          </a:xfrm>
        </p:spPr>
        <p:txBody>
          <a:bodyPr>
            <a:normAutofit/>
          </a:bodyPr>
          <a:lstStyle/>
          <a:p>
            <a:pPr algn="ctr">
              <a:buNone/>
            </a:pPr>
            <a:r>
              <a:rPr lang="es-MX" sz="2400" b="1" dirty="0" smtClean="0">
                <a:solidFill>
                  <a:srgbClr val="002060"/>
                </a:solidFill>
              </a:rPr>
              <a:t>Contratos de clientes</a:t>
            </a:r>
          </a:p>
          <a:p>
            <a:pPr algn="just">
              <a:buNone/>
            </a:pPr>
            <a:endParaRPr lang="es-MX" sz="2000" dirty="0" smtClean="0"/>
          </a:p>
          <a:p>
            <a:pPr algn="just">
              <a:buNone/>
            </a:pPr>
            <a:endParaRPr lang="es-MX" sz="1800" dirty="0" smtClean="0">
              <a:solidFill>
                <a:schemeClr val="tx2"/>
              </a:solidFill>
            </a:endParaRPr>
          </a:p>
          <a:p>
            <a:pPr algn="just">
              <a:buNone/>
            </a:pPr>
            <a:endParaRPr lang="es-MX" sz="1800" dirty="0" smtClean="0">
              <a:solidFill>
                <a:schemeClr val="tx2"/>
              </a:solidFill>
            </a:endParaRPr>
          </a:p>
          <a:p>
            <a:pPr algn="just">
              <a:buNone/>
            </a:pPr>
            <a:endParaRPr lang="es-MX" sz="1800" dirty="0" smtClean="0">
              <a:solidFill>
                <a:schemeClr val="tx2"/>
              </a:solidFill>
            </a:endParaRPr>
          </a:p>
          <a:p>
            <a:pPr algn="just">
              <a:buNone/>
            </a:pPr>
            <a:endParaRPr lang="es-MX" sz="1800" dirty="0" smtClean="0">
              <a:solidFill>
                <a:schemeClr val="tx2"/>
              </a:solidFill>
            </a:endParaRPr>
          </a:p>
          <a:p>
            <a:pPr algn="just">
              <a:buNone/>
            </a:pPr>
            <a:endParaRPr lang="es-MX" sz="1800" dirty="0" smtClean="0">
              <a:solidFill>
                <a:schemeClr val="tx2"/>
              </a:solidFill>
            </a:endParaRPr>
          </a:p>
          <a:p>
            <a:pPr algn="just">
              <a:buNone/>
            </a:pPr>
            <a:endParaRPr lang="es-MX" sz="1800" dirty="0" smtClean="0">
              <a:solidFill>
                <a:schemeClr val="tx2"/>
              </a:solidFill>
            </a:endParaRPr>
          </a:p>
          <a:p>
            <a:pPr algn="just">
              <a:buNone/>
            </a:pPr>
            <a:r>
              <a:rPr lang="es-MX" sz="1800" dirty="0" smtClean="0">
                <a:solidFill>
                  <a:schemeClr val="tx2"/>
                </a:solidFill>
              </a:rPr>
              <a:t>Los contratos son un paquete de un número de declaraciones o de periodos bajo un </a:t>
            </a:r>
            <a:r>
              <a:rPr lang="es-MX" sz="1800" dirty="0" smtClean="0">
                <a:solidFill>
                  <a:schemeClr val="tx2"/>
                </a:solidFill>
                <a:hlinkClick r:id="rId2"/>
              </a:rPr>
              <a:t>plan</a:t>
            </a:r>
            <a:r>
              <a:rPr lang="es-MX" sz="1800" dirty="0" smtClean="0">
                <a:solidFill>
                  <a:schemeClr val="tx2"/>
                </a:solidFill>
              </a:rPr>
              <a:t>, sean para declaraciones retrasadas o para declaraciones próximas, cada cliente define la cantidad o el periodo a contratar y puede combinar contratos de distintos planes a la vez. </a:t>
            </a:r>
          </a:p>
          <a:p>
            <a:pPr algn="just">
              <a:buNone/>
            </a:pPr>
            <a:r>
              <a:rPr lang="es-MX" sz="1800" dirty="0" smtClean="0">
                <a:solidFill>
                  <a:schemeClr val="tx2"/>
                </a:solidFill>
              </a:rPr>
              <a:t>Para planes básico y ceros, el cliente decide en que año y mes utilizar cada declaración, las contratadas no utilizadas podrá usarlas cuando lo requiera, no las pierde. </a:t>
            </a:r>
          </a:p>
          <a:p>
            <a:pPr algn="just">
              <a:buNone/>
            </a:pPr>
            <a:r>
              <a:rPr lang="es-MX" sz="1800" dirty="0" smtClean="0">
                <a:solidFill>
                  <a:schemeClr val="tx2"/>
                </a:solidFill>
              </a:rPr>
              <a:t>Para el plan premium las declaraciones se aplican exclusivamente a los periodos contratados. </a:t>
            </a:r>
          </a:p>
          <a:p>
            <a:pPr algn="just">
              <a:buNone/>
            </a:pPr>
            <a:r>
              <a:rPr lang="es-MX" sz="1800" dirty="0" smtClean="0">
                <a:solidFill>
                  <a:schemeClr val="tx2"/>
                </a:solidFill>
              </a:rPr>
              <a:t>Declaraciones retrasadas y declaraciones próximas se manejan por contratos separados independientemente del plan. Los contratos son electrónicos.</a:t>
            </a:r>
            <a:br>
              <a:rPr lang="es-MX" sz="1800" dirty="0" smtClean="0">
                <a:solidFill>
                  <a:schemeClr val="tx2"/>
                </a:solidFill>
              </a:rPr>
            </a:br>
            <a:endParaRPr lang="es-MX" sz="1800" dirty="0" smtClean="0">
              <a:solidFill>
                <a:schemeClr val="tx2"/>
              </a:solidFill>
            </a:endParaRPr>
          </a:p>
          <a:p>
            <a:pPr algn="just">
              <a:buNone/>
            </a:pPr>
            <a:r>
              <a:rPr lang="es-MX" sz="1800" dirty="0" smtClean="0">
                <a:solidFill>
                  <a:schemeClr val="tx2"/>
                </a:solidFill>
              </a:rPr>
              <a:t>Estas comisiones no aplican a la cuota de inscripción de cliente nuevo por concepto de procesamiento y configuración de su matriz/canal/socket de conexión segura.</a:t>
            </a:r>
          </a:p>
          <a:p>
            <a:pPr algn="just">
              <a:buNone/>
            </a:pPr>
            <a:endParaRPr lang="es-MX" sz="2000" dirty="0" smtClean="0">
              <a:solidFill>
                <a:srgbClr val="002060"/>
              </a:solidFill>
            </a:endParaRPr>
          </a:p>
          <a:p>
            <a:pPr algn="just">
              <a:buNone/>
            </a:pPr>
            <a:endParaRPr lang="es-MX" sz="2000" dirty="0" smtClean="0"/>
          </a:p>
        </p:txBody>
      </p:sp>
      <p:pic>
        <p:nvPicPr>
          <p:cNvPr id="1026" name="Picture 2"/>
          <p:cNvPicPr>
            <a:picLocks noChangeAspect="1" noChangeArrowheads="1"/>
          </p:cNvPicPr>
          <p:nvPr/>
        </p:nvPicPr>
        <p:blipFill>
          <a:blip r:embed="rId3" cstate="print"/>
          <a:srcRect/>
          <a:stretch>
            <a:fillRect/>
          </a:stretch>
        </p:blipFill>
        <p:spPr bwMode="auto">
          <a:xfrm>
            <a:off x="3779912" y="529693"/>
            <a:ext cx="1440160" cy="19632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0"/>
            <a:ext cx="8784976" cy="6858000"/>
          </a:xfrm>
        </p:spPr>
        <p:txBody>
          <a:bodyPr>
            <a:normAutofit fontScale="85000" lnSpcReduction="10000"/>
          </a:bodyPr>
          <a:lstStyle/>
          <a:p>
            <a:pPr algn="just">
              <a:buNone/>
            </a:pPr>
            <a:r>
              <a:rPr lang="es-MX" sz="2800" b="1" dirty="0" smtClean="0"/>
              <a:t>Requisitos</a:t>
            </a:r>
            <a:r>
              <a:rPr lang="es-MX" sz="2000" dirty="0" smtClean="0">
                <a:solidFill>
                  <a:srgbClr val="002060"/>
                </a:solidFill>
              </a:rPr>
              <a:t>:</a:t>
            </a:r>
          </a:p>
          <a:p>
            <a:pPr algn="just">
              <a:buFont typeface="Arial" charset="0"/>
              <a:buChar char="•"/>
            </a:pPr>
            <a:r>
              <a:rPr lang="es-MX" sz="2000" dirty="0" smtClean="0">
                <a:solidFill>
                  <a:srgbClr val="002060"/>
                </a:solidFill>
              </a:rPr>
              <a:t>Un correo</a:t>
            </a:r>
          </a:p>
          <a:p>
            <a:pPr algn="just">
              <a:buFont typeface="Arial" charset="0"/>
              <a:buChar char="•"/>
            </a:pPr>
            <a:r>
              <a:rPr lang="es-MX" sz="2000" dirty="0" smtClean="0">
                <a:solidFill>
                  <a:srgbClr val="002060"/>
                </a:solidFill>
              </a:rPr>
              <a:t>Cuenta bancaria</a:t>
            </a:r>
          </a:p>
          <a:p>
            <a:pPr algn="just">
              <a:buFont typeface="Arial" charset="0"/>
              <a:buChar char="•"/>
            </a:pPr>
            <a:r>
              <a:rPr lang="es-MX" sz="2000" dirty="0" smtClean="0">
                <a:solidFill>
                  <a:srgbClr val="002060"/>
                </a:solidFill>
              </a:rPr>
              <a:t>Si no está inscrito en el SAT, conseguir (por cuenta propia y con terceros) y enviarnos facturas con nuestros datos por montos iguales o superiores a las comisiones que reciba.</a:t>
            </a:r>
          </a:p>
          <a:p>
            <a:r>
              <a:rPr lang="es-MX" sz="2000" dirty="0" smtClean="0">
                <a:solidFill>
                  <a:srgbClr val="002060"/>
                </a:solidFill>
              </a:rPr>
              <a:t>O bien si ya estás inscrito y activo, su cédula fiscal para emitirnos facturas o recibos de honorarios (electrónicos o escaneados en PDF) como comprobantes de sus ganancias (si decide darte de alta por primera vez en el SAT, le sugerimos elegir el régimen de Persona física con actividad empresarial y profesional (para facturar) o bien un régimen que le permita ganar ingresos por comisiones u honorarios), y agregue la actividad fiscal 'Apoyo para negocios'. </a:t>
            </a:r>
          </a:p>
          <a:p>
            <a:r>
              <a:rPr lang="es-MX" sz="2000" dirty="0" smtClean="0">
                <a:solidFill>
                  <a:srgbClr val="002060"/>
                </a:solidFill>
              </a:rPr>
              <a:t>Registrarse anexando la Documentación descrita adelante. </a:t>
            </a:r>
          </a:p>
          <a:p>
            <a:r>
              <a:rPr lang="es-MX" sz="2000" dirty="0" smtClean="0">
                <a:solidFill>
                  <a:srgbClr val="002060"/>
                </a:solidFill>
              </a:rPr>
              <a:t>No requiere adquirir ninguna licencia ni realizar ninguna compra, sino recibir comisiones por los clientes que logre afiliar.</a:t>
            </a:r>
          </a:p>
          <a:p>
            <a:pPr algn="just">
              <a:buNone/>
            </a:pPr>
            <a:endParaRPr lang="es-MX" sz="2000" dirty="0" smtClean="0">
              <a:solidFill>
                <a:srgbClr val="002060"/>
              </a:solidFill>
            </a:endParaRPr>
          </a:p>
          <a:p>
            <a:pPr algn="just">
              <a:buNone/>
            </a:pPr>
            <a:r>
              <a:rPr lang="es-MX" sz="2000" dirty="0" smtClean="0">
                <a:solidFill>
                  <a:srgbClr val="002060"/>
                </a:solidFill>
              </a:rPr>
              <a:t>Las fechas de cobro son en quincena directo a su cuenta al emitirnos los comprobantes fiscales correspondientes, dispone de 30 </a:t>
            </a:r>
            <a:r>
              <a:rPr lang="es-MX" sz="2000" dirty="0" err="1" smtClean="0">
                <a:solidFill>
                  <a:srgbClr val="002060"/>
                </a:solidFill>
              </a:rPr>
              <a:t>dias</a:t>
            </a:r>
            <a:r>
              <a:rPr lang="es-MX" sz="2000" dirty="0" smtClean="0">
                <a:solidFill>
                  <a:srgbClr val="002060"/>
                </a:solidFill>
              </a:rPr>
              <a:t> naturales para enviarlos y poder recibir comisiones a partir de la fecha de recepción del correo donde se le solicitan las facturas</a:t>
            </a:r>
          </a:p>
          <a:p>
            <a:pPr algn="just">
              <a:buNone/>
            </a:pPr>
            <a:r>
              <a:rPr lang="es-MX" sz="2000" dirty="0" smtClean="0">
                <a:solidFill>
                  <a:srgbClr val="002060"/>
                </a:solidFill>
              </a:rPr>
              <a:t> El monto total (después de impuestos) de la(s) factura(s) que nos enviará, equivale al % que Ud. está recibiendo.</a:t>
            </a:r>
          </a:p>
          <a:p>
            <a:pPr>
              <a:buNone/>
            </a:pPr>
            <a:r>
              <a:rPr lang="es-MX" sz="2000" dirty="0" smtClean="0">
                <a:solidFill>
                  <a:srgbClr val="002060"/>
                </a:solidFill>
              </a:rPr>
              <a:t>En el caso de estar dado de alta en el SAT, el concepto de las facturas puede ser “Comisión de renta de servicio informático logrado con el contrato número #</a:t>
            </a:r>
            <a:r>
              <a:rPr lang="es-MX" sz="2000" dirty="0" err="1" smtClean="0">
                <a:solidFill>
                  <a:srgbClr val="002060"/>
                </a:solidFill>
              </a:rPr>
              <a:t>numeroDeContrato</a:t>
            </a:r>
            <a:r>
              <a:rPr lang="es-MX" sz="2000" dirty="0" smtClean="0">
                <a:solidFill>
                  <a:srgbClr val="002060"/>
                </a:solidFill>
              </a:rPr>
              <a:t>”. Pero si no está dado de alta en el SAT, los conceptos de las facturas pueden ser de: </a:t>
            </a:r>
            <a:r>
              <a:rPr lang="es-MX" sz="2000" dirty="0" err="1" smtClean="0">
                <a:solidFill>
                  <a:srgbClr val="002060"/>
                </a:solidFill>
              </a:rPr>
              <a:t>papeleria</a:t>
            </a:r>
            <a:r>
              <a:rPr lang="es-MX" sz="2000" dirty="0" smtClean="0">
                <a:solidFill>
                  <a:srgbClr val="002060"/>
                </a:solidFill>
              </a:rPr>
              <a:t>, gasolina, publicidad(impresos, materiales, servicios publicitarios, anuncios), </a:t>
            </a:r>
            <a:r>
              <a:rPr lang="es-MX" sz="2000" dirty="0" err="1" smtClean="0">
                <a:solidFill>
                  <a:srgbClr val="002060"/>
                </a:solidFill>
              </a:rPr>
              <a:t>articulos</a:t>
            </a:r>
            <a:r>
              <a:rPr lang="es-MX" sz="2000" dirty="0" smtClean="0">
                <a:solidFill>
                  <a:srgbClr val="002060"/>
                </a:solidFill>
              </a:rPr>
              <a:t> de oficina, viáticos(pasajes, hospedaje, alimentos), cursos de informática, empresariales o contables, </a:t>
            </a:r>
            <a:r>
              <a:rPr lang="es-MX" sz="2000" dirty="0" err="1" smtClean="0">
                <a:solidFill>
                  <a:srgbClr val="002060"/>
                </a:solidFill>
              </a:rPr>
              <a:t>articulos</a:t>
            </a:r>
            <a:r>
              <a:rPr lang="es-MX" sz="2000" dirty="0" smtClean="0">
                <a:solidFill>
                  <a:srgbClr val="002060"/>
                </a:solidFill>
              </a:rPr>
              <a:t> y servicios relacionados a la </a:t>
            </a:r>
            <a:r>
              <a:rPr lang="es-MX" sz="2000" dirty="0" err="1" smtClean="0">
                <a:solidFill>
                  <a:srgbClr val="002060"/>
                </a:solidFill>
              </a:rPr>
              <a:t>informatica</a:t>
            </a:r>
            <a:r>
              <a:rPr lang="es-MX" sz="2000" dirty="0" smtClean="0">
                <a:solidFill>
                  <a:srgbClr val="002060"/>
                </a:solidFill>
              </a:rPr>
              <a:t>/computación/internet, mantenimiento y servicios de </a:t>
            </a:r>
            <a:r>
              <a:rPr lang="es-MX" sz="2000" dirty="0" err="1" smtClean="0">
                <a:solidFill>
                  <a:srgbClr val="002060"/>
                </a:solidFill>
              </a:rPr>
              <a:t>automovil</a:t>
            </a:r>
            <a:r>
              <a:rPr lang="es-MX" sz="2000" dirty="0" smtClean="0">
                <a:solidFill>
                  <a:srgbClr val="002060"/>
                </a:solidFill>
              </a:rPr>
              <a:t>, entre otros. </a:t>
            </a:r>
          </a:p>
          <a:p>
            <a:pPr algn="just">
              <a:buNone/>
            </a:pPr>
            <a:endParaRPr lang="es-MX" sz="2000" dirty="0" smtClean="0">
              <a:solidFill>
                <a:srgbClr val="002060"/>
              </a:solidFill>
            </a:endParaRPr>
          </a:p>
          <a:p>
            <a:pPr algn="just">
              <a:buNone/>
            </a:pPr>
            <a:endParaRPr lang="es-MX"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11114</TotalTime>
  <Words>1589</Words>
  <Application>Microsoft Office PowerPoint</Application>
  <PresentationFormat>Presentación en pantalla (4:3)</PresentationFormat>
  <Paragraphs>141</Paragraphs>
  <Slides>46</Slides>
  <Notes>1</Notes>
  <HiddenSlides>0</HiddenSlides>
  <MMClips>1</MMClips>
  <ScaleCrop>false</ScaleCrop>
  <HeadingPairs>
    <vt:vector size="4" baseType="variant">
      <vt:variant>
        <vt:lpstr>Tema</vt:lpstr>
      </vt:variant>
      <vt:variant>
        <vt:i4>1</vt:i4>
      </vt:variant>
      <vt:variant>
        <vt:lpstr>Títulos de diapositiva</vt:lpstr>
      </vt:variant>
      <vt:variant>
        <vt:i4>46</vt:i4>
      </vt:variant>
    </vt:vector>
  </HeadingPairs>
  <TitlesOfParts>
    <vt:vector size="47" baseType="lpstr">
      <vt:lpstr>Tema de Office</vt:lpstr>
      <vt:lpstr>Envío de declaraciones informativas de IDE por internet</vt:lpstr>
      <vt:lpstr>Diapositiva 2</vt:lpstr>
      <vt:lpstr>Perfil de clientes: </vt:lpstr>
      <vt:lpstr>IDE: Impuesto a los depósitos en efectivo</vt:lpstr>
      <vt:lpstr>Existe desabasto en la proveeduría de este servicio</vt:lpstr>
      <vt:lpstr>Nuestra solución informática para declarar el IDE</vt:lpstr>
      <vt:lpstr>Propuesta de negocios Invitación para ser Distribuidor de nuestro servicio</vt:lpstr>
      <vt:lpstr>Diapositiva 8</vt:lpstr>
      <vt:lpstr>Diapositiva 9</vt:lpstr>
      <vt:lpstr>Diapositiva 10</vt:lpstr>
      <vt:lpstr>Logística y Contratos</vt:lpstr>
      <vt:lpstr>Precios</vt:lpstr>
      <vt:lpstr>Recursos para distribuidores</vt:lpstr>
      <vt:lpstr>Difusión del servicio</vt:lpstr>
      <vt:lpstr>Diapositiva 15</vt:lpstr>
      <vt:lpstr>Diapositiva 16</vt:lpstr>
      <vt:lpstr>Diapositiva 17</vt:lpstr>
      <vt:lpstr>Diapositiva 18</vt:lpstr>
      <vt:lpstr>Diapositiva 19</vt:lpstr>
      <vt:lpstr>Diapositiva 20</vt:lpstr>
      <vt:lpstr>Diapositiva 21</vt:lpstr>
      <vt:lpstr>Diapositiva 22</vt:lpstr>
      <vt:lpstr>Diapositiva 23</vt:lpstr>
      <vt:lpstr>Sección de orientación gratuita </vt:lpstr>
      <vt:lpstr>Promociones y descuentos</vt:lpstr>
      <vt:lpstr>Diapositiva 26</vt:lpstr>
      <vt:lpstr>Razones para contratarnos</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Registro del cliente</vt:lpstr>
      <vt:lpstr>Inicio de sesión del cliente</vt:lpstr>
      <vt:lpstr>Mi cuenta (cliente)</vt:lpstr>
      <vt:lpstr>Carta de Autorización de proveeduría ante el SAT</vt:lpstr>
      <vt:lpstr>Mi cuenta-&gt;Mis contratos (cliente)</vt:lpstr>
      <vt:lpstr>Pago de contratos (cliente)</vt:lpstr>
      <vt:lpstr>Diapositiva 44</vt:lpstr>
      <vt:lpstr>Diapositiva 45</vt:lpstr>
      <vt:lpstr>Diapositiva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Envío de declaraciones informativas del impuesto IDE al SAT con nuestra solución vía internet</dc:title>
  <dc:creator>Job</dc:creator>
  <cp:lastModifiedBy>Usuario</cp:lastModifiedBy>
  <cp:revision>35</cp:revision>
  <dcterms:created xsi:type="dcterms:W3CDTF">2012-08-09T01:53:41Z</dcterms:created>
  <dcterms:modified xsi:type="dcterms:W3CDTF">2012-11-01T14:53:18Z</dcterms:modified>
</cp:coreProperties>
</file>