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60" r:id="rId2"/>
    <p:sldId id="1263" r:id="rId3"/>
    <p:sldId id="1278" r:id="rId4"/>
    <p:sldId id="269" r:id="rId5"/>
    <p:sldId id="614" r:id="rId6"/>
    <p:sldId id="1275" r:id="rId7"/>
    <p:sldId id="1250" r:id="rId8"/>
    <p:sldId id="1279" r:id="rId9"/>
    <p:sldId id="1282" r:id="rId10"/>
    <p:sldId id="1265" r:id="rId11"/>
    <p:sldId id="1283" r:id="rId12"/>
    <p:sldId id="1280" r:id="rId13"/>
    <p:sldId id="1284" r:id="rId14"/>
    <p:sldId id="1281" r:id="rId15"/>
    <p:sldId id="1267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4D4B9144-8E16-4B88-9F3C-6E9C3A1873F4}">
          <p14:sldIdLst>
            <p14:sldId id="260"/>
          </p14:sldIdLst>
        </p14:section>
        <p14:section name="進度統整" id="{848365D9-6431-4740-A98F-0AF1A7B3644A}">
          <p14:sldIdLst>
            <p14:sldId id="1263"/>
          </p14:sldIdLst>
        </p14:section>
        <p14:section name="需求列表" id="{7155CFAD-642D-42CD-864D-8E5348D96560}">
          <p14:sldIdLst>
            <p14:sldId id="1278"/>
            <p14:sldId id="269"/>
          </p14:sldIdLst>
        </p14:section>
        <p14:section name="模組列表" id="{4734B755-1284-4D0A-BD14-DE31D9E9C0A3}">
          <p14:sldIdLst>
            <p14:sldId id="614"/>
          </p14:sldIdLst>
        </p14:section>
        <p14:section name="系統分析" id="{4B487E98-BDE9-48A9-BC5D-CAA083F870B6}">
          <p14:sldIdLst>
            <p14:sldId id="1275"/>
            <p14:sldId id="1250"/>
            <p14:sldId id="1279"/>
          </p14:sldIdLst>
        </p14:section>
        <p14:section name="成果展示" id="{947AD387-C4AB-4B05-B679-9182D929AFA7}">
          <p14:sldIdLst>
            <p14:sldId id="1282"/>
            <p14:sldId id="1265"/>
            <p14:sldId id="1283"/>
            <p14:sldId id="1280"/>
            <p14:sldId id="1284"/>
            <p14:sldId id="1281"/>
          </p14:sldIdLst>
        </p14:section>
        <p14:section name="參考資料" id="{7F7BB85C-9D3A-43C4-B08A-13613EFBABDE}">
          <p14:sldIdLst>
            <p14:sldId id="1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67" autoAdjust="0"/>
    <p:restoredTop sz="94660"/>
  </p:normalViewPr>
  <p:slideViewPr>
    <p:cSldViewPr snapToGrid="0">
      <p:cViewPr>
        <p:scale>
          <a:sx n="75" d="100"/>
          <a:sy n="75" d="100"/>
        </p:scale>
        <p:origin x="835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DEBB0-C9A7-4F98-9215-34639043E984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CCD81-768E-4F2D-B1AB-017B6C12D2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1225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8A6B0B-A5FB-4629-B823-69B1A9EB3A4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8A6B0B-A5FB-4629-B823-69B1A9EB3A4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9710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8A6B0B-A5FB-4629-B823-69B1A9EB3A4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2815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5957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582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1660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0527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8696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3465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964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015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3179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4074"/>
            <a:ext cx="10515600" cy="4434726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838200" y="5638800"/>
            <a:ext cx="10515600" cy="600825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spcBef>
                <a:spcPts val="0"/>
              </a:spcBef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1112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126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826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4447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3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3114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479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374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6346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2023/4/12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2572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f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f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-graffiti.com/opencv-custom-seeds-with-watershed-algorithm-in-python/" TargetMode="External"/><Relationship Id="rId2" Type="http://schemas.openxmlformats.org/officeDocument/2006/relationships/hyperlink" Target="https://steam.oxxostudio.tw/category/python/ai/opencv-edge-detection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csdn.net/liyuanjinglyj/article/details/114072952" TargetMode="External"/><Relationship Id="rId4" Type="http://schemas.openxmlformats.org/officeDocument/2006/relationships/hyperlink" Target="https://www.geeksforgeeks.org/contour-detection-with-custom-seeds-using-python-opencv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/>
              <a:t>嵌入式影像處理</a:t>
            </a:r>
            <a:br>
              <a:rPr lang="en-US" altLang="zh-TW" sz="4000" b="0" dirty="0"/>
            </a:br>
            <a:r>
              <a:rPr lang="en-US" altLang="zh-TW" sz="5400" b="0" dirty="0"/>
              <a:t>HW3_watershed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人：林㛩璇</a:t>
            </a:r>
            <a:endParaRPr lang="en-US" altLang="zh-TW" dirty="0"/>
          </a:p>
          <a:p>
            <a:pPr algn="l"/>
            <a:r>
              <a:rPr lang="zh-TW" altLang="en-US" dirty="0"/>
              <a:t>目前成員：林㛩璇</a:t>
            </a:r>
            <a:endParaRPr lang="en-US" altLang="zh-TW" dirty="0"/>
          </a:p>
          <a:p>
            <a:pPr algn="l"/>
            <a:r>
              <a:rPr lang="zh-TW" altLang="en-US" dirty="0"/>
              <a:t>報告日期：</a:t>
            </a:r>
            <a:r>
              <a:rPr lang="en-US" altLang="zh-TW" dirty="0"/>
              <a:t>2023/03/29</a:t>
            </a:r>
          </a:p>
          <a:p>
            <a:r>
              <a:rPr lang="zh-TW" altLang="en-US" dirty="0"/>
              <a:t>開始日期：</a:t>
            </a:r>
            <a:r>
              <a:rPr lang="en-US" altLang="zh-TW" dirty="0"/>
              <a:t>2022/03/15</a:t>
            </a:r>
          </a:p>
          <a:p>
            <a:pPr algn="l"/>
            <a:r>
              <a:rPr lang="zh-TW" altLang="en-US" dirty="0"/>
              <a:t>結束日期：</a:t>
            </a:r>
          </a:p>
        </p:txBody>
      </p:sp>
    </p:spTree>
    <p:extLst>
      <p:ext uri="{BB962C8B-B14F-4D97-AF65-F5344CB8AC3E}">
        <p14:creationId xmlns:p14="http://schemas.microsoft.com/office/powerpoint/2010/main" val="2619288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測試一</a:t>
            </a:r>
          </a:p>
        </p:txBody>
      </p:sp>
      <p:sp>
        <p:nvSpPr>
          <p:cNvPr id="10" name="內容版面配置區 1">
            <a:extLst>
              <a:ext uri="{FF2B5EF4-FFF2-40B4-BE49-F238E27FC236}">
                <a16:creationId xmlns:a16="http://schemas.microsoft.com/office/drawing/2014/main" id="{7525C5FA-E5AD-4056-9857-68D56781A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/>
          <a:p>
            <a:pPr lvl="1"/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圖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一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size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：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474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* 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276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1E6EF9D-57BF-C74F-F26C-25CAD76D5B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5402"/>
            <a:ext cx="5852172" cy="4389129"/>
          </a:xfrm>
          <a:prstGeom prst="rect">
            <a:avLst/>
          </a:prstGeom>
        </p:spPr>
      </p:pic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C9D7625D-D7D3-2833-D610-0B00A53948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701" y="1504273"/>
            <a:ext cx="3714391" cy="2162810"/>
          </a:xfrm>
          <a:prstGeom prst="rect">
            <a:avLst/>
          </a:prstGeom>
        </p:spPr>
      </p:pic>
      <p:pic>
        <p:nvPicPr>
          <p:cNvPr id="9" name="圖片 8" descr="一張含有 圖表 的圖片&#10;&#10;自動產生的描述">
            <a:extLst>
              <a:ext uri="{FF2B5EF4-FFF2-40B4-BE49-F238E27FC236}">
                <a16:creationId xmlns:a16="http://schemas.microsoft.com/office/drawing/2014/main" id="{57D5FF75-B1C4-F75A-3D62-2A71D4F225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702" y="3921721"/>
            <a:ext cx="3714390" cy="216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329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測試二</a:t>
            </a:r>
          </a:p>
        </p:txBody>
      </p:sp>
      <p:sp>
        <p:nvSpPr>
          <p:cNvPr id="10" name="內容版面配置區 1">
            <a:extLst>
              <a:ext uri="{FF2B5EF4-FFF2-40B4-BE49-F238E27FC236}">
                <a16:creationId xmlns:a16="http://schemas.microsoft.com/office/drawing/2014/main" id="{7525C5FA-E5AD-4056-9857-68D56781A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/>
          <a:p>
            <a:pPr lvl="1"/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圖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二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size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：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474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* 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269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4D0982D-421C-C99D-2913-E72A563540A0}"/>
              </a:ext>
            </a:extLst>
          </p:cNvPr>
          <p:cNvSpPr txBox="1"/>
          <p:nvPr/>
        </p:nvSpPr>
        <p:spPr>
          <a:xfrm flipH="1">
            <a:off x="2700945" y="5089442"/>
            <a:ext cx="1447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原圖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B18CA67-0BAE-9C75-421C-3730494FCF09}"/>
              </a:ext>
            </a:extLst>
          </p:cNvPr>
          <p:cNvSpPr txBox="1"/>
          <p:nvPr/>
        </p:nvSpPr>
        <p:spPr>
          <a:xfrm flipH="1">
            <a:off x="7778990" y="5089442"/>
            <a:ext cx="2022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經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watershed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處理</a:t>
            </a:r>
          </a:p>
        </p:txBody>
      </p:sp>
      <p:pic>
        <p:nvPicPr>
          <p:cNvPr id="4" name="圖片 3" descr="一張含有 文字, 草, 天空, 戶外 的圖片&#10;&#10;自動產生的描述">
            <a:extLst>
              <a:ext uri="{FF2B5EF4-FFF2-40B4-BE49-F238E27FC236}">
                <a16:creationId xmlns:a16="http://schemas.microsoft.com/office/drawing/2014/main" id="{D1491194-7436-C80E-631D-FAFC33C949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648" y="2230437"/>
            <a:ext cx="4514850" cy="2562225"/>
          </a:xfrm>
          <a:prstGeom prst="rect">
            <a:avLst/>
          </a:prstGeom>
        </p:spPr>
      </p:pic>
      <p:pic>
        <p:nvPicPr>
          <p:cNvPr id="7" name="圖片 6" descr="一張含有 文字, 道路, 場景, 路 的圖片&#10;&#10;自動產生的描述">
            <a:extLst>
              <a:ext uri="{FF2B5EF4-FFF2-40B4-BE49-F238E27FC236}">
                <a16:creationId xmlns:a16="http://schemas.microsoft.com/office/drawing/2014/main" id="{95B3BF04-9AD3-607B-9752-75F628D139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420" y="2230436"/>
            <a:ext cx="451485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321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測試二</a:t>
            </a:r>
          </a:p>
        </p:txBody>
      </p:sp>
      <p:sp>
        <p:nvSpPr>
          <p:cNvPr id="10" name="內容版面配置區 1">
            <a:extLst>
              <a:ext uri="{FF2B5EF4-FFF2-40B4-BE49-F238E27FC236}">
                <a16:creationId xmlns:a16="http://schemas.microsoft.com/office/drawing/2014/main" id="{7525C5FA-E5AD-4056-9857-68D56781A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/>
          <a:p>
            <a:pPr lvl="1"/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圖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二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size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：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474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* 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269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C9CA47A-6984-1340-021B-4825F57070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63644"/>
            <a:ext cx="5852172" cy="4389129"/>
          </a:xfrm>
          <a:prstGeom prst="rect">
            <a:avLst/>
          </a:prstGeom>
        </p:spPr>
      </p:pic>
      <p:pic>
        <p:nvPicPr>
          <p:cNvPr id="7" name="圖片 6" descr="一張含有 文字, 道路, 草, 場景 的圖片&#10;&#10;自動產生的描述">
            <a:extLst>
              <a:ext uri="{FF2B5EF4-FFF2-40B4-BE49-F238E27FC236}">
                <a16:creationId xmlns:a16="http://schemas.microsoft.com/office/drawing/2014/main" id="{D53E2D42-7873-655F-27E7-FBC125708B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886" y="1602617"/>
            <a:ext cx="3714399" cy="2107961"/>
          </a:xfrm>
          <a:prstGeom prst="rect">
            <a:avLst/>
          </a:prstGeom>
        </p:spPr>
      </p:pic>
      <p:pic>
        <p:nvPicPr>
          <p:cNvPr id="9" name="圖片 8" descr="一張含有 圖表 的圖片&#10;&#10;自動產生的描述">
            <a:extLst>
              <a:ext uri="{FF2B5EF4-FFF2-40B4-BE49-F238E27FC236}">
                <a16:creationId xmlns:a16="http://schemas.microsoft.com/office/drawing/2014/main" id="{50F55FCC-D394-135B-C8FA-B791C416B4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886" y="3944812"/>
            <a:ext cx="3714400" cy="210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456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測試三</a:t>
            </a:r>
          </a:p>
        </p:txBody>
      </p:sp>
      <p:sp>
        <p:nvSpPr>
          <p:cNvPr id="10" name="內容版面配置區 1">
            <a:extLst>
              <a:ext uri="{FF2B5EF4-FFF2-40B4-BE49-F238E27FC236}">
                <a16:creationId xmlns:a16="http://schemas.microsoft.com/office/drawing/2014/main" id="{7525C5FA-E5AD-4056-9857-68D56781A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/>
          <a:p>
            <a:pPr lvl="1"/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圖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三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size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：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474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* 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355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4D0982D-421C-C99D-2913-E72A563540A0}"/>
              </a:ext>
            </a:extLst>
          </p:cNvPr>
          <p:cNvSpPr txBox="1"/>
          <p:nvPr/>
        </p:nvSpPr>
        <p:spPr>
          <a:xfrm flipH="1">
            <a:off x="2700945" y="5089442"/>
            <a:ext cx="1447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原圖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B18CA67-0BAE-9C75-421C-3730494FCF09}"/>
              </a:ext>
            </a:extLst>
          </p:cNvPr>
          <p:cNvSpPr txBox="1"/>
          <p:nvPr/>
        </p:nvSpPr>
        <p:spPr>
          <a:xfrm flipH="1">
            <a:off x="7778990" y="5089442"/>
            <a:ext cx="2022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經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watershed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處理</a:t>
            </a:r>
          </a:p>
        </p:txBody>
      </p:sp>
      <p:pic>
        <p:nvPicPr>
          <p:cNvPr id="5" name="圖片 4" descr="一張含有 草, 戶外, 地面, 路徑 的圖片&#10;&#10;自動產生的描述">
            <a:extLst>
              <a:ext uri="{FF2B5EF4-FFF2-40B4-BE49-F238E27FC236}">
                <a16:creationId xmlns:a16="http://schemas.microsoft.com/office/drawing/2014/main" id="{DB3FF4A0-A0B3-CB62-B333-0120B48A35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965" y="1984375"/>
            <a:ext cx="3857759" cy="2889250"/>
          </a:xfrm>
          <a:prstGeom prst="rect">
            <a:avLst/>
          </a:prstGeom>
        </p:spPr>
      </p:pic>
      <p:pic>
        <p:nvPicPr>
          <p:cNvPr id="8" name="圖片 7" descr="一張含有 草, 戶外, 花園 的圖片&#10;&#10;自動產生的描述">
            <a:extLst>
              <a:ext uri="{FF2B5EF4-FFF2-40B4-BE49-F238E27FC236}">
                <a16:creationId xmlns:a16="http://schemas.microsoft.com/office/drawing/2014/main" id="{B8D33C1B-CBB5-4478-CE92-739AA02B1D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193" y="1984375"/>
            <a:ext cx="3857759" cy="288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580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測試三</a:t>
            </a:r>
          </a:p>
        </p:txBody>
      </p:sp>
      <p:sp>
        <p:nvSpPr>
          <p:cNvPr id="10" name="內容版面配置區 1">
            <a:extLst>
              <a:ext uri="{FF2B5EF4-FFF2-40B4-BE49-F238E27FC236}">
                <a16:creationId xmlns:a16="http://schemas.microsoft.com/office/drawing/2014/main" id="{7525C5FA-E5AD-4056-9857-68D56781A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/>
          <a:p>
            <a:pPr lvl="1"/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圖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三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size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：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474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* 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355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CADC529-9D9B-7209-F185-2179BB738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50995"/>
            <a:ext cx="5852172" cy="4389129"/>
          </a:xfrm>
          <a:prstGeom prst="rect">
            <a:avLst/>
          </a:prstGeom>
        </p:spPr>
      </p:pic>
      <p:pic>
        <p:nvPicPr>
          <p:cNvPr id="7" name="圖片 6" descr="一張含有 草, 綠色 的圖片&#10;&#10;自動產生的描述">
            <a:extLst>
              <a:ext uri="{FF2B5EF4-FFF2-40B4-BE49-F238E27FC236}">
                <a16:creationId xmlns:a16="http://schemas.microsoft.com/office/drawing/2014/main" id="{5AB274CB-32BA-25D4-CF35-A31BEE052A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445" y="1495412"/>
            <a:ext cx="2906707" cy="2176964"/>
          </a:xfrm>
          <a:prstGeom prst="rect">
            <a:avLst/>
          </a:prstGeom>
        </p:spPr>
      </p:pic>
      <p:pic>
        <p:nvPicPr>
          <p:cNvPr id="9" name="圖片 8" descr="一張含有 地圖 的圖片&#10;&#10;自動產生的描述">
            <a:extLst>
              <a:ext uri="{FF2B5EF4-FFF2-40B4-BE49-F238E27FC236}">
                <a16:creationId xmlns:a16="http://schemas.microsoft.com/office/drawing/2014/main" id="{D6C8CC9E-21A1-91EB-D0A4-651553ACEB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446" y="3863160"/>
            <a:ext cx="2906706" cy="217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818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r>
              <a:rPr lang="en-US" altLang="zh-TW" dirty="0">
                <a:cs typeface="Times New Roman" panose="02020603050405020304" pitchFamily="18" charset="0"/>
              </a:rPr>
              <a:t>watershed</a:t>
            </a:r>
            <a:r>
              <a:rPr lang="zh-TW" altLang="en-US" dirty="0">
                <a:cs typeface="Times New Roman" panose="02020603050405020304" pitchFamily="18" charset="0"/>
              </a:rPr>
              <a:t>上色：</a:t>
            </a:r>
            <a:r>
              <a:rPr lang="en-US" altLang="zh-TW" dirty="0">
                <a:cs typeface="Times New Roman" panose="02020603050405020304" pitchFamily="18" charset="0"/>
                <a:hlinkClick r:id="rId2"/>
              </a:rPr>
              <a:t> 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dirty="0">
                <a:cs typeface="Times New Roman" panose="02020603050405020304" pitchFamily="18" charset="0"/>
                <a:hlinkClick r:id="rId3"/>
              </a:rPr>
              <a:t>https://code-graffiti.com/opencv-custom-seeds-with-watershed-algorithm-in-python/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dirty="0">
                <a:cs typeface="Times New Roman" panose="02020603050405020304" pitchFamily="18" charset="0"/>
                <a:hlinkClick r:id="rId4"/>
              </a:rPr>
              <a:t>https://www.geeksforgeeks.org/contour-detection-with-custom-seeds-using-python-opencv/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dirty="0">
                <a:cs typeface="Times New Roman" panose="02020603050405020304" pitchFamily="18" charset="0"/>
                <a:hlinkClick r:id="rId5"/>
              </a:rPr>
              <a:t>https://blog.csdn.net/liyuanjinglyj/article/details/114072952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endParaRPr lang="en-US" altLang="zh-TW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</p:spTree>
    <p:extLst>
      <p:ext uri="{BB962C8B-B14F-4D97-AF65-F5344CB8AC3E}">
        <p14:creationId xmlns:p14="http://schemas.microsoft.com/office/powerpoint/2010/main" val="385592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進度統整</a:t>
            </a:r>
          </a:p>
        </p:txBody>
      </p:sp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A378B30B-4458-4F5F-A010-843A622DFCA2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3777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TW" altLang="en-US" b="1" dirty="0">
                <a:solidFill>
                  <a:prstClr val="black"/>
                </a:solidFill>
                <a:latin typeface="標楷體" panose="03000509000000000000" pitchFamily="65" charset="-120"/>
              </a:rPr>
              <a:t>三</a:t>
            </a:r>
            <a:r>
              <a:rPr kumimoji="0" lang="zh-TW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</a:rPr>
              <a:t>月：</a:t>
            </a:r>
            <a:endParaRPr kumimoji="0" lang="en-US" altLang="zh-TW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 panose="03000509000000000000" pitchFamily="65" charset="-120"/>
            </a:endParaRPr>
          </a:p>
          <a:p>
            <a:pPr marL="144000" marR="0" lvl="1" indent="-14400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2023/03/15~2023/03/22</a:t>
            </a:r>
            <a:r>
              <a:rPr kumimoji="0" lang="zh-TW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：</a:t>
            </a:r>
            <a:endParaRPr kumimoji="0" lang="en-US" altLang="zh-TW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  <a:p>
            <a:pPr marL="285750" marR="0" lvl="1" indent="-28575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dirty="0">
                <a:solidFill>
                  <a:prstClr val="black"/>
                </a:solidFill>
              </a:rPr>
              <a:t>LBP</a:t>
            </a:r>
          </a:p>
          <a:p>
            <a:pPr marL="285750" marR="0" lvl="1" indent="-28575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ROI pick</a:t>
            </a:r>
          </a:p>
          <a:p>
            <a:pPr marL="285750" marR="0" lvl="1" indent="-28575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dirty="0">
                <a:solidFill>
                  <a:prstClr val="black"/>
                </a:solidFill>
              </a:rPr>
              <a:t>LBP feature comparator</a:t>
            </a:r>
          </a:p>
          <a:p>
            <a:pPr marL="0" marR="0" lvl="1" indent="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  <a:p>
            <a:pPr marL="144000" marR="0" lvl="1" indent="-14400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2023/03/23~2023/03/29</a:t>
            </a:r>
            <a:r>
              <a:rPr kumimoji="0" lang="zh-TW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：</a:t>
            </a:r>
            <a:endParaRPr kumimoji="0" lang="en-US" altLang="zh-TW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  <a:p>
            <a:pPr marL="285750" lvl="1" indent="-285750">
              <a:defRPr/>
            </a:pP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繪製直方圖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  <a:p>
            <a:pPr marL="285750" lvl="1" indent="-285750">
              <a:defRPr/>
            </a:pPr>
            <a:r>
              <a:rPr lang="zh-TW" altLang="en-US" dirty="0">
                <a:solidFill>
                  <a:prstClr val="black"/>
                </a:solidFill>
              </a:rPr>
              <a:t>計算歐式距離</a:t>
            </a:r>
            <a:endParaRPr lang="en-US" altLang="zh-TW" dirty="0">
              <a:solidFill>
                <a:prstClr val="black"/>
              </a:solidFill>
            </a:endParaRPr>
          </a:p>
          <a:p>
            <a:pPr marL="285750" lvl="1" indent="-285750">
              <a:defRPr/>
            </a:pP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  <a:p>
            <a:pPr marL="0" lvl="1" indent="0">
              <a:buNone/>
              <a:defRPr/>
            </a:pPr>
            <a:r>
              <a:rPr lang="zh-TW" altLang="en-US" b="1" dirty="0">
                <a:solidFill>
                  <a:prstClr val="black"/>
                </a:solidFill>
              </a:rPr>
              <a:t>四月：</a:t>
            </a:r>
            <a:endParaRPr kumimoji="0" lang="en-US" altLang="zh-TW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  <a:p>
            <a:pPr>
              <a:defRPr/>
            </a:pPr>
            <a:r>
              <a:rPr lang="en-US" altLang="zh-TW" b="1" dirty="0">
                <a:solidFill>
                  <a:prstClr val="black"/>
                </a:solidFill>
              </a:rPr>
              <a:t>2023/03/31~2023/04/05</a:t>
            </a:r>
            <a:r>
              <a:rPr lang="zh-TW" altLang="en-US" b="1" dirty="0">
                <a:solidFill>
                  <a:prstClr val="black"/>
                </a:solidFill>
              </a:rPr>
              <a:t>：</a:t>
            </a:r>
            <a:endParaRPr lang="en-US" altLang="zh-TW" b="1" dirty="0">
              <a:solidFill>
                <a:prstClr val="black"/>
              </a:solidFill>
            </a:endParaRPr>
          </a:p>
          <a:p>
            <a:pPr marL="285750" lvl="1" indent="-285750">
              <a:defRPr/>
            </a:pPr>
            <a:r>
              <a:rPr lang="zh-TW" altLang="en-US" dirty="0">
                <a:solidFill>
                  <a:prstClr val="black"/>
                </a:solidFill>
              </a:rPr>
              <a:t>查找</a:t>
            </a:r>
            <a:r>
              <a:rPr lang="en-US" altLang="zh-TW" dirty="0">
                <a:solidFill>
                  <a:prstClr val="black"/>
                </a:solidFill>
              </a:rPr>
              <a:t>watershed</a:t>
            </a:r>
            <a:r>
              <a:rPr lang="zh-TW" altLang="en-US" dirty="0">
                <a:solidFill>
                  <a:prstClr val="black"/>
                </a:solidFill>
              </a:rPr>
              <a:t>資料</a:t>
            </a:r>
            <a:endParaRPr lang="en-US" altLang="zh-TW" dirty="0">
              <a:solidFill>
                <a:prstClr val="black"/>
              </a:solidFill>
            </a:endParaRPr>
          </a:p>
          <a:p>
            <a:pPr marL="0" indent="0">
              <a:buNone/>
              <a:defRPr/>
            </a:pPr>
            <a:endParaRPr lang="en-US" altLang="zh-TW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en-US" altLang="zh-TW" b="1" dirty="0">
                <a:solidFill>
                  <a:prstClr val="black"/>
                </a:solidFill>
              </a:rPr>
              <a:t>2023/04/06~2023/04/12</a:t>
            </a:r>
            <a:r>
              <a:rPr lang="zh-TW" altLang="en-US" b="1" dirty="0">
                <a:solidFill>
                  <a:prstClr val="black"/>
                </a:solidFill>
              </a:rPr>
              <a:t>：</a:t>
            </a:r>
            <a:endParaRPr lang="en-US" altLang="zh-TW" b="1" dirty="0">
              <a:solidFill>
                <a:prstClr val="black"/>
              </a:solidFill>
            </a:endParaRPr>
          </a:p>
          <a:p>
            <a:pPr marL="285750" lvl="1" indent="-285750">
              <a:defRPr/>
            </a:pPr>
            <a:r>
              <a:rPr lang="zh-TW" altLang="en-US" dirty="0">
                <a:solidFill>
                  <a:prstClr val="black"/>
                </a:solidFill>
              </a:rPr>
              <a:t>輸入圖片測試</a:t>
            </a:r>
            <a:endParaRPr lang="en-US" altLang="zh-TW" dirty="0">
              <a:solidFill>
                <a:prstClr val="black"/>
              </a:solidFill>
            </a:endParaRPr>
          </a:p>
          <a:p>
            <a:pPr>
              <a:defRPr/>
            </a:pPr>
            <a:endParaRPr lang="en-US" altLang="zh-TW" dirty="0">
              <a:solidFill>
                <a:prstClr val="black"/>
              </a:solidFill>
            </a:endParaRPr>
          </a:p>
          <a:p>
            <a:pPr marL="0" lvl="1" indent="0">
              <a:buNone/>
              <a:defRPr/>
            </a:pPr>
            <a:endParaRPr lang="en-US" altLang="zh-TW" dirty="0">
              <a:solidFill>
                <a:prstClr val="black"/>
              </a:solidFill>
            </a:endParaRPr>
          </a:p>
          <a:p>
            <a:pPr marL="0" marR="0" lvl="1" indent="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zh-TW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028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199403"/>
            <a:ext cx="10515600" cy="5037776"/>
          </a:xfrm>
        </p:spPr>
        <p:txBody>
          <a:bodyPr>
            <a:normAutofit/>
          </a:bodyPr>
          <a:lstStyle/>
          <a:p>
            <a:pPr marL="285750" lvl="1" indent="-285750"/>
            <a:r>
              <a:rPr lang="en-US" altLang="zh-TW" dirty="0"/>
              <a:t>HW3</a:t>
            </a:r>
            <a:r>
              <a:rPr lang="zh-TW" altLang="en-US" dirty="0"/>
              <a:t>：</a:t>
            </a:r>
            <a:endParaRPr lang="en-US" altLang="zh-TW" dirty="0"/>
          </a:p>
          <a:p>
            <a:pPr marL="457200" lvl="2" indent="0">
              <a:buNone/>
            </a:pPr>
            <a:r>
              <a:rPr lang="zh-TW" altLang="en-US" dirty="0"/>
              <a:t>利用</a:t>
            </a:r>
            <a:r>
              <a:rPr lang="en-US" altLang="zh-TW" dirty="0"/>
              <a:t>LBP</a:t>
            </a:r>
            <a:r>
              <a:rPr lang="zh-TW" altLang="en-US" dirty="0"/>
              <a:t>與</a:t>
            </a:r>
            <a:r>
              <a:rPr lang="en-US" altLang="zh-TW" dirty="0"/>
              <a:t>watershed</a:t>
            </a:r>
            <a:r>
              <a:rPr lang="zh-TW" altLang="en-US" dirty="0"/>
              <a:t>等工具，</a:t>
            </a:r>
            <a:endParaRPr lang="en-US" altLang="zh-TW" dirty="0"/>
          </a:p>
          <a:p>
            <a:pPr marL="457200" lvl="2" indent="0">
              <a:buNone/>
            </a:pPr>
            <a:r>
              <a:rPr lang="zh-TW" altLang="en-US" dirty="0"/>
              <a:t>在不同情境中切割出馬路 </a:t>
            </a:r>
            <a:r>
              <a:rPr lang="en-US" altLang="zh-TW" dirty="0"/>
              <a:t>(EX: </a:t>
            </a:r>
            <a:r>
              <a:rPr lang="zh-TW" altLang="en-US" dirty="0"/>
              <a:t>草地、石子路</a:t>
            </a:r>
            <a:r>
              <a:rPr lang="en-US" altLang="zh-TW" dirty="0"/>
              <a:t>……)</a:t>
            </a:r>
          </a:p>
          <a:p>
            <a:pPr marL="457200" lvl="2" indent="0">
              <a:buNone/>
            </a:pPr>
            <a:endParaRPr lang="en-US" altLang="zh-TW" sz="4000" b="1" dirty="0">
              <a:cs typeface="+mj-cs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/>
              <a:t>需求列表 </a:t>
            </a:r>
            <a:r>
              <a:rPr lang="en-US" altLang="zh-TW" sz="4000" dirty="0"/>
              <a:t>– HW3</a:t>
            </a:r>
            <a:r>
              <a:rPr lang="zh-TW" altLang="en-US" sz="4000" dirty="0"/>
              <a:t> </a:t>
            </a:r>
            <a:r>
              <a:rPr lang="en-US" altLang="zh-TW" sz="4000" dirty="0"/>
              <a:t>(2023/03/31</a:t>
            </a:r>
            <a:r>
              <a:rPr lang="zh-TW" altLang="en-US" sz="4000" dirty="0"/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405258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 </a:t>
            </a:r>
            <a:r>
              <a:rPr lang="zh-TW" altLang="en-US" sz="3600" dirty="0"/>
              <a:t>硬體與環境需求 </a:t>
            </a:r>
            <a:r>
              <a:rPr lang="en-US" altLang="zh-TW" sz="3600" dirty="0"/>
              <a:t>(2023/03/24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AA0B3468-4E94-4C87-83E5-7571196E9226}"/>
              </a:ext>
            </a:extLst>
          </p:cNvPr>
          <p:cNvSpPr txBox="1">
            <a:spLocks/>
          </p:cNvSpPr>
          <p:nvPr/>
        </p:nvSpPr>
        <p:spPr>
          <a:xfrm>
            <a:off x="826698" y="1204074"/>
            <a:ext cx="5496464" cy="499755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硬體列表：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11th Gen Intel(R) Core(TM) i7-1165G7 @ 2.80GHz </a:t>
            </a:r>
          </a:p>
          <a:p>
            <a:pPr marL="884700" marR="0" lvl="1" indent="-34290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8" name="內容版面配置區 1">
            <a:extLst>
              <a:ext uri="{FF2B5EF4-FFF2-40B4-BE49-F238E27FC236}">
                <a16:creationId xmlns:a16="http://schemas.microsoft.com/office/drawing/2014/main" id="{C245A360-9E10-4D17-8703-EF2E55778CD9}"/>
              </a:ext>
            </a:extLst>
          </p:cNvPr>
          <p:cNvSpPr txBox="1">
            <a:spLocks/>
          </p:cNvSpPr>
          <p:nvPr/>
        </p:nvSpPr>
        <p:spPr>
          <a:xfrm>
            <a:off x="6323162" y="1204074"/>
            <a:ext cx="5868838" cy="499755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作業系統：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  <a:p>
            <a:pPr marL="685800" marR="0" lvl="1" indent="-22860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Win11</a:t>
            </a:r>
          </a:p>
          <a:p>
            <a:pPr marL="685800" marR="0" lvl="1" indent="-22860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環境設定：</a:t>
            </a:r>
            <a:endParaRPr lang="en-US" altLang="zh-TW" dirty="0"/>
          </a:p>
          <a:p>
            <a:pPr marL="827550" lvl="1" indent="-285750"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Python 3.10.10</a:t>
            </a: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 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64-bit</a:t>
            </a:r>
          </a:p>
          <a:p>
            <a:pPr marL="884700" marR="0" lvl="1" indent="-34290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其他工具：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  <a:p>
            <a:pPr marL="685800" marR="0" lvl="1" indent="-228600" algn="l" defTabSz="9144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0776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模組列表 </a:t>
            </a:r>
            <a:r>
              <a:rPr lang="en-US" altLang="zh-TW" sz="4000" dirty="0"/>
              <a:t>(2023/03/31</a:t>
            </a:r>
            <a:r>
              <a:rPr lang="zh-TW" altLang="en-US" sz="4000" dirty="0"/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4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Opencv</a:t>
            </a:r>
            <a:r>
              <a:rPr lang="en-US" altLang="zh-TW" dirty="0"/>
              <a:t> (4.7.0)</a:t>
            </a:r>
          </a:p>
          <a:p>
            <a:r>
              <a:rPr lang="en-US" altLang="zh-TW" dirty="0" err="1"/>
              <a:t>Numpy</a:t>
            </a:r>
            <a:endParaRPr lang="en-US" altLang="zh-TW" dirty="0"/>
          </a:p>
          <a:p>
            <a:r>
              <a:rPr lang="en-US" altLang="zh-TW" dirty="0" err="1"/>
              <a:t>Matplotlib.pyplot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06203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Breakdown(2023/04/08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3" name="圖片 2" descr="一張含有 圖表 的圖片&#10;&#10;自動產生的描述">
            <a:extLst>
              <a:ext uri="{FF2B5EF4-FFF2-40B4-BE49-F238E27FC236}">
                <a16:creationId xmlns:a16="http://schemas.microsoft.com/office/drawing/2014/main" id="{7AB35CDD-6003-F4A2-0EFB-DBA3C21D0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076" y="1448695"/>
            <a:ext cx="6923847" cy="457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002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流程圖</a:t>
            </a:r>
            <a:r>
              <a:rPr lang="en-US" altLang="zh-TW" dirty="0"/>
              <a:t>(2023/04/03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61F17A-DA75-4F75-DAE7-0026E065E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726" y="1950587"/>
            <a:ext cx="8190548" cy="3525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8650CC14-79B7-4A96-2F0C-D893990AD384}"/>
              </a:ext>
            </a:extLst>
          </p:cNvPr>
          <p:cNvSpPr txBox="1"/>
          <p:nvPr/>
        </p:nvSpPr>
        <p:spPr>
          <a:xfrm>
            <a:off x="944880" y="1381760"/>
            <a:ext cx="1818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Watershed 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202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流程圖</a:t>
            </a:r>
            <a:r>
              <a:rPr lang="en-US" altLang="zh-TW" dirty="0"/>
              <a:t>(2023/04/08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650CC14-79B7-4A96-2F0C-D893990AD384}"/>
              </a:ext>
            </a:extLst>
          </p:cNvPr>
          <p:cNvSpPr txBox="1"/>
          <p:nvPr/>
        </p:nvSpPr>
        <p:spPr>
          <a:xfrm>
            <a:off x="944880" y="1381760"/>
            <a:ext cx="2611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Watershed +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鼠標畫圖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C82DBD8-1288-ADED-1BFD-44927956E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1720314"/>
            <a:ext cx="88963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593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測試一</a:t>
            </a:r>
          </a:p>
        </p:txBody>
      </p:sp>
      <p:sp>
        <p:nvSpPr>
          <p:cNvPr id="10" name="內容版面配置區 1">
            <a:extLst>
              <a:ext uri="{FF2B5EF4-FFF2-40B4-BE49-F238E27FC236}">
                <a16:creationId xmlns:a16="http://schemas.microsoft.com/office/drawing/2014/main" id="{7525C5FA-E5AD-4056-9857-68D56781A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/>
          <a:p>
            <a:pPr lvl="1"/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圖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一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size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：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474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* 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276</a:t>
            </a:r>
          </a:p>
        </p:txBody>
      </p:sp>
      <p:pic>
        <p:nvPicPr>
          <p:cNvPr id="5" name="圖片 4" descr="一張含有 文字, 天空, 戶外, 海灘 的圖片&#10;&#10;自動產生的描述">
            <a:extLst>
              <a:ext uri="{FF2B5EF4-FFF2-40B4-BE49-F238E27FC236}">
                <a16:creationId xmlns:a16="http://schemas.microsoft.com/office/drawing/2014/main" id="{E75511AF-0E51-78D1-7657-A9653E2D23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132" y="2065337"/>
            <a:ext cx="4683885" cy="2727325"/>
          </a:xfrm>
          <a:prstGeom prst="rect">
            <a:avLst/>
          </a:prstGeom>
        </p:spPr>
      </p:pic>
      <p:pic>
        <p:nvPicPr>
          <p:cNvPr id="8" name="圖片 7" descr="一張含有 文字, 天空, 戶外, 道路 的圖片&#10;&#10;自動產生的描述">
            <a:extLst>
              <a:ext uri="{FF2B5EF4-FFF2-40B4-BE49-F238E27FC236}">
                <a16:creationId xmlns:a16="http://schemas.microsoft.com/office/drawing/2014/main" id="{5F4DD3F4-8802-3725-E908-9AB1AB5B71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04" y="2065337"/>
            <a:ext cx="4683884" cy="2727325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A4D0982D-421C-C99D-2913-E72A563540A0}"/>
              </a:ext>
            </a:extLst>
          </p:cNvPr>
          <p:cNvSpPr txBox="1"/>
          <p:nvPr/>
        </p:nvSpPr>
        <p:spPr>
          <a:xfrm flipH="1">
            <a:off x="2700945" y="5089442"/>
            <a:ext cx="1447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原圖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B18CA67-0BAE-9C75-421C-3730494FCF09}"/>
              </a:ext>
            </a:extLst>
          </p:cNvPr>
          <p:cNvSpPr txBox="1"/>
          <p:nvPr/>
        </p:nvSpPr>
        <p:spPr>
          <a:xfrm flipH="1">
            <a:off x="7778990" y="5089442"/>
            <a:ext cx="2022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經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watershed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處理</a:t>
            </a:r>
          </a:p>
        </p:txBody>
      </p:sp>
    </p:spTree>
    <p:extLst>
      <p:ext uri="{BB962C8B-B14F-4D97-AF65-F5344CB8AC3E}">
        <p14:creationId xmlns:p14="http://schemas.microsoft.com/office/powerpoint/2010/main" val="317580956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1723</TotalTime>
  <Words>323</Words>
  <Application>Microsoft Office PowerPoint</Application>
  <PresentationFormat>寬螢幕</PresentationFormat>
  <Paragraphs>79</Paragraphs>
  <Slides>15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標楷體</vt:lpstr>
      <vt:lpstr>Arial</vt:lpstr>
      <vt:lpstr>Calibri</vt:lpstr>
      <vt:lpstr>Times New Roman</vt:lpstr>
      <vt:lpstr>1_Office 佈景主題</vt:lpstr>
      <vt:lpstr>嵌入式影像處理 HW3_watershed</vt:lpstr>
      <vt:lpstr>進度統整</vt:lpstr>
      <vt:lpstr>需求列表 – HW3 (2023/03/31更新)</vt:lpstr>
      <vt:lpstr>需求列表 – 硬體與環境需求 (2023/03/24更新)</vt:lpstr>
      <vt:lpstr>模組列表 (2023/03/31更新)</vt:lpstr>
      <vt:lpstr>系統分析 – Breakdown(2023/04/08更新)</vt:lpstr>
      <vt:lpstr>系統分析 – 流程圖(2023/04/03更新)</vt:lpstr>
      <vt:lpstr>系統分析 – 流程圖(2023/04/08更新)</vt:lpstr>
      <vt:lpstr>成果展示 – 測試一</vt:lpstr>
      <vt:lpstr>成果展示 – 測試一</vt:lpstr>
      <vt:lpstr>成果展示 – 測試二</vt:lpstr>
      <vt:lpstr>成果展示 – 測試二</vt:lpstr>
      <vt:lpstr>成果展示 – 測試三</vt:lpstr>
      <vt:lpstr>成果展示 – 測試三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嵌入式影像處理 HW2</dc:title>
  <dc:creator>林㛩璇</dc:creator>
  <cp:lastModifiedBy>林㛩璇</cp:lastModifiedBy>
  <cp:revision>5</cp:revision>
  <dcterms:created xsi:type="dcterms:W3CDTF">2023-03-22T02:04:50Z</dcterms:created>
  <dcterms:modified xsi:type="dcterms:W3CDTF">2023-04-12T06:58:51Z</dcterms:modified>
</cp:coreProperties>
</file>