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2" r:id="rId2"/>
    <p:sldId id="1142" r:id="rId3"/>
    <p:sldId id="1271" r:id="rId4"/>
    <p:sldId id="1144" r:id="rId5"/>
    <p:sldId id="1270" r:id="rId6"/>
    <p:sldId id="1274" r:id="rId7"/>
    <p:sldId id="1267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97CDDD67-0029-4C98-876B-F0F22B8631FB}">
          <p14:sldIdLst>
            <p14:sldId id="262"/>
          </p14:sldIdLst>
        </p14:section>
        <p14:section name="需求" id="{5016C09E-871E-48DA-B81A-E8A088D1D5A7}">
          <p14:sldIdLst>
            <p14:sldId id="1142"/>
            <p14:sldId id="1271"/>
          </p14:sldIdLst>
        </p14:section>
        <p14:section name="分析" id="{59A6F3EC-78B0-4F89-A6CD-EB50930E55DC}">
          <p14:sldIdLst>
            <p14:sldId id="1144"/>
          </p14:sldIdLst>
        </p14:section>
        <p14:section name="設計-架構圖" id="{43B825A1-B865-489A-A878-ABB290D32B60}">
          <p14:sldIdLst>
            <p14:sldId id="1270"/>
          </p14:sldIdLst>
        </p14:section>
        <p14:section name="設計-API" id="{7EFA9393-96DA-407D-967B-BCC92F346B5F}">
          <p14:sldIdLst>
            <p14:sldId id="1274"/>
          </p14:sldIdLst>
        </p14:section>
        <p14:section name="參考資料" id="{345194FD-ADA3-4764-911E-70EFCAFDDEE4}">
          <p14:sldIdLst>
            <p14:sldId id="1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林㛩璇" userId="6bb80003-96d2-42ff-9e1e-5420f8a3d618" providerId="ADAL" clId="{DB76C6E6-70DB-4FAE-BA66-8C1F5A7070E5}"/>
    <pc:docChg chg="custSel addSld modSld">
      <pc:chgData name="林㛩璇" userId="6bb80003-96d2-42ff-9e1e-5420f8a3d618" providerId="ADAL" clId="{DB76C6E6-70DB-4FAE-BA66-8C1F5A7070E5}" dt="2023-05-03T08:56:05.714" v="111"/>
      <pc:docMkLst>
        <pc:docMk/>
      </pc:docMkLst>
      <pc:sldChg chg="modSp mod">
        <pc:chgData name="林㛩璇" userId="6bb80003-96d2-42ff-9e1e-5420f8a3d618" providerId="ADAL" clId="{DB76C6E6-70DB-4FAE-BA66-8C1F5A7070E5}" dt="2023-05-03T08:49:43.271" v="51" actId="20577"/>
        <pc:sldMkLst>
          <pc:docMk/>
          <pc:sldMk cId="1421025965" sldId="1147"/>
        </pc:sldMkLst>
        <pc:spChg chg="mod">
          <ac:chgData name="林㛩璇" userId="6bb80003-96d2-42ff-9e1e-5420f8a3d618" providerId="ADAL" clId="{DB76C6E6-70DB-4FAE-BA66-8C1F5A7070E5}" dt="2023-05-03T08:49:43.271" v="51" actId="20577"/>
          <ac:spMkLst>
            <pc:docMk/>
            <pc:sldMk cId="1421025965" sldId="1147"/>
            <ac:spMk id="2" creationId="{00000000-0000-0000-0000-000000000000}"/>
          </ac:spMkLst>
        </pc:spChg>
      </pc:sldChg>
      <pc:sldChg chg="modSp add mod">
        <pc:chgData name="林㛩璇" userId="6bb80003-96d2-42ff-9e1e-5420f8a3d618" providerId="ADAL" clId="{DB76C6E6-70DB-4FAE-BA66-8C1F5A7070E5}" dt="2023-05-03T08:55:45.596" v="110" actId="20577"/>
        <pc:sldMkLst>
          <pc:docMk/>
          <pc:sldMk cId="2864429539" sldId="1148"/>
        </pc:sldMkLst>
        <pc:spChg chg="mod">
          <ac:chgData name="林㛩璇" userId="6bb80003-96d2-42ff-9e1e-5420f8a3d618" providerId="ADAL" clId="{DB76C6E6-70DB-4FAE-BA66-8C1F5A7070E5}" dt="2023-05-03T08:55:45.596" v="110" actId="20577"/>
          <ac:spMkLst>
            <pc:docMk/>
            <pc:sldMk cId="2864429539" sldId="1148"/>
            <ac:spMk id="2" creationId="{00000000-0000-0000-0000-000000000000}"/>
          </ac:spMkLst>
        </pc:spChg>
      </pc:sldChg>
      <pc:sldChg chg="add">
        <pc:chgData name="林㛩璇" userId="6bb80003-96d2-42ff-9e1e-5420f8a3d618" providerId="ADAL" clId="{DB76C6E6-70DB-4FAE-BA66-8C1F5A7070E5}" dt="2023-05-03T08:56:05.714" v="111"/>
        <pc:sldMkLst>
          <pc:docMk/>
          <pc:sldMk cId="1754115993" sldId="11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A8298-C99B-4399-A5D7-76CAB5849820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86989-F09B-4196-AAFD-1F54421546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59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A6B0B-A5FB-4629-B823-69B1A9EB3A4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30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47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696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82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59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29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88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5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16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21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29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50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860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cv.com/simple-background-estimation-in-videos-using-opencv-c-python/" TargetMode="External"/><Relationship Id="rId2" Type="http://schemas.openxmlformats.org/officeDocument/2006/relationships/hyperlink" Target="https://docs.opencv.org/3.4/d8/d38/tutorial_bgsegm_bg_subtracti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期末專題報告</a:t>
            </a:r>
            <a:br>
              <a:rPr lang="en-US" altLang="zh-TW" sz="4000" b="0" dirty="0"/>
            </a:br>
            <a:r>
              <a:rPr lang="zh-TW" altLang="en-US" sz="5300" b="0" dirty="0"/>
              <a:t>蝦苗數量偵測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5047861"/>
            <a:ext cx="10515600" cy="1211425"/>
          </a:xfrm>
        </p:spPr>
        <p:txBody>
          <a:bodyPr numCol="3">
            <a:normAutofit/>
          </a:bodyPr>
          <a:lstStyle/>
          <a:p>
            <a:pPr algn="l"/>
            <a:r>
              <a:rPr lang="en-US" altLang="zh-TW" dirty="0"/>
              <a:t>C110112107</a:t>
            </a:r>
            <a:r>
              <a:rPr lang="zh-TW" altLang="en-US" dirty="0"/>
              <a:t>   林</a:t>
            </a:r>
            <a:r>
              <a:rPr lang="zh-TW" altLang="en-US" sz="1800" dirty="0"/>
              <a:t>㛩</a:t>
            </a:r>
            <a:r>
              <a:rPr lang="zh-TW" altLang="en-US" dirty="0"/>
              <a:t>璇</a:t>
            </a:r>
            <a:endParaRPr lang="en-US" altLang="zh-TW" dirty="0"/>
          </a:p>
          <a:p>
            <a:pPr algn="l"/>
            <a:r>
              <a:rPr lang="en-US" altLang="zh-TW" dirty="0"/>
              <a:t>C110112139</a:t>
            </a:r>
            <a:r>
              <a:rPr lang="zh-TW" altLang="en-US" dirty="0"/>
              <a:t>   李佩蓁</a:t>
            </a:r>
            <a:endParaRPr lang="en-US" altLang="zh-TW" dirty="0"/>
          </a:p>
          <a:p>
            <a:pPr algn="l"/>
            <a:r>
              <a:rPr lang="en-US" altLang="zh-TW" dirty="0"/>
              <a:t>2023/05/10</a:t>
            </a:r>
          </a:p>
        </p:txBody>
      </p:sp>
    </p:spTree>
    <p:extLst>
      <p:ext uri="{BB962C8B-B14F-4D97-AF65-F5344CB8AC3E}">
        <p14:creationId xmlns:p14="http://schemas.microsoft.com/office/powerpoint/2010/main" val="144102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需求：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lvl="1">
              <a:defRPr/>
            </a:pPr>
            <a:r>
              <a:rPr lang="zh-TW" altLang="en-US" dirty="0"/>
              <a:t>限制：</a:t>
            </a:r>
            <a:endParaRPr lang="en-US" altLang="zh-TW" dirty="0"/>
          </a:p>
          <a:p>
            <a:pPr marL="914400" lvl="2" indent="0">
              <a:buNone/>
              <a:defRPr/>
            </a:pPr>
            <a:r>
              <a:rPr lang="zh-TW" altLang="en-US" dirty="0"/>
              <a:t>輸入影片無明顯光影變化</a:t>
            </a:r>
            <a:endParaRPr lang="en-US" altLang="zh-TW" dirty="0"/>
          </a:p>
          <a:p>
            <a:pPr marL="914400" lvl="2" indent="0">
              <a:buNone/>
              <a:defRPr/>
            </a:pPr>
            <a:r>
              <a:rPr lang="zh-TW" altLang="en-US" dirty="0"/>
              <a:t>相機由正上方垂直拍攝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lvl="1">
              <a:defRPr/>
            </a:pPr>
            <a:r>
              <a:rPr lang="zh-TW" altLang="en-US" dirty="0"/>
              <a:t>效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能需求：</a:t>
            </a:r>
            <a:endParaRPr lang="en-US" altLang="zh-TW" dirty="0"/>
          </a:p>
          <a:p>
            <a:pPr marL="457200" lvl="1" indent="0">
              <a:buNone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	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階段一：</a:t>
            </a:r>
            <a:r>
              <a:rPr lang="zh-TW" altLang="en-US" dirty="0"/>
              <a:t>輸入蝦苗佔比小於容器</a:t>
            </a:r>
            <a:r>
              <a:rPr lang="en-US" altLang="zh-TW" dirty="0"/>
              <a:t>30%</a:t>
            </a:r>
            <a:r>
              <a:rPr lang="zh-TW" altLang="en-US" dirty="0"/>
              <a:t>的影像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，偵測移動中的蝦苗並輸出蝦苗數量​</a:t>
            </a:r>
            <a:endParaRPr lang="en-US" altLang="zh-TW" noProof="0" dirty="0"/>
          </a:p>
          <a:p>
            <a:pPr marL="457200" lvl="1" indent="0">
              <a:buNone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	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階段二：</a:t>
            </a:r>
            <a:r>
              <a:rPr lang="zh-TW" altLang="en-US" dirty="0"/>
              <a:t>輸入蝦苗佔比大於容器</a:t>
            </a:r>
            <a:r>
              <a:rPr lang="en-US" altLang="zh-TW" dirty="0"/>
              <a:t>30%</a:t>
            </a:r>
            <a:r>
              <a:rPr lang="zh-TW" altLang="en-US" dirty="0"/>
              <a:t>的影像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lvl="1">
              <a:defRPr/>
            </a:pPr>
            <a:r>
              <a:rPr lang="zh-TW" altLang="en-US" dirty="0"/>
              <a:t>規格：</a:t>
            </a:r>
            <a:endParaRPr lang="en-US" altLang="zh-TW" dirty="0"/>
          </a:p>
          <a:p>
            <a:pPr marL="457200" lvl="1" indent="0">
              <a:buNone/>
              <a:defRPr/>
            </a:pPr>
            <a:r>
              <a:rPr lang="en-US" altLang="zh-TW" dirty="0">
                <a:cs typeface="Times New Roman" panose="02020603050405020304" pitchFamily="18" charset="0"/>
              </a:rPr>
              <a:t>	1920</a:t>
            </a:r>
            <a:r>
              <a:rPr lang="zh-TW" altLang="en-US" dirty="0">
                <a:cs typeface="Times New Roman" panose="02020603050405020304" pitchFamily="18" charset="0"/>
              </a:rPr>
              <a:t>*</a:t>
            </a:r>
            <a:r>
              <a:rPr lang="en-US" altLang="zh-TW" dirty="0">
                <a:cs typeface="Times New Roman" panose="02020603050405020304" pitchFamily="18" charset="0"/>
              </a:rPr>
              <a:t>1080</a:t>
            </a:r>
          </a:p>
          <a:p>
            <a:pPr marL="457200" lvl="1" indent="0">
              <a:buNone/>
              <a:defRPr/>
            </a:pP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</a:t>
            </a:r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B05A7F-B889-32FA-4AC4-85F8B545ED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63632" y="1580531"/>
          <a:ext cx="6464735" cy="201633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47402">
                  <a:extLst>
                    <a:ext uri="{9D8B030D-6E8A-4147-A177-3AD203B41FA5}">
                      <a16:colId xmlns:a16="http://schemas.microsoft.com/office/drawing/2014/main" val="1402547560"/>
                    </a:ext>
                  </a:extLst>
                </a:gridCol>
                <a:gridCol w="924691">
                  <a:extLst>
                    <a:ext uri="{9D8B030D-6E8A-4147-A177-3AD203B41FA5}">
                      <a16:colId xmlns:a16="http://schemas.microsoft.com/office/drawing/2014/main" val="2829984832"/>
                    </a:ext>
                  </a:extLst>
                </a:gridCol>
                <a:gridCol w="924691">
                  <a:extLst>
                    <a:ext uri="{9D8B030D-6E8A-4147-A177-3AD203B41FA5}">
                      <a16:colId xmlns:a16="http://schemas.microsoft.com/office/drawing/2014/main" val="1448124761"/>
                    </a:ext>
                  </a:extLst>
                </a:gridCol>
                <a:gridCol w="924691">
                  <a:extLst>
                    <a:ext uri="{9D8B030D-6E8A-4147-A177-3AD203B41FA5}">
                      <a16:colId xmlns:a16="http://schemas.microsoft.com/office/drawing/2014/main" val="3302192336"/>
                    </a:ext>
                  </a:extLst>
                </a:gridCol>
                <a:gridCol w="924691">
                  <a:extLst>
                    <a:ext uri="{9D8B030D-6E8A-4147-A177-3AD203B41FA5}">
                      <a16:colId xmlns:a16="http://schemas.microsoft.com/office/drawing/2014/main" val="3443983781"/>
                    </a:ext>
                  </a:extLst>
                </a:gridCol>
                <a:gridCol w="893878">
                  <a:extLst>
                    <a:ext uri="{9D8B030D-6E8A-4147-A177-3AD203B41FA5}">
                      <a16:colId xmlns:a16="http://schemas.microsoft.com/office/drawing/2014/main" val="1095253765"/>
                    </a:ext>
                  </a:extLst>
                </a:gridCol>
                <a:gridCol w="924691">
                  <a:extLst>
                    <a:ext uri="{9D8B030D-6E8A-4147-A177-3AD203B41FA5}">
                      <a16:colId xmlns:a16="http://schemas.microsoft.com/office/drawing/2014/main" val="268970920"/>
                    </a:ext>
                  </a:extLst>
                </a:gridCol>
              </a:tblGrid>
              <a:tr h="393309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影片</a:t>
                      </a:r>
                      <a:r>
                        <a:rPr lang="en-US" altLang="zh-TW" sz="14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14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影片</a:t>
                      </a:r>
                      <a:r>
                        <a:rPr lang="en-US" altLang="zh-TW" sz="14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14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影片</a:t>
                      </a:r>
                      <a:r>
                        <a:rPr lang="en-US" altLang="zh-TW" sz="14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14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影片</a:t>
                      </a:r>
                      <a:r>
                        <a:rPr lang="en-US" altLang="zh-TW" sz="14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endParaRPr lang="zh-TW" altLang="en-US" sz="14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4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影片</a:t>
                      </a:r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endParaRPr lang="zh-TW" altLang="en-US" sz="1400" b="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4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影片</a:t>
                      </a:r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endParaRPr lang="zh-TW" altLang="en-US" sz="1400" b="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76439"/>
                  </a:ext>
                </a:extLst>
              </a:tr>
              <a:tr h="54100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影片大小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4MB</a:t>
                      </a:r>
                      <a:endParaRPr lang="zh-TW" altLang="en-US" sz="14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50.3MB</a:t>
                      </a:r>
                      <a:endParaRPr lang="zh-TW" altLang="en-US" sz="14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51.7MB</a:t>
                      </a:r>
                      <a:endParaRPr lang="zh-TW" altLang="en-US" sz="14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34.9MB</a:t>
                      </a:r>
                      <a:endParaRPr lang="zh-TW" altLang="en-US" sz="14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1.38GB</a:t>
                      </a:r>
                      <a:endParaRPr lang="zh-TW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319.2MB</a:t>
                      </a:r>
                      <a:endParaRPr lang="zh-TW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468266"/>
                  </a:ext>
                </a:extLst>
              </a:tr>
              <a:tr h="54100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影片長度</a:t>
                      </a:r>
                      <a:endParaRPr lang="en-US" altLang="zh-TW" sz="14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</a:t>
                      </a:r>
                      <a:r>
                        <a:rPr lang="en-US" altLang="zh-TW" sz="1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sz="1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秒</a:t>
                      </a:r>
                      <a:r>
                        <a:rPr lang="en-US" altLang="zh-TW" sz="1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0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00:21</a:t>
                      </a:r>
                      <a:endParaRPr lang="zh-TW" altLang="en-US" sz="14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00:20</a:t>
                      </a:r>
                      <a:endParaRPr lang="zh-TW" altLang="en-US" sz="14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00:21</a:t>
                      </a:r>
                      <a:endParaRPr lang="zh-TW" altLang="en-US" sz="14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00:56</a:t>
                      </a:r>
                      <a:endParaRPr lang="zh-TW" altLang="en-US" sz="14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54:35</a:t>
                      </a:r>
                      <a:endParaRPr lang="zh-TW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12:18</a:t>
                      </a:r>
                      <a:endParaRPr lang="zh-TW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571179"/>
                  </a:ext>
                </a:extLst>
              </a:tr>
              <a:tr h="54100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處理時間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20s</a:t>
                      </a:r>
                      <a:endParaRPr lang="zh-TW" altLang="en-US" sz="14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10s</a:t>
                      </a:r>
                      <a:endParaRPr lang="zh-TW" altLang="en-US" sz="14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20s</a:t>
                      </a:r>
                      <a:endParaRPr lang="zh-TW" altLang="en-US" sz="14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1min</a:t>
                      </a:r>
                      <a:endParaRPr lang="zh-TW" altLang="en-US" sz="14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9min</a:t>
                      </a:r>
                      <a:endParaRPr lang="zh-TW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12min</a:t>
                      </a:r>
                      <a:endParaRPr lang="zh-TW" altLang="en-US" sz="14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18020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效能需求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DCDC327-07DA-AFDA-9085-123B408F038E}"/>
              </a:ext>
            </a:extLst>
          </p:cNvPr>
          <p:cNvGraphicFramePr>
            <a:graphicFrameLocks/>
          </p:cNvGraphicFramePr>
          <p:nvPr/>
        </p:nvGraphicFramePr>
        <p:xfrm>
          <a:off x="2863634" y="3905661"/>
          <a:ext cx="6464733" cy="201633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71043">
                  <a:extLst>
                    <a:ext uri="{9D8B030D-6E8A-4147-A177-3AD203B41FA5}">
                      <a16:colId xmlns:a16="http://schemas.microsoft.com/office/drawing/2014/main" val="1402547560"/>
                    </a:ext>
                  </a:extLst>
                </a:gridCol>
                <a:gridCol w="905193">
                  <a:extLst>
                    <a:ext uri="{9D8B030D-6E8A-4147-A177-3AD203B41FA5}">
                      <a16:colId xmlns:a16="http://schemas.microsoft.com/office/drawing/2014/main" val="2829984832"/>
                    </a:ext>
                  </a:extLst>
                </a:gridCol>
                <a:gridCol w="926037">
                  <a:extLst>
                    <a:ext uri="{9D8B030D-6E8A-4147-A177-3AD203B41FA5}">
                      <a16:colId xmlns:a16="http://schemas.microsoft.com/office/drawing/2014/main" val="1448124761"/>
                    </a:ext>
                  </a:extLst>
                </a:gridCol>
                <a:gridCol w="926037">
                  <a:extLst>
                    <a:ext uri="{9D8B030D-6E8A-4147-A177-3AD203B41FA5}">
                      <a16:colId xmlns:a16="http://schemas.microsoft.com/office/drawing/2014/main" val="3302192336"/>
                    </a:ext>
                  </a:extLst>
                </a:gridCol>
                <a:gridCol w="926037">
                  <a:extLst>
                    <a:ext uri="{9D8B030D-6E8A-4147-A177-3AD203B41FA5}">
                      <a16:colId xmlns:a16="http://schemas.microsoft.com/office/drawing/2014/main" val="2360876430"/>
                    </a:ext>
                  </a:extLst>
                </a:gridCol>
                <a:gridCol w="905193">
                  <a:extLst>
                    <a:ext uri="{9D8B030D-6E8A-4147-A177-3AD203B41FA5}">
                      <a16:colId xmlns:a16="http://schemas.microsoft.com/office/drawing/2014/main" val="3443983781"/>
                    </a:ext>
                  </a:extLst>
                </a:gridCol>
                <a:gridCol w="905193">
                  <a:extLst>
                    <a:ext uri="{9D8B030D-6E8A-4147-A177-3AD203B41FA5}">
                      <a16:colId xmlns:a16="http://schemas.microsoft.com/office/drawing/2014/main" val="1095253765"/>
                    </a:ext>
                  </a:extLst>
                </a:gridCol>
              </a:tblGrid>
              <a:tr h="393309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影片</a:t>
                      </a:r>
                      <a:r>
                        <a:rPr lang="en-US" altLang="zh-TW" sz="14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</a:t>
                      </a:r>
                      <a:endParaRPr lang="zh-TW" altLang="en-US" sz="14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影片</a:t>
                      </a:r>
                      <a:r>
                        <a:rPr lang="en-US" altLang="zh-TW" sz="14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</a:t>
                      </a:r>
                      <a:endParaRPr lang="zh-TW" altLang="en-US" sz="14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影片</a:t>
                      </a:r>
                      <a:r>
                        <a:rPr lang="en-US" altLang="zh-TW" sz="14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</a:t>
                      </a:r>
                      <a:endParaRPr lang="zh-TW" altLang="en-US" sz="14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影片</a:t>
                      </a:r>
                      <a:r>
                        <a:rPr lang="en-US" altLang="zh-TW" sz="14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4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影片</a:t>
                      </a:r>
                      <a:r>
                        <a:rPr lang="en-US" altLang="zh-TW" sz="14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</a:t>
                      </a:r>
                      <a:endParaRPr lang="zh-TW" altLang="en-US" sz="14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影片</a:t>
                      </a:r>
                      <a:r>
                        <a:rPr lang="en-US" altLang="zh-TW" sz="14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</a:t>
                      </a:r>
                      <a:endParaRPr lang="zh-TW" altLang="en-US" sz="14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76439"/>
                  </a:ext>
                </a:extLst>
              </a:tr>
              <a:tr h="54100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影片大小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148.6MB</a:t>
                      </a:r>
                      <a:endParaRPr lang="zh-TW" altLang="en-US" sz="14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548.9MB</a:t>
                      </a:r>
                      <a:endParaRPr lang="zh-TW" altLang="en-US" sz="14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149.9MB</a:t>
                      </a:r>
                      <a:endParaRPr lang="zh-TW" altLang="en-US" sz="14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255.1MB</a:t>
                      </a:r>
                      <a:endParaRPr lang="zh-TW" altLang="en-US" sz="14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447.7MB</a:t>
                      </a:r>
                      <a:endParaRPr lang="zh-TW" altLang="en-US" sz="14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742.2MB</a:t>
                      </a:r>
                      <a:endParaRPr lang="zh-TW" altLang="en-US" sz="14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468266"/>
                  </a:ext>
                </a:extLst>
              </a:tr>
              <a:tr h="54100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影片長度</a:t>
                      </a:r>
                      <a:endParaRPr lang="en-US" altLang="zh-TW" sz="14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</a:t>
                      </a:r>
                      <a:r>
                        <a:rPr lang="en-US" altLang="zh-TW" sz="1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sz="1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秒</a:t>
                      </a:r>
                      <a:r>
                        <a:rPr lang="en-US" altLang="zh-TW" sz="1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0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05:40</a:t>
                      </a:r>
                      <a:endParaRPr lang="zh-TW" altLang="en-US" sz="14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06:56</a:t>
                      </a:r>
                      <a:endParaRPr lang="zh-TW" altLang="en-US" sz="14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04:35</a:t>
                      </a:r>
                      <a:endParaRPr lang="zh-TW" altLang="en-US" sz="14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03:51</a:t>
                      </a:r>
                      <a:endParaRPr lang="zh-TW" altLang="en-US" sz="14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05:40</a:t>
                      </a:r>
                      <a:endParaRPr lang="zh-TW" altLang="en-US" sz="14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09:29</a:t>
                      </a:r>
                      <a:endParaRPr lang="zh-TW" altLang="en-US" sz="14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224086"/>
                  </a:ext>
                </a:extLst>
              </a:tr>
              <a:tr h="54100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處理時間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5min</a:t>
                      </a:r>
                      <a:endParaRPr lang="zh-TW" altLang="en-US" sz="14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1m30s</a:t>
                      </a:r>
                      <a:endParaRPr lang="zh-TW" altLang="en-US" sz="14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15s</a:t>
                      </a:r>
                      <a:endParaRPr lang="zh-TW" altLang="en-US" sz="14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1min</a:t>
                      </a:r>
                      <a:endParaRPr lang="zh-TW" altLang="en-US" sz="14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3min</a:t>
                      </a:r>
                      <a:endParaRPr lang="zh-TW" altLang="en-US" sz="14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2min</a:t>
                      </a:r>
                      <a:endParaRPr lang="zh-TW" altLang="en-US" sz="14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18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71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marL="285750" indent="-285750"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2023/05/17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23222"/>
            <a:ext cx="10515600" cy="72000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Breakdown</a:t>
            </a:r>
            <a:endParaRPr lang="zh-TW" altLang="en-US" sz="3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38F23D1-2603-E74C-7DD4-63171146D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056" y="1523138"/>
            <a:ext cx="8243887" cy="439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6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marL="285750" indent="-285750"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2023/05/17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23222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架構圖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A357A32-B672-DD07-D4B7-F6F030CCB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26" y="2161778"/>
            <a:ext cx="11416148" cy="253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62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zh-TW" dirty="0"/>
              <a:t>2023/05/18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23222"/>
            <a:ext cx="10515600" cy="72000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API</a:t>
            </a:r>
            <a:r>
              <a:rPr lang="zh-TW" altLang="en-US" sz="3600" dirty="0"/>
              <a:t> 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A96CBDEF-6649-CBA5-ED9B-DBF95ABA2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715244"/>
            <a:ext cx="11201400" cy="342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17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</a:rPr>
              <a:t>Background Subtractor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https://docs.opencv.org/3.4/d8/d38/tutorial_bgsegm_bg_subtraction.html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dirty="0">
                <a:cs typeface="Times New Roman" panose="02020603050405020304" pitchFamily="18" charset="0"/>
                <a:hlinkClick r:id="rId3"/>
              </a:rPr>
              <a:t>https://learnopencv.com/simple-background-estimation-in-videos-using-opencv-c-python/</a:t>
            </a:r>
            <a:r>
              <a:rPr lang="zh-TW" altLang="en-US" dirty="0">
                <a:cs typeface="Times New Roman" panose="02020603050405020304" pitchFamily="18" charset="0"/>
              </a:rPr>
              <a:t>  </a:t>
            </a: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38559258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3430</TotalTime>
  <Words>213</Words>
  <Application>Microsoft Office PowerPoint</Application>
  <PresentationFormat>Widescreen</PresentationFormat>
  <Paragraphs>82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標楷體</vt:lpstr>
      <vt:lpstr>Arial</vt:lpstr>
      <vt:lpstr>Calibri</vt:lpstr>
      <vt:lpstr>Times New Roman</vt:lpstr>
      <vt:lpstr>1_Office 佈景主題</vt:lpstr>
      <vt:lpstr>期末專題報告 蝦苗數量偵測</vt:lpstr>
      <vt:lpstr>需求列表</vt:lpstr>
      <vt:lpstr>效能需求</vt:lpstr>
      <vt:lpstr>Breakdown</vt:lpstr>
      <vt:lpstr>架構圖</vt:lpstr>
      <vt:lpstr>API 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期末專題報告 偵測蝦苗</dc:title>
  <dc:creator>林㛩璇</dc:creator>
  <cp:lastModifiedBy>林㛩璇</cp:lastModifiedBy>
  <cp:revision>26</cp:revision>
  <dcterms:created xsi:type="dcterms:W3CDTF">2023-05-02T01:51:58Z</dcterms:created>
  <dcterms:modified xsi:type="dcterms:W3CDTF">2023-05-19T08:59:03Z</dcterms:modified>
</cp:coreProperties>
</file>