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2"/>
  </p:notesMasterIdLst>
  <p:sldIdLst>
    <p:sldId id="283" r:id="rId2"/>
    <p:sldId id="262" r:id="rId3"/>
    <p:sldId id="257" r:id="rId4"/>
    <p:sldId id="273" r:id="rId5"/>
    <p:sldId id="258" r:id="rId6"/>
    <p:sldId id="259" r:id="rId7"/>
    <p:sldId id="260" r:id="rId8"/>
    <p:sldId id="268" r:id="rId9"/>
    <p:sldId id="274" r:id="rId10"/>
    <p:sldId id="275" r:id="rId11"/>
    <p:sldId id="276" r:id="rId12"/>
    <p:sldId id="280" r:id="rId13"/>
    <p:sldId id="269" r:id="rId14"/>
    <p:sldId id="277" r:id="rId15"/>
    <p:sldId id="270" r:id="rId16"/>
    <p:sldId id="278" r:id="rId17"/>
    <p:sldId id="271" r:id="rId18"/>
    <p:sldId id="279" r:id="rId19"/>
    <p:sldId id="281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2BA"/>
    <a:srgbClr val="E9B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2E35-9A63-4F66-8076-4E5A0CB3AE63}" type="datetimeFigureOut">
              <a:rPr lang="bg-BG" smtClean="0"/>
              <a:pPr/>
              <a:t>15.1.2020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CCD-CA70-452A-92DA-DDD8A86C238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8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algn="ctr" eaLnBrk="1" latinLnBrk="0" hangingPunct="1"/>
            <a:r>
              <a:rPr lang="en-US" smtClean="0"/>
              <a:t>2012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algn="r" eaLnBrk="1" latinLnBrk="0" hangingPunct="1"/>
            <a:r>
              <a:rPr kumimoji="0" lang="bg-BG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5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481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1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</a:t>
            </a:r>
            <a:r>
              <a:rPr lang="bg-BG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7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</a:t>
            </a:r>
            <a:r>
              <a:rPr lang="bg-BG" smtClean="0"/>
              <a:t>6/17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8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19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195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bg-BG" smtClean="0"/>
              <a:t>Увод в Софтуерното Инженерство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2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kumimoji="0" lang="bg-BG" smtClean="0"/>
              <a:t>Увод в Софтуерното Инженерство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6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 smtClean="0"/>
              <a:t>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eaLnBrk="1" latinLnBrk="0" hangingPunct="1"/>
            <a:r>
              <a:rPr kumimoji="0" lang="bg-BG" sz="1400" smtClean="0">
                <a:solidFill>
                  <a:schemeClr val="tx2"/>
                </a:solidFill>
              </a:rPr>
              <a:t>Увод в Софтуерното Инженерство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3850"/>
            <a:ext cx="6798888" cy="22464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89415" y="2641460"/>
            <a:ext cx="2584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/>
              <a:t>C</a:t>
            </a:r>
            <a:r>
              <a:rPr lang="en-US" sz="3200" i="1" dirty="0"/>
              <a:t>heap </a:t>
            </a:r>
          </a:p>
          <a:p>
            <a:r>
              <a:rPr lang="en-US" sz="4000" b="1" i="1" dirty="0"/>
              <a:t>H</a:t>
            </a:r>
            <a:r>
              <a:rPr lang="en-US" sz="3200" i="1" dirty="0"/>
              <a:t>ealthy </a:t>
            </a:r>
          </a:p>
          <a:p>
            <a:r>
              <a:rPr lang="en-US" sz="4000" b="1" i="1" dirty="0"/>
              <a:t>E</a:t>
            </a:r>
            <a:r>
              <a:rPr lang="en-US" sz="3200" i="1" dirty="0"/>
              <a:t>ndless</a:t>
            </a:r>
          </a:p>
          <a:p>
            <a:r>
              <a:rPr lang="en-US" sz="4000" b="1" i="1" dirty="0"/>
              <a:t>A</a:t>
            </a:r>
            <a:r>
              <a:rPr lang="en-US" sz="3200" i="1" dirty="0"/>
              <a:t>vailable </a:t>
            </a:r>
          </a:p>
          <a:p>
            <a:r>
              <a:rPr lang="en-US" sz="4000" b="1" i="1" dirty="0"/>
              <a:t>P</a:t>
            </a:r>
            <a:r>
              <a:rPr lang="en-US" sz="3200" i="1" dirty="0"/>
              <a:t>roducts for </a:t>
            </a:r>
          </a:p>
          <a:p>
            <a:r>
              <a:rPr lang="en-US" sz="4000" b="1" i="1" dirty="0"/>
              <a:t>Y</a:t>
            </a:r>
            <a:r>
              <a:rPr lang="en-US" sz="3200" i="1" dirty="0"/>
              <a:t>ou 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5013176"/>
            <a:ext cx="6921151" cy="16459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Теодора Иванова </a:t>
            </a:r>
            <a:endParaRPr lang="en-US" dirty="0" smtClean="0"/>
          </a:p>
          <a:p>
            <a:r>
              <a:rPr lang="bg-BG" dirty="0" smtClean="0"/>
              <a:t>Благовест Конецовски</a:t>
            </a:r>
            <a:endParaRPr lang="en-US" dirty="0" smtClean="0"/>
          </a:p>
          <a:p>
            <a:r>
              <a:rPr lang="bg-BG" dirty="0" smtClean="0"/>
              <a:t>Иванка Паунова</a:t>
            </a:r>
          </a:p>
          <a:p>
            <a:r>
              <a:rPr lang="bg-BG" dirty="0" smtClean="0"/>
              <a:t>Румен Минчев</a:t>
            </a:r>
            <a:endParaRPr lang="en-US" dirty="0" smtClean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128839" y="5013176"/>
            <a:ext cx="6921151" cy="16459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62250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62262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62306</a:t>
            </a:r>
            <a:endParaRPr lang="bg-BG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62264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251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926" y="6453336"/>
            <a:ext cx="1771778" cy="300608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7624" y="44624"/>
            <a:ext cx="74063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>
                <a:solidFill>
                  <a:srgbClr val="E2A2BA"/>
                </a:solidFill>
              </a:rPr>
              <a:t>Потребителски интерфейс</a:t>
            </a:r>
            <a:endParaRPr lang="bg-BG" b="1" dirty="0">
              <a:solidFill>
                <a:srgbClr val="E2A2B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107504" y="6377963"/>
            <a:ext cx="1771778" cy="300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50" kern="1200" cap="all" baseline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Cheapy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15032"/>
            <a:ext cx="74063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>
                <a:solidFill>
                  <a:srgbClr val="E2A2BA"/>
                </a:solidFill>
              </a:rPr>
              <a:t>Потребителски интерфейс</a:t>
            </a:r>
            <a:endParaRPr lang="bg-BG" b="1" dirty="0">
              <a:solidFill>
                <a:srgbClr val="E2A2B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21916"/>
            <a:ext cx="8709056" cy="56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07300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134453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Диаграма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последователност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за плащане при поръчка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504" y="6542337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pic>
        <p:nvPicPr>
          <p:cNvPr id="1026" name="Picture 2" descr="Activity diagram - below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11924"/>
            <a:ext cx="6408712" cy="50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6912768" cy="551558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504" y="6526605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188640"/>
            <a:ext cx="8134453" cy="10801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Диаграма на последователност за проверка и подновяване на изтекъл абонамент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200800" cy="906334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Диаграми на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активностите за закупуване на продукт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07504" y="6404803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50" kern="1200" cap="all" baseline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Cheapy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1"/>
            <a:ext cx="6120680" cy="51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552728" cy="82956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Диаграми на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активностите за избор на дейностите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07504" y="641396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50" kern="1200" cap="all" baseline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Cheapy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77022"/>
            <a:ext cx="5976664" cy="51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06" y="16019"/>
            <a:ext cx="8079581" cy="959457"/>
          </a:xfrm>
        </p:spPr>
        <p:txBody>
          <a:bodyPr>
            <a:normAutofit/>
          </a:bodyPr>
          <a:lstStyle/>
          <a:p>
            <a:pPr algn="ctr"/>
            <a:r>
              <a:rPr lang="bg-BG" dirty="0" smtClean="0">
                <a:solidFill>
                  <a:srgbClr val="E2A2BA"/>
                </a:solidFill>
              </a:rPr>
              <a:t>Клас диаграма</a:t>
            </a:r>
            <a:endParaRPr lang="en-US" dirty="0">
              <a:solidFill>
                <a:srgbClr val="E2A2B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504" y="6525344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2" y="908720"/>
            <a:ext cx="8723201" cy="52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7544" y="116632"/>
            <a:ext cx="8079581" cy="6972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Пакетна диаграма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7504" y="6525344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50" kern="1200" cap="all" baseline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Cheapy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13851"/>
            <a:ext cx="7587455" cy="53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844824"/>
            <a:ext cx="8065294" cy="4680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Развитие в международен аспект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Реклама с цел популяризиране и увеличаване на общността от потребители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Създаване на лесен за употреба, но същевременно ефективен дизайн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Създаване на календар, в който потребителят може да види покупко-продажбите си по дата и час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Добавяне на опция чат, в която е вкючен </a:t>
            </a:r>
            <a:r>
              <a:rPr lang="en-US" dirty="0" smtClean="0"/>
              <a:t>AI</a:t>
            </a:r>
            <a:r>
              <a:rPr lang="bg-BG" dirty="0" smtClean="0"/>
              <a:t>, който проверява съобщенията и ги блокира, ако съдържат лични данни или координати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Добавяне на опция </a:t>
            </a:r>
            <a:r>
              <a:rPr lang="en-US" dirty="0" smtClean="0"/>
              <a:t>“</a:t>
            </a:r>
            <a:r>
              <a:rPr lang="bg-BG" dirty="0" smtClean="0"/>
              <a:t>обратна връзка</a:t>
            </a:r>
            <a:r>
              <a:rPr lang="en-US" dirty="0" smtClean="0"/>
              <a:t>”, </a:t>
            </a:r>
            <a:r>
              <a:rPr lang="bg-BG" dirty="0" smtClean="0"/>
              <a:t>чрез която потребителите ще могат да кореспондират с администратора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92919" y="188640"/>
            <a:ext cx="8079581" cy="1363847"/>
          </a:xfrm>
        </p:spPr>
        <p:txBody>
          <a:bodyPr>
            <a:normAutofit fontScale="90000"/>
          </a:bodyPr>
          <a:lstStyle/>
          <a:p>
            <a:pPr algn="ctr"/>
            <a:r>
              <a:rPr lang="bg-BG" sz="6600" dirty="0">
                <a:solidFill>
                  <a:schemeClr val="accent2">
                    <a:lumMod val="75000"/>
                  </a:schemeClr>
                </a:solidFill>
              </a:rPr>
              <a:t>Бъдещи</a:t>
            </a:r>
            <a:r>
              <a:rPr lang="bg-BG" sz="6600" dirty="0"/>
              <a:t> </a:t>
            </a:r>
            <a:r>
              <a:rPr lang="bg-BG" sz="6600" dirty="0">
                <a:solidFill>
                  <a:schemeClr val="accent2">
                    <a:lumMod val="75000"/>
                  </a:schemeClr>
                </a:solidFill>
              </a:rPr>
              <a:t>насоки</a:t>
            </a:r>
            <a:r>
              <a:rPr lang="bg-BG" sz="6600" dirty="0"/>
              <a:t> </a:t>
            </a:r>
            <a:r>
              <a:rPr lang="bg-BG" sz="6600" dirty="0">
                <a:solidFill>
                  <a:schemeClr val="accent2">
                    <a:lumMod val="75000"/>
                  </a:schemeClr>
                </a:solidFill>
              </a:rPr>
              <a:t>за</a:t>
            </a:r>
            <a:r>
              <a:rPr lang="bg-BG" sz="6600" dirty="0"/>
              <a:t> </a:t>
            </a:r>
            <a:r>
              <a:rPr lang="bg-BG" sz="6600" dirty="0" smtClean="0">
                <a:solidFill>
                  <a:schemeClr val="accent2">
                    <a:lumMod val="75000"/>
                  </a:schemeClr>
                </a:solidFill>
              </a:rPr>
              <a:t>развитие</a:t>
            </a:r>
            <a:endParaRPr lang="bg-BG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107504" y="6525344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50" kern="1200" cap="all" baseline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Cheapy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72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3">
                    <a:lumMod val="75000"/>
                  </a:schemeClr>
                </a:solidFill>
              </a:rPr>
              <a:t>Съдържание</a:t>
            </a:r>
            <a:endParaRPr lang="bg-B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Обхват, перспективи и потребители на проекта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Функционални изисквания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Нефункционални изисквания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Потребителски интерфейс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Основни потребителски случаи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Диаграми на последователност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Диаграми на активностите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Пакетни и клас диаграми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Бъдещи насоки за развитие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6525344"/>
            <a:ext cx="3771900" cy="228600"/>
          </a:xfrm>
        </p:spPr>
        <p:txBody>
          <a:bodyPr/>
          <a:lstStyle/>
          <a:p>
            <a:r>
              <a:rPr kumimoji="0" lang="en-US" sz="1200" dirty="0" err="1" smtClean="0"/>
              <a:t>Cheapy</a:t>
            </a:r>
            <a:endParaRPr kumimoji="0"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420888"/>
            <a:ext cx="69847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6600" dirty="0">
                <a:solidFill>
                  <a:schemeClr val="accent2">
                    <a:lumMod val="75000"/>
                  </a:schemeClr>
                </a:solidFill>
              </a:rPr>
              <a:t>Благодарим Ви за вниманието!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7504" y="6525344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50" kern="1200" cap="all" baseline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Cheapy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solidFill>
                  <a:schemeClr val="accent3">
                    <a:lumMod val="75000"/>
                  </a:schemeClr>
                </a:solidFill>
              </a:rPr>
              <a:t>Обхват и перспективи на 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</a:rPr>
              <a:t>проекта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2472408"/>
            <a:ext cx="8065294" cy="3766185"/>
          </a:xfrm>
        </p:spPr>
        <p:txBody>
          <a:bodyPr>
            <a:normAutofit/>
          </a:bodyPr>
          <a:lstStyle/>
          <a:p>
            <a:r>
              <a:rPr lang="ru-RU" dirty="0" smtClean="0"/>
              <a:t>Приложението </a:t>
            </a:r>
            <a:r>
              <a:rPr lang="en-US" b="1" dirty="0" err="1" smtClean="0"/>
              <a:t>Cheapy</a:t>
            </a:r>
            <a:r>
              <a:rPr lang="en-US" dirty="0" smtClean="0"/>
              <a:t> </a:t>
            </a:r>
            <a:r>
              <a:rPr lang="ru-RU" dirty="0" smtClean="0"/>
              <a:t>е път към развитието </a:t>
            </a:r>
            <a:r>
              <a:rPr lang="ru-RU" dirty="0"/>
              <a:t>на малкия и средния бизнес на територията на България. </a:t>
            </a:r>
            <a:r>
              <a:rPr lang="ru-RU" dirty="0" smtClean="0"/>
              <a:t>Улесненият достъп </a:t>
            </a:r>
            <a:r>
              <a:rPr lang="ru-RU" dirty="0"/>
              <a:t>на все повече хора до </a:t>
            </a:r>
            <a:r>
              <a:rPr lang="ru-RU" dirty="0" smtClean="0"/>
              <a:t>пазар </a:t>
            </a:r>
            <a:r>
              <a:rPr lang="ru-RU" dirty="0"/>
              <a:t>ще провокира </a:t>
            </a:r>
            <a:r>
              <a:rPr lang="ru-RU" dirty="0" smtClean="0"/>
              <a:t>техния интерес и желение </a:t>
            </a:r>
            <a:r>
              <a:rPr lang="ru-RU" dirty="0"/>
              <a:t>да </a:t>
            </a:r>
            <a:r>
              <a:rPr lang="ru-RU" dirty="0" smtClean="0"/>
              <a:t>пазаруват, </a:t>
            </a:r>
            <a:r>
              <a:rPr lang="ru-RU" dirty="0"/>
              <a:t>което </a:t>
            </a:r>
            <a:r>
              <a:rPr lang="ru-RU" dirty="0" smtClean="0"/>
              <a:t>респективно </a:t>
            </a:r>
            <a:r>
              <a:rPr lang="ru-RU" dirty="0"/>
              <a:t>довежда до покачване на нивото на икономическо развитие на страната. </a:t>
            </a:r>
          </a:p>
          <a:p>
            <a:r>
              <a:rPr lang="ru-RU" dirty="0" smtClean="0"/>
              <a:t>В ключова за функционалността на </a:t>
            </a:r>
            <a:r>
              <a:rPr lang="ru-RU" dirty="0"/>
              <a:t>приложението се превръща опцията за изчисляване на оптималност от гледна точка на цена, локация и качество </a:t>
            </a:r>
            <a:r>
              <a:rPr lang="ru-RU" dirty="0" smtClean="0"/>
              <a:t>с цел да </a:t>
            </a:r>
            <a:r>
              <a:rPr lang="ru-RU" dirty="0"/>
              <a:t>функционира в полза на всичките си клиенти. 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6525344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266"/>
            <a:ext cx="8079581" cy="1080120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accent3">
                    <a:lumMod val="75000"/>
                  </a:schemeClr>
                </a:solidFill>
              </a:rPr>
              <a:t>П</a:t>
            </a:r>
            <a:r>
              <a:rPr lang="bg-BG" dirty="0" smtClean="0">
                <a:solidFill>
                  <a:schemeClr val="accent3">
                    <a:lumMod val="75000"/>
                  </a:schemeClr>
                </a:solidFill>
              </a:rPr>
              <a:t>отребители </a:t>
            </a:r>
            <a:r>
              <a:rPr lang="bg-BG" dirty="0">
                <a:solidFill>
                  <a:schemeClr val="accent3">
                    <a:lumMod val="75000"/>
                  </a:schemeClr>
                </a:solidFill>
              </a:rPr>
              <a:t>на проекта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kumimoji="0"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70" y="822112"/>
            <a:ext cx="4392488" cy="59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42" y="-122565"/>
            <a:ext cx="8079581" cy="1201275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accent3">
                    <a:lumMod val="75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1052736"/>
            <a:ext cx="8169250" cy="5328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2200" dirty="0" smtClean="0"/>
              <a:t>Възможност за регистрация и вход в системата в зависимост от вида потребител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Възможност </a:t>
            </a:r>
            <a:r>
              <a:rPr lang="ru-RU" sz="2200" dirty="0"/>
              <a:t>за добавяне, </a:t>
            </a:r>
            <a:r>
              <a:rPr lang="ru-RU" sz="2200" dirty="0" smtClean="0"/>
              <a:t>филтриране, модифициране и </a:t>
            </a:r>
            <a:r>
              <a:rPr lang="ru-RU" sz="2200" dirty="0"/>
              <a:t>премахване </a:t>
            </a:r>
            <a:r>
              <a:rPr lang="ru-RU" sz="2200" dirty="0" smtClean="0"/>
              <a:t>на </a:t>
            </a:r>
            <a:r>
              <a:rPr lang="ru-RU" sz="2200" dirty="0"/>
              <a:t>характеристиките на вече добавен </a:t>
            </a:r>
            <a:r>
              <a:rPr lang="ru-RU" sz="2200" dirty="0" smtClean="0"/>
              <a:t>продукт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Възможност за търсене на </a:t>
            </a:r>
            <a:r>
              <a:rPr lang="ru-RU" sz="2200" dirty="0"/>
              <a:t>желани от </a:t>
            </a:r>
            <a:r>
              <a:rPr lang="ru-RU" sz="2200" dirty="0" smtClean="0"/>
              <a:t>потребител от тип частно лице </a:t>
            </a:r>
            <a:r>
              <a:rPr lang="ru-RU" sz="2200" dirty="0"/>
              <a:t>стоки и </a:t>
            </a:r>
            <a:r>
              <a:rPr lang="ru-RU" sz="2200" dirty="0" smtClean="0"/>
              <a:t>получаване на информация </a:t>
            </a:r>
            <a:r>
              <a:rPr lang="ru-RU" sz="2200" dirty="0"/>
              <a:t>за най-изгодната оферта, основана върху съотношението цена – качество – </a:t>
            </a:r>
            <a:r>
              <a:rPr lang="ru-RU" sz="2200" dirty="0" smtClean="0"/>
              <a:t>локация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Възможност за заявяване от потребител на искан, но към този момент неналичен продукт или неотговарящ на изискванията му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/>
              <a:t>Изискване на платен абонамент за определен период от време </a:t>
            </a:r>
            <a:r>
              <a:rPr lang="ru-RU" sz="2200" dirty="0"/>
              <a:t>от потребителите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/>
              <a:t>П</a:t>
            </a:r>
            <a:r>
              <a:rPr lang="ru-RU" sz="2200" dirty="0" smtClean="0"/>
              <a:t>оставяне </a:t>
            </a:r>
            <a:r>
              <a:rPr lang="ru-RU" sz="2200" dirty="0"/>
              <a:t>лимит за количество стока на потребители от тип частно лице за продължителност от един месец. Този лимит е съобразен със средностатистическото потребление на домакинство. 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512" y="6528267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1444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accent3">
                    <a:lumMod val="75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6799" y="1689642"/>
            <a:ext cx="8065294" cy="44756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Изисквания за </a:t>
            </a:r>
            <a:r>
              <a:rPr lang="ru-RU" sz="2800" dirty="0" smtClean="0"/>
              <a:t>производителността</a:t>
            </a:r>
            <a:endParaRPr lang="bg-BG" sz="2800" dirty="0"/>
          </a:p>
          <a:p>
            <a:pPr marL="0" lvl="1" indent="0">
              <a:buNone/>
            </a:pPr>
            <a:r>
              <a:rPr lang="bg-BG" sz="2000" i="1" dirty="0" smtClean="0"/>
              <a:t>	-При срив системата трябва да се възстановява в рамките на 1 час.</a:t>
            </a:r>
            <a:endParaRPr lang="en-US" sz="2000" i="1" dirty="0" smtClean="0"/>
          </a:p>
          <a:p>
            <a:pPr marL="0" lvl="1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Изисквания </a:t>
            </a:r>
            <a:r>
              <a:rPr lang="ru-RU" sz="2800" dirty="0"/>
              <a:t>за сигурността </a:t>
            </a:r>
            <a:endParaRPr lang="en-US" sz="2800" dirty="0" smtClean="0"/>
          </a:p>
          <a:p>
            <a:pPr marL="0" lvl="1" indent="0">
              <a:buNone/>
            </a:pPr>
            <a:r>
              <a:rPr lang="en-US" sz="2800" dirty="0" smtClean="0"/>
              <a:t>	-</a:t>
            </a:r>
            <a:r>
              <a:rPr lang="ru-RU" sz="2000" i="1" dirty="0"/>
              <a:t>Паролата не трябва да бъде видима при вход в системата или по което и да е друго </a:t>
            </a:r>
            <a:r>
              <a:rPr lang="ru-RU" sz="2000" i="1" dirty="0" smtClean="0"/>
              <a:t>време</a:t>
            </a:r>
            <a:r>
              <a:rPr lang="bg-BG" sz="2800" dirty="0"/>
              <a:t>.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0" lvl="1" indent="0">
              <a:buNone/>
            </a:pPr>
            <a:endParaRPr lang="ru-RU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 </a:t>
            </a:r>
            <a:r>
              <a:rPr lang="ru-RU" sz="2800" dirty="0"/>
              <a:t>Изисквания за качество на софтуера </a:t>
            </a:r>
            <a:endParaRPr lang="ru-RU" sz="2800" dirty="0" smtClean="0"/>
          </a:p>
          <a:p>
            <a:pPr marL="0" lvl="2" indent="0">
              <a:buNone/>
            </a:pPr>
            <a:r>
              <a:rPr lang="ru-RU" sz="2400" dirty="0"/>
              <a:t>	-Приложението трябва да може да бъде използвано от устройства с различен размер и резолюция на екрана. </a:t>
            </a:r>
            <a:endParaRPr lang="en-US" sz="2400" dirty="0" smtClean="0"/>
          </a:p>
          <a:p>
            <a:pPr marL="0" lvl="2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/>
              <a:t>Бизнес изисквания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smtClean="0"/>
              <a:t>-</a:t>
            </a:r>
            <a:r>
              <a:rPr lang="ru-RU" sz="2200" i="1" dirty="0"/>
              <a:t>Всички продукти, фигуриращи в системата, трябва да са в съответствие с продуктовата сертификация</a:t>
            </a:r>
            <a:r>
              <a:rPr lang="ru-RU" i="1" dirty="0"/>
              <a:t>.</a:t>
            </a:r>
            <a:endParaRPr lang="bg-BG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512" y="6446441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96677"/>
            <a:ext cx="7406307" cy="864096"/>
          </a:xfrm>
        </p:spPr>
        <p:txBody>
          <a:bodyPr/>
          <a:lstStyle/>
          <a:p>
            <a:r>
              <a:rPr lang="bg-BG" b="1" dirty="0">
                <a:solidFill>
                  <a:srgbClr val="E2A2BA"/>
                </a:solidFill>
              </a:rPr>
              <a:t>Потребителски</a:t>
            </a:r>
            <a:r>
              <a:rPr lang="bg-BG" b="1" dirty="0">
                <a:solidFill>
                  <a:srgbClr val="E9B9CB"/>
                </a:solidFill>
              </a:rPr>
              <a:t> </a:t>
            </a:r>
            <a:r>
              <a:rPr lang="bg-BG" b="1" dirty="0">
                <a:solidFill>
                  <a:srgbClr val="E2A2BA"/>
                </a:solidFill>
              </a:rPr>
              <a:t>интерфейс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90" y="1024794"/>
            <a:ext cx="3155238" cy="48879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4315" y="6528267"/>
            <a:ext cx="3771900" cy="228600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33249"/>
            <a:ext cx="2768591" cy="48879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9811" y="60400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Начален изглед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25407" y="5996393"/>
            <a:ext cx="363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b="1" dirty="0" smtClean="0"/>
              <a:t>Изглед при добавяне на продукти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926" y="6453336"/>
            <a:ext cx="1771778" cy="300608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5616" y="96677"/>
            <a:ext cx="74063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>
                <a:solidFill>
                  <a:srgbClr val="E2A2BA"/>
                </a:solidFill>
              </a:rPr>
              <a:t>Потребителски интерфейс</a:t>
            </a:r>
            <a:endParaRPr lang="bg-BG" b="1" dirty="0">
              <a:solidFill>
                <a:srgbClr val="E2A2BA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1" y="1052736"/>
            <a:ext cx="2805972" cy="5076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09" y="1064079"/>
            <a:ext cx="2730563" cy="5074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62203"/>
            <a:ext cx="2691912" cy="5076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792" y="62007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b="1" dirty="0" smtClean="0"/>
              <a:t>Изглед при търсене на продукти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1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15616" y="0"/>
            <a:ext cx="740630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>
                <a:solidFill>
                  <a:srgbClr val="E2A2BA"/>
                </a:solidFill>
              </a:rPr>
              <a:t>Потребителски интерфейс</a:t>
            </a:r>
            <a:endParaRPr lang="bg-BG" b="1" dirty="0">
              <a:solidFill>
                <a:srgbClr val="E2A2B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64096"/>
            <a:ext cx="2825335" cy="5308519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926" y="6453336"/>
            <a:ext cx="1771778" cy="300608"/>
          </a:xfrm>
        </p:spPr>
        <p:txBody>
          <a:bodyPr/>
          <a:lstStyle/>
          <a:p>
            <a:r>
              <a:rPr lang="en-US" sz="1200" dirty="0" err="1"/>
              <a:t>Cheapy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619117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b="1" dirty="0" smtClean="0"/>
              <a:t>Изглед при финализиране на поръчка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48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1452</TotalTime>
  <Words>421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Metropolitan</vt:lpstr>
      <vt:lpstr>PowerPoint Presentation</vt:lpstr>
      <vt:lpstr>Съдържание</vt:lpstr>
      <vt:lpstr>Обхват и перспективи на проекта</vt:lpstr>
      <vt:lpstr>Потребители на проекта</vt:lpstr>
      <vt:lpstr>Функционални изисквания</vt:lpstr>
      <vt:lpstr>Нефункционални изисквания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Диаграма на последователност за плащане при поръчка</vt:lpstr>
      <vt:lpstr>PowerPoint Presentation</vt:lpstr>
      <vt:lpstr>Диаграми на активностите за закупуване на продукт</vt:lpstr>
      <vt:lpstr>Диаграми на активностите за избор на дейностите</vt:lpstr>
      <vt:lpstr>Клас диаграма</vt:lpstr>
      <vt:lpstr>PowerPoint Presentation</vt:lpstr>
      <vt:lpstr>Бъдещи насоки за развитие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Teodora Ivanova</cp:lastModifiedBy>
  <cp:revision>65</cp:revision>
  <dcterms:created xsi:type="dcterms:W3CDTF">2012-10-30T14:08:05Z</dcterms:created>
  <dcterms:modified xsi:type="dcterms:W3CDTF">2020-01-15T13:14:23Z</dcterms:modified>
</cp:coreProperties>
</file>