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A6B989-39F3-450C-B413-69CD61C52329}"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159579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6B989-39F3-450C-B413-69CD61C52329}"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175729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6B989-39F3-450C-B413-69CD61C52329}"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3716151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6B989-39F3-450C-B413-69CD61C52329}"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897C8BD-756D-4DE6-88C3-BD2BD55C5EE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1271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6B989-39F3-450C-B413-69CD61C52329}"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3775098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5A6B989-39F3-450C-B413-69CD61C52329}" type="datetimeFigureOut">
              <a:rPr lang="en-US" smtClean="0"/>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3135298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5A6B989-39F3-450C-B413-69CD61C52329}" type="datetimeFigureOut">
              <a:rPr lang="en-US" smtClean="0"/>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2728289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A6B989-39F3-450C-B413-69CD61C52329}"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3929331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5A6B989-39F3-450C-B413-69CD61C52329}" type="datetimeFigureOut">
              <a:rPr lang="en-US" smtClean="0"/>
              <a:t>2/25/2017</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897C8BD-756D-4DE6-88C3-BD2BD55C5EEB}" type="slidenum">
              <a:rPr lang="en-US" smtClean="0"/>
              <a:t>‹#›</a:t>
            </a:fld>
            <a:endParaRPr lang="en-US"/>
          </a:p>
        </p:txBody>
      </p:sp>
    </p:spTree>
    <p:extLst>
      <p:ext uri="{BB962C8B-B14F-4D97-AF65-F5344CB8AC3E}">
        <p14:creationId xmlns:p14="http://schemas.microsoft.com/office/powerpoint/2010/main" val="372265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A6B989-39F3-450C-B413-69CD61C52329}"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114701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A6B989-39F3-450C-B413-69CD61C52329}"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133380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A6B989-39F3-450C-B413-69CD61C52329}"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1891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A6B989-39F3-450C-B413-69CD61C52329}" type="datetimeFigureOut">
              <a:rPr lang="en-US" smtClean="0"/>
              <a:t>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178180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A6B989-39F3-450C-B413-69CD61C52329}" type="datetimeFigureOut">
              <a:rPr lang="en-US" smtClean="0"/>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166696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5A6B989-39F3-450C-B413-69CD61C52329}" type="datetimeFigureOut">
              <a:rPr lang="en-US" smtClean="0"/>
              <a:t>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212250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6B989-39F3-450C-B413-69CD61C52329}"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308738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A6B989-39F3-450C-B413-69CD61C52329}"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7C8BD-756D-4DE6-88C3-BD2BD55C5EEB}" type="slidenum">
              <a:rPr lang="en-US" smtClean="0"/>
              <a:t>‹#›</a:t>
            </a:fld>
            <a:endParaRPr lang="en-US"/>
          </a:p>
        </p:txBody>
      </p:sp>
    </p:spTree>
    <p:extLst>
      <p:ext uri="{BB962C8B-B14F-4D97-AF65-F5344CB8AC3E}">
        <p14:creationId xmlns:p14="http://schemas.microsoft.com/office/powerpoint/2010/main" val="215233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A6B989-39F3-450C-B413-69CD61C52329}" type="datetimeFigureOut">
              <a:rPr lang="en-US" smtClean="0"/>
              <a:t>2/25/2017</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897C8BD-756D-4DE6-88C3-BD2BD55C5EEB}" type="slidenum">
              <a:rPr lang="en-US" smtClean="0"/>
              <a:t>‹#›</a:t>
            </a:fld>
            <a:endParaRPr lang="en-US"/>
          </a:p>
        </p:txBody>
      </p:sp>
    </p:spTree>
    <p:extLst>
      <p:ext uri="{BB962C8B-B14F-4D97-AF65-F5344CB8AC3E}">
        <p14:creationId xmlns:p14="http://schemas.microsoft.com/office/powerpoint/2010/main" val="40717962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kopismobile.com/price-lis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Ohm-Wreckers’ Solutions</a:t>
            </a:r>
            <a:endParaRPr lang="en-US" dirty="0"/>
          </a:p>
        </p:txBody>
      </p:sp>
      <p:sp>
        <p:nvSpPr>
          <p:cNvPr id="3" name="Subtitle 2"/>
          <p:cNvSpPr>
            <a:spLocks noGrp="1"/>
          </p:cNvSpPr>
          <p:nvPr>
            <p:ph type="subTitle" idx="1"/>
          </p:nvPr>
        </p:nvSpPr>
        <p:spPr/>
        <p:txBody>
          <a:bodyPr/>
          <a:lstStyle/>
          <a:p>
            <a:r>
              <a:rPr lang="en-US" dirty="0" smtClean="0"/>
              <a:t>MD5 Hackathon solution</a:t>
            </a:r>
          </a:p>
          <a:p>
            <a:r>
              <a:rPr lang="en-US" dirty="0" smtClean="0"/>
              <a:t>Members: Ali </a:t>
            </a:r>
            <a:r>
              <a:rPr lang="en-US" dirty="0" err="1" smtClean="0"/>
              <a:t>Maredia</a:t>
            </a:r>
            <a:r>
              <a:rPr lang="en-US" dirty="0" smtClean="0"/>
              <a:t>, </a:t>
            </a:r>
            <a:r>
              <a:rPr lang="en-US" dirty="0" err="1" smtClean="0"/>
              <a:t>Srikar</a:t>
            </a:r>
            <a:r>
              <a:rPr lang="en-US" dirty="0" smtClean="0"/>
              <a:t> </a:t>
            </a:r>
            <a:r>
              <a:rPr lang="en-US" dirty="0" err="1" smtClean="0"/>
              <a:t>Nalleuri</a:t>
            </a:r>
            <a:r>
              <a:rPr lang="en-US" dirty="0" smtClean="0"/>
              <a:t>, Samir Hassam</a:t>
            </a:r>
            <a:endParaRPr lang="en-US" dirty="0"/>
          </a:p>
        </p:txBody>
      </p:sp>
    </p:spTree>
    <p:extLst>
      <p:ext uri="{BB962C8B-B14F-4D97-AF65-F5344CB8AC3E}">
        <p14:creationId xmlns:p14="http://schemas.microsoft.com/office/powerpoint/2010/main" val="334083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Cited Sources and Documentation</a:t>
            </a:r>
            <a:endParaRPr lang="en-US" dirty="0"/>
          </a:p>
        </p:txBody>
      </p:sp>
      <p:sp>
        <p:nvSpPr>
          <p:cNvPr id="3" name="Content Placeholder 2"/>
          <p:cNvSpPr>
            <a:spLocks noGrp="1"/>
          </p:cNvSpPr>
          <p:nvPr>
            <p:ph idx="1"/>
          </p:nvPr>
        </p:nvSpPr>
        <p:spPr>
          <a:xfrm>
            <a:off x="680320" y="2181896"/>
            <a:ext cx="9613861" cy="3599316"/>
          </a:xfrm>
        </p:spPr>
        <p:txBody>
          <a:bodyPr>
            <a:noAutofit/>
          </a:bodyPr>
          <a:lstStyle/>
          <a:p>
            <a:pPr marL="342900" indent="-342900">
              <a:lnSpc>
                <a:spcPct val="100000"/>
              </a:lnSpc>
              <a:buFont typeface="+mj-lt"/>
              <a:buAutoNum type="arabicPeriod"/>
            </a:pPr>
            <a:r>
              <a:rPr lang="en-US" sz="1360" dirty="0"/>
              <a:t>Google Maps </a:t>
            </a:r>
            <a:r>
              <a:rPr lang="en-US" sz="1360" dirty="0" smtClean="0"/>
              <a:t>API- Google </a:t>
            </a:r>
            <a:r>
              <a:rPr lang="en-US" sz="1360" dirty="0"/>
              <a:t>Maps JavaScript API  |  Google Developers. (</a:t>
            </a:r>
            <a:r>
              <a:rPr lang="en-US" sz="1360" dirty="0" err="1"/>
              <a:t>n.d.</a:t>
            </a:r>
            <a:r>
              <a:rPr lang="en-US" sz="1360" dirty="0"/>
              <a:t>). Retrieved February </a:t>
            </a:r>
            <a:r>
              <a:rPr lang="en-US" sz="1360" dirty="0" smtClean="0"/>
              <a:t>24, </a:t>
            </a:r>
            <a:r>
              <a:rPr lang="en-US" sz="1360" dirty="0"/>
              <a:t>2017, from https://developers.google.com/maps/documentation/javascript/ Utilized to create map overlay of data using the Google Maps custom layout and </a:t>
            </a:r>
            <a:r>
              <a:rPr lang="en-US" sz="1360" dirty="0" smtClean="0"/>
              <a:t>tools</a:t>
            </a:r>
          </a:p>
          <a:p>
            <a:pPr marL="342900" indent="-342900">
              <a:lnSpc>
                <a:spcPct val="100000"/>
              </a:lnSpc>
              <a:buFont typeface="+mj-lt"/>
              <a:buAutoNum type="arabicPeriod"/>
            </a:pPr>
            <a:r>
              <a:rPr lang="en-US" sz="1360" dirty="0"/>
              <a:t>Twitter API- T. (</a:t>
            </a:r>
            <a:r>
              <a:rPr lang="en-US" sz="1360" dirty="0" err="1"/>
              <a:t>n.d.</a:t>
            </a:r>
            <a:r>
              <a:rPr lang="en-US" sz="1360" dirty="0"/>
              <a:t>). REST APIs — Twitter Developers. Retrieved February 24, 2017, from https://dev.twitter.com/rest/public Congregated the information gained from the live twitter feed to report specific trends and events occurring within specific </a:t>
            </a:r>
            <a:r>
              <a:rPr lang="en-US" sz="1360" dirty="0" smtClean="0"/>
              <a:t>regions</a:t>
            </a:r>
          </a:p>
          <a:p>
            <a:pPr marL="342900" indent="-342900">
              <a:lnSpc>
                <a:spcPct val="100000"/>
              </a:lnSpc>
              <a:buFont typeface="+mj-lt"/>
              <a:buAutoNum type="arabicPeriod"/>
            </a:pPr>
            <a:r>
              <a:rPr lang="en-US" sz="1360" dirty="0"/>
              <a:t>Bootstrap- </a:t>
            </a:r>
            <a:r>
              <a:rPr lang="en-US" sz="1360" dirty="0" err="1"/>
              <a:t>Buytaert</a:t>
            </a:r>
            <a:r>
              <a:rPr lang="en-US" sz="1360" dirty="0"/>
              <a:t>, D. (2016, August 29). Bootstrap Library. Retrieved February 25, 2017, from https://www.drupal.org/project/bootstrap_library Sourced this library to use the tools that created a desirable user </a:t>
            </a:r>
            <a:r>
              <a:rPr lang="en-US" sz="1360" dirty="0" smtClean="0"/>
              <a:t>interface</a:t>
            </a:r>
          </a:p>
          <a:p>
            <a:pPr marL="342900" indent="-342900">
              <a:lnSpc>
                <a:spcPct val="100000"/>
              </a:lnSpc>
              <a:buFont typeface="+mj-lt"/>
              <a:buAutoNum type="arabicPeriod"/>
            </a:pPr>
            <a:r>
              <a:rPr lang="en-US" sz="1360" dirty="0"/>
              <a:t>Socket.io- M. (2017, February 22). Socket.io. Retrieved February 24, 2017, from https://github.com/socketio/socket.io Used to interface between the JSON configuration and the web-server to source scripts and commit actions </a:t>
            </a:r>
            <a:endParaRPr lang="en-US" sz="1360" dirty="0" smtClean="0"/>
          </a:p>
          <a:p>
            <a:pPr marL="342900" indent="-342900">
              <a:lnSpc>
                <a:spcPct val="100000"/>
              </a:lnSpc>
              <a:buFont typeface="+mj-lt"/>
              <a:buAutoNum type="arabicPeriod"/>
            </a:pPr>
            <a:r>
              <a:rPr lang="en-US" sz="1360" dirty="0"/>
              <a:t>jQuery- Jquery.org, J. F. (2017). JQuery API. Retrieved February 26, 2017, from http://api.jquery.com/ Provided a dynamic library to execute commands that created a more visible and dynamic </a:t>
            </a:r>
            <a:r>
              <a:rPr lang="en-US" sz="1360" dirty="0" smtClean="0"/>
              <a:t>interface</a:t>
            </a:r>
          </a:p>
          <a:p>
            <a:pPr marL="342900" indent="-342900">
              <a:lnSpc>
                <a:spcPct val="100000"/>
              </a:lnSpc>
              <a:buFont typeface="+mj-lt"/>
              <a:buAutoNum type="arabicPeriod"/>
            </a:pPr>
            <a:r>
              <a:rPr lang="en-US" sz="1360" dirty="0"/>
              <a:t>Vex- N. (2017). Vex-</a:t>
            </a:r>
            <a:r>
              <a:rPr lang="en-US" sz="1360" dirty="0" err="1"/>
              <a:t>js</a:t>
            </a:r>
            <a:r>
              <a:rPr lang="en-US" sz="1360" dirty="0"/>
              <a:t>. Retrieved February 26, 2017, from https://www.npmjs.com/package/vex-js Included the formatting properties of the </a:t>
            </a:r>
            <a:r>
              <a:rPr lang="en-US" sz="1360" dirty="0" err="1"/>
              <a:t>Javascript</a:t>
            </a:r>
            <a:r>
              <a:rPr lang="en-US" sz="1360" dirty="0"/>
              <a:t> structure to take into account the addition of html </a:t>
            </a:r>
            <a:r>
              <a:rPr lang="en-US" sz="1360" dirty="0" smtClean="0"/>
              <a:t>elements</a:t>
            </a:r>
          </a:p>
          <a:p>
            <a:pPr marL="342900" indent="-342900">
              <a:lnSpc>
                <a:spcPct val="100000"/>
              </a:lnSpc>
              <a:buFont typeface="+mj-lt"/>
              <a:buAutoNum type="arabicPeriod"/>
            </a:pPr>
            <a:r>
              <a:rPr lang="en-US" sz="1360" dirty="0"/>
              <a:t>Twit- Twit-old. (</a:t>
            </a:r>
            <a:r>
              <a:rPr lang="en-US" sz="1360" dirty="0" err="1"/>
              <a:t>n.d.</a:t>
            </a:r>
            <a:r>
              <a:rPr lang="en-US" sz="1360" dirty="0"/>
              <a:t>). Retrieved February 25, 2017, from https://www.npmjs.com/package/twit-old Used to structure the </a:t>
            </a:r>
            <a:r>
              <a:rPr lang="en-US" sz="1360" dirty="0" err="1"/>
              <a:t>api</a:t>
            </a:r>
            <a:r>
              <a:rPr lang="en-US" sz="1360" dirty="0"/>
              <a:t> information sourced for our problem solving method with the twitter </a:t>
            </a:r>
            <a:r>
              <a:rPr lang="en-US" sz="1360" dirty="0" err="1" smtClean="0"/>
              <a:t>api</a:t>
            </a:r>
            <a:endParaRPr lang="en-US" sz="1360" dirty="0"/>
          </a:p>
        </p:txBody>
      </p:sp>
    </p:spTree>
    <p:extLst>
      <p:ext uri="{BB962C8B-B14F-4D97-AF65-F5344CB8AC3E}">
        <p14:creationId xmlns:p14="http://schemas.microsoft.com/office/powerpoint/2010/main" val="400507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and Observation</a:t>
            </a:r>
            <a:endParaRPr lang="en-US" dirty="0"/>
          </a:p>
        </p:txBody>
      </p:sp>
      <p:sp>
        <p:nvSpPr>
          <p:cNvPr id="3" name="Content Placeholder 2"/>
          <p:cNvSpPr>
            <a:spLocks noGrp="1"/>
          </p:cNvSpPr>
          <p:nvPr>
            <p:ph idx="1"/>
          </p:nvPr>
        </p:nvSpPr>
        <p:spPr>
          <a:xfrm>
            <a:off x="680321" y="2092174"/>
            <a:ext cx="8409686" cy="4102564"/>
          </a:xfrm>
        </p:spPr>
        <p:txBody>
          <a:bodyPr>
            <a:normAutofit/>
          </a:bodyPr>
          <a:lstStyle/>
          <a:p>
            <a:r>
              <a:rPr lang="en-US" sz="2000" dirty="0" smtClean="0"/>
              <a:t>First responders are placed in situations of rescuing innocents and tackling tough decisions to retain the code of their duty, while infrastructure continues to crumble and there remains no communication, no resources, and no end in sight</a:t>
            </a:r>
          </a:p>
          <a:p>
            <a:r>
              <a:rPr lang="en-US" sz="2000" dirty="0" smtClean="0"/>
              <a:t>This was not just a dreamt nightmare but a reality that many faced during wake of Hurricane Sandy that made landfall on the east coast in fall 2012</a:t>
            </a:r>
          </a:p>
          <a:p>
            <a:r>
              <a:rPr lang="en-US" sz="2000" dirty="0" smtClean="0"/>
              <a:t>The storm left lasting impressions on the people of 13 counties in the NY/NJ area and left 346,000 homes destroyed or damaged and around $4-5 billion dollars in damage</a:t>
            </a:r>
          </a:p>
          <a:p>
            <a:endParaRPr lang="en-US" dirty="0"/>
          </a:p>
        </p:txBody>
      </p:sp>
      <p:pic>
        <p:nvPicPr>
          <p:cNvPr id="4" name="Picture 3"/>
          <p:cNvPicPr>
            <a:picLocks noChangeAspect="1"/>
          </p:cNvPicPr>
          <p:nvPr/>
        </p:nvPicPr>
        <p:blipFill rotWithShape="1">
          <a:blip r:embed="rId2"/>
          <a:srcRect l="16892" t="14595" r="17718" b="6500"/>
          <a:stretch/>
        </p:blipFill>
        <p:spPr>
          <a:xfrm>
            <a:off x="5705340" y="4882859"/>
            <a:ext cx="2768959" cy="1878549"/>
          </a:xfrm>
          <a:prstGeom prst="rect">
            <a:avLst/>
          </a:prstGeom>
        </p:spPr>
      </p:pic>
      <p:pic>
        <p:nvPicPr>
          <p:cNvPr id="5" name="Picture 4"/>
          <p:cNvPicPr>
            <a:picLocks noChangeAspect="1"/>
          </p:cNvPicPr>
          <p:nvPr/>
        </p:nvPicPr>
        <p:blipFill rotWithShape="1">
          <a:blip r:embed="rId3"/>
          <a:srcRect l="-5849" t="-271" r="-4597" b="67381"/>
          <a:stretch/>
        </p:blipFill>
        <p:spPr>
          <a:xfrm>
            <a:off x="9339461" y="2092174"/>
            <a:ext cx="2244291" cy="4501390"/>
          </a:xfrm>
          <a:prstGeom prst="rect">
            <a:avLst/>
          </a:prstGeom>
        </p:spPr>
      </p:pic>
    </p:spTree>
    <p:extLst>
      <p:ext uri="{BB962C8B-B14F-4D97-AF65-F5344CB8AC3E}">
        <p14:creationId xmlns:p14="http://schemas.microsoft.com/office/powerpoint/2010/main" val="47573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a:t>
            </a:r>
            <a:endParaRPr lang="en-US" dirty="0"/>
          </a:p>
        </p:txBody>
      </p:sp>
      <p:sp>
        <p:nvSpPr>
          <p:cNvPr id="3" name="Content Placeholder 2"/>
          <p:cNvSpPr>
            <a:spLocks noGrp="1"/>
          </p:cNvSpPr>
          <p:nvPr>
            <p:ph idx="1"/>
          </p:nvPr>
        </p:nvSpPr>
        <p:spPr/>
        <p:txBody>
          <a:bodyPr/>
          <a:lstStyle/>
          <a:p>
            <a:r>
              <a:rPr lang="en-US" dirty="0" smtClean="0"/>
              <a:t>Collecting raw data extracted from the public social media domain whereby posts are sorted by particular key words or phrases</a:t>
            </a:r>
          </a:p>
          <a:p>
            <a:r>
              <a:rPr lang="en-US" dirty="0"/>
              <a:t>The issue that we wish to address is gathering the information sourced from social media that act as a crowd-sourced database of dynamic information that can improve ground operations for search, rescue, and recovery</a:t>
            </a:r>
            <a:endParaRPr lang="en-US" dirty="0"/>
          </a:p>
        </p:txBody>
      </p:sp>
      <p:sp>
        <p:nvSpPr>
          <p:cNvPr id="4" name="Cloud 3"/>
          <p:cNvSpPr/>
          <p:nvPr/>
        </p:nvSpPr>
        <p:spPr>
          <a:xfrm>
            <a:off x="6439436" y="4429361"/>
            <a:ext cx="2215166" cy="15068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45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Methods and Resources</a:t>
            </a:r>
            <a:endParaRPr lang="en-US" dirty="0"/>
          </a:p>
        </p:txBody>
      </p:sp>
      <p:sp>
        <p:nvSpPr>
          <p:cNvPr id="3" name="Content Placeholder 2"/>
          <p:cNvSpPr>
            <a:spLocks noGrp="1"/>
          </p:cNvSpPr>
          <p:nvPr>
            <p:ph idx="1"/>
          </p:nvPr>
        </p:nvSpPr>
        <p:spPr/>
        <p:txBody>
          <a:bodyPr/>
          <a:lstStyle/>
          <a:p>
            <a:r>
              <a:rPr lang="en-US" dirty="0" smtClean="0"/>
              <a:t>Use of the APIs allowed for the completion of a model process shown in the simulation ran by our computers using the JSON components</a:t>
            </a:r>
            <a:endParaRPr lang="en-US" dirty="0"/>
          </a:p>
        </p:txBody>
      </p:sp>
      <p:pic>
        <p:nvPicPr>
          <p:cNvPr id="4" name="Picture 3"/>
          <p:cNvPicPr>
            <a:picLocks noChangeAspect="1"/>
          </p:cNvPicPr>
          <p:nvPr/>
        </p:nvPicPr>
        <p:blipFill>
          <a:blip r:embed="rId2"/>
          <a:stretch>
            <a:fillRect/>
          </a:stretch>
        </p:blipFill>
        <p:spPr>
          <a:xfrm>
            <a:off x="680321" y="3643943"/>
            <a:ext cx="2143125" cy="2143125"/>
          </a:xfrm>
          <a:prstGeom prst="rect">
            <a:avLst/>
          </a:prstGeom>
        </p:spPr>
      </p:pic>
      <p:pic>
        <p:nvPicPr>
          <p:cNvPr id="5" name="Picture 4"/>
          <p:cNvPicPr>
            <a:picLocks noChangeAspect="1"/>
          </p:cNvPicPr>
          <p:nvPr/>
        </p:nvPicPr>
        <p:blipFill>
          <a:blip r:embed="rId3"/>
          <a:stretch>
            <a:fillRect/>
          </a:stretch>
        </p:blipFill>
        <p:spPr>
          <a:xfrm>
            <a:off x="3118364" y="3643942"/>
            <a:ext cx="2143125" cy="2143125"/>
          </a:xfrm>
          <a:prstGeom prst="rect">
            <a:avLst/>
          </a:prstGeom>
        </p:spPr>
      </p:pic>
      <p:pic>
        <p:nvPicPr>
          <p:cNvPr id="6" name="Picture 5"/>
          <p:cNvPicPr>
            <a:picLocks noChangeAspect="1"/>
          </p:cNvPicPr>
          <p:nvPr/>
        </p:nvPicPr>
        <p:blipFill>
          <a:blip r:embed="rId4"/>
          <a:stretch>
            <a:fillRect/>
          </a:stretch>
        </p:blipFill>
        <p:spPr>
          <a:xfrm>
            <a:off x="5594606" y="3257843"/>
            <a:ext cx="2104926" cy="1457661"/>
          </a:xfrm>
          <a:prstGeom prst="rect">
            <a:avLst/>
          </a:prstGeom>
        </p:spPr>
      </p:pic>
      <p:pic>
        <p:nvPicPr>
          <p:cNvPr id="7" name="Picture 6"/>
          <p:cNvPicPr>
            <a:picLocks noChangeAspect="1"/>
          </p:cNvPicPr>
          <p:nvPr/>
        </p:nvPicPr>
        <p:blipFill>
          <a:blip r:embed="rId5"/>
          <a:stretch>
            <a:fillRect/>
          </a:stretch>
        </p:blipFill>
        <p:spPr>
          <a:xfrm>
            <a:off x="5594606" y="4861891"/>
            <a:ext cx="2063768" cy="1549166"/>
          </a:xfrm>
          <a:prstGeom prst="rect">
            <a:avLst/>
          </a:prstGeom>
        </p:spPr>
      </p:pic>
      <p:pic>
        <p:nvPicPr>
          <p:cNvPr id="8" name="Picture 7"/>
          <p:cNvPicPr>
            <a:picLocks noChangeAspect="1"/>
          </p:cNvPicPr>
          <p:nvPr/>
        </p:nvPicPr>
        <p:blipFill>
          <a:blip r:embed="rId6"/>
          <a:stretch>
            <a:fillRect/>
          </a:stretch>
        </p:blipFill>
        <p:spPr>
          <a:xfrm>
            <a:off x="7928528" y="3840689"/>
            <a:ext cx="2095500" cy="2095500"/>
          </a:xfrm>
          <a:prstGeom prst="rect">
            <a:avLst/>
          </a:prstGeom>
        </p:spPr>
      </p:pic>
      <p:sp>
        <p:nvSpPr>
          <p:cNvPr id="9" name="TextBox 8"/>
          <p:cNvSpPr txBox="1"/>
          <p:nvPr/>
        </p:nvSpPr>
        <p:spPr>
          <a:xfrm>
            <a:off x="10040869" y="3065288"/>
            <a:ext cx="2043476" cy="2308324"/>
          </a:xfrm>
          <a:prstGeom prst="rect">
            <a:avLst/>
          </a:prstGeom>
          <a:noFill/>
        </p:spPr>
        <p:txBody>
          <a:bodyPr wrap="square" rtlCol="0">
            <a:spAutoFit/>
          </a:bodyPr>
          <a:lstStyle/>
          <a:p>
            <a:pPr marL="285750" indent="-285750" algn="ctr">
              <a:buFont typeface="Arial" panose="020B0604020202020204" pitchFamily="34" charset="0"/>
              <a:buChar char="•"/>
            </a:pPr>
            <a:r>
              <a:rPr lang="en-US" dirty="0" smtClean="0"/>
              <a:t>Google Maps API</a:t>
            </a:r>
          </a:p>
          <a:p>
            <a:pPr marL="285750" indent="-285750" algn="ctr">
              <a:buFont typeface="Arial" panose="020B0604020202020204" pitchFamily="34" charset="0"/>
              <a:buChar char="•"/>
            </a:pPr>
            <a:r>
              <a:rPr lang="en-US" dirty="0" smtClean="0"/>
              <a:t>Twitter API</a:t>
            </a:r>
          </a:p>
          <a:p>
            <a:pPr marL="285750" indent="-285750" algn="ctr">
              <a:buFont typeface="Arial" panose="020B0604020202020204" pitchFamily="34" charset="0"/>
              <a:buChar char="•"/>
            </a:pPr>
            <a:r>
              <a:rPr lang="en-US" dirty="0" smtClean="0"/>
              <a:t>MongoDB </a:t>
            </a:r>
          </a:p>
          <a:p>
            <a:pPr marL="285750" indent="-285750" algn="ctr">
              <a:buFont typeface="Arial" panose="020B0604020202020204" pitchFamily="34" charset="0"/>
              <a:buChar char="•"/>
            </a:pPr>
            <a:r>
              <a:rPr lang="en-US" dirty="0" smtClean="0"/>
              <a:t>Amazon Web Services</a:t>
            </a:r>
          </a:p>
          <a:p>
            <a:pPr marL="285750" indent="-285750" algn="ctr">
              <a:buFont typeface="Arial" panose="020B0604020202020204" pitchFamily="34" charset="0"/>
              <a:buChar char="•"/>
            </a:pPr>
            <a:r>
              <a:rPr lang="en-US" dirty="0" smtClean="0"/>
              <a:t>Digital Ocean Servers</a:t>
            </a:r>
            <a:endParaRPr lang="en-US" dirty="0"/>
          </a:p>
        </p:txBody>
      </p:sp>
    </p:spTree>
    <p:extLst>
      <p:ext uri="{BB962C8B-B14F-4D97-AF65-F5344CB8AC3E}">
        <p14:creationId xmlns:p14="http://schemas.microsoft.com/office/powerpoint/2010/main" val="18637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approach to adjusted situation</a:t>
            </a:r>
            <a:endParaRPr lang="en-US" dirty="0"/>
          </a:p>
        </p:txBody>
      </p:sp>
      <p:sp>
        <p:nvSpPr>
          <p:cNvPr id="3" name="Content Placeholder 2"/>
          <p:cNvSpPr>
            <a:spLocks noGrp="1"/>
          </p:cNvSpPr>
          <p:nvPr>
            <p:ph idx="1"/>
          </p:nvPr>
        </p:nvSpPr>
        <p:spPr/>
        <p:txBody>
          <a:bodyPr/>
          <a:lstStyle/>
          <a:p>
            <a:r>
              <a:rPr lang="en-US" dirty="0" smtClean="0"/>
              <a:t>The adapted solution for the case that a reliable network is not available is the use of a technology created by </a:t>
            </a:r>
            <a:r>
              <a:rPr lang="en-US" dirty="0" err="1" smtClean="0"/>
              <a:t>Kobis</a:t>
            </a:r>
            <a:r>
              <a:rPr lang="en-US" dirty="0" smtClean="0"/>
              <a:t> Mobile. </a:t>
            </a:r>
          </a:p>
          <a:p>
            <a:r>
              <a:rPr lang="en-US" dirty="0" err="1" smtClean="0"/>
              <a:t>Kobis</a:t>
            </a:r>
            <a:r>
              <a:rPr lang="en-US" dirty="0" smtClean="0"/>
              <a:t> Mobile- company the provides reliable, portable technology for the proper collection and re-evaluation of audio, video, and photo sources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29" y="4276603"/>
            <a:ext cx="2157806" cy="1773789"/>
          </a:xfrm>
          <a:prstGeom prst="rect">
            <a:avLst/>
          </a:prstGeom>
        </p:spPr>
      </p:pic>
      <p:sp>
        <p:nvSpPr>
          <p:cNvPr id="6" name="TextBox 5"/>
          <p:cNvSpPr txBox="1"/>
          <p:nvPr/>
        </p:nvSpPr>
        <p:spPr>
          <a:xfrm>
            <a:off x="941529" y="6115730"/>
            <a:ext cx="2305318" cy="646331"/>
          </a:xfrm>
          <a:prstGeom prst="rect">
            <a:avLst/>
          </a:prstGeom>
          <a:noFill/>
        </p:spPr>
        <p:txBody>
          <a:bodyPr wrap="square" rtlCol="0">
            <a:spAutoFit/>
          </a:bodyPr>
          <a:lstStyle/>
          <a:p>
            <a:pPr algn="ctr"/>
            <a:r>
              <a:rPr lang="en-US" dirty="0" smtClean="0"/>
              <a:t>Kopis’ Network Tactical </a:t>
            </a:r>
            <a:r>
              <a:rPr lang="en-US" dirty="0" err="1" smtClean="0"/>
              <a:t>tv</a:t>
            </a:r>
            <a:r>
              <a:rPr lang="en-US" dirty="0" smtClean="0"/>
              <a:t> module</a:t>
            </a:r>
            <a:endParaRPr lang="en-US" dirty="0"/>
          </a:p>
        </p:txBody>
      </p:sp>
      <p:pic>
        <p:nvPicPr>
          <p:cNvPr id="7" name="Picture 6"/>
          <p:cNvPicPr>
            <a:picLocks noChangeAspect="1"/>
          </p:cNvPicPr>
          <p:nvPr/>
        </p:nvPicPr>
        <p:blipFill>
          <a:blip r:embed="rId3"/>
          <a:stretch>
            <a:fillRect/>
          </a:stretch>
        </p:blipFill>
        <p:spPr>
          <a:xfrm>
            <a:off x="8518032" y="4015983"/>
            <a:ext cx="3230551" cy="2422913"/>
          </a:xfrm>
          <a:prstGeom prst="rect">
            <a:avLst/>
          </a:prstGeom>
        </p:spPr>
      </p:pic>
      <p:sp>
        <p:nvSpPr>
          <p:cNvPr id="8" name="TextBox 7"/>
          <p:cNvSpPr txBox="1"/>
          <p:nvPr/>
        </p:nvSpPr>
        <p:spPr>
          <a:xfrm>
            <a:off x="10294182" y="2841300"/>
            <a:ext cx="1644533" cy="923330"/>
          </a:xfrm>
          <a:prstGeom prst="rect">
            <a:avLst/>
          </a:prstGeom>
          <a:noFill/>
        </p:spPr>
        <p:txBody>
          <a:bodyPr wrap="square" rtlCol="0">
            <a:spAutoFit/>
          </a:bodyPr>
          <a:lstStyle/>
          <a:p>
            <a:pPr algn="ctr"/>
            <a:r>
              <a:rPr lang="en-US" dirty="0" smtClean="0"/>
              <a:t>Kopis tactical gear and accessories</a:t>
            </a:r>
            <a:endParaRPr lang="en-US" dirty="0"/>
          </a:p>
        </p:txBody>
      </p:sp>
      <p:cxnSp>
        <p:nvCxnSpPr>
          <p:cNvPr id="10" name="Straight Arrow Connector 9"/>
          <p:cNvCxnSpPr/>
          <p:nvPr/>
        </p:nvCxnSpPr>
        <p:spPr>
          <a:xfrm flipH="1">
            <a:off x="10133308" y="3477296"/>
            <a:ext cx="311458" cy="538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a:blip r:embed="rId4"/>
          <a:stretch>
            <a:fillRect/>
          </a:stretch>
        </p:blipFill>
        <p:spPr>
          <a:xfrm>
            <a:off x="4318679" y="4333436"/>
            <a:ext cx="2980009" cy="1788005"/>
          </a:xfrm>
          <a:prstGeom prst="rect">
            <a:avLst/>
          </a:prstGeom>
        </p:spPr>
      </p:pic>
      <p:sp>
        <p:nvSpPr>
          <p:cNvPr id="13" name="TextBox 12"/>
          <p:cNvSpPr txBox="1"/>
          <p:nvPr/>
        </p:nvSpPr>
        <p:spPr>
          <a:xfrm>
            <a:off x="4436323" y="6254229"/>
            <a:ext cx="2575774" cy="369332"/>
          </a:xfrm>
          <a:prstGeom prst="rect">
            <a:avLst/>
          </a:prstGeom>
          <a:noFill/>
        </p:spPr>
        <p:txBody>
          <a:bodyPr wrap="square" rtlCol="0">
            <a:spAutoFit/>
          </a:bodyPr>
          <a:lstStyle/>
          <a:p>
            <a:pPr algn="ctr"/>
            <a:r>
              <a:rPr lang="en-US" dirty="0" smtClean="0"/>
              <a:t>Kopis ESRA product</a:t>
            </a:r>
            <a:endParaRPr lang="en-US" dirty="0"/>
          </a:p>
        </p:txBody>
      </p:sp>
    </p:spTree>
    <p:extLst>
      <p:ext uri="{BB962C8B-B14F-4D97-AF65-F5344CB8AC3E}">
        <p14:creationId xmlns:p14="http://schemas.microsoft.com/office/powerpoint/2010/main" val="300723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Realization of 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164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Cost/Benefit Analysis</a:t>
            </a:r>
            <a:endParaRPr lang="en-US" dirty="0"/>
          </a:p>
        </p:txBody>
      </p:sp>
      <p:sp>
        <p:nvSpPr>
          <p:cNvPr id="4" name="TextBox 3"/>
          <p:cNvSpPr txBox="1"/>
          <p:nvPr/>
        </p:nvSpPr>
        <p:spPr>
          <a:xfrm>
            <a:off x="850006" y="2176529"/>
            <a:ext cx="983945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Overview of various expenses that can be incurred if the necessary need and capacity arises</a:t>
            </a:r>
          </a:p>
          <a:p>
            <a:pPr marL="285750" indent="-285750">
              <a:buFont typeface="Arial" panose="020B0604020202020204" pitchFamily="34" charset="0"/>
              <a:buChar char="•"/>
            </a:pPr>
            <a:r>
              <a:rPr lang="en-US" dirty="0" smtClean="0"/>
              <a:t>This current moment expenses are limited to about $78/year (including all operation costs)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36337833"/>
              </p:ext>
            </p:extLst>
          </p:nvPr>
        </p:nvGraphicFramePr>
        <p:xfrm>
          <a:off x="429461" y="3339191"/>
          <a:ext cx="9444175" cy="3391571"/>
        </p:xfrm>
        <a:graphic>
          <a:graphicData uri="http://schemas.openxmlformats.org/drawingml/2006/table">
            <a:tbl>
              <a:tblPr firstRow="1" bandRow="1">
                <a:tableStyleId>{5C22544A-7EE6-4342-B048-85BDC9FD1C3A}</a:tableStyleId>
              </a:tblPr>
              <a:tblGrid>
                <a:gridCol w="1888835"/>
                <a:gridCol w="1888835"/>
                <a:gridCol w="1888835"/>
                <a:gridCol w="1888835"/>
                <a:gridCol w="1888835"/>
              </a:tblGrid>
              <a:tr h="1014131">
                <a:tc>
                  <a:txBody>
                    <a:bodyPr/>
                    <a:lstStyle/>
                    <a:p>
                      <a:pPr algn="ctr"/>
                      <a:r>
                        <a:rPr lang="en-US" dirty="0" smtClean="0"/>
                        <a:t>Company</a:t>
                      </a:r>
                      <a:r>
                        <a:rPr lang="en-US" baseline="0" dirty="0" smtClean="0"/>
                        <a:t> </a:t>
                      </a:r>
                    </a:p>
                    <a:p>
                      <a:pPr algn="ctr"/>
                      <a:r>
                        <a:rPr lang="en-US" baseline="0" dirty="0" smtClean="0"/>
                        <a:t>Names</a:t>
                      </a:r>
                      <a:endParaRPr lang="en-US" dirty="0"/>
                    </a:p>
                  </a:txBody>
                  <a:tcPr/>
                </a:tc>
                <a:tc>
                  <a:txBody>
                    <a:bodyPr/>
                    <a:lstStyle/>
                    <a:p>
                      <a:pPr algn="ctr"/>
                      <a:r>
                        <a:rPr lang="en-US" dirty="0" smtClean="0"/>
                        <a:t>Amazon Web</a:t>
                      </a:r>
                    </a:p>
                    <a:p>
                      <a:pPr algn="ctr"/>
                      <a:r>
                        <a:rPr lang="en-US" dirty="0" smtClean="0"/>
                        <a:t>Services</a:t>
                      </a:r>
                      <a:endParaRPr lang="en-US" dirty="0"/>
                    </a:p>
                  </a:txBody>
                  <a:tcPr/>
                </a:tc>
                <a:tc>
                  <a:txBody>
                    <a:bodyPr/>
                    <a:lstStyle/>
                    <a:p>
                      <a:pPr algn="ctr"/>
                      <a:r>
                        <a:rPr lang="en-US" dirty="0" smtClean="0"/>
                        <a:t>Twitter API</a:t>
                      </a:r>
                      <a:r>
                        <a:rPr lang="en-US" baseline="0" dirty="0" smtClean="0"/>
                        <a:t> (enterprise package)</a:t>
                      </a:r>
                      <a:endParaRPr lang="en-US" dirty="0"/>
                    </a:p>
                  </a:txBody>
                  <a:tcPr/>
                </a:tc>
                <a:tc>
                  <a:txBody>
                    <a:bodyPr/>
                    <a:lstStyle/>
                    <a:p>
                      <a:pPr algn="ctr"/>
                      <a:r>
                        <a:rPr lang="en-US" dirty="0" smtClean="0"/>
                        <a:t>Kopis</a:t>
                      </a:r>
                      <a:r>
                        <a:rPr lang="en-US" baseline="0" dirty="0" smtClean="0"/>
                        <a:t> Mobile </a:t>
                      </a:r>
                      <a:r>
                        <a:rPr lang="en-US" baseline="0" dirty="0" smtClean="0">
                          <a:hlinkClick r:id="rId2"/>
                        </a:rPr>
                        <a:t>LLC</a:t>
                      </a:r>
                      <a:endParaRPr lang="en-US" dirty="0"/>
                    </a:p>
                  </a:txBody>
                  <a:tcPr/>
                </a:tc>
                <a:tc>
                  <a:txBody>
                    <a:bodyPr/>
                    <a:lstStyle/>
                    <a:p>
                      <a:pPr algn="ctr"/>
                      <a:r>
                        <a:rPr lang="en-US" dirty="0" smtClean="0"/>
                        <a:t>IBM Watson</a:t>
                      </a:r>
                      <a:r>
                        <a:rPr lang="en-US" baseline="0" dirty="0" smtClean="0"/>
                        <a:t> Services</a:t>
                      </a:r>
                      <a:endParaRPr lang="en-US" dirty="0"/>
                    </a:p>
                  </a:txBody>
                  <a:tcPr/>
                </a:tc>
              </a:tr>
              <a:tr h="1014131">
                <a:tc>
                  <a:txBody>
                    <a:bodyPr/>
                    <a:lstStyle/>
                    <a:p>
                      <a:pPr algn="ctr"/>
                      <a:r>
                        <a:rPr lang="en-US" dirty="0" smtClean="0"/>
                        <a:t>Number of products/Services</a:t>
                      </a:r>
                      <a:r>
                        <a:rPr lang="en-US" baseline="0" dirty="0" smtClean="0"/>
                        <a:t> purchased</a:t>
                      </a:r>
                      <a:endParaRPr lang="en-US" dirty="0"/>
                    </a:p>
                  </a:txBody>
                  <a:tcPr/>
                </a:tc>
                <a:tc>
                  <a:txBody>
                    <a:bodyPr/>
                    <a:lstStyle/>
                    <a:p>
                      <a:pPr algn="ctr"/>
                      <a:r>
                        <a:rPr lang="en-US" dirty="0" smtClean="0"/>
                        <a:t>Lambda or</a:t>
                      </a:r>
                      <a:r>
                        <a:rPr lang="en-US" baseline="0" dirty="0" smtClean="0"/>
                        <a:t> </a:t>
                      </a:r>
                      <a:r>
                        <a:rPr lang="en-US" baseline="0" dirty="0" err="1" smtClean="0"/>
                        <a:t>Kinesys</a:t>
                      </a:r>
                      <a:r>
                        <a:rPr lang="en-US" baseline="0" dirty="0" smtClean="0"/>
                        <a:t> server- (</a:t>
                      </a:r>
                      <a:r>
                        <a:rPr lang="en-US" dirty="0" smtClean="0"/>
                        <a:t>1)</a:t>
                      </a:r>
                      <a:endParaRPr lang="en-US" dirty="0"/>
                    </a:p>
                  </a:txBody>
                  <a:tcPr/>
                </a:tc>
                <a:tc>
                  <a:txBody>
                    <a:bodyPr/>
                    <a:lstStyle/>
                    <a:p>
                      <a:pPr algn="ctr"/>
                      <a:r>
                        <a:rPr lang="en-US" dirty="0" smtClean="0"/>
                        <a:t>Package use-(1)*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Tactical Mobile System + MC package (2)</a:t>
                      </a:r>
                    </a:p>
                    <a:p>
                      <a:endParaRPr lang="en-US" dirty="0"/>
                    </a:p>
                  </a:txBody>
                  <a:tcPr anchor="ctr"/>
                </a:tc>
                <a:tc>
                  <a:txBody>
                    <a:bodyPr/>
                    <a:lstStyle/>
                    <a:p>
                      <a:pPr algn="ctr"/>
                      <a:r>
                        <a:rPr lang="en-US" dirty="0" smtClean="0"/>
                        <a:t>1 or 2* </a:t>
                      </a:r>
                      <a:endParaRPr lang="en-US" dirty="0"/>
                    </a:p>
                  </a:txBody>
                  <a:tcPr anchor="ctr"/>
                </a:tc>
              </a:tr>
              <a:tr h="1014131">
                <a:tc>
                  <a:txBody>
                    <a:bodyPr/>
                    <a:lstStyle/>
                    <a:p>
                      <a:pPr algn="ctr"/>
                      <a:r>
                        <a:rPr lang="en-US" dirty="0" smtClean="0"/>
                        <a:t>Cost of using such things</a:t>
                      </a:r>
                      <a:endParaRPr lang="en-US" dirty="0"/>
                    </a:p>
                  </a:txBody>
                  <a:tcPr/>
                </a:tc>
                <a:tc>
                  <a:txBody>
                    <a:bodyPr/>
                    <a:lstStyle/>
                    <a:p>
                      <a:pPr algn="ctr"/>
                      <a:r>
                        <a:rPr lang="en-US" dirty="0" smtClean="0"/>
                        <a:t>+$100 (attained</a:t>
                      </a:r>
                      <a:r>
                        <a:rPr lang="en-US" baseline="0" dirty="0" smtClean="0"/>
                        <a:t> credit)</a:t>
                      </a:r>
                      <a:endParaRPr lang="en-US" dirty="0"/>
                    </a:p>
                  </a:txBody>
                  <a:tcPr/>
                </a:tc>
                <a:tc>
                  <a:txBody>
                    <a:bodyPr/>
                    <a:lstStyle/>
                    <a:p>
                      <a:pPr algn="ctr"/>
                      <a:r>
                        <a:rPr lang="en-US" dirty="0" smtClean="0"/>
                        <a:t>Provided upon</a:t>
                      </a:r>
                      <a:r>
                        <a:rPr lang="en-US" baseline="0" dirty="0" smtClean="0"/>
                        <a:t> request</a:t>
                      </a:r>
                      <a:endParaRPr lang="en-US" dirty="0"/>
                    </a:p>
                  </a:txBody>
                  <a:tcPr/>
                </a:tc>
                <a:tc>
                  <a:txBody>
                    <a:bodyPr/>
                    <a:lstStyle/>
                    <a:p>
                      <a:pPr algn="ctr"/>
                      <a:r>
                        <a:rPr lang="en-US" dirty="0" smtClean="0"/>
                        <a:t>$1413.25</a:t>
                      </a:r>
                      <a:endParaRPr lang="en-US" dirty="0"/>
                    </a:p>
                  </a:txBody>
                  <a:tcPr/>
                </a:tc>
                <a:tc>
                  <a:txBody>
                    <a:bodyPr/>
                    <a:lstStyle/>
                    <a:p>
                      <a:pPr algn="ctr"/>
                      <a:r>
                        <a:rPr lang="en-US" dirty="0" smtClean="0"/>
                        <a:t>$20.00/(n-1)</a:t>
                      </a:r>
                      <a:r>
                        <a:rPr lang="en-US" baseline="0" dirty="0" smtClean="0"/>
                        <a:t> classifiers</a:t>
                      </a:r>
                    </a:p>
                    <a:p>
                      <a:pPr algn="ctr"/>
                      <a:r>
                        <a:rPr lang="en-US" baseline="0" dirty="0" smtClean="0"/>
                        <a:t>and $0.0035/(n-1000) calls</a:t>
                      </a:r>
                      <a:endParaRPr lang="en-US" dirty="0"/>
                    </a:p>
                  </a:txBody>
                  <a:tcPr/>
                </a:tc>
              </a:tr>
            </a:tbl>
          </a:graphicData>
        </a:graphic>
      </p:graphicFrame>
      <p:sp>
        <p:nvSpPr>
          <p:cNvPr id="7" name="TextBox 6"/>
          <p:cNvSpPr txBox="1"/>
          <p:nvPr/>
        </p:nvSpPr>
        <p:spPr>
          <a:xfrm>
            <a:off x="10294182" y="2776693"/>
            <a:ext cx="1515745" cy="1477328"/>
          </a:xfrm>
          <a:prstGeom prst="rect">
            <a:avLst/>
          </a:prstGeom>
          <a:noFill/>
          <a:ln>
            <a:solidFill>
              <a:schemeClr val="tx2"/>
            </a:solidFill>
          </a:ln>
        </p:spPr>
        <p:txBody>
          <a:bodyPr wrap="square" rtlCol="0">
            <a:spAutoFit/>
          </a:bodyPr>
          <a:lstStyle/>
          <a:p>
            <a:r>
              <a:rPr lang="en-US" dirty="0" smtClean="0"/>
              <a:t>Includes the use of a domain and smaller web-server</a:t>
            </a:r>
            <a:endParaRPr lang="en-US" dirty="0"/>
          </a:p>
        </p:txBody>
      </p:sp>
      <p:sp>
        <p:nvSpPr>
          <p:cNvPr id="8" name="TextBox 7"/>
          <p:cNvSpPr txBox="1"/>
          <p:nvPr/>
        </p:nvSpPr>
        <p:spPr>
          <a:xfrm>
            <a:off x="10294181" y="4551831"/>
            <a:ext cx="1515745" cy="2031325"/>
          </a:xfrm>
          <a:prstGeom prst="rect">
            <a:avLst/>
          </a:prstGeom>
          <a:noFill/>
          <a:ln>
            <a:solidFill>
              <a:schemeClr val="tx2"/>
            </a:solidFill>
          </a:ln>
        </p:spPr>
        <p:txBody>
          <a:bodyPr wrap="square" rtlCol="0">
            <a:spAutoFit/>
          </a:bodyPr>
          <a:lstStyle/>
          <a:p>
            <a:r>
              <a:rPr lang="en-US" dirty="0" smtClean="0"/>
              <a:t>*Services could potentially be used in the future for greater datasets</a:t>
            </a:r>
            <a:endParaRPr lang="en-US" dirty="0"/>
          </a:p>
        </p:txBody>
      </p:sp>
      <p:cxnSp>
        <p:nvCxnSpPr>
          <p:cNvPr id="10" name="Straight Arrow Connector 9"/>
          <p:cNvCxnSpPr/>
          <p:nvPr/>
        </p:nvCxnSpPr>
        <p:spPr>
          <a:xfrm flipH="1" flipV="1">
            <a:off x="9873636" y="3103808"/>
            <a:ext cx="420545" cy="121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896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Formulated Model/Design</a:t>
            </a:r>
            <a:endParaRPr lang="en-US" dirty="0"/>
          </a:p>
        </p:txBody>
      </p:sp>
      <p:sp>
        <p:nvSpPr>
          <p:cNvPr id="3" name="Content Placeholder 2"/>
          <p:cNvSpPr>
            <a:spLocks noGrp="1"/>
          </p:cNvSpPr>
          <p:nvPr>
            <p:ph idx="1"/>
          </p:nvPr>
        </p:nvSpPr>
        <p:spPr/>
        <p:txBody>
          <a:bodyPr/>
          <a:lstStyle/>
          <a:p>
            <a:r>
              <a:rPr lang="en-US" dirty="0" smtClean="0"/>
              <a:t>The following presentation will demonstrate some of the data that we collected and the process by which a simple query can sprawl out and gather an active user base</a:t>
            </a:r>
          </a:p>
          <a:p>
            <a:r>
              <a:rPr lang="en-US" dirty="0" smtClean="0"/>
              <a:t>The demonstration includes two components: a demonstration of our software application (primary solution) and a overview of our hardware design (secondary solution)</a:t>
            </a:r>
            <a:endParaRPr lang="en-US" dirty="0"/>
          </a:p>
        </p:txBody>
      </p:sp>
    </p:spTree>
    <p:extLst>
      <p:ext uri="{BB962C8B-B14F-4D97-AF65-F5344CB8AC3E}">
        <p14:creationId xmlns:p14="http://schemas.microsoft.com/office/powerpoint/2010/main" val="331210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Conclusions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2331831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585</TotalTime>
  <Words>485</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Ohm-Wreckers’ Solutions</vt:lpstr>
      <vt:lpstr>Problem Statement and Observation</vt:lpstr>
      <vt:lpstr>Proposed Solution </vt:lpstr>
      <vt:lpstr>Solution Methods and Resources</vt:lpstr>
      <vt:lpstr>Alternative approach to adjusted situation</vt:lpstr>
      <vt:lpstr>Realization of Methods</vt:lpstr>
      <vt:lpstr>Cost/Benefit Analysis</vt:lpstr>
      <vt:lpstr>Formulated Model/Design</vt:lpstr>
      <vt:lpstr>Strategic Conclusions</vt:lpstr>
      <vt:lpstr>Cited Sources and Documentation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Ohm-Wreckers Solutions</dc:title>
  <dc:creator>Samir Hassam</dc:creator>
  <cp:lastModifiedBy>Samir Hassam</cp:lastModifiedBy>
  <cp:revision>26</cp:revision>
  <dcterms:created xsi:type="dcterms:W3CDTF">2017-02-25T20:33:28Z</dcterms:created>
  <dcterms:modified xsi:type="dcterms:W3CDTF">2017-02-26T06:18:31Z</dcterms:modified>
</cp:coreProperties>
</file>