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D7"/>
    <a:srgbClr val="FFF4D5"/>
    <a:srgbClr val="FFE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11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54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6149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Arial Black" panose="020B0A04020102020204" pitchFamily="34" charset="0"/>
                <a:ea typeface="Libre Baskerville" pitchFamily="34" charset="-122"/>
                <a:cs typeface="Arial" panose="020B0604020202020204" pitchFamily="34" charset="0"/>
              </a:rPr>
              <a:t>Student Management System</a:t>
            </a:r>
            <a:endParaRPr lang="en-US" sz="6036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1090374" y="589754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4817" y="5524262"/>
            <a:ext cx="340162" cy="3401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99685" y="5524262"/>
            <a:ext cx="4906561" cy="2364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     AZMAIN INQUAID HAQUE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  <a:ea typeface="DM Sans" pitchFamily="34" charset="-122"/>
                <a:cs typeface="DM Sans" pitchFamily="34" charset="-120"/>
              </a:rPr>
              <a:t>230218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     FIDA TALBIA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</a:rPr>
              <a:t>190216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)</a:t>
            </a:r>
            <a:b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</a:b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     MD. SABBIR KHAN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</a:rPr>
              <a:t>230204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)</a:t>
            </a:r>
            <a:endParaRPr lang="en-US" sz="2187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F0D439-49AD-CB86-92C1-FDCA2BCE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5" y="168812"/>
            <a:ext cx="7770126" cy="4471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C2CC6A-E7AD-DB88-DCDB-9F3E9F7F8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403" y="2997707"/>
            <a:ext cx="5077534" cy="37247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A477A2-EDD7-128E-75A4-AE6E05189858}"/>
              </a:ext>
            </a:extLst>
          </p:cNvPr>
          <p:cNvSpPr txBox="1"/>
          <p:nvPr/>
        </p:nvSpPr>
        <p:spPr>
          <a:xfrm>
            <a:off x="2247088" y="5039087"/>
            <a:ext cx="34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1: using java swing and SQL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ED7DA-C4EC-D953-D609-A5456B0BADE8}"/>
              </a:ext>
            </a:extLst>
          </p:cNvPr>
          <p:cNvSpPr txBox="1"/>
          <p:nvPr/>
        </p:nvSpPr>
        <p:spPr>
          <a:xfrm>
            <a:off x="8921403" y="7120008"/>
            <a:ext cx="52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2: using java swing and serializer / </a:t>
            </a:r>
            <a:r>
              <a:rPr lang="en-US" dirty="0" err="1"/>
              <a:t>deserializer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122EA1-D9A8-5CF6-DE1B-0C36F8F6A6FE}"/>
              </a:ext>
            </a:extLst>
          </p:cNvPr>
          <p:cNvSpPr/>
          <p:nvPr/>
        </p:nvSpPr>
        <p:spPr>
          <a:xfrm>
            <a:off x="1885950" y="3133724"/>
            <a:ext cx="3156347" cy="3067049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1"/>
          <p:cNvSpPr/>
          <p:nvPr/>
        </p:nvSpPr>
        <p:spPr>
          <a:xfrm>
            <a:off x="2037993" y="2039064"/>
            <a:ext cx="5862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Java Swing and AWT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Swing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Swing is a powerful Java GUI toolkit that provides a wide range of customizable components for building desktop applications.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630391-FD13-4E7F-4B53-E14384274ED9}"/>
              </a:ext>
            </a:extLst>
          </p:cNvPr>
          <p:cNvSpPr/>
          <p:nvPr/>
        </p:nvSpPr>
        <p:spPr>
          <a:xfrm>
            <a:off x="5506403" y="3074074"/>
            <a:ext cx="3393876" cy="3126700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AWT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AWT (Abstract Window Toolkit) is an earlier Java GUI toolkit that provides basic components for creating windows and UI elements.</a:t>
            </a:r>
            <a:endParaRPr lang="en-US" sz="17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0FF49-F05D-CED4-1C61-731D8317862F}"/>
              </a:ext>
            </a:extLst>
          </p:cNvPr>
          <p:cNvSpPr/>
          <p:nvPr/>
        </p:nvSpPr>
        <p:spPr>
          <a:xfrm>
            <a:off x="9364386" y="3074073"/>
            <a:ext cx="3228022" cy="3126701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Advantages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Both Swing and AWT offer flexibility, platform independence, and extensive libraries for developing sophisticated student management systems.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59340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CRUD Operations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Create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users to add new student records to the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ptos Display" panose="020B0004020202020204" pitchFamily="34" charset="0"/>
                <a:ea typeface="Libre Baskerville" pitchFamily="34" charset="-122"/>
                <a:cs typeface="Arial" panose="020B0604020202020204" pitchFamily="34" charset="0"/>
              </a:rPr>
              <a:t>Read</a:t>
            </a:r>
            <a:endParaRPr lang="en-US" sz="2187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Enables users to view and retrieve existing student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Update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Gives users the ability to edit and modify student information.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4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Delete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authorized users to remove student records from the system.</a:t>
            </a:r>
            <a:endParaRPr lang="en-US" sz="1750" dirty="0"/>
          </a:p>
        </p:txBody>
      </p:sp>
      <p:sp>
        <p:nvSpPr>
          <p:cNvPr id="21" name="Shape 10">
            <a:extLst>
              <a:ext uri="{FF2B5EF4-FFF2-40B4-BE49-F238E27FC236}">
                <a16:creationId xmlns:a16="http://schemas.microsoft.com/office/drawing/2014/main" id="{AD0E4138-61B0-89E9-D516-8879352AC902}"/>
              </a:ext>
            </a:extLst>
          </p:cNvPr>
          <p:cNvSpPr/>
          <p:nvPr/>
        </p:nvSpPr>
        <p:spPr>
          <a:xfrm>
            <a:off x="4815483" y="65291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0CCE1FD0-2872-7CB1-E675-1DC5AFB6685A}"/>
              </a:ext>
            </a:extLst>
          </p:cNvPr>
          <p:cNvSpPr/>
          <p:nvPr/>
        </p:nvSpPr>
        <p:spPr>
          <a:xfrm>
            <a:off x="4962762" y="657087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0F1B8E-AFC9-7FAA-8AB1-35686929DD9B}"/>
              </a:ext>
            </a:extLst>
          </p:cNvPr>
          <p:cNvSpPr txBox="1"/>
          <p:nvPr/>
        </p:nvSpPr>
        <p:spPr>
          <a:xfrm>
            <a:off x="5341606" y="6618020"/>
            <a:ext cx="699230" cy="42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SG" sz="2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Image 0" descr="preencoded.png">
            <a:extLst>
              <a:ext uri="{FF2B5EF4-FFF2-40B4-BE49-F238E27FC236}">
                <a16:creationId xmlns:a16="http://schemas.microsoft.com/office/drawing/2014/main" id="{F224ACE9-9DE2-F701-686C-6D6CBF21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" y="0"/>
            <a:ext cx="14630400" cy="8229600"/>
          </a:xfrm>
          <a:prstGeom prst="rect">
            <a:avLst/>
          </a:prstGeom>
        </p:spPr>
      </p:pic>
      <p:sp>
        <p:nvSpPr>
          <p:cNvPr id="47" name="Shape 0">
            <a:extLst>
              <a:ext uri="{FF2B5EF4-FFF2-40B4-BE49-F238E27FC236}">
                <a16:creationId xmlns:a16="http://schemas.microsoft.com/office/drawing/2014/main" id="{38A02B8A-00E6-0825-5266-ABA9AA7F0B60}"/>
              </a:ext>
            </a:extLst>
          </p:cNvPr>
          <p:cNvSpPr/>
          <p:nvPr/>
        </p:nvSpPr>
        <p:spPr>
          <a:xfrm>
            <a:off x="691" y="-7257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8" name="Text 1">
            <a:extLst>
              <a:ext uri="{FF2B5EF4-FFF2-40B4-BE49-F238E27FC236}">
                <a16:creationId xmlns:a16="http://schemas.microsoft.com/office/drawing/2014/main" id="{61FC03AA-26D4-1139-462A-5AC60D743EF6}"/>
              </a:ext>
            </a:extLst>
          </p:cNvPr>
          <p:cNvSpPr/>
          <p:nvPr/>
        </p:nvSpPr>
        <p:spPr>
          <a:xfrm>
            <a:off x="2037993" y="176099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CRUDS Operations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49" name="Shape 2">
            <a:extLst>
              <a:ext uri="{FF2B5EF4-FFF2-40B4-BE49-F238E27FC236}">
                <a16:creationId xmlns:a16="http://schemas.microsoft.com/office/drawing/2014/main" id="{8DDEE8BA-5212-F8B4-883B-FB3852ADF868}"/>
              </a:ext>
            </a:extLst>
          </p:cNvPr>
          <p:cNvSpPr/>
          <p:nvPr/>
        </p:nvSpPr>
        <p:spPr>
          <a:xfrm>
            <a:off x="2037993" y="30733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0" name="Text 3">
            <a:extLst>
              <a:ext uri="{FF2B5EF4-FFF2-40B4-BE49-F238E27FC236}">
                <a16:creationId xmlns:a16="http://schemas.microsoft.com/office/drawing/2014/main" id="{7A92AD64-ED16-84A6-CB11-2FF1C4C66A69}"/>
              </a:ext>
            </a:extLst>
          </p:cNvPr>
          <p:cNvSpPr/>
          <p:nvPr/>
        </p:nvSpPr>
        <p:spPr>
          <a:xfrm>
            <a:off x="2213610" y="3114976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B25AA7E6-A491-93CD-0598-9C4EDEDCEEDA}"/>
              </a:ext>
            </a:extLst>
          </p:cNvPr>
          <p:cNvSpPr/>
          <p:nvPr/>
        </p:nvSpPr>
        <p:spPr>
          <a:xfrm>
            <a:off x="2760107" y="3149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Create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5">
            <a:extLst>
              <a:ext uri="{FF2B5EF4-FFF2-40B4-BE49-F238E27FC236}">
                <a16:creationId xmlns:a16="http://schemas.microsoft.com/office/drawing/2014/main" id="{0F303CE3-CA72-9CD2-EBE0-5B912AB86F54}"/>
              </a:ext>
            </a:extLst>
          </p:cNvPr>
          <p:cNvSpPr/>
          <p:nvPr/>
        </p:nvSpPr>
        <p:spPr>
          <a:xfrm>
            <a:off x="2760107" y="363004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users to add new student records to the system.</a:t>
            </a:r>
            <a:endParaRPr lang="en-US" sz="1750" dirty="0"/>
          </a:p>
        </p:txBody>
      </p:sp>
      <p:sp>
        <p:nvSpPr>
          <p:cNvPr id="53" name="Shape 6">
            <a:extLst>
              <a:ext uri="{FF2B5EF4-FFF2-40B4-BE49-F238E27FC236}">
                <a16:creationId xmlns:a16="http://schemas.microsoft.com/office/drawing/2014/main" id="{612803D5-E08E-E924-1BFA-680D57686098}"/>
              </a:ext>
            </a:extLst>
          </p:cNvPr>
          <p:cNvSpPr/>
          <p:nvPr/>
        </p:nvSpPr>
        <p:spPr>
          <a:xfrm>
            <a:off x="7426285" y="30733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4" name="Text 7">
            <a:extLst>
              <a:ext uri="{FF2B5EF4-FFF2-40B4-BE49-F238E27FC236}">
                <a16:creationId xmlns:a16="http://schemas.microsoft.com/office/drawing/2014/main" id="{642759EB-8DCA-D372-3777-EB1A3C477D49}"/>
              </a:ext>
            </a:extLst>
          </p:cNvPr>
          <p:cNvSpPr/>
          <p:nvPr/>
        </p:nvSpPr>
        <p:spPr>
          <a:xfrm>
            <a:off x="7573566" y="3114976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8">
            <a:extLst>
              <a:ext uri="{FF2B5EF4-FFF2-40B4-BE49-F238E27FC236}">
                <a16:creationId xmlns:a16="http://schemas.microsoft.com/office/drawing/2014/main" id="{EC3EE60C-F264-680E-FCBA-EAE83983849C}"/>
              </a:ext>
            </a:extLst>
          </p:cNvPr>
          <p:cNvSpPr/>
          <p:nvPr/>
        </p:nvSpPr>
        <p:spPr>
          <a:xfrm>
            <a:off x="8148399" y="3149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ptos Display" panose="020B0004020202020204" pitchFamily="34" charset="0"/>
                <a:ea typeface="Libre Baskerville" pitchFamily="34" charset="-122"/>
                <a:cs typeface="Arial" panose="020B0604020202020204" pitchFamily="34" charset="0"/>
              </a:rPr>
              <a:t>Read</a:t>
            </a:r>
            <a:endParaRPr lang="en-US" sz="2187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9">
            <a:extLst>
              <a:ext uri="{FF2B5EF4-FFF2-40B4-BE49-F238E27FC236}">
                <a16:creationId xmlns:a16="http://schemas.microsoft.com/office/drawing/2014/main" id="{6BE14BEE-BC33-4779-315A-B83B5A4EBB27}"/>
              </a:ext>
            </a:extLst>
          </p:cNvPr>
          <p:cNvSpPr/>
          <p:nvPr/>
        </p:nvSpPr>
        <p:spPr>
          <a:xfrm>
            <a:off x="8148399" y="363004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Enables users to view and retrieve existing student data.</a:t>
            </a:r>
            <a:endParaRPr lang="en-US" sz="1750" dirty="0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68F84916-F498-CBD3-E75F-3BA377FA3FB5}"/>
              </a:ext>
            </a:extLst>
          </p:cNvPr>
          <p:cNvSpPr/>
          <p:nvPr/>
        </p:nvSpPr>
        <p:spPr>
          <a:xfrm>
            <a:off x="2037993" y="47366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5F4E7F77-A776-4C62-6336-8092113C12F9}"/>
              </a:ext>
            </a:extLst>
          </p:cNvPr>
          <p:cNvSpPr/>
          <p:nvPr/>
        </p:nvSpPr>
        <p:spPr>
          <a:xfrm>
            <a:off x="2185273" y="477827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12">
            <a:extLst>
              <a:ext uri="{FF2B5EF4-FFF2-40B4-BE49-F238E27FC236}">
                <a16:creationId xmlns:a16="http://schemas.microsoft.com/office/drawing/2014/main" id="{A30F3F43-3CDE-E604-D685-0036989AA057}"/>
              </a:ext>
            </a:extLst>
          </p:cNvPr>
          <p:cNvSpPr/>
          <p:nvPr/>
        </p:nvSpPr>
        <p:spPr>
          <a:xfrm>
            <a:off x="2760107" y="48129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Update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54A17363-6C90-010A-AFFD-F3CA727C6543}"/>
              </a:ext>
            </a:extLst>
          </p:cNvPr>
          <p:cNvSpPr/>
          <p:nvPr/>
        </p:nvSpPr>
        <p:spPr>
          <a:xfrm>
            <a:off x="2760107" y="529334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Gives users the ability to edit and modify student information.</a:t>
            </a:r>
            <a:endParaRPr lang="en-US" sz="1750" dirty="0"/>
          </a:p>
        </p:txBody>
      </p:sp>
      <p:sp>
        <p:nvSpPr>
          <p:cNvPr id="61" name="Shape 14">
            <a:extLst>
              <a:ext uri="{FF2B5EF4-FFF2-40B4-BE49-F238E27FC236}">
                <a16:creationId xmlns:a16="http://schemas.microsoft.com/office/drawing/2014/main" id="{9E915938-3750-2302-7D9D-2B7483ABB5F7}"/>
              </a:ext>
            </a:extLst>
          </p:cNvPr>
          <p:cNvSpPr/>
          <p:nvPr/>
        </p:nvSpPr>
        <p:spPr>
          <a:xfrm>
            <a:off x="7426285" y="47366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2" name="Text 15">
            <a:extLst>
              <a:ext uri="{FF2B5EF4-FFF2-40B4-BE49-F238E27FC236}">
                <a16:creationId xmlns:a16="http://schemas.microsoft.com/office/drawing/2014/main" id="{32C4D0A2-654B-8C3D-00F6-F488CEE31D29}"/>
              </a:ext>
            </a:extLst>
          </p:cNvPr>
          <p:cNvSpPr/>
          <p:nvPr/>
        </p:nvSpPr>
        <p:spPr>
          <a:xfrm>
            <a:off x="7578685" y="4778279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4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16">
            <a:extLst>
              <a:ext uri="{FF2B5EF4-FFF2-40B4-BE49-F238E27FC236}">
                <a16:creationId xmlns:a16="http://schemas.microsoft.com/office/drawing/2014/main" id="{52A05866-AA54-4586-E20F-26B4CBD13567}"/>
              </a:ext>
            </a:extLst>
          </p:cNvPr>
          <p:cNvSpPr/>
          <p:nvPr/>
        </p:nvSpPr>
        <p:spPr>
          <a:xfrm>
            <a:off x="8148399" y="48129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Delete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17">
            <a:extLst>
              <a:ext uri="{FF2B5EF4-FFF2-40B4-BE49-F238E27FC236}">
                <a16:creationId xmlns:a16="http://schemas.microsoft.com/office/drawing/2014/main" id="{3E1F13E6-3F45-BAB4-63BA-5400DAA5B4D0}"/>
              </a:ext>
            </a:extLst>
          </p:cNvPr>
          <p:cNvSpPr/>
          <p:nvPr/>
        </p:nvSpPr>
        <p:spPr>
          <a:xfrm>
            <a:off x="8148399" y="529334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authorized users to remove student records from the system.</a:t>
            </a:r>
            <a:endParaRPr lang="en-US" sz="1750" dirty="0"/>
          </a:p>
        </p:txBody>
      </p:sp>
      <p:sp>
        <p:nvSpPr>
          <p:cNvPr id="65" name="Shape 10">
            <a:extLst>
              <a:ext uri="{FF2B5EF4-FFF2-40B4-BE49-F238E27FC236}">
                <a16:creationId xmlns:a16="http://schemas.microsoft.com/office/drawing/2014/main" id="{9D3C0980-5D5F-C767-D2F2-74A6067DB187}"/>
              </a:ext>
            </a:extLst>
          </p:cNvPr>
          <p:cNvSpPr/>
          <p:nvPr/>
        </p:nvSpPr>
        <p:spPr>
          <a:xfrm>
            <a:off x="5047712" y="65726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6" name="Text 11">
            <a:extLst>
              <a:ext uri="{FF2B5EF4-FFF2-40B4-BE49-F238E27FC236}">
                <a16:creationId xmlns:a16="http://schemas.microsoft.com/office/drawing/2014/main" id="{F53A0195-6B0C-7D65-3D7C-648997F83896}"/>
              </a:ext>
            </a:extLst>
          </p:cNvPr>
          <p:cNvSpPr/>
          <p:nvPr/>
        </p:nvSpPr>
        <p:spPr>
          <a:xfrm>
            <a:off x="5194991" y="661441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3381D-98EF-14C2-2F68-11CBCA7DE982}"/>
              </a:ext>
            </a:extLst>
          </p:cNvPr>
          <p:cNvSpPr txBox="1"/>
          <p:nvPr/>
        </p:nvSpPr>
        <p:spPr>
          <a:xfrm>
            <a:off x="5573835" y="6661561"/>
            <a:ext cx="699230" cy="42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SG" sz="2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5C6204-6B53-3CB1-0022-C975C4EFBF66}"/>
              </a:ext>
            </a:extLst>
          </p:cNvPr>
          <p:cNvSpPr txBox="1"/>
          <p:nvPr/>
        </p:nvSpPr>
        <p:spPr>
          <a:xfrm>
            <a:off x="5573835" y="7126413"/>
            <a:ext cx="449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</a:t>
            </a:r>
            <a:r>
              <a:rPr lang="en-US" sz="1750" dirty="0"/>
              <a:t>user</a:t>
            </a:r>
            <a:r>
              <a:rPr lang="en-US" dirty="0"/>
              <a:t> to sort the records as per demand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5039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Data Retention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File Serialization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267783" y="309931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data is stored in .ser files, ensuring reliable and persistent data storage.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Secure Storage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56076" y="309931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.ser files are protected and accessible only to authorized personnel, maintaining the integrity of student records.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47273"/>
            <a:ext cx="2830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Backup and Restore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267783" y="532769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system supports seamless backup and restore functionalities, enabling data recovery in case of system failures or unexpected events.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Scalability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56076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file-based data storage can accommodate growing student populations and expand as the institution's needs evolve.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664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Arial" panose="020B0604020202020204" pitchFamily="34" charset="0"/>
              </a:rPr>
              <a:t>MySQL Database</a:t>
            </a:r>
            <a:endParaRPr lang="en-US" sz="4374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1802963"/>
            <a:ext cx="10554414" cy="5762268"/>
          </a:xfrm>
          <a:prstGeom prst="roundRect">
            <a:avLst>
              <a:gd name="adj" fmla="val 17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1810583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195143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Efficient Storage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41181" y="195143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MySQL database provides a robust and scalable solution for storing and managing student records.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3233" y="3158490"/>
            <a:ext cx="10539174" cy="1347907"/>
          </a:xfrm>
          <a:prstGeom prst="rect">
            <a:avLst/>
          </a:prstGeom>
          <a:solidFill>
            <a:schemeClr val="accent2">
              <a:lumMod val="75000"/>
              <a:alpha val="4000"/>
            </a:schemeClr>
          </a:solidFill>
          <a:ln/>
        </p:spPr>
        <p:txBody>
          <a:bodyPr/>
          <a:lstStyle/>
          <a:p>
            <a:endParaRPr lang="en-SG" dirty="0"/>
          </a:p>
        </p:txBody>
      </p:sp>
      <p:sp>
        <p:nvSpPr>
          <p:cNvPr id="10" name="Text 7"/>
          <p:cNvSpPr/>
          <p:nvPr/>
        </p:nvSpPr>
        <p:spPr>
          <a:xfrm>
            <a:off x="2267783" y="329934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Structured Data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41181" y="329934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information is organized and stored in a structured format, allowing for easy retrieval and reporting.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506397"/>
            <a:ext cx="10539174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Transactions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1181" y="4647248"/>
            <a:ext cx="482143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database supports ACID (Atomicity, Consistency, Isolation, Durability) transactions, ensuring data integrity during CRUD operations.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6209705"/>
            <a:ext cx="10539174" cy="1347907"/>
          </a:xfrm>
          <a:prstGeom prst="rect">
            <a:avLst/>
          </a:prstGeom>
          <a:solidFill>
            <a:schemeClr val="accent2">
              <a:lumMod val="75000"/>
              <a:alpha val="4000"/>
            </a:scheme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635055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Backup and Recovery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541181" y="635055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MySQL offers comprehensive backup and recovery tools, enabling seamless data protection and restoration as needed.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60664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Reliable Data Storage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File Serialization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records are persistently stored in .ser files, ensuring data retention even in the event of system failures.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MySQL Database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MySQL database provides a scalable and secure platform for managing student data, with robust transaction support.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30862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Backup and Recovery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Comprehensive backup and recovery mechanisms are in place to safeguard student data and enable quick restoration if needed.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72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>
              <a:latin typeface="Georgia" panose="02040502050405020303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1118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Comprehensive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student management system offers a complete set of features to effectively manage student records and data.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81118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Reliable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759881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Robust data storage solutions, including file serialization and MySQL database, ensure the integrity and security of student information.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81118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Resilient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481768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Backup and recovery capabilities protect against data loss and enable seamless restoration in the event of system disruptions.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81118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58878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Efficient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0203656" y="406919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user-friendly interface and intuitive CRUD operations streamline the management of student records.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6436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The Road Ahead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1782366"/>
            <a:ext cx="44410" cy="5803463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1836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19559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0845" y="1997631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945606" y="2004536"/>
            <a:ext cx="31475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Future Enhancements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037993" y="2484953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Planned improvements include integrating advanced analytics, reporting, and user-friendly dashboards to further enhance the system's capabilities.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32945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0668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2509" y="310848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537258" y="3115389"/>
            <a:ext cx="3526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Expanding Functionality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8" y="3595807"/>
            <a:ext cx="40551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Additional features such as student attendance tracking, grade management, and automated notifications will be implemented to provide a more comprehensive solution.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1076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8798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2509" y="492156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364462" y="4928473"/>
            <a:ext cx="3728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Continuous Improvement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037993" y="5408890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student management system will undergo regular updates and upgrades to ensure it remains aligned with evolving educational needs and industry best practices.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634</Words>
  <Application>Microsoft Office PowerPoint</Application>
  <PresentationFormat>Custom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 Display</vt:lpstr>
      <vt:lpstr>Aptos Narrow</vt:lpstr>
      <vt:lpstr>Arial</vt:lpstr>
      <vt:lpstr>Arial Black</vt:lpstr>
      <vt:lpstr>Corbel</vt:lpstr>
      <vt:lpstr>DM Sans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AZMAIN INQUAID HAQUE</cp:lastModifiedBy>
  <cp:revision>6</cp:revision>
  <dcterms:created xsi:type="dcterms:W3CDTF">2024-04-25T14:41:57Z</dcterms:created>
  <dcterms:modified xsi:type="dcterms:W3CDTF">2024-04-26T11:13:18Z</dcterms:modified>
</cp:coreProperties>
</file>