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2D7"/>
    <a:srgbClr val="FFF4D5"/>
    <a:srgbClr val="FFE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18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549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2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061493"/>
            <a:ext cx="7477601" cy="28746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5C4E3D"/>
                </a:solidFill>
                <a:latin typeface="Arial Black" panose="020B0A04020102020204" pitchFamily="34" charset="0"/>
                <a:ea typeface="Libre Baskerville" pitchFamily="34" charset="-122"/>
                <a:cs typeface="Arial" panose="020B0604020202020204" pitchFamily="34" charset="0"/>
              </a:rPr>
              <a:t>Student Management System</a:t>
            </a:r>
            <a:endParaRPr lang="en-US" sz="6036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2"/>
          <p:cNvSpPr/>
          <p:nvPr/>
        </p:nvSpPr>
        <p:spPr>
          <a:xfrm>
            <a:off x="1090374" y="589754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SG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4817" y="5524262"/>
            <a:ext cx="340162" cy="34016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299685" y="5524262"/>
            <a:ext cx="4906561" cy="23648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  <a:ea typeface="DM Sans" pitchFamily="34" charset="-122"/>
                <a:cs typeface="DM Sans" pitchFamily="34" charset="-120"/>
              </a:rPr>
              <a:t>by 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  <a:ea typeface="DM Sans" pitchFamily="34" charset="-122"/>
                <a:cs typeface="DM Sans" pitchFamily="34" charset="-120"/>
              </a:rPr>
              <a:t>     AZMAIN INQUAID HAQUE (</a:t>
            </a:r>
            <a:r>
              <a:rPr lang="en-US" sz="2187" b="1" dirty="0">
                <a:solidFill>
                  <a:srgbClr val="454240"/>
                </a:solidFill>
                <a:latin typeface="Aptos Narrow" panose="020B0004020202020204" pitchFamily="34" charset="0"/>
                <a:ea typeface="DM Sans" pitchFamily="34" charset="-122"/>
                <a:cs typeface="DM Sans" pitchFamily="34" charset="-120"/>
              </a:rPr>
              <a:t>230218</a:t>
            </a: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  <a:ea typeface="DM Sans" pitchFamily="34" charset="-122"/>
                <a:cs typeface="DM Sans" pitchFamily="34" charset="-120"/>
              </a:rPr>
              <a:t>)</a:t>
            </a:r>
          </a:p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  <a:t>     FIDA TALBIA (</a:t>
            </a:r>
            <a:r>
              <a:rPr lang="en-US" sz="2187" b="1" dirty="0">
                <a:solidFill>
                  <a:srgbClr val="454240"/>
                </a:solidFill>
                <a:latin typeface="Aptos Narrow" panose="020B0004020202020204" pitchFamily="34" charset="0"/>
              </a:rPr>
              <a:t>190216</a:t>
            </a: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  <a:t>)</a:t>
            </a:r>
            <a:b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</a:b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  <a:t>     MD. SABBIR KHAN (</a:t>
            </a:r>
            <a:r>
              <a:rPr lang="en-US" sz="2187" b="1" dirty="0">
                <a:solidFill>
                  <a:srgbClr val="454240"/>
                </a:solidFill>
                <a:latin typeface="Aptos Narrow" panose="020B0004020202020204" pitchFamily="34" charset="0"/>
              </a:rPr>
              <a:t>230204</a:t>
            </a:r>
            <a:r>
              <a:rPr lang="en-US" sz="2187" b="1" dirty="0">
                <a:solidFill>
                  <a:srgbClr val="454240"/>
                </a:solidFill>
                <a:latin typeface="Corbel" panose="020B0503020204020204" pitchFamily="34" charset="0"/>
              </a:rPr>
              <a:t>)</a:t>
            </a:r>
            <a:endParaRPr lang="en-US" sz="2187" dirty="0">
              <a:latin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122EA1-D9A8-5CF6-DE1B-0C36F8F6A6FE}"/>
              </a:ext>
            </a:extLst>
          </p:cNvPr>
          <p:cNvSpPr/>
          <p:nvPr/>
        </p:nvSpPr>
        <p:spPr>
          <a:xfrm>
            <a:off x="1885950" y="3133724"/>
            <a:ext cx="3156347" cy="3067049"/>
          </a:xfrm>
          <a:prstGeom prst="roundRect">
            <a:avLst/>
          </a:prstGeom>
          <a:solidFill>
            <a:srgbClr val="FDF2D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 1"/>
          <p:cNvSpPr/>
          <p:nvPr/>
        </p:nvSpPr>
        <p:spPr>
          <a:xfrm>
            <a:off x="2037993" y="2039064"/>
            <a:ext cx="586251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Java Swing and AWT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037993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Swing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037993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Swing is a powerful Java GUI toolkit that provides a wide range of customizable components for building desktop applications.</a:t>
            </a:r>
            <a:endParaRPr lang="en-US" sz="175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630391-FD13-4E7F-4B53-E14384274ED9}"/>
              </a:ext>
            </a:extLst>
          </p:cNvPr>
          <p:cNvSpPr/>
          <p:nvPr/>
        </p:nvSpPr>
        <p:spPr>
          <a:xfrm>
            <a:off x="5506403" y="3074074"/>
            <a:ext cx="3393876" cy="3126700"/>
          </a:xfrm>
          <a:prstGeom prst="roundRect">
            <a:avLst/>
          </a:prstGeom>
          <a:solidFill>
            <a:srgbClr val="FDF2D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 4"/>
          <p:cNvSpPr/>
          <p:nvPr/>
        </p:nvSpPr>
        <p:spPr>
          <a:xfrm>
            <a:off x="574393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AWT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5743932" y="3858220"/>
            <a:ext cx="315634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AWT (Abstract Window Toolkit) is an earlier Java GUI toolkit that provides basic components for creating windows and UI elements.</a:t>
            </a:r>
            <a:endParaRPr lang="en-US" sz="175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A0FF49-F05D-CED4-1C61-731D8317862F}"/>
              </a:ext>
            </a:extLst>
          </p:cNvPr>
          <p:cNvSpPr/>
          <p:nvPr/>
        </p:nvSpPr>
        <p:spPr>
          <a:xfrm>
            <a:off x="9364386" y="3074073"/>
            <a:ext cx="3228022" cy="3126701"/>
          </a:xfrm>
          <a:prstGeom prst="roundRect">
            <a:avLst/>
          </a:prstGeom>
          <a:solidFill>
            <a:srgbClr val="FDF2D7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 6"/>
          <p:cNvSpPr/>
          <p:nvPr/>
        </p:nvSpPr>
        <p:spPr>
          <a:xfrm>
            <a:off x="9449872" y="32888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5C4E3D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Advantages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9449872" y="3858220"/>
            <a:ext cx="3156347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Both Swing and AWT offer flexibility, platform independence, and extensive libraries for developing sophisticated student management systems.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9322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CRUD Operations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13610" y="3347204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1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760107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Create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2760107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Allows users to add new student records to the system.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30553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3566" y="334720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2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8148399" y="338185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ptos Display" panose="020B0004020202020204" pitchFamily="34" charset="0"/>
                <a:ea typeface="Libre Baskerville" pitchFamily="34" charset="-122"/>
                <a:cs typeface="Arial" panose="020B0604020202020204" pitchFamily="34" charset="0"/>
              </a:rPr>
              <a:t>Read</a:t>
            </a:r>
            <a:endParaRPr lang="en-US" sz="2187" dirty="0"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8148399" y="3862268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Enables users to view and retrieve existing student data.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85273" y="5010507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3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2760107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Update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2760107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Gives users the ability to edit and modify student information.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96883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8685" y="5010507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4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8148399" y="504515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Delete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8148399" y="5525572"/>
            <a:ext cx="444400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Allows authorized users to remove student records from the system.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5039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Data Retention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238910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67783" y="26188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File Serialization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2267783" y="3099316"/>
            <a:ext cx="470654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Student data is stored in .ser files, ensuring reliable and persistent data storage.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389108"/>
            <a:ext cx="5166122" cy="2006203"/>
          </a:xfrm>
          <a:prstGeom prst="roundRect">
            <a:avLst>
              <a:gd name="adj" fmla="val 498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56076" y="261889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Secure Storage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656076" y="3099316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.ser files are protected and accessible only to authorized personnel, maintaining the integrity of student records.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61748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2267783" y="4847273"/>
            <a:ext cx="283023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Backup and Restore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267783" y="5327690"/>
            <a:ext cx="470654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system supports seamless backup and restore functionalities, enabling data recovery in case of system failures or unexpected events.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617482"/>
            <a:ext cx="5166122" cy="2361605"/>
          </a:xfrm>
          <a:prstGeom prst="roundRect">
            <a:avLst>
              <a:gd name="adj" fmla="val 423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7656076" y="484727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Scalability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656076" y="5327690"/>
            <a:ext cx="470654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file-based data storage can accommodate growing student populations and expand as the institution's needs evolve.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664250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Arial" panose="020B0604020202020204" pitchFamily="34" charset="0"/>
              </a:rPr>
              <a:t>MySQL Database</a:t>
            </a:r>
            <a:endParaRPr lang="en-US" sz="4374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2037993" y="1802963"/>
            <a:ext cx="10554414" cy="5762268"/>
          </a:xfrm>
          <a:prstGeom prst="roundRect">
            <a:avLst>
              <a:gd name="adj" fmla="val 173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045613" y="1810583"/>
            <a:ext cx="10539174" cy="134790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267783" y="1951434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Arial" panose="020B0604020202020204" pitchFamily="34" charset="0"/>
                <a:ea typeface="DM Sans" pitchFamily="34" charset="-122"/>
                <a:cs typeface="Arial" panose="020B0604020202020204" pitchFamily="34" charset="0"/>
              </a:rPr>
              <a:t>Efficient Storage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41181" y="1951434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MySQL database provides a robust and scalable solution for storing and managing student records.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053233" y="3158490"/>
            <a:ext cx="10539174" cy="1347907"/>
          </a:xfrm>
          <a:prstGeom prst="rect">
            <a:avLst/>
          </a:prstGeom>
          <a:solidFill>
            <a:schemeClr val="accent2">
              <a:lumMod val="75000"/>
              <a:alpha val="4000"/>
            </a:schemeClr>
          </a:solidFill>
          <a:ln/>
        </p:spPr>
        <p:txBody>
          <a:bodyPr/>
          <a:lstStyle/>
          <a:p>
            <a:endParaRPr lang="en-SG" dirty="0"/>
          </a:p>
        </p:txBody>
      </p:sp>
      <p:sp>
        <p:nvSpPr>
          <p:cNvPr id="10" name="Text 7"/>
          <p:cNvSpPr/>
          <p:nvPr/>
        </p:nvSpPr>
        <p:spPr>
          <a:xfrm>
            <a:off x="2267783" y="3299341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Arial" panose="020B0604020202020204" pitchFamily="34" charset="0"/>
                <a:ea typeface="DM Sans" pitchFamily="34" charset="-122"/>
                <a:cs typeface="Arial" panose="020B0604020202020204" pitchFamily="34" charset="0"/>
              </a:rPr>
              <a:t>Structured Data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541181" y="3299341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Student information is organized and stored in a structured format, allowing for easy retrieval and reporting.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2045613" y="4506397"/>
            <a:ext cx="10539174" cy="170330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2267783" y="4647248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Arial" panose="020B0604020202020204" pitchFamily="34" charset="0"/>
                <a:ea typeface="DM Sans" pitchFamily="34" charset="-122"/>
                <a:cs typeface="Arial" panose="020B0604020202020204" pitchFamily="34" charset="0"/>
              </a:rPr>
              <a:t>Transactions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541181" y="4647248"/>
            <a:ext cx="482143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database supports ACID (Atomicity, Consistency, Isolation, Durability) transactions, ensuring data integrity during CRUD operations.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2045613" y="6209705"/>
            <a:ext cx="10539174" cy="1347907"/>
          </a:xfrm>
          <a:prstGeom prst="rect">
            <a:avLst/>
          </a:prstGeom>
          <a:solidFill>
            <a:schemeClr val="accent2">
              <a:lumMod val="75000"/>
              <a:alpha val="4000"/>
            </a:schemeClr>
          </a:solidFill>
          <a:ln/>
        </p:spPr>
      </p:sp>
      <p:sp>
        <p:nvSpPr>
          <p:cNvPr id="16" name="Text 13"/>
          <p:cNvSpPr/>
          <p:nvPr/>
        </p:nvSpPr>
        <p:spPr>
          <a:xfrm>
            <a:off x="2267783" y="6350556"/>
            <a:ext cx="4821436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Arial" panose="020B0604020202020204" pitchFamily="34" charset="0"/>
                <a:ea typeface="DM Sans" pitchFamily="34" charset="-122"/>
                <a:cs typeface="Arial" panose="020B0604020202020204" pitchFamily="34" charset="0"/>
              </a:rPr>
              <a:t>Backup and Recovery</a:t>
            </a:r>
            <a:endParaRPr lang="en-US" sz="17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541181" y="6350556"/>
            <a:ext cx="482143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MySQL offers comprehensive backup and recovery tools, enabling seamless data protection and restoration as needed.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934760"/>
            <a:ext cx="60664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Reliable Data Storage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7" name="Text 2"/>
          <p:cNvSpPr/>
          <p:nvPr/>
        </p:nvSpPr>
        <p:spPr>
          <a:xfrm>
            <a:off x="59350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File Serialization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3"/>
          <p:cNvSpPr/>
          <p:nvPr/>
        </p:nvSpPr>
        <p:spPr>
          <a:xfrm>
            <a:off x="5935028" y="2664976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Student records are persistently stored in .ser files, ensuring data retention even in the event of system failures.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0799" y="3739872"/>
            <a:ext cx="1110972" cy="1777484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799" y="1962388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50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MySQL Database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935028" y="4442460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MySQL database provides a scalable and secure platform for managing student data, with robust transaction support.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7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935028" y="5739527"/>
            <a:ext cx="308621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Backup and Recovery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5935028" y="6219944"/>
            <a:ext cx="7862173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Comprehensive backup and recovery mechanisms are in place to safeguard student data and enable quick restoration if needed.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724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374" dirty="0">
              <a:latin typeface="Georgia" panose="02040502050405020303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811185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Comprehensive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037993" y="406919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student management system offers a complete set of features to effectively manage student records and data.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881" y="2811185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Reliable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5"/>
          <p:cNvSpPr/>
          <p:nvPr/>
        </p:nvSpPr>
        <p:spPr>
          <a:xfrm>
            <a:off x="4759881" y="406919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Robust data storage solutions, including file serialization and MySQL database, ensure the integrity and security of student information.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1768" y="2811185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588782"/>
            <a:ext cx="238863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Resilient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7"/>
          <p:cNvSpPr/>
          <p:nvPr/>
        </p:nvSpPr>
        <p:spPr>
          <a:xfrm>
            <a:off x="7481768" y="4069199"/>
            <a:ext cx="2388632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Backup and recovery capabilities protect against data loss and enable seamless restoration in the event of system disruptions.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3656" y="2811185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588782"/>
            <a:ext cx="2388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Efficient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10203656" y="4069199"/>
            <a:ext cx="2388751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user-friendly interface and intuitive CRUD operations streamline the management of student records.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64365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5C4E3D"/>
                </a:solidFill>
                <a:latin typeface="Georgia" panose="02040502050405020303" pitchFamily="18" charset="0"/>
                <a:ea typeface="Libre Baskerville" pitchFamily="34" charset="-122"/>
                <a:cs typeface="Libre Baskerville" pitchFamily="34" charset="-120"/>
              </a:rPr>
              <a:t>The Road Ahead</a:t>
            </a:r>
            <a:endParaRPr lang="en-US" sz="4374" dirty="0">
              <a:latin typeface="Georgia" panose="02040502050405020303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293054" y="1782366"/>
            <a:ext cx="44410" cy="5803463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6" name="Shape 3"/>
          <p:cNvSpPr/>
          <p:nvPr/>
        </p:nvSpPr>
        <p:spPr>
          <a:xfrm>
            <a:off x="6287631" y="2183666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7" name="Shape 4"/>
          <p:cNvSpPr/>
          <p:nvPr/>
        </p:nvSpPr>
        <p:spPr>
          <a:xfrm>
            <a:off x="7065228" y="195595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40845" y="1997631"/>
            <a:ext cx="14870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1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945606" y="2004536"/>
            <a:ext cx="31475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Future Enhancements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037993" y="2484953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Planned improvements include integrating advanced analytics, reporting, and user-friendly dashboards to further enhance the system's capabilities.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172" y="329451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228" y="306681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12509" y="3108484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2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537258" y="3115389"/>
            <a:ext cx="35265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Expanding Functionality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8537258" y="3595807"/>
            <a:ext cx="405515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Additional features such as student attendance tracking, grade management, and automated notifications will be implemented to provide a more comprehensive solution.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87631" y="510760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DD3BA"/>
          </a:solidFill>
          <a:ln/>
        </p:spPr>
      </p:sp>
      <p:sp>
        <p:nvSpPr>
          <p:cNvPr id="17" name="Shape 14"/>
          <p:cNvSpPr/>
          <p:nvPr/>
        </p:nvSpPr>
        <p:spPr>
          <a:xfrm>
            <a:off x="7065228" y="4879896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12509" y="4921568"/>
            <a:ext cx="20538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3</a:t>
            </a:r>
            <a:endParaRPr lang="en-US" sz="2624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2364462" y="4928473"/>
            <a:ext cx="37286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dirty="0">
                <a:solidFill>
                  <a:srgbClr val="454240"/>
                </a:solidFill>
                <a:latin typeface="Arial" panose="020B0604020202020204" pitchFamily="34" charset="0"/>
                <a:ea typeface="Libre Baskerville" pitchFamily="34" charset="-122"/>
                <a:cs typeface="Arial" panose="020B0604020202020204" pitchFamily="34" charset="0"/>
              </a:rPr>
              <a:t>Continuous Improvement</a:t>
            </a:r>
            <a:endParaRPr lang="en-US" sz="2187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2037993" y="5408890"/>
            <a:ext cx="405515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dirty="0">
                <a:solidFill>
                  <a:srgbClr val="454240"/>
                </a:solidFill>
                <a:ea typeface="DM Sans" pitchFamily="34" charset="-122"/>
                <a:cs typeface="DM Sans" pitchFamily="34" charset="-120"/>
              </a:rPr>
              <a:t>The student management system will undergo regular updates and upgrades to ensure it remains aligned with evolving educational needs and industry best practices.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549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 Display</vt:lpstr>
      <vt:lpstr>Aptos Narrow</vt:lpstr>
      <vt:lpstr>Arial</vt:lpstr>
      <vt:lpstr>Arial Black</vt:lpstr>
      <vt:lpstr>Corbel</vt:lpstr>
      <vt:lpstr>DM Sans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AZMAIN INQUAID HAQUE</cp:lastModifiedBy>
  <cp:revision>5</cp:revision>
  <dcterms:created xsi:type="dcterms:W3CDTF">2024-04-25T14:41:57Z</dcterms:created>
  <dcterms:modified xsi:type="dcterms:W3CDTF">2024-04-25T15:09:14Z</dcterms:modified>
</cp:coreProperties>
</file>