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9" r:id="rId9"/>
    <p:sldId id="268" r:id="rId10"/>
    <p:sldId id="270" r:id="rId11"/>
    <p:sldId id="271" r:id="rId12"/>
    <p:sldId id="272" r:id="rId13"/>
    <p:sldId id="273" r:id="rId14"/>
    <p:sldId id="267" r:id="rId15"/>
    <p:sldId id="266" r:id="rId16"/>
    <p:sldId id="26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1" name="Google Shape;91;p1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427703" y="1784556"/>
            <a:ext cx="8229600" cy="16886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 i="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63714" y="1312606"/>
            <a:ext cx="8246070" cy="346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522131" y="2127914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4557252" y="1655517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4557252" y="2127914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997049" y="212141"/>
            <a:ext cx="5508345" cy="233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RECOMMENDATION SYSTEMS 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K-NEAREST NEIGHBOR ALGORITHM</a:t>
            </a:r>
            <a:endParaRPr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111141" y="2750515"/>
            <a:ext cx="4740251" cy="125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6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  <a:r>
              <a:rPr lang="en-US" sz="6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AAKRITI SINGH</a:t>
            </a:r>
            <a:endParaRPr sz="6000" b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6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 </a:t>
            </a:r>
            <a:r>
              <a:rPr lang="en-US" sz="6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6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.:                    </a:t>
            </a:r>
            <a:r>
              <a:rPr lang="en-US" sz="6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1912902</a:t>
            </a:r>
            <a:endParaRPr sz="6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5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B.TECH </a:t>
            </a:r>
            <a:r>
              <a:rPr lang="en-US" sz="5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(CS) V </a:t>
            </a:r>
            <a:r>
              <a:rPr lang="en-US" sz="5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SEM BATCH-A</a:t>
            </a:r>
            <a:endParaRPr sz="5500" b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432194" y="4059936"/>
            <a:ext cx="711927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Department of Computer Science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Banasthali</a:t>
            </a:r>
            <a:r>
              <a:rPr lang="en-US" sz="3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Vidyapith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3673" y="187289"/>
            <a:ext cx="1388126" cy="111039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077518" y="277979"/>
            <a:ext cx="6616656" cy="44105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6510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4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Generate user-item two-dimensional matrix of rating as </a:t>
            </a:r>
            <a:r>
              <a:rPr lang="en-US" sz="24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Rmxn</a:t>
            </a:r>
            <a:r>
              <a:rPr lang="en-US" sz="24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where each score is </a:t>
            </a:r>
            <a:r>
              <a:rPr lang="en-US" sz="24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ru,i</a:t>
            </a:r>
            <a:r>
              <a:rPr lang="en-US" sz="24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sz="3600" b="1" u="sng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26235" y="1433778"/>
          <a:ext cx="6210605" cy="3054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121"/>
                <a:gridCol w="1242121"/>
                <a:gridCol w="1242121"/>
                <a:gridCol w="1242121"/>
                <a:gridCol w="1242121"/>
              </a:tblGrid>
              <a:tr h="50718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 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Toy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StarWars</a:t>
                      </a:r>
                      <a:endParaRPr lang="en-US" dirty="0"/>
                    </a:p>
                  </a:txBody>
                  <a:tcPr/>
                </a:tc>
              </a:tr>
              <a:tr h="50718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5</a:t>
                      </a:r>
                      <a:endParaRPr lang="en-US" dirty="0"/>
                    </a:p>
                  </a:txBody>
                  <a:tcPr/>
                </a:tc>
              </a:tr>
              <a:tr h="507187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2</a:t>
                      </a:r>
                      <a:endParaRPr lang="en-US" dirty="0"/>
                    </a:p>
                  </a:txBody>
                  <a:tcPr/>
                </a:tc>
              </a:tr>
              <a:tr h="5071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?</a:t>
                      </a:r>
                      <a:endParaRPr lang="en-US" dirty="0"/>
                    </a:p>
                  </a:txBody>
                  <a:tcPr/>
                </a:tc>
              </a:tr>
              <a:tr h="507187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2</a:t>
                      </a:r>
                      <a:endParaRPr lang="en-US" dirty="0"/>
                    </a:p>
                  </a:txBody>
                  <a:tcPr/>
                </a:tc>
              </a:tr>
              <a:tr h="507187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16200000" flipH="1">
            <a:off x="2234793" y="3500322"/>
            <a:ext cx="1697127" cy="101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9546" y="4857294"/>
            <a:ext cx="128747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Target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077518" y="241402"/>
            <a:ext cx="6616656" cy="47183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 principle of Pearson correlation similarity to calculate similarity between 2 users and generate user-similarity matrix</a:t>
            </a:r>
          </a:p>
          <a:p>
            <a:pPr marL="692150" lvl="0" indent="-51435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2.1)Normalize ratings by subtracting row means.</a:t>
            </a:r>
          </a:p>
          <a:p>
            <a:pPr marL="692150" lvl="0" indent="-51435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2.1.1)Calculate row means for given row respectively.</a:t>
            </a:r>
          </a:p>
          <a:p>
            <a:pPr marL="692150" lvl="0" indent="-51435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(A)=14/4   ;  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(B)=12/4    ; 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(c)=8/3</a:t>
            </a:r>
          </a:p>
          <a:p>
            <a:pPr marL="692150" lvl="0" indent="-51435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(D)=10/3   ;  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(E)=5/2</a:t>
            </a:r>
          </a:p>
          <a:p>
            <a:pPr marL="692150" lvl="0" indent="-51435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2.1.2)Subtracting row means from individual rows respectively except</a:t>
            </a:r>
          </a:p>
          <a:p>
            <a:pPr marL="692150" lvl="0" indent="-51435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missing values.</a:t>
            </a:r>
            <a:endParaRPr sz="1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31057" y="3035807"/>
          <a:ext cx="580095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191"/>
                <a:gridCol w="1160191"/>
                <a:gridCol w="1160191"/>
                <a:gridCol w="1160191"/>
                <a:gridCol w="1160191"/>
              </a:tblGrid>
              <a:tr h="291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Harry Potter1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Harry Potter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Toy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StarWars</a:t>
                      </a:r>
                      <a:endParaRPr lang="en-US" dirty="0"/>
                    </a:p>
                  </a:txBody>
                  <a:tcPr/>
                </a:tc>
              </a:tr>
              <a:tr h="291389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6/4</a:t>
                      </a:r>
                      <a:endParaRPr lang="en-US" dirty="0"/>
                    </a:p>
                  </a:txBody>
                  <a:tcPr/>
                </a:tc>
              </a:tr>
              <a:tr h="291389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-4/4</a:t>
                      </a:r>
                      <a:endParaRPr lang="en-US" dirty="0"/>
                    </a:p>
                  </a:txBody>
                  <a:tcPr/>
                </a:tc>
              </a:tr>
              <a:tr h="291389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291389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-4/3</a:t>
                      </a:r>
                      <a:endParaRPr lang="en-US" dirty="0"/>
                    </a:p>
                  </a:txBody>
                  <a:tcPr/>
                </a:tc>
              </a:tr>
              <a:tr h="291389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077518" y="241403"/>
            <a:ext cx="6616656" cy="44470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2.2)Compute Cosine similarity using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az-Cyrl-AZ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Ө</a:t>
            </a: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rC,rA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)=0.837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rC,rB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)=0.617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rC,rD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)=-0.063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rC,rE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)=-0.436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165100">
              <a:buNone/>
            </a:pPr>
            <a:r>
              <a:rPr lang="en-US" sz="18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3.According to result obtained in step 2,find K number of ratings which has maximum value and these K users forms the </a:t>
            </a:r>
            <a:r>
              <a:rPr lang="en-US" sz="18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sz="18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user X.</a:t>
            </a:r>
          </a:p>
          <a:p>
            <a:pPr marL="342900" indent="-16510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K=3, so the top K users that forms the neighborhood are </a:t>
            </a:r>
          </a:p>
          <a:p>
            <a:pPr marL="342900" indent="-16510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A,B and D.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sz="1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077518" y="329185"/>
            <a:ext cx="6616656" cy="43593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4.Use the formula,</a:t>
            </a:r>
          </a:p>
          <a:p>
            <a:pPr marL="342900" lvl="0" indent="-16510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rxi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=∑(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yԐN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Sxy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ryi</a:t>
            </a:r>
            <a:endParaRPr lang="en-US" sz="1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16510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∑ (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yԐN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Sxy</a:t>
            </a:r>
            <a:endParaRPr lang="en-US" sz="1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16510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calculate the predictive value of 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for target user X.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Substituting the values we get,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0.837*6/4  +  0.617*-4/4  + 0.063*4/3</a:t>
            </a:r>
          </a:p>
          <a:p>
            <a:pPr marL="342900" lvl="0" indent="-16510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0.837 +  0.617 - 0.063</a:t>
            </a:r>
          </a:p>
          <a:p>
            <a:pPr marL="342900" lvl="0" indent="-16510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=0.51</a:t>
            </a:r>
          </a:p>
          <a:p>
            <a:pPr marL="342900" lvl="0" indent="-16510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PREDICTED RATING IS ABOVE 0 WHICH MEANS</a:t>
            </a:r>
          </a:p>
          <a:p>
            <a:pPr marL="342900" lvl="0" indent="-16510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MOVIE STARWARS MIGHT ALSO BE LIKE BY USER C </a:t>
            </a:r>
          </a:p>
          <a:p>
            <a:pPr marL="342900" lvl="0" indent="-16510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COMPARED TO AVERAGE RATING.</a:t>
            </a:r>
          </a:p>
          <a:p>
            <a:pPr marL="342900" lvl="0" indent="-165100">
              <a:buNone/>
            </a:pPr>
            <a:r>
              <a:rPr lang="en-US" sz="1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 MOVIE STARWARS IS RECOMMENDED TO USER C.</a:t>
            </a:r>
          </a:p>
          <a:p>
            <a:pPr marL="342900" lvl="0" indent="-165100">
              <a:buNone/>
            </a:pPr>
            <a:endParaRPr sz="1400" b="1" u="sng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60013" y="1126541"/>
            <a:ext cx="1046073" cy="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57830" y="2516429"/>
            <a:ext cx="3482036" cy="7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982419" y="406537"/>
            <a:ext cx="7029907" cy="86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 AND CHALLENGES</a:t>
            </a:r>
            <a:endParaRPr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077518" y="1294791"/>
            <a:ext cx="6616656" cy="339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Cold Start Problem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Sparsity</a:t>
            </a:r>
            <a:endPara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sz="3600" b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52" y="2855011"/>
            <a:ext cx="1543050" cy="1320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25850" y="2545690"/>
            <a:ext cx="1492300" cy="77541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89197" y="2670048"/>
            <a:ext cx="10607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Lets create account on </a:t>
            </a:r>
            <a:r>
              <a:rPr lang="en-US" sz="1050" dirty="0" err="1" smtClean="0"/>
              <a:t>spotify</a:t>
            </a:r>
            <a:r>
              <a:rPr lang="en-US" sz="1050" dirty="0" smtClean="0"/>
              <a:t>!</a:t>
            </a:r>
            <a:endParaRPr lang="en-US" sz="1050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4129202" y="3511296"/>
            <a:ext cx="1854632" cy="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027" y="3066364"/>
            <a:ext cx="2603500" cy="781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3" name="TextBox 12"/>
          <p:cNvSpPr txBox="1"/>
          <p:nvPr/>
        </p:nvSpPr>
        <p:spPr>
          <a:xfrm>
            <a:off x="6305702" y="4074566"/>
            <a:ext cx="217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 System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256678" y="2143354"/>
            <a:ext cx="1367943" cy="88513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New User?</a:t>
            </a:r>
          </a:p>
          <a:p>
            <a:pPr algn="ctr"/>
            <a:r>
              <a:rPr lang="en-US" sz="1050" dirty="0" smtClean="0"/>
              <a:t>I don’t know the interests!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982419" y="406537"/>
            <a:ext cx="7029907" cy="86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077518" y="1463039"/>
            <a:ext cx="6616656" cy="322545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4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Challenges were there, are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4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there and will continue to be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4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there in the field of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4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technology!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b="1" u="sng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2133205" y="92328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REFERENCES</a:t>
            </a:r>
            <a:endParaRPr sz="32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2389238" y="826618"/>
            <a:ext cx="6304935" cy="38618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 smtClean="0"/>
              <a:t>A. R. </a:t>
            </a:r>
            <a:r>
              <a:rPr lang="en-US" sz="1600" dirty="0" err="1" smtClean="0"/>
              <a:t>Lahitani</a:t>
            </a:r>
            <a:r>
              <a:rPr lang="en-US" sz="1600" dirty="0" smtClean="0"/>
              <a:t>, A. E. </a:t>
            </a:r>
            <a:r>
              <a:rPr lang="en-US" sz="1600" dirty="0" err="1" smtClean="0"/>
              <a:t>Permanasari</a:t>
            </a:r>
            <a:r>
              <a:rPr lang="en-US" sz="1600" dirty="0" smtClean="0"/>
              <a:t>, and N. A. </a:t>
            </a:r>
            <a:r>
              <a:rPr lang="en-US" sz="1600" dirty="0" err="1" smtClean="0"/>
              <a:t>Setiawan</a:t>
            </a:r>
            <a:r>
              <a:rPr lang="en-US" sz="1600" dirty="0" smtClean="0"/>
              <a:t>, “Cosine similarity to determine similarity measure: Study case in online essay assessment,” In 2016 4th International Conference on Cyber and IT Service Management, Apr, 2016.</a:t>
            </a:r>
          </a:p>
          <a:p>
            <a:pPr marL="342900" lvl="0" indent="-165100">
              <a:spcBef>
                <a:spcPts val="0"/>
              </a:spcBef>
              <a:buFont typeface="Wingdings" pitchFamily="2" charset="2"/>
              <a:buChar char="Ø"/>
            </a:pPr>
            <a:endParaRPr lang="en-US" sz="1600" dirty="0" smtClean="0"/>
          </a:p>
          <a:p>
            <a:pPr marL="342900" lvl="0" indent="-1651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 smtClean="0"/>
              <a:t>P. </a:t>
            </a:r>
            <a:r>
              <a:rPr lang="en-US" sz="1600" dirty="0" err="1" smtClean="0"/>
              <a:t>Phorasim</a:t>
            </a:r>
            <a:r>
              <a:rPr lang="en-US" sz="1600" dirty="0" smtClean="0"/>
              <a:t> and L. Yu, “Movies recommendation system using collaborative filtering and k-means,” International Journal of Advanced Computer Research.</a:t>
            </a:r>
          </a:p>
          <a:p>
            <a:pPr marL="342900" lvl="0" indent="-165100">
              <a:spcBef>
                <a:spcPts val="0"/>
              </a:spcBef>
              <a:buNone/>
            </a:pPr>
            <a:endParaRPr lang="en-US" sz="1600" dirty="0" smtClean="0"/>
          </a:p>
          <a:p>
            <a:pPr marL="342900" lvl="0" indent="-165100">
              <a:spcBef>
                <a:spcPts val="0"/>
              </a:spcBef>
              <a:buFont typeface="Wingdings" pitchFamily="2" charset="2"/>
              <a:buChar char="Ø"/>
            </a:pPr>
            <a:endParaRPr lang="en-US" sz="1600" dirty="0" smtClean="0"/>
          </a:p>
          <a:p>
            <a:pPr marL="342900" lvl="0" indent="-1651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 err="1" smtClean="0"/>
              <a:t>Balabanovíc</a:t>
            </a:r>
            <a:r>
              <a:rPr lang="en-US" sz="1600" dirty="0" smtClean="0"/>
              <a:t>, M., </a:t>
            </a:r>
            <a:r>
              <a:rPr lang="en-US" sz="1600" dirty="0" err="1" smtClean="0"/>
              <a:t>Shoham</a:t>
            </a:r>
            <a:r>
              <a:rPr lang="en-US" sz="1600" dirty="0" smtClean="0"/>
              <a:t>, Y.: </a:t>
            </a:r>
            <a:r>
              <a:rPr lang="en-US" sz="1600" dirty="0" err="1" smtClean="0"/>
              <a:t>Fab</a:t>
            </a:r>
            <a:r>
              <a:rPr lang="en-US" sz="1600" dirty="0" smtClean="0"/>
              <a:t>: Content-Based, Collaborative Recommendation. Communications of the ACM, (1997) 40(3).</a:t>
            </a:r>
          </a:p>
          <a:p>
            <a:pPr marL="342900" lvl="0" indent="-165100">
              <a:spcBef>
                <a:spcPts val="0"/>
              </a:spcBef>
              <a:buNone/>
            </a:pPr>
            <a:endParaRPr lang="en-US" sz="1600" dirty="0" smtClean="0"/>
          </a:p>
          <a:p>
            <a:pPr marL="342900" lvl="0" indent="-165100">
              <a:spcBef>
                <a:spcPts val="0"/>
              </a:spcBef>
              <a:buNone/>
            </a:pPr>
            <a:endParaRPr lang="en-US" sz="1600" dirty="0" smtClean="0"/>
          </a:p>
          <a:p>
            <a:pPr marL="342900" lvl="0" indent="-165100">
              <a:spcBef>
                <a:spcPts val="0"/>
              </a:spcBef>
              <a:buNone/>
            </a:pPr>
            <a:endParaRPr lang="en-US" sz="1600" dirty="0" smtClean="0"/>
          </a:p>
          <a:p>
            <a:pPr marL="342900" lvl="0" indent="-165100">
              <a:spcBef>
                <a:spcPts val="0"/>
              </a:spcBef>
              <a:buNone/>
            </a:pPr>
            <a:endParaRPr lang="en-US" sz="1600" dirty="0" smtClean="0"/>
          </a:p>
          <a:p>
            <a:pPr marL="342900" lvl="0" indent="-165100">
              <a:spcBef>
                <a:spcPts val="0"/>
              </a:spcBef>
              <a:buNone/>
            </a:pPr>
            <a:endParaRPr lang="en-US" sz="1600" dirty="0" smtClean="0"/>
          </a:p>
          <a:p>
            <a:pPr marL="342900" lvl="0" indent="-165100">
              <a:spcBef>
                <a:spcPts val="0"/>
              </a:spcBef>
              <a:buNone/>
            </a:pPr>
            <a:endParaRPr lang="en-US" sz="1600" dirty="0" smtClean="0"/>
          </a:p>
        </p:txBody>
      </p:sp>
      <p:sp>
        <p:nvSpPr>
          <p:cNvPr id="142" name="Google Shape;142;p21"/>
          <p:cNvSpPr txBox="1"/>
          <p:nvPr/>
        </p:nvSpPr>
        <p:spPr>
          <a:xfrm>
            <a:off x="1907176" y="817677"/>
            <a:ext cx="650981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sz="32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2389238" y="1316736"/>
            <a:ext cx="6304935" cy="3108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Wingdings" pitchFamily="2" charset="2"/>
              <a:buChar char="Ø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Need of recommendation systems</a:t>
            </a: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Working of recommendation systems </a:t>
            </a: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using K-nearest neighbor algorithm</a:t>
            </a: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Issues and challenges</a:t>
            </a: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2392106" y="219457"/>
            <a:ext cx="6283782" cy="73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INTRODUCTION</a:t>
            </a:r>
            <a:endParaRPr sz="32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dirty="0" smtClean="0"/>
              <a:t>                                                  </a:t>
            </a:r>
            <a:endParaRPr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36" y="1097280"/>
            <a:ext cx="1623974" cy="152346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775" y="2551227"/>
            <a:ext cx="1270000" cy="127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84832" y="2596896"/>
            <a:ext cx="1426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>
            <a:off x="3642970" y="1675181"/>
            <a:ext cx="3942892" cy="1089965"/>
          </a:xfrm>
          <a:prstGeom prst="bentConnector3">
            <a:avLst>
              <a:gd name="adj1" fmla="val 5872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3657600" y="2443278"/>
            <a:ext cx="3913632" cy="753465"/>
          </a:xfrm>
          <a:prstGeom prst="bentConnector3">
            <a:avLst>
              <a:gd name="adj1" fmla="val 4682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62427" y="1126541"/>
            <a:ext cx="112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SEARCH: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28031" y="1082650"/>
            <a:ext cx="218724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HP 250 G8 LAPTOP</a:t>
            </a:r>
            <a:endParaRPr lang="en-US" dirty="0"/>
          </a:p>
        </p:txBody>
      </p:sp>
      <p:pic>
        <p:nvPicPr>
          <p:cNvPr id="32" name="Picture 31" descr="shoppin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263" y="1783562"/>
            <a:ext cx="739191" cy="725832"/>
          </a:xfrm>
          <a:prstGeom prst="rect">
            <a:avLst/>
          </a:prstGeom>
        </p:spPr>
      </p:pic>
      <p:pic>
        <p:nvPicPr>
          <p:cNvPr id="33" name="Picture 32" descr="download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6606" y="3108274"/>
            <a:ext cx="1428750" cy="1428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39" name="Elbow Connector 38"/>
          <p:cNvCxnSpPr/>
          <p:nvPr/>
        </p:nvCxnSpPr>
        <p:spPr>
          <a:xfrm flipV="1">
            <a:off x="3591763" y="3306470"/>
            <a:ext cx="4008730" cy="1009497"/>
          </a:xfrm>
          <a:prstGeom prst="bentConnector3">
            <a:avLst>
              <a:gd name="adj1" fmla="val 55475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42969" y="3240634"/>
            <a:ext cx="1097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SEARCH: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08577" y="3884371"/>
            <a:ext cx="11119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CAMERA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99386" y="4740250"/>
            <a:ext cx="96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B</a:t>
            </a:r>
            <a:endParaRPr lang="en-US" b="1" dirty="0"/>
          </a:p>
        </p:txBody>
      </p:sp>
      <p:cxnSp>
        <p:nvCxnSpPr>
          <p:cNvPr id="60" name="Elbow Connector 59"/>
          <p:cNvCxnSpPr/>
          <p:nvPr/>
        </p:nvCxnSpPr>
        <p:spPr>
          <a:xfrm rot="10800000" flipV="1">
            <a:off x="3613712" y="3723436"/>
            <a:ext cx="4601259" cy="833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3" name="Picture 62" descr="download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096" y="3869639"/>
            <a:ext cx="1159789" cy="8845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395667" y="4279392"/>
            <a:ext cx="1536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 BEST  CAMERAS OF 2021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dirty="0" smtClean="0"/>
              <a:t>      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sz="32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1975104" y="1268361"/>
            <a:ext cx="7081114" cy="152604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Recommender systems-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-finds match between product and user</a:t>
            </a: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-takes care of user’s interest</a:t>
            </a:r>
          </a:p>
          <a:p>
            <a:pPr marL="342900" lvl="0" indent="-16510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-filter large volume of data</a:t>
            </a:r>
          </a:p>
          <a:p>
            <a:pPr marL="342900" lvl="0" indent="-165100">
              <a:spcBef>
                <a:spcPts val="0"/>
              </a:spcBef>
              <a:buNone/>
            </a:pPr>
            <a:endParaRPr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images 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75" y="2897124"/>
            <a:ext cx="2639823" cy="15838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8" descr="images 8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21" y="3372307"/>
            <a:ext cx="3657599" cy="16386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982419" y="406537"/>
            <a:ext cx="7029907" cy="86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OF RECOMMENDATION SYSTEMS</a:t>
            </a:r>
            <a:endParaRPr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077518" y="1463039"/>
            <a:ext cx="6616656" cy="322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IN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“We have made a big leap from scarcity to abundance.”</a:t>
            </a:r>
            <a:endParaRPr sz="3600" b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s9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14" y="2999232"/>
            <a:ext cx="6305703" cy="1762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2392106" y="406537"/>
            <a:ext cx="6283782" cy="104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 OF RECOMMENDER SYSTEMS</a:t>
            </a:r>
            <a:endParaRPr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472537" y="1616659"/>
            <a:ext cx="60789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Algorithm used </a:t>
            </a:r>
            <a:r>
              <a:rPr lang="en-IN" dirty="0" smtClean="0"/>
              <a:t>:- 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K-Nearest Neighbour Algorithm</a:t>
            </a:r>
          </a:p>
          <a:p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 for explanation:-</a:t>
            </a:r>
          </a:p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Collaborative filtering (User Based) for movie recommendation systems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0_ItVKiyx2F3ZU8zV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01" y="3299105"/>
            <a:ext cx="2823667" cy="16167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95" y="3189426"/>
            <a:ext cx="3130905" cy="169712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982419" y="406537"/>
            <a:ext cx="7029907" cy="86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 OF </a:t>
            </a:r>
            <a:b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RECOMMENDER SYSTEMS</a:t>
            </a:r>
            <a:endParaRPr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077518" y="1463039"/>
            <a:ext cx="4864607" cy="322545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Formulation of problem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statement:-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1.Consider user X.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2.A group of users like the movie as X does and dislikes the movie as X does. These set of users are neighbourhood of user X.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3.Then we find other movies liked by these set of users N and recommend it to X.</a:t>
            </a:r>
            <a:endParaRPr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036" y="1602029"/>
            <a:ext cx="1860931" cy="281635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982419" y="406537"/>
            <a:ext cx="7029907" cy="86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 OF </a:t>
            </a:r>
            <a:b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RECOMMENDER SYSTEMS</a:t>
            </a:r>
            <a:endParaRPr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077517" y="1463039"/>
            <a:ext cx="6817766" cy="31821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 model :-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U: set of users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S: set of movies</a:t>
            </a:r>
          </a:p>
          <a:p>
            <a:pPr marL="342900" lvl="0" indent="-165100"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p: U </a:t>
            </a:r>
            <a:r>
              <a:rPr lang="en-IN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 -&gt; R    (p: utility function)</a:t>
            </a:r>
          </a:p>
          <a:p>
            <a:pPr marL="342900" lvl="0" indent="-165100"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where  R is the rating of user for a movie</a:t>
            </a:r>
          </a:p>
          <a:p>
            <a:pPr marL="342900" lvl="0" indent="-165100"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Objective: Learn ‘p’ from the data</a:t>
            </a:r>
          </a:p>
          <a:p>
            <a:pPr marL="342900" lvl="0" indent="-165100"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Output: </a:t>
            </a:r>
          </a:p>
          <a:p>
            <a:pPr marL="342900" lvl="0" indent="-165100"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When new unlabelled data is given it produces appropriate output.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endParaRPr sz="16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982419" y="406537"/>
            <a:ext cx="7029907" cy="86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 OF </a:t>
            </a:r>
            <a:b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RECOMMENDER SYSTEMS</a:t>
            </a:r>
            <a:endParaRPr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077518" y="1463039"/>
            <a:ext cx="6616656" cy="350398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Algorithm:-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1.Generate user-item two-dimensional matrix of rating as </a:t>
            </a:r>
            <a:r>
              <a:rPr lang="en-US" sz="21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Rmxn</a:t>
            </a:r>
            <a:r>
              <a:rPr lang="en-US" sz="2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where each rating is </a:t>
            </a:r>
            <a:r>
              <a:rPr lang="en-US" sz="21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u,i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2.Use principle of Pearson correlation similarity to calculate similarity between 2 users and generate user-similarity matrix.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3.According to result obtained in step 2,find K number of ratings which has maximum value and these K users forms the neighborhood of user X.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4.Use the formula,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1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US" sz="2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=∑ </a:t>
            </a:r>
            <a:r>
              <a:rPr lang="en-US" sz="21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Sxy</a:t>
            </a:r>
            <a:r>
              <a:rPr lang="en-US" sz="2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21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ryi</a:t>
            </a:r>
            <a:endParaRPr lang="en-US" sz="21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165100">
              <a:buNone/>
            </a:pPr>
            <a:r>
              <a:rPr lang="en-US" sz="2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∑ </a:t>
            </a:r>
            <a:r>
              <a:rPr lang="en-US" sz="21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Sxy</a:t>
            </a:r>
            <a:endParaRPr lang="en-US" sz="21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165100">
              <a:buNone/>
            </a:pPr>
            <a:r>
              <a:rPr lang="en-US" sz="2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calculate the predictive value of </a:t>
            </a:r>
            <a:r>
              <a:rPr lang="en-US" sz="21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for target user X.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708806" y="4257447"/>
            <a:ext cx="1214324" cy="7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813</Words>
  <PresentationFormat>On-screen Show (16:9)</PresentationFormat>
  <Paragraphs>172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RECOMMENDATION SYSTEMS  USING    K-NEAREST NEIGHBOR ALGORITHM</vt:lpstr>
      <vt:lpstr>             OVERVIEW</vt:lpstr>
      <vt:lpstr>         INTRODUCTION</vt:lpstr>
      <vt:lpstr>       INTRODUCTION</vt:lpstr>
      <vt:lpstr>NEED OF RECOMMENDATION SYSTEMS</vt:lpstr>
      <vt:lpstr>WORKING  OF RECOMMENDER SYSTEMS</vt:lpstr>
      <vt:lpstr>WORKING  OF  RECOMMENDER SYSTEMS</vt:lpstr>
      <vt:lpstr>WORKING  OF  RECOMMENDER SYSTEMS</vt:lpstr>
      <vt:lpstr>WORKING  OF  RECOMMENDER SYSTEMS</vt:lpstr>
      <vt:lpstr>Slide 10</vt:lpstr>
      <vt:lpstr>Slide 11</vt:lpstr>
      <vt:lpstr>Slide 12</vt:lpstr>
      <vt:lpstr>Slide 13</vt:lpstr>
      <vt:lpstr>ISSUES AND CHALLENGES</vt:lpstr>
      <vt:lpstr>CONCLUSION</vt:lpstr>
      <vt:lpstr> 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 USING K-NEAREST NEIGHBOUR ALGORITHM</dc:title>
  <cp:lastModifiedBy>HP</cp:lastModifiedBy>
  <cp:revision>82</cp:revision>
  <dcterms:modified xsi:type="dcterms:W3CDTF">2021-08-05T05:59:07Z</dcterms:modified>
</cp:coreProperties>
</file>