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256" r:id="rId5"/>
    <p:sldId id="276" r:id="rId6"/>
    <p:sldId id="277" r:id="rId7"/>
    <p:sldId id="288" r:id="rId8"/>
    <p:sldId id="292" r:id="rId9"/>
    <p:sldId id="289" r:id="rId10"/>
    <p:sldId id="293" r:id="rId11"/>
    <p:sldId id="290" r:id="rId12"/>
    <p:sldId id="294" r:id="rId13"/>
    <p:sldId id="279" r:id="rId14"/>
    <p:sldId id="291"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showGuides="1">
      <p:cViewPr varScale="1">
        <p:scale>
          <a:sx n="70" d="100"/>
          <a:sy n="70" d="100"/>
        </p:scale>
        <p:origin x="660" y="6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1/2/2020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008153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818800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440191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962370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799037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506141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415540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1/2/2020</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1/2/2020</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1/2/2020</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1/2/2020</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1/2/2020</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1/2/2020</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1/2/2020</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1/2/2020</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1/2/2020</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1/2/2020</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1/2/2020</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1/2/2020</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274929" y="2379532"/>
            <a:ext cx="9642142" cy="3046988"/>
          </a:xfrm>
        </p:spPr>
        <p:txBody>
          <a:bodyPr wrap="square" lIns="0" tIns="0" rIns="0" bIns="0" anchor="t">
            <a:spAutoFit/>
          </a:bodyPr>
          <a:lstStyle/>
          <a:p>
            <a:r>
              <a:rPr lang="en-US" sz="5400" b="1" dirty="0" smtClean="0">
                <a:solidFill>
                  <a:schemeClr val="bg1"/>
                </a:solidFill>
              </a:rPr>
              <a:t>Finding The Hotspot For Mobile Phone Expo - 2020</a:t>
            </a:r>
            <a:r>
              <a:rPr lang="en-US" dirty="0">
                <a:solidFill>
                  <a:schemeClr val="bg1"/>
                </a:solidFill>
              </a:rPr>
              <a:t/>
            </a:r>
            <a:br>
              <a:rPr lang="en-US" dirty="0">
                <a:solidFill>
                  <a:schemeClr val="bg1"/>
                </a:solidFill>
              </a:rPr>
            </a:br>
            <a:r>
              <a:rPr lang="en-US" sz="4400" dirty="0" err="1" smtClean="0">
                <a:solidFill>
                  <a:schemeClr val="accent4"/>
                </a:solidFill>
              </a:rPr>
              <a:t>Iyyanar</a:t>
            </a:r>
            <a:r>
              <a:rPr lang="en-US" sz="4400" dirty="0" smtClean="0">
                <a:solidFill>
                  <a:schemeClr val="accent4"/>
                </a:solidFill>
              </a:rPr>
              <a:t> M</a:t>
            </a:r>
            <a:r>
              <a:rPr lang="en-US" sz="4000" dirty="0" smtClean="0">
                <a:solidFill>
                  <a:schemeClr val="accent4"/>
                </a:solidFill>
              </a:rPr>
              <a:t/>
            </a:r>
            <a:br>
              <a:rPr lang="en-US" sz="4000" dirty="0" smtClean="0">
                <a:solidFill>
                  <a:schemeClr val="accent4"/>
                </a:solidFill>
              </a:rPr>
            </a:br>
            <a:r>
              <a:rPr lang="en-US" sz="3600" dirty="0" smtClean="0">
                <a:solidFill>
                  <a:schemeClr val="accent4"/>
                </a:solidFill>
              </a:rPr>
              <a:t>Jan 02, 2020</a:t>
            </a:r>
            <a:r>
              <a:rPr lang="en-US" sz="4000" dirty="0" smtClean="0">
                <a:solidFill>
                  <a:schemeClr val="accent4"/>
                </a:solidFill>
              </a:rPr>
              <a:t/>
            </a:r>
            <a:br>
              <a:rPr lang="en-US" sz="4000" dirty="0" smtClean="0">
                <a:solidFill>
                  <a:schemeClr val="accent4"/>
                </a:solidFill>
              </a:rPr>
            </a:br>
            <a:r>
              <a:rPr lang="en-US" sz="3200" i="1" dirty="0" smtClean="0">
                <a:solidFill>
                  <a:schemeClr val="bg1">
                    <a:lumMod val="75000"/>
                  </a:schemeClr>
                </a:solidFill>
              </a:rPr>
              <a:t>Advanced Data Science Capstone -Coursera</a:t>
            </a:r>
            <a:endParaRPr lang="en-US" i="1" dirty="0">
              <a:solidFill>
                <a:schemeClr val="bg1">
                  <a:lumMod val="75000"/>
                </a:schemeClr>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6072383"/>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Result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0" name="Picture 19"/>
          <p:cNvPicPr/>
          <p:nvPr/>
        </p:nvPicPr>
        <p:blipFill>
          <a:blip r:embed="rId3"/>
          <a:stretch>
            <a:fillRect/>
          </a:stretch>
        </p:blipFill>
        <p:spPr>
          <a:xfrm>
            <a:off x="5199796" y="2655790"/>
            <a:ext cx="6460405" cy="3890996"/>
          </a:xfrm>
          <a:prstGeom prst="rect">
            <a:avLst/>
          </a:prstGeom>
          <a:ln>
            <a:noFill/>
          </a:ln>
          <a:effectLst>
            <a:outerShdw blurRad="190500" algn="tl" rotWithShape="0">
              <a:srgbClr val="000000">
                <a:alpha val="70000"/>
              </a:srgbClr>
            </a:outerShdw>
          </a:effectLst>
        </p:spPr>
      </p:pic>
      <p:sp>
        <p:nvSpPr>
          <p:cNvPr id="21" name="Rectangle 20">
            <a:extLst>
              <a:ext uri="{FF2B5EF4-FFF2-40B4-BE49-F238E27FC236}">
                <a16:creationId xmlns:a16="http://schemas.microsoft.com/office/drawing/2014/main" id="{690C1A7A-78BB-48B4-B5CE-2B9C34E5E67B}"/>
              </a:ext>
            </a:extLst>
          </p:cNvPr>
          <p:cNvSpPr/>
          <p:nvPr/>
        </p:nvSpPr>
        <p:spPr>
          <a:xfrm>
            <a:off x="5199796" y="2194125"/>
            <a:ext cx="6503513" cy="369332"/>
          </a:xfrm>
          <a:prstGeom prst="rect">
            <a:avLst/>
          </a:prstGeom>
        </p:spPr>
        <p:txBody>
          <a:bodyPr wrap="square" lIns="0" tIns="0" rIns="0" bIns="0" anchor="t">
            <a:spAutoFit/>
          </a:bodyPr>
          <a:lstStyle/>
          <a:p>
            <a:pPr algn="ctr">
              <a:lnSpc>
                <a:spcPct val="150000"/>
              </a:lnSpc>
            </a:pPr>
            <a:r>
              <a:rPr lang="en-US" sz="1600" b="1" dirty="0"/>
              <a:t>Fig. </a:t>
            </a:r>
            <a:r>
              <a:rPr lang="en-US" sz="1600" b="1" dirty="0"/>
              <a:t>5</a:t>
            </a:r>
            <a:r>
              <a:rPr lang="en-US" sz="1600" b="1" dirty="0" smtClean="0"/>
              <a:t> </a:t>
            </a:r>
            <a:r>
              <a:rPr lang="en-US" sz="1600" b="1" dirty="0"/>
              <a:t>– </a:t>
            </a:r>
            <a:r>
              <a:rPr lang="en-US" sz="1600" b="1" dirty="0" smtClean="0"/>
              <a:t>Cluster of Mobile Shops in Delhi with Central Hub point ( Hotspot )</a:t>
            </a:r>
            <a:endParaRPr lang="en-US" sz="1600" b="1" dirty="0"/>
          </a:p>
        </p:txBody>
      </p:sp>
      <p:sp>
        <p:nvSpPr>
          <p:cNvPr id="22" name="Rectangle 21">
            <a:extLst>
              <a:ext uri="{FF2B5EF4-FFF2-40B4-BE49-F238E27FC236}">
                <a16:creationId xmlns:a16="http://schemas.microsoft.com/office/drawing/2014/main" id="{690C1A7A-78BB-48B4-B5CE-2B9C34E5E67B}"/>
              </a:ext>
            </a:extLst>
          </p:cNvPr>
          <p:cNvSpPr/>
          <p:nvPr/>
        </p:nvSpPr>
        <p:spPr>
          <a:xfrm>
            <a:off x="734349" y="855297"/>
            <a:ext cx="10723302" cy="1246495"/>
          </a:xfrm>
          <a:prstGeom prst="rect">
            <a:avLst/>
          </a:prstGeom>
        </p:spPr>
        <p:txBody>
          <a:bodyPr wrap="square" lIns="0" tIns="0" rIns="0" bIns="0" anchor="t">
            <a:spAutoFit/>
          </a:bodyPr>
          <a:lstStyle/>
          <a:p>
            <a:pPr marL="285750" indent="-285750" algn="just">
              <a:lnSpc>
                <a:spcPct val="150000"/>
              </a:lnSpc>
              <a:buFont typeface="Arial" panose="020B0604020202020204" pitchFamily="34" charset="0"/>
              <a:buChar char="•"/>
            </a:pPr>
            <a:r>
              <a:rPr lang="en-US" dirty="0"/>
              <a:t>The Result is the center hub point for each segmented cluster in Delhi</a:t>
            </a:r>
            <a:r>
              <a:rPr lang="en-US" dirty="0" smtClean="0"/>
              <a:t>. </a:t>
            </a:r>
          </a:p>
          <a:p>
            <a:pPr marL="285750" indent="-285750" algn="just">
              <a:lnSpc>
                <a:spcPct val="150000"/>
              </a:lnSpc>
              <a:buFont typeface="Arial" panose="020B0604020202020204" pitchFamily="34" charset="0"/>
              <a:buChar char="•"/>
            </a:pPr>
            <a:r>
              <a:rPr lang="en-US" dirty="0"/>
              <a:t>There are 3 clusters of mobile shops located in this city and the center mid-point for each cluster can be used for starting the Expo-2020.</a:t>
            </a:r>
            <a:endParaRPr lang="en-US" dirty="0" smtClean="0"/>
          </a:p>
        </p:txBody>
      </p:sp>
      <p:sp>
        <p:nvSpPr>
          <p:cNvPr id="23" name="Rectangle 22">
            <a:extLst>
              <a:ext uri="{FF2B5EF4-FFF2-40B4-BE49-F238E27FC236}">
                <a16:creationId xmlns:a16="http://schemas.microsoft.com/office/drawing/2014/main" id="{690C1A7A-78BB-48B4-B5CE-2B9C34E5E67B}"/>
              </a:ext>
            </a:extLst>
          </p:cNvPr>
          <p:cNvSpPr/>
          <p:nvPr/>
        </p:nvSpPr>
        <p:spPr>
          <a:xfrm>
            <a:off x="586498" y="3078063"/>
            <a:ext cx="4040093" cy="2492990"/>
          </a:xfrm>
          <a:prstGeom prst="rect">
            <a:avLst/>
          </a:prstGeom>
        </p:spPr>
        <p:txBody>
          <a:bodyPr wrap="square" lIns="0" tIns="0" rIns="0" bIns="0" anchor="t">
            <a:spAutoFit/>
          </a:bodyPr>
          <a:lstStyle/>
          <a:p>
            <a:pPr marL="285750" indent="-285750" algn="just">
              <a:lnSpc>
                <a:spcPct val="150000"/>
              </a:lnSpc>
              <a:buFont typeface="Arial" panose="020B0604020202020204" pitchFamily="34" charset="0"/>
              <a:buChar char="•"/>
            </a:pPr>
            <a:r>
              <a:rPr lang="en-US" i="1" dirty="0"/>
              <a:t>The three clusters are plotted in the graph having a differentiation of markings in colors as red, green, and blue</a:t>
            </a:r>
            <a:r>
              <a:rPr lang="en-US" i="1" dirty="0" smtClean="0"/>
              <a:t>.</a:t>
            </a:r>
          </a:p>
          <a:p>
            <a:pPr marL="285750" indent="-285750" algn="just">
              <a:lnSpc>
                <a:spcPct val="150000"/>
              </a:lnSpc>
              <a:buFont typeface="Arial" panose="020B0604020202020204" pitchFamily="34" charset="0"/>
              <a:buChar char="•"/>
            </a:pPr>
            <a:r>
              <a:rPr lang="en-US" i="1" dirty="0"/>
              <a:t>. Each cluster has its own center points highlighted with yellow color.</a:t>
            </a:r>
            <a:endParaRPr lang="en-US" i="1" dirty="0" smtClean="0"/>
          </a:p>
        </p:txBody>
      </p:sp>
    </p:spTree>
    <p:extLst>
      <p:ext uri="{BB962C8B-B14F-4D97-AF65-F5344CB8AC3E}">
        <p14:creationId xmlns:p14="http://schemas.microsoft.com/office/powerpoint/2010/main" val="1212140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31444"/>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Conclusion</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90C1A7A-78BB-48B4-B5CE-2B9C34E5E67B}"/>
              </a:ext>
            </a:extLst>
          </p:cNvPr>
          <p:cNvSpPr/>
          <p:nvPr/>
        </p:nvSpPr>
        <p:spPr>
          <a:xfrm>
            <a:off x="1302046" y="2595032"/>
            <a:ext cx="9587908" cy="2077492"/>
          </a:xfrm>
          <a:prstGeom prst="rect">
            <a:avLst/>
          </a:prstGeom>
        </p:spPr>
        <p:txBody>
          <a:bodyPr wrap="square" lIns="0" tIns="0" rIns="0" bIns="0" anchor="t">
            <a:spAutoFit/>
          </a:bodyPr>
          <a:lstStyle/>
          <a:p>
            <a:pPr algn="just">
              <a:lnSpc>
                <a:spcPct val="150000"/>
              </a:lnSpc>
            </a:pPr>
            <a:r>
              <a:rPr lang="en-US" dirty="0" smtClean="0"/>
              <a:t>	The </a:t>
            </a:r>
            <a:r>
              <a:rPr lang="en-US" dirty="0"/>
              <a:t>project work for finding the hotspot location to start a Mobile Expo-2020 in India has been found as Delhi. Therefore, the distance from the mobile shops to the expo will be lesser and will result in participation of higher number of mobile stores, sponsors, and customers. Which will increase the popularity and sales profit of all the mobile stores around Delhi.</a:t>
            </a:r>
          </a:p>
          <a:p>
            <a:pPr marL="285750" indent="-285750" algn="just">
              <a:lnSpc>
                <a:spcPct val="150000"/>
              </a:lnSpc>
              <a:buFont typeface="Arial" panose="020B0604020202020204" pitchFamily="34" charset="0"/>
              <a:buChar char="•"/>
            </a:pPr>
            <a:endParaRPr lang="en-US" dirty="0" smtClean="0"/>
          </a:p>
        </p:txBody>
      </p:sp>
    </p:spTree>
    <p:extLst>
      <p:ext uri="{BB962C8B-B14F-4D97-AF65-F5344CB8AC3E}">
        <p14:creationId xmlns:p14="http://schemas.microsoft.com/office/powerpoint/2010/main" val="3555839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xmlns=""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CONTENTS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xmlns=""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xmlns=""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CLUSTER ANALYSIS</a:t>
            </a:r>
            <a:endParaRPr lang="en-US" sz="1600" dirty="0"/>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xmlns=""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xmlns=""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RESULT</a:t>
            </a:r>
            <a:endParaRPr lang="en-US" sz="1600" dirty="0"/>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xmlns=""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xmlns=""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CONCLUSION</a:t>
            </a:r>
            <a:endParaRPr lang="en-US" sz="1600" dirty="0"/>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xmlns=""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xmlns=""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INTRODUCTION</a:t>
            </a:r>
            <a:endParaRPr lang="en-US" sz="1600"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xmlns=""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xmlns=""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DATA ACQUISITION </a:t>
            </a:r>
          </a:p>
          <a:p>
            <a:pPr algn="ctr"/>
            <a:r>
              <a:rPr lang="en-US" sz="1600" dirty="0" smtClean="0"/>
              <a:t>&amp; </a:t>
            </a:r>
            <a:r>
              <a:rPr lang="en-US" sz="1600" dirty="0" err="1" smtClean="0"/>
              <a:t>cLEANING</a:t>
            </a:r>
            <a:endParaRPr lang="en-US" sz="1600" dirty="0"/>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xmlns=""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xmlns=""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EXPLORATORY </a:t>
            </a:r>
          </a:p>
          <a:p>
            <a:pPr algn="ctr"/>
            <a:r>
              <a:rPr lang="en-US" sz="1600" dirty="0" smtClean="0"/>
              <a:t>DATA ANALYSIS</a:t>
            </a:r>
            <a:endParaRPr lang="en-US" sz="1600" dirty="0"/>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xmlns=""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Introduction</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690C1A7A-78BB-48B4-B5CE-2B9C34E5E67B}"/>
              </a:ext>
            </a:extLst>
          </p:cNvPr>
          <p:cNvSpPr/>
          <p:nvPr/>
        </p:nvSpPr>
        <p:spPr>
          <a:xfrm>
            <a:off x="756135" y="1409634"/>
            <a:ext cx="10679729" cy="4378378"/>
          </a:xfrm>
          <a:prstGeom prst="rect">
            <a:avLst/>
          </a:prstGeom>
        </p:spPr>
        <p:txBody>
          <a:bodyPr wrap="square" lIns="0" tIns="0" rIns="0" bIns="0" anchor="t">
            <a:spAutoFit/>
          </a:bodyPr>
          <a:lstStyle/>
          <a:p>
            <a:pPr marL="285750" indent="-285750" algn="just">
              <a:lnSpc>
                <a:spcPct val="150000"/>
              </a:lnSpc>
              <a:buFont typeface="Arial" panose="020B0604020202020204" pitchFamily="34" charset="0"/>
              <a:buChar char="•"/>
            </a:pPr>
            <a:r>
              <a:rPr lang="en-US" dirty="0"/>
              <a:t>A Mobile Phone Expo in India for the year 2020 has been planned and the location for the expo is still undecided. </a:t>
            </a:r>
            <a:endParaRPr lang="en-US" dirty="0" smtClean="0"/>
          </a:p>
          <a:p>
            <a:pPr marL="285750" indent="-285750" algn="just">
              <a:lnSpc>
                <a:spcPct val="150000"/>
              </a:lnSpc>
              <a:buFont typeface="Arial" panose="020B0604020202020204" pitchFamily="34" charset="0"/>
              <a:buChar char="•"/>
            </a:pPr>
            <a:r>
              <a:rPr lang="en-US" dirty="0" smtClean="0"/>
              <a:t>This </a:t>
            </a:r>
            <a:r>
              <a:rPr lang="en-US" dirty="0"/>
              <a:t>Expo will act as a marketing campaign for major mobile phone manufacturers and local mobile stores around the location. </a:t>
            </a:r>
            <a:endParaRPr lang="en-US" dirty="0" smtClean="0"/>
          </a:p>
          <a:p>
            <a:pPr marL="285750" indent="-285750" algn="just">
              <a:lnSpc>
                <a:spcPct val="150000"/>
              </a:lnSpc>
              <a:buFont typeface="Arial" panose="020B0604020202020204" pitchFamily="34" charset="0"/>
              <a:buChar char="•"/>
            </a:pPr>
            <a:r>
              <a:rPr lang="en-US" dirty="0" smtClean="0"/>
              <a:t>Customers </a:t>
            </a:r>
            <a:r>
              <a:rPr lang="en-US" dirty="0"/>
              <a:t>can purchase a new mobile phone and also they can get to know the local stores, service points nearby from the </a:t>
            </a:r>
            <a:r>
              <a:rPr lang="en-US" dirty="0" smtClean="0"/>
              <a:t>expo.</a:t>
            </a:r>
          </a:p>
          <a:p>
            <a:pPr marL="285750" indent="-285750" algn="just">
              <a:lnSpc>
                <a:spcPct val="150000"/>
              </a:lnSpc>
              <a:buFont typeface="Arial" panose="020B0604020202020204" pitchFamily="34" charset="0"/>
              <a:buChar char="•"/>
            </a:pPr>
            <a:r>
              <a:rPr lang="en-US" dirty="0" smtClean="0"/>
              <a:t>The </a:t>
            </a:r>
            <a:r>
              <a:rPr lang="en-US" dirty="0"/>
              <a:t>problem is to find the central hub-point, which should be located in middle of many mobile shops in a lesser distance. So, that expected amount of sponsors and customers around that area will be guaranteed to participate in the expo. Therefore, the cost of installing the expo can be reduced by more number of sponsors and profit of the expo will be increased.</a:t>
            </a:r>
          </a:p>
          <a:p>
            <a:pPr algn="ctr">
              <a:lnSpc>
                <a:spcPts val="1900"/>
              </a:lnSpc>
            </a:pPr>
            <a:endParaRPr lang="en-US" sz="14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822569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Data Acquisition </a:t>
            </a:r>
          </a:p>
          <a:p>
            <a:pPr algn="ctr"/>
            <a:r>
              <a:rPr lang="en-US" sz="2800" b="1" dirty="0" smtClean="0">
                <a:solidFill>
                  <a:schemeClr val="tx1">
                    <a:lumMod val="75000"/>
                    <a:lumOff val="25000"/>
                  </a:schemeClr>
                </a:solidFill>
              </a:rPr>
              <a:t>&amp; Cleaning</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90C1A7A-78BB-48B4-B5CE-2B9C34E5E67B}"/>
              </a:ext>
            </a:extLst>
          </p:cNvPr>
          <p:cNvSpPr/>
          <p:nvPr/>
        </p:nvSpPr>
        <p:spPr>
          <a:xfrm>
            <a:off x="734349" y="1353895"/>
            <a:ext cx="10723302" cy="4154984"/>
          </a:xfrm>
          <a:prstGeom prst="rect">
            <a:avLst/>
          </a:prstGeom>
        </p:spPr>
        <p:txBody>
          <a:bodyPr wrap="square" lIns="0" tIns="0" rIns="0" bIns="0" anchor="t">
            <a:spAutoFit/>
          </a:bodyPr>
          <a:lstStyle/>
          <a:p>
            <a:pPr marL="285750" indent="-285750" algn="just">
              <a:lnSpc>
                <a:spcPct val="150000"/>
              </a:lnSpc>
              <a:buFont typeface="Arial" panose="020B0604020202020204" pitchFamily="34" charset="0"/>
              <a:buChar char="•"/>
            </a:pPr>
            <a:r>
              <a:rPr lang="en-US" dirty="0"/>
              <a:t>I have used the Foursquare API for collecting the mobile shop location data's which includes latitude and longitude values for 5 major cities in India. </a:t>
            </a:r>
            <a:endParaRPr lang="en-US" dirty="0"/>
          </a:p>
          <a:p>
            <a:pPr marL="285750" indent="-285750" algn="just">
              <a:lnSpc>
                <a:spcPct val="150000"/>
              </a:lnSpc>
              <a:buFont typeface="Arial" panose="020B0604020202020204" pitchFamily="34" charset="0"/>
              <a:buChar char="•"/>
            </a:pPr>
            <a:r>
              <a:rPr lang="en-US" dirty="0" smtClean="0"/>
              <a:t>The </a:t>
            </a:r>
            <a:r>
              <a:rPr lang="en-US" dirty="0"/>
              <a:t>Cities are </a:t>
            </a:r>
            <a:r>
              <a:rPr lang="en-US" dirty="0" smtClean="0"/>
              <a:t>:</a:t>
            </a:r>
          </a:p>
          <a:p>
            <a:pPr marL="742950" lvl="1" indent="-285750" algn="just">
              <a:lnSpc>
                <a:spcPct val="150000"/>
              </a:lnSpc>
              <a:buFont typeface="Arial" panose="020B0604020202020204" pitchFamily="34" charset="0"/>
              <a:buChar char="•"/>
            </a:pPr>
            <a:r>
              <a:rPr lang="en-US" dirty="0"/>
              <a:t>Bangalore, </a:t>
            </a:r>
          </a:p>
          <a:p>
            <a:pPr marL="742950" lvl="1" indent="-285750" algn="just">
              <a:lnSpc>
                <a:spcPct val="150000"/>
              </a:lnSpc>
              <a:buFont typeface="Arial" panose="020B0604020202020204" pitchFamily="34" charset="0"/>
              <a:buChar char="•"/>
            </a:pPr>
            <a:r>
              <a:rPr lang="en-US" dirty="0"/>
              <a:t>Chennai, </a:t>
            </a:r>
          </a:p>
          <a:p>
            <a:pPr marL="742950" lvl="1" indent="-285750" algn="just">
              <a:lnSpc>
                <a:spcPct val="150000"/>
              </a:lnSpc>
              <a:buFont typeface="Arial" panose="020B0604020202020204" pitchFamily="34" charset="0"/>
              <a:buChar char="•"/>
            </a:pPr>
            <a:r>
              <a:rPr lang="en-US" dirty="0"/>
              <a:t>Delhi, </a:t>
            </a:r>
          </a:p>
          <a:p>
            <a:pPr marL="742950" lvl="1" indent="-285750" algn="just">
              <a:lnSpc>
                <a:spcPct val="150000"/>
              </a:lnSpc>
              <a:buFont typeface="Arial" panose="020B0604020202020204" pitchFamily="34" charset="0"/>
              <a:buChar char="•"/>
            </a:pPr>
            <a:r>
              <a:rPr lang="en-US" dirty="0"/>
              <a:t>Hyderabad and </a:t>
            </a:r>
          </a:p>
          <a:p>
            <a:pPr marL="742950" lvl="1" indent="-285750" algn="just">
              <a:lnSpc>
                <a:spcPct val="150000"/>
              </a:lnSpc>
              <a:buFont typeface="Arial" panose="020B0604020202020204" pitchFamily="34" charset="0"/>
              <a:buChar char="•"/>
            </a:pPr>
            <a:r>
              <a:rPr lang="en-US" dirty="0"/>
              <a:t>Mumbai.</a:t>
            </a:r>
          </a:p>
          <a:p>
            <a:pPr marL="285750" indent="-285750" algn="just">
              <a:lnSpc>
                <a:spcPct val="150000"/>
              </a:lnSpc>
              <a:buFont typeface="Arial" panose="020B0604020202020204" pitchFamily="34" charset="0"/>
              <a:buChar char="•"/>
            </a:pPr>
            <a:r>
              <a:rPr lang="en-US" dirty="0" smtClean="0"/>
              <a:t>The </a:t>
            </a:r>
            <a:r>
              <a:rPr lang="en-US" dirty="0"/>
              <a:t>reason behind these 5 Cities are that these cities are well known for their daily market trade and </a:t>
            </a:r>
            <a:r>
              <a:rPr lang="en-US" dirty="0" smtClean="0"/>
              <a:t>populations.</a:t>
            </a:r>
          </a:p>
        </p:txBody>
      </p:sp>
    </p:spTree>
    <p:extLst>
      <p:ext uri="{BB962C8B-B14F-4D97-AF65-F5344CB8AC3E}">
        <p14:creationId xmlns:p14="http://schemas.microsoft.com/office/powerpoint/2010/main" val="2490109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Data Acquisition </a:t>
            </a:r>
          </a:p>
          <a:p>
            <a:pPr algn="ctr"/>
            <a:r>
              <a:rPr lang="en-US" sz="2800" b="1" dirty="0" smtClean="0">
                <a:solidFill>
                  <a:schemeClr val="tx1">
                    <a:lumMod val="75000"/>
                    <a:lumOff val="25000"/>
                  </a:schemeClr>
                </a:solidFill>
              </a:rPr>
              <a:t>&amp; Cleaning</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90C1A7A-78BB-48B4-B5CE-2B9C34E5E67B}"/>
              </a:ext>
            </a:extLst>
          </p:cNvPr>
          <p:cNvSpPr/>
          <p:nvPr/>
        </p:nvSpPr>
        <p:spPr>
          <a:xfrm>
            <a:off x="734349" y="1353895"/>
            <a:ext cx="10723302" cy="1985159"/>
          </a:xfrm>
          <a:prstGeom prst="rect">
            <a:avLst/>
          </a:prstGeom>
        </p:spPr>
        <p:txBody>
          <a:bodyPr wrap="square" lIns="0" tIns="0" rIns="0" bIns="0" anchor="t">
            <a:spAutoFit/>
          </a:bodyPr>
          <a:lstStyle/>
          <a:p>
            <a:pPr marL="285750" indent="-285750" algn="just">
              <a:lnSpc>
                <a:spcPct val="150000"/>
              </a:lnSpc>
              <a:buFont typeface="Arial" panose="020B0604020202020204" pitchFamily="34" charset="0"/>
              <a:buChar char="•"/>
            </a:pPr>
            <a:r>
              <a:rPr lang="en-US" dirty="0"/>
              <a:t>The Data retrieved from the </a:t>
            </a:r>
            <a:r>
              <a:rPr lang="en-US" dirty="0" err="1"/>
              <a:t>FourSquare</a:t>
            </a:r>
            <a:r>
              <a:rPr lang="en-US" dirty="0"/>
              <a:t> API is in JSON format containing many information, which are not needed</a:t>
            </a:r>
            <a:r>
              <a:rPr lang="en-US" dirty="0" smtClean="0"/>
              <a:t>.</a:t>
            </a:r>
          </a:p>
          <a:p>
            <a:pPr marL="285750" indent="-285750" algn="just">
              <a:lnSpc>
                <a:spcPct val="150000"/>
              </a:lnSpc>
              <a:buFont typeface="Arial" panose="020B0604020202020204" pitchFamily="34" charset="0"/>
              <a:buChar char="•"/>
            </a:pPr>
            <a:r>
              <a:rPr lang="en-US" dirty="0"/>
              <a:t>The information only needed for this project are shop name, latitude, longitude and city name. By using python script, only the needed data columns are selected from the JSON results</a:t>
            </a:r>
            <a:r>
              <a:rPr lang="en-US" dirty="0" smtClean="0"/>
              <a:t>.</a:t>
            </a:r>
          </a:p>
          <a:p>
            <a:pPr algn="just">
              <a:lnSpc>
                <a:spcPct val="150000"/>
              </a:lnSpc>
            </a:pPr>
            <a:endParaRPr lang="en-US" sz="1400" dirty="0">
              <a:solidFill>
                <a:schemeClr val="tx1">
                  <a:lumMod val="75000"/>
                  <a:lumOff val="25000"/>
                </a:schemeClr>
              </a:solidFill>
              <a:cs typeface="Segoe UI" panose="020B0502040204020203" pitchFamily="34" charset="0"/>
            </a:endParaRPr>
          </a:p>
        </p:txBody>
      </p:sp>
      <p:pic>
        <p:nvPicPr>
          <p:cNvPr id="7" name="Picture 6"/>
          <p:cNvPicPr/>
          <p:nvPr/>
        </p:nvPicPr>
        <p:blipFill>
          <a:blip r:embed="rId3"/>
          <a:stretch>
            <a:fillRect/>
          </a:stretch>
        </p:blipFill>
        <p:spPr>
          <a:xfrm>
            <a:off x="2008203" y="3764507"/>
            <a:ext cx="8156842" cy="2795925"/>
          </a:xfrm>
          <a:prstGeom prst="rect">
            <a:avLst/>
          </a:prstGeom>
          <a:ln>
            <a:noFill/>
          </a:ln>
          <a:effectLst>
            <a:outerShdw blurRad="190500" algn="tl" rotWithShape="0">
              <a:srgbClr val="000000">
                <a:alpha val="70000"/>
              </a:srgbClr>
            </a:outerShdw>
          </a:effectLst>
        </p:spPr>
      </p:pic>
      <p:sp>
        <p:nvSpPr>
          <p:cNvPr id="10" name="Rectangle 9">
            <a:extLst>
              <a:ext uri="{FF2B5EF4-FFF2-40B4-BE49-F238E27FC236}">
                <a16:creationId xmlns:a16="http://schemas.microsoft.com/office/drawing/2014/main" id="{690C1A7A-78BB-48B4-B5CE-2B9C34E5E67B}"/>
              </a:ext>
            </a:extLst>
          </p:cNvPr>
          <p:cNvSpPr/>
          <p:nvPr/>
        </p:nvSpPr>
        <p:spPr>
          <a:xfrm>
            <a:off x="724973" y="3177311"/>
            <a:ext cx="10723302" cy="323486"/>
          </a:xfrm>
          <a:prstGeom prst="rect">
            <a:avLst/>
          </a:prstGeom>
        </p:spPr>
        <p:txBody>
          <a:bodyPr wrap="square" lIns="0" tIns="0" rIns="0" bIns="0" anchor="t">
            <a:spAutoFit/>
          </a:bodyPr>
          <a:lstStyle/>
          <a:p>
            <a:pPr algn="ctr">
              <a:lnSpc>
                <a:spcPct val="150000"/>
              </a:lnSpc>
            </a:pPr>
            <a:r>
              <a:rPr lang="en-US" sz="1600" b="1" dirty="0" smtClean="0"/>
              <a:t>Fig. 1 – Screenshot of the Dataset.</a:t>
            </a:r>
            <a:endParaRPr lang="en-US" sz="1600" b="1" dirty="0"/>
          </a:p>
        </p:txBody>
      </p:sp>
    </p:spTree>
    <p:extLst>
      <p:ext uri="{BB962C8B-B14F-4D97-AF65-F5344CB8AC3E}">
        <p14:creationId xmlns:p14="http://schemas.microsoft.com/office/powerpoint/2010/main" val="978688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Exploratory</a:t>
            </a:r>
          </a:p>
          <a:p>
            <a:pPr algn="ctr"/>
            <a:r>
              <a:rPr lang="en-US" sz="2800" b="1" dirty="0" smtClean="0">
                <a:solidFill>
                  <a:schemeClr val="tx1">
                    <a:lumMod val="75000"/>
                    <a:lumOff val="25000"/>
                  </a:schemeClr>
                </a:solidFill>
              </a:rPr>
              <a:t>Data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90C1A7A-78BB-48B4-B5CE-2B9C34E5E67B}"/>
              </a:ext>
            </a:extLst>
          </p:cNvPr>
          <p:cNvSpPr/>
          <p:nvPr/>
        </p:nvSpPr>
        <p:spPr>
          <a:xfrm>
            <a:off x="757096" y="1053020"/>
            <a:ext cx="10723302" cy="1985159"/>
          </a:xfrm>
          <a:prstGeom prst="rect">
            <a:avLst/>
          </a:prstGeom>
        </p:spPr>
        <p:txBody>
          <a:bodyPr wrap="square" lIns="0" tIns="0" rIns="0" bIns="0" anchor="t">
            <a:spAutoFit/>
          </a:bodyPr>
          <a:lstStyle/>
          <a:p>
            <a:pPr algn="just">
              <a:lnSpc>
                <a:spcPct val="150000"/>
              </a:lnSpc>
            </a:pPr>
            <a:r>
              <a:rPr lang="en-US" b="1" u="sng" dirty="0" smtClean="0"/>
              <a:t>DATA VISUALIZATION :</a:t>
            </a:r>
          </a:p>
          <a:p>
            <a:pPr marL="285750" indent="-285750" algn="just">
              <a:lnSpc>
                <a:spcPct val="150000"/>
              </a:lnSpc>
              <a:buFont typeface="Arial" panose="020B0604020202020204" pitchFamily="34" charset="0"/>
              <a:buChar char="•"/>
            </a:pPr>
            <a:r>
              <a:rPr lang="en-US" dirty="0" smtClean="0"/>
              <a:t>The </a:t>
            </a:r>
            <a:r>
              <a:rPr lang="en-US" dirty="0"/>
              <a:t>Dataset which we collected needs to be analyzed. Since, it consists of latitude and longitude values. We can plot it in a graph for analysis. </a:t>
            </a:r>
            <a:endParaRPr lang="en-US" dirty="0" smtClean="0"/>
          </a:p>
          <a:p>
            <a:pPr marL="285750" indent="-285750" algn="just">
              <a:lnSpc>
                <a:spcPct val="150000"/>
              </a:lnSpc>
              <a:buFont typeface="Arial" panose="020B0604020202020204" pitchFamily="34" charset="0"/>
              <a:buChar char="•"/>
            </a:pPr>
            <a:r>
              <a:rPr lang="en-US" dirty="0" smtClean="0"/>
              <a:t>Data visualization is done using folium libraries.</a:t>
            </a:r>
          </a:p>
          <a:p>
            <a:pPr marL="285750" indent="-285750" algn="just">
              <a:lnSpc>
                <a:spcPct val="150000"/>
              </a:lnSpc>
              <a:buFont typeface="Arial" panose="020B0604020202020204" pitchFamily="34" charset="0"/>
              <a:buChar char="•"/>
            </a:pPr>
            <a:endParaRPr lang="en-US" sz="1400" dirty="0">
              <a:solidFill>
                <a:schemeClr val="tx1">
                  <a:lumMod val="75000"/>
                  <a:lumOff val="25000"/>
                </a:schemeClr>
              </a:solidFill>
              <a:cs typeface="Segoe UI" panose="020B0502040204020203" pitchFamily="34" charset="0"/>
            </a:endParaRPr>
          </a:p>
        </p:txBody>
      </p:sp>
      <p:sp>
        <p:nvSpPr>
          <p:cNvPr id="7" name="Rectangle 6">
            <a:extLst>
              <a:ext uri="{FF2B5EF4-FFF2-40B4-BE49-F238E27FC236}">
                <a16:creationId xmlns:a16="http://schemas.microsoft.com/office/drawing/2014/main" id="{690C1A7A-78BB-48B4-B5CE-2B9C34E5E67B}"/>
              </a:ext>
            </a:extLst>
          </p:cNvPr>
          <p:cNvSpPr/>
          <p:nvPr/>
        </p:nvSpPr>
        <p:spPr>
          <a:xfrm>
            <a:off x="520648" y="2668847"/>
            <a:ext cx="10723302" cy="369332"/>
          </a:xfrm>
          <a:prstGeom prst="rect">
            <a:avLst/>
          </a:prstGeom>
        </p:spPr>
        <p:txBody>
          <a:bodyPr wrap="square" lIns="0" tIns="0" rIns="0" bIns="0" anchor="t">
            <a:spAutoFit/>
          </a:bodyPr>
          <a:lstStyle/>
          <a:p>
            <a:pPr algn="ctr">
              <a:lnSpc>
                <a:spcPct val="150000"/>
              </a:lnSpc>
            </a:pPr>
            <a:r>
              <a:rPr lang="en-US" sz="1600" b="1" dirty="0"/>
              <a:t>Fig. </a:t>
            </a:r>
            <a:r>
              <a:rPr lang="en-US" sz="1600" b="1" dirty="0" smtClean="0"/>
              <a:t>2 </a:t>
            </a:r>
            <a:r>
              <a:rPr lang="en-US" sz="1600" b="1" dirty="0"/>
              <a:t>– Screenshot of the </a:t>
            </a:r>
            <a:r>
              <a:rPr lang="en-US" sz="1600" b="1" dirty="0" smtClean="0"/>
              <a:t>Chennai and Delhi Dataset.</a:t>
            </a:r>
            <a:endParaRPr lang="en-US" sz="1600" b="1" dirty="0"/>
          </a:p>
        </p:txBody>
      </p:sp>
      <p:pic>
        <p:nvPicPr>
          <p:cNvPr id="10" name="Picture 9"/>
          <p:cNvPicPr/>
          <p:nvPr/>
        </p:nvPicPr>
        <p:blipFill>
          <a:blip r:embed="rId3"/>
          <a:stretch>
            <a:fillRect/>
          </a:stretch>
        </p:blipFill>
        <p:spPr>
          <a:xfrm>
            <a:off x="757096" y="3207224"/>
            <a:ext cx="5293690" cy="3269566"/>
          </a:xfrm>
          <a:prstGeom prst="rect">
            <a:avLst/>
          </a:prstGeom>
          <a:ln>
            <a:noFill/>
          </a:ln>
          <a:effectLst>
            <a:outerShdw blurRad="190500" algn="tl" rotWithShape="0">
              <a:srgbClr val="000000">
                <a:alpha val="70000"/>
              </a:srgbClr>
            </a:outerShdw>
          </a:effectLst>
        </p:spPr>
      </p:pic>
      <p:pic>
        <p:nvPicPr>
          <p:cNvPr id="12" name="Picture 11"/>
          <p:cNvPicPr/>
          <p:nvPr/>
        </p:nvPicPr>
        <p:blipFill>
          <a:blip r:embed="rId4"/>
          <a:stretch>
            <a:fillRect/>
          </a:stretch>
        </p:blipFill>
        <p:spPr>
          <a:xfrm>
            <a:off x="6159413" y="3207224"/>
            <a:ext cx="5070498" cy="326956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21053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Exploratory</a:t>
            </a:r>
          </a:p>
          <a:p>
            <a:pPr algn="ctr"/>
            <a:r>
              <a:rPr lang="en-US" sz="2800" b="1" dirty="0" smtClean="0">
                <a:solidFill>
                  <a:schemeClr val="tx1">
                    <a:lumMod val="75000"/>
                    <a:lumOff val="25000"/>
                  </a:schemeClr>
                </a:solidFill>
              </a:rPr>
              <a:t>Data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90C1A7A-78BB-48B4-B5CE-2B9C34E5E67B}"/>
              </a:ext>
            </a:extLst>
          </p:cNvPr>
          <p:cNvSpPr/>
          <p:nvPr/>
        </p:nvSpPr>
        <p:spPr>
          <a:xfrm>
            <a:off x="734349" y="1301139"/>
            <a:ext cx="10723302" cy="2077492"/>
          </a:xfrm>
          <a:prstGeom prst="rect">
            <a:avLst/>
          </a:prstGeom>
        </p:spPr>
        <p:txBody>
          <a:bodyPr wrap="square" lIns="0" tIns="0" rIns="0" bIns="0" anchor="t">
            <a:spAutoFit/>
          </a:bodyPr>
          <a:lstStyle/>
          <a:p>
            <a:pPr algn="just">
              <a:lnSpc>
                <a:spcPct val="150000"/>
              </a:lnSpc>
            </a:pPr>
            <a:r>
              <a:rPr lang="en-US" b="1" u="sng" dirty="0" smtClean="0"/>
              <a:t>DISTANCE FRO MEAN POINTS IN EACH CITY :</a:t>
            </a:r>
          </a:p>
          <a:p>
            <a:pPr marL="285750" indent="-285750" algn="just">
              <a:lnSpc>
                <a:spcPct val="150000"/>
              </a:lnSpc>
              <a:buFont typeface="Arial" panose="020B0604020202020204" pitchFamily="34" charset="0"/>
              <a:buChar char="•"/>
            </a:pPr>
            <a:r>
              <a:rPr lang="en-US" dirty="0" smtClean="0"/>
              <a:t>The calculation of the distance from a central point of those mobile shops in each city would be helpful in identifying the best city with higher number of mobile shops and also helps to find the average distance to be travelled for the Expo-2020. </a:t>
            </a:r>
          </a:p>
          <a:p>
            <a:pPr marL="285750" indent="-285750" algn="just">
              <a:lnSpc>
                <a:spcPct val="150000"/>
              </a:lnSpc>
              <a:buFont typeface="Arial" panose="020B0604020202020204" pitchFamily="34" charset="0"/>
              <a:buChar char="•"/>
            </a:pPr>
            <a:r>
              <a:rPr lang="en-US" dirty="0" smtClean="0"/>
              <a:t>These </a:t>
            </a:r>
            <a:r>
              <a:rPr lang="en-US" dirty="0" err="1" smtClean="0"/>
              <a:t>centre</a:t>
            </a:r>
            <a:r>
              <a:rPr lang="en-US" dirty="0" smtClean="0"/>
              <a:t> points are calculate by the mean average of the latitude and longitude values of each cities.</a:t>
            </a:r>
          </a:p>
        </p:txBody>
      </p:sp>
      <p:sp>
        <p:nvSpPr>
          <p:cNvPr id="7" name="Rectangle 6">
            <a:extLst>
              <a:ext uri="{FF2B5EF4-FFF2-40B4-BE49-F238E27FC236}">
                <a16:creationId xmlns:a16="http://schemas.microsoft.com/office/drawing/2014/main" id="{690C1A7A-78BB-48B4-B5CE-2B9C34E5E67B}"/>
              </a:ext>
            </a:extLst>
          </p:cNvPr>
          <p:cNvSpPr/>
          <p:nvPr/>
        </p:nvSpPr>
        <p:spPr>
          <a:xfrm>
            <a:off x="596787" y="3599581"/>
            <a:ext cx="10723302" cy="369332"/>
          </a:xfrm>
          <a:prstGeom prst="rect">
            <a:avLst/>
          </a:prstGeom>
        </p:spPr>
        <p:txBody>
          <a:bodyPr wrap="square" lIns="0" tIns="0" rIns="0" bIns="0" anchor="t">
            <a:spAutoFit/>
          </a:bodyPr>
          <a:lstStyle/>
          <a:p>
            <a:pPr algn="ctr">
              <a:lnSpc>
                <a:spcPct val="150000"/>
              </a:lnSpc>
            </a:pPr>
            <a:r>
              <a:rPr lang="en-US" sz="1600" b="1" dirty="0"/>
              <a:t>Fig. </a:t>
            </a:r>
            <a:r>
              <a:rPr lang="en-US" sz="1600" b="1" dirty="0"/>
              <a:t>3</a:t>
            </a:r>
            <a:r>
              <a:rPr lang="en-US" sz="1600" b="1" dirty="0" smtClean="0"/>
              <a:t> </a:t>
            </a:r>
            <a:r>
              <a:rPr lang="en-US" sz="1600" b="1" dirty="0"/>
              <a:t>– </a:t>
            </a:r>
            <a:r>
              <a:rPr lang="en-US" sz="1600" b="1" dirty="0" smtClean="0"/>
              <a:t>Distance from Center point in each Cities.</a:t>
            </a:r>
            <a:endParaRPr lang="en-US" sz="1600" b="1" dirty="0"/>
          </a:p>
        </p:txBody>
      </p:sp>
      <p:pic>
        <p:nvPicPr>
          <p:cNvPr id="13" name="Picture 12"/>
          <p:cNvPicPr/>
          <p:nvPr/>
        </p:nvPicPr>
        <p:blipFill>
          <a:blip r:embed="rId3"/>
          <a:stretch>
            <a:fillRect/>
          </a:stretch>
        </p:blipFill>
        <p:spPr>
          <a:xfrm>
            <a:off x="3014378" y="4189863"/>
            <a:ext cx="6163244" cy="243931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48443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Cluster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90C1A7A-78BB-48B4-B5CE-2B9C34E5E67B}"/>
              </a:ext>
            </a:extLst>
          </p:cNvPr>
          <p:cNvSpPr/>
          <p:nvPr/>
        </p:nvSpPr>
        <p:spPr>
          <a:xfrm>
            <a:off x="734349" y="1396673"/>
            <a:ext cx="10723302" cy="4570482"/>
          </a:xfrm>
          <a:prstGeom prst="rect">
            <a:avLst/>
          </a:prstGeom>
        </p:spPr>
        <p:txBody>
          <a:bodyPr wrap="square" lIns="0" tIns="0" rIns="0" bIns="0" anchor="t">
            <a:spAutoFit/>
          </a:bodyPr>
          <a:lstStyle/>
          <a:p>
            <a:pPr algn="just">
              <a:lnSpc>
                <a:spcPct val="150000"/>
              </a:lnSpc>
            </a:pPr>
            <a:r>
              <a:rPr lang="en-US" b="1" u="sng" dirty="0" smtClean="0"/>
              <a:t>K- Means Clustering Algorithm :</a:t>
            </a:r>
          </a:p>
          <a:p>
            <a:pPr marL="285750" indent="-285750" algn="just">
              <a:lnSpc>
                <a:spcPct val="150000"/>
              </a:lnSpc>
              <a:buFont typeface="Arial" panose="020B0604020202020204" pitchFamily="34" charset="0"/>
              <a:buChar char="•"/>
            </a:pPr>
            <a:r>
              <a:rPr lang="en-US" dirty="0"/>
              <a:t>K-Means algorithm is an unsupervised learning algorithm</a:t>
            </a:r>
            <a:r>
              <a:rPr lang="en-US" dirty="0" smtClean="0"/>
              <a:t>.</a:t>
            </a:r>
          </a:p>
          <a:p>
            <a:pPr marL="285750" indent="-285750" algn="just">
              <a:lnSpc>
                <a:spcPct val="150000"/>
              </a:lnSpc>
              <a:buFont typeface="Arial" panose="020B0604020202020204" pitchFamily="34" charset="0"/>
              <a:buChar char="•"/>
            </a:pPr>
            <a:r>
              <a:rPr lang="en-US" dirty="0"/>
              <a:t>It clusters, partitions or segments the available data points by means of similar characteristics based on labels</a:t>
            </a:r>
            <a:r>
              <a:rPr lang="en-US" dirty="0" smtClean="0"/>
              <a:t>.</a:t>
            </a:r>
          </a:p>
          <a:p>
            <a:pPr marL="285750" indent="-285750" algn="just">
              <a:lnSpc>
                <a:spcPct val="150000"/>
              </a:lnSpc>
              <a:buFont typeface="Arial" panose="020B0604020202020204" pitchFamily="34" charset="0"/>
              <a:buChar char="•"/>
            </a:pPr>
            <a:r>
              <a:rPr lang="en-US" dirty="0"/>
              <a:t>The available data points are divided into non-overlapping subsets called clusters without any internal cluster structure</a:t>
            </a:r>
            <a:r>
              <a:rPr lang="en-US" dirty="0" smtClean="0"/>
              <a:t>.</a:t>
            </a:r>
          </a:p>
          <a:p>
            <a:pPr marL="285750" indent="-285750" algn="just">
              <a:lnSpc>
                <a:spcPct val="150000"/>
              </a:lnSpc>
              <a:buFont typeface="Arial" panose="020B0604020202020204" pitchFamily="34" charset="0"/>
              <a:buChar char="•"/>
            </a:pPr>
            <a:r>
              <a:rPr lang="en-US" u="sng" dirty="0" smtClean="0"/>
              <a:t>Algorithm :</a:t>
            </a:r>
          </a:p>
          <a:p>
            <a:pPr marL="800100" lvl="1" indent="-342900" algn="just">
              <a:lnSpc>
                <a:spcPct val="150000"/>
              </a:lnSpc>
              <a:buFont typeface="+mj-lt"/>
              <a:buAutoNum type="arabicPeriod"/>
            </a:pPr>
            <a:r>
              <a:rPr lang="en-US" dirty="0" smtClean="0"/>
              <a:t>Randomly </a:t>
            </a:r>
            <a:r>
              <a:rPr lang="en-US" dirty="0"/>
              <a:t>placing </a:t>
            </a:r>
            <a:r>
              <a:rPr lang="en-US" i="1" dirty="0"/>
              <a:t>k</a:t>
            </a:r>
            <a:r>
              <a:rPr lang="en-US" dirty="0"/>
              <a:t> Centroids, one for each </a:t>
            </a:r>
            <a:r>
              <a:rPr lang="en-US" dirty="0" smtClean="0"/>
              <a:t>cluster</a:t>
            </a:r>
            <a:endParaRPr lang="en-US" sz="1600" dirty="0"/>
          </a:p>
          <a:p>
            <a:pPr marL="800100" lvl="1" indent="-342900" algn="just">
              <a:lnSpc>
                <a:spcPct val="150000"/>
              </a:lnSpc>
              <a:buFont typeface="+mj-lt"/>
              <a:buAutoNum type="arabicPeriod"/>
            </a:pPr>
            <a:r>
              <a:rPr lang="en-US" dirty="0" smtClean="0"/>
              <a:t>Calculate </a:t>
            </a:r>
            <a:r>
              <a:rPr lang="en-US" dirty="0"/>
              <a:t>the distance of each point from each </a:t>
            </a:r>
            <a:r>
              <a:rPr lang="en-US" dirty="0" smtClean="0"/>
              <a:t>centroid</a:t>
            </a:r>
            <a:endParaRPr lang="en-US" sz="1600" dirty="0"/>
          </a:p>
          <a:p>
            <a:pPr marL="800100" lvl="1" indent="-342900" algn="just">
              <a:lnSpc>
                <a:spcPct val="150000"/>
              </a:lnSpc>
              <a:buFont typeface="+mj-lt"/>
              <a:buAutoNum type="arabicPeriod"/>
            </a:pPr>
            <a:r>
              <a:rPr lang="en-US" dirty="0" smtClean="0"/>
              <a:t>Assign </a:t>
            </a:r>
            <a:r>
              <a:rPr lang="en-US" dirty="0"/>
              <a:t>each data point to its closest centroid, creating a </a:t>
            </a:r>
            <a:r>
              <a:rPr lang="en-US" dirty="0" smtClean="0"/>
              <a:t>cluster</a:t>
            </a:r>
            <a:endParaRPr lang="en-US" sz="1600" dirty="0"/>
          </a:p>
          <a:p>
            <a:pPr marL="800100" lvl="1" indent="-342900" algn="just">
              <a:lnSpc>
                <a:spcPct val="150000"/>
              </a:lnSpc>
              <a:buFont typeface="+mj-lt"/>
              <a:buAutoNum type="arabicPeriod"/>
            </a:pPr>
            <a:r>
              <a:rPr lang="en-US" dirty="0" smtClean="0"/>
              <a:t>Re-calculate </a:t>
            </a:r>
            <a:r>
              <a:rPr lang="en-US" dirty="0"/>
              <a:t>the position of the </a:t>
            </a:r>
            <a:r>
              <a:rPr lang="en-US" i="1" dirty="0"/>
              <a:t>k</a:t>
            </a:r>
            <a:r>
              <a:rPr lang="en-US" dirty="0"/>
              <a:t> </a:t>
            </a:r>
            <a:r>
              <a:rPr lang="en-US" dirty="0" smtClean="0"/>
              <a:t>centroids</a:t>
            </a:r>
            <a:endParaRPr lang="en-US" sz="1600" dirty="0"/>
          </a:p>
          <a:p>
            <a:pPr marL="800100" lvl="1" indent="-342900" algn="just">
              <a:lnSpc>
                <a:spcPct val="150000"/>
              </a:lnSpc>
              <a:buFont typeface="+mj-lt"/>
              <a:buAutoNum type="arabicPeriod"/>
            </a:pPr>
            <a:r>
              <a:rPr lang="en-US" dirty="0" smtClean="0"/>
              <a:t>Repeat the steps 2-4, until the centroids no longer move.</a:t>
            </a:r>
          </a:p>
        </p:txBody>
      </p:sp>
    </p:spTree>
    <p:extLst>
      <p:ext uri="{BB962C8B-B14F-4D97-AF65-F5344CB8AC3E}">
        <p14:creationId xmlns:p14="http://schemas.microsoft.com/office/powerpoint/2010/main" val="3375880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Cluster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90C1A7A-78BB-48B4-B5CE-2B9C34E5E67B}"/>
              </a:ext>
            </a:extLst>
          </p:cNvPr>
          <p:cNvSpPr/>
          <p:nvPr/>
        </p:nvSpPr>
        <p:spPr>
          <a:xfrm>
            <a:off x="734349" y="1396673"/>
            <a:ext cx="10723302" cy="1246495"/>
          </a:xfrm>
          <a:prstGeom prst="rect">
            <a:avLst/>
          </a:prstGeom>
        </p:spPr>
        <p:txBody>
          <a:bodyPr wrap="square" lIns="0" tIns="0" rIns="0" bIns="0" anchor="t">
            <a:spAutoFit/>
          </a:bodyPr>
          <a:lstStyle/>
          <a:p>
            <a:pPr marL="285750" indent="-285750" algn="just">
              <a:lnSpc>
                <a:spcPct val="150000"/>
              </a:lnSpc>
              <a:buFont typeface="Arial" panose="020B0604020202020204" pitchFamily="34" charset="0"/>
              <a:buChar char="•"/>
            </a:pPr>
            <a:r>
              <a:rPr lang="en-US" dirty="0" smtClean="0"/>
              <a:t>After applying the k-means algorithm to the data points for </a:t>
            </a:r>
            <a:r>
              <a:rPr lang="en-US" dirty="0" err="1" smtClean="0"/>
              <a:t>delhi</a:t>
            </a:r>
            <a:r>
              <a:rPr lang="en-US" dirty="0" smtClean="0"/>
              <a:t> city with a </a:t>
            </a:r>
            <a:r>
              <a:rPr lang="en-US" i="1" dirty="0" smtClean="0"/>
              <a:t>k</a:t>
            </a:r>
            <a:r>
              <a:rPr lang="en-US" dirty="0" smtClean="0"/>
              <a:t> cluster value. We got the cluster labels for each row in the </a:t>
            </a:r>
            <a:r>
              <a:rPr lang="en-US" dirty="0" err="1" smtClean="0"/>
              <a:t>delhi</a:t>
            </a:r>
            <a:r>
              <a:rPr lang="en-US" dirty="0" smtClean="0"/>
              <a:t> dataset. </a:t>
            </a:r>
          </a:p>
          <a:p>
            <a:pPr marL="285750" indent="-285750" algn="just">
              <a:lnSpc>
                <a:spcPct val="150000"/>
              </a:lnSpc>
              <a:buFont typeface="Arial" panose="020B0604020202020204" pitchFamily="34" charset="0"/>
              <a:buChar char="•"/>
            </a:pPr>
            <a:r>
              <a:rPr lang="en-US" dirty="0"/>
              <a:t>By using this cluster label, we can find the center point for each cluster to start expo in that place.</a:t>
            </a:r>
            <a:endParaRPr lang="en-US" dirty="0" smtClean="0"/>
          </a:p>
        </p:txBody>
      </p:sp>
      <p:pic>
        <p:nvPicPr>
          <p:cNvPr id="7" name="Picture 6"/>
          <p:cNvPicPr/>
          <p:nvPr/>
        </p:nvPicPr>
        <p:blipFill>
          <a:blip r:embed="rId3"/>
          <a:stretch>
            <a:fillRect/>
          </a:stretch>
        </p:blipFill>
        <p:spPr>
          <a:xfrm>
            <a:off x="2942549" y="3944205"/>
            <a:ext cx="6306901" cy="2142200"/>
          </a:xfrm>
          <a:prstGeom prst="rect">
            <a:avLst/>
          </a:prstGeom>
          <a:ln>
            <a:noFill/>
          </a:ln>
          <a:effectLst>
            <a:outerShdw blurRad="190500" algn="tl" rotWithShape="0">
              <a:srgbClr val="000000">
                <a:alpha val="70000"/>
              </a:srgbClr>
            </a:outerShdw>
          </a:effectLst>
        </p:spPr>
      </p:pic>
      <p:sp>
        <p:nvSpPr>
          <p:cNvPr id="13" name="Rectangle 12">
            <a:extLst>
              <a:ext uri="{FF2B5EF4-FFF2-40B4-BE49-F238E27FC236}">
                <a16:creationId xmlns:a16="http://schemas.microsoft.com/office/drawing/2014/main" id="{690C1A7A-78BB-48B4-B5CE-2B9C34E5E67B}"/>
              </a:ext>
            </a:extLst>
          </p:cNvPr>
          <p:cNvSpPr/>
          <p:nvPr/>
        </p:nvSpPr>
        <p:spPr>
          <a:xfrm>
            <a:off x="515983" y="3233679"/>
            <a:ext cx="10723302" cy="323486"/>
          </a:xfrm>
          <a:prstGeom prst="rect">
            <a:avLst/>
          </a:prstGeom>
        </p:spPr>
        <p:txBody>
          <a:bodyPr wrap="square" lIns="0" tIns="0" rIns="0" bIns="0" anchor="t">
            <a:spAutoFit/>
          </a:bodyPr>
          <a:lstStyle/>
          <a:p>
            <a:pPr algn="ctr">
              <a:lnSpc>
                <a:spcPct val="150000"/>
              </a:lnSpc>
            </a:pPr>
            <a:r>
              <a:rPr lang="en-US" sz="1600" b="1" dirty="0"/>
              <a:t>Fig. </a:t>
            </a:r>
            <a:r>
              <a:rPr lang="en-US" sz="1600" b="1" dirty="0" smtClean="0"/>
              <a:t>4 </a:t>
            </a:r>
            <a:r>
              <a:rPr lang="en-US" sz="1600" b="1" dirty="0"/>
              <a:t>– </a:t>
            </a:r>
            <a:r>
              <a:rPr lang="en-US" sz="1600" b="1" dirty="0" smtClean="0"/>
              <a:t>Delhi data with their Cluster labels after applying K-means algorithm</a:t>
            </a:r>
            <a:endParaRPr lang="en-US" sz="1600" b="1" dirty="0"/>
          </a:p>
        </p:txBody>
      </p:sp>
    </p:spTree>
    <p:extLst>
      <p:ext uri="{BB962C8B-B14F-4D97-AF65-F5344CB8AC3E}">
        <p14:creationId xmlns:p14="http://schemas.microsoft.com/office/powerpoint/2010/main" val="2014571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759</Words>
  <Application>Microsoft Office PowerPoint</Application>
  <PresentationFormat>Widescreen</PresentationFormat>
  <Paragraphs>89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Segoe UI</vt:lpstr>
      <vt:lpstr>Segoe UI Light</vt:lpstr>
      <vt:lpstr>Office Theme</vt:lpstr>
      <vt:lpstr>Finding The Hotspot For Mobile Phone Expo - 2020 Iyyanar M Jan 02, 2020 Advanced Data Science Capstone -Coursera</vt:lpstr>
      <vt:lpstr>Project analysis slide 2</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5</vt:lpstr>
      <vt:lpstr>Project analysis slide 3</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2020-01-02T12:19:10Z</dcterms:created>
  <dcterms:modified xsi:type="dcterms:W3CDTF">2020-01-02T13:27:31Z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