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0747-3DEB-4EE8-A97F-C17FA4369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4EE97-7856-4534-AD37-13219D569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A99C9-EDB8-4575-8B87-3D26E0F1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D48D-851F-44BA-94C4-5380947EE5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D83E0-EFD7-47EA-842F-B615D8A1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6A896-7485-4C3C-A1DF-D9E9DA2D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D8F-28DD-4FC4-8B5C-1FDB91E5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1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D4C0-A2D0-4095-890C-7EDD1906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0C961-F6CC-4E70-85B0-462E1A107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2942-C052-43AF-897B-BD0DC546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D48D-851F-44BA-94C4-5380947EE5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FE45-E146-4432-877E-4A9BC0FC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58CEB-C58B-4942-BCF6-E2BDDA21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D8F-28DD-4FC4-8B5C-1FDB91E5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6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EAD67-470B-495D-ABA9-46779E5E5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F0885-F9C5-46D1-91B6-BAA0C514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75FD-C772-40F6-98B9-BE777C48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D48D-851F-44BA-94C4-5380947EE5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C187-58EE-4873-AF6D-85E5D044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F9E35-1769-4D26-887C-2222363A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D8F-28DD-4FC4-8B5C-1FDB91E5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4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D50C-1070-4567-9186-9B333575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B0BE-2904-4DCE-824D-936C49728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47AC7-D41D-4F82-BA88-ED273BB2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D48D-851F-44BA-94C4-5380947EE5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766C8-414A-4B9B-B210-F5F12065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80DB-B6E4-469F-AE6B-A1776C0E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D8F-28DD-4FC4-8B5C-1FDB91E5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A31D-2580-41FF-AB76-18C8C5D95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0B63-38DD-4947-9A61-331DBD860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FDB3-B9C5-4B44-8528-ECD0E48F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D48D-851F-44BA-94C4-5380947EE5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BC2F5-F389-4F70-B694-2F738D58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53713-900B-4F29-BA0B-BE3AA68C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D8F-28DD-4FC4-8B5C-1FDB91E5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3C40-2690-43E6-80FE-A899E9A8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69E6-328C-4068-9D77-03B6BA61B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0C712-844D-4D41-AB4A-EAC81BB18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0E0DB-E84B-4385-8BCC-B2A59EB0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D48D-851F-44BA-94C4-5380947EE5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33388-E80C-493B-B2F3-3CFB90F0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9F9FB-54BA-4648-8387-E126B2C0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D8F-28DD-4FC4-8B5C-1FDB91E5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1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47A-CC12-492B-A0B3-79CB6113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0751C-F09F-4A73-8413-EB0D03E2F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B9A5C-F4F6-46BD-A2BD-2EDF9A428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6C374-4180-4329-936F-C5D160E9A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0BAC0-BB29-4DAF-A6C5-398CEE5F8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DF10E-26B0-4E86-A0A9-5E6A0133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D48D-851F-44BA-94C4-5380947EE5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817D3-E5B3-4C46-8206-1FF48C8A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0F1EC-318D-45EB-8FB9-FD14487E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D8F-28DD-4FC4-8B5C-1FDB91E5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5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1382-9FF7-4B79-A012-0B6BBD72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38ABC-3DEF-401B-8E08-E609081A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D48D-851F-44BA-94C4-5380947EE5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6CFE3-0FA3-4F14-946A-0A460735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3A24A-8C4E-43EE-B1D9-FE631FB3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D8F-28DD-4FC4-8B5C-1FDB91E5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5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0FCFB-8296-4130-8F9B-1D67F559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D48D-851F-44BA-94C4-5380947EE5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5A783-498C-44AB-AF8F-35DFF14B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3C9C6-0BA2-4E41-A4F8-3FD26194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D8F-28DD-4FC4-8B5C-1FDB91E5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609C-1397-4D80-9B48-148A2255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5B0A-CCB2-49ED-AF10-0FDB635A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D7E2D-34C2-44B7-B39F-0430949E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395C6-65DB-43F6-A99E-5B055A2E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D48D-851F-44BA-94C4-5380947EE5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B8381-BEA0-40D8-B0EC-E5CC5D95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4D25B-7D31-477A-B7AC-4B64770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D8F-28DD-4FC4-8B5C-1FDB91E5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3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E973-1780-487A-B94E-33EF4E88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23451-F365-4BCF-844E-2547448EC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895B5-2764-4105-A191-743B0825D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7CF5A-2208-40CE-9064-6A3574DE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D48D-851F-44BA-94C4-5380947EE5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11176-7CC3-486A-908B-A235D8F1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2E6DD-9802-4B20-A66E-327FF78F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D8F-28DD-4FC4-8B5C-1FDB91E5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9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CFA5A-06B0-4CA2-B1E5-645D6637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B08D0-2E40-4B35-A296-F8DA3838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9EA7-92ED-4789-BC97-3815C0231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D48D-851F-44BA-94C4-5380947EE5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BE36C-E3FB-4EA9-9C5D-5D0A10EFE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5AE5-67F3-4005-91CB-FB81E41B8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69D8F-28DD-4FC4-8B5C-1FDB91E5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8A21EAA-6166-4E55-B175-2C88F1BC5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0" y="0"/>
            <a:ext cx="1006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B400EE-8206-4465-B147-24C6D7985EF2}"/>
              </a:ext>
            </a:extLst>
          </p:cNvPr>
          <p:cNvSpPr txBox="1"/>
          <p:nvPr/>
        </p:nvSpPr>
        <p:spPr>
          <a:xfrm>
            <a:off x="6600825" y="4152900"/>
            <a:ext cx="333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proportion of fish that have settled, using the old (Betsy’s) and new (Patrick) values for alpha and beta</a:t>
            </a:r>
          </a:p>
        </p:txBody>
      </p:sp>
    </p:spTree>
    <p:extLst>
      <p:ext uri="{BB962C8B-B14F-4D97-AF65-F5344CB8AC3E}">
        <p14:creationId xmlns:p14="http://schemas.microsoft.com/office/powerpoint/2010/main" val="133435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2D6E472-8422-416C-9CB7-7151E8C6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0" y="0"/>
            <a:ext cx="1006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6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9D2DECA3-9D84-4739-9CB2-543B070D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0" y="0"/>
            <a:ext cx="1006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0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036ACF7-25B4-4CA0-9FEA-64682A244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0" y="0"/>
            <a:ext cx="1006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9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BBD0F98-66D3-4E9D-911A-FACF7E2F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0" y="0"/>
            <a:ext cx="1006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85161-E3F2-48BB-8B8E-1428B635F025}"/>
              </a:ext>
            </a:extLst>
          </p:cNvPr>
          <p:cNvSpPr txBox="1"/>
          <p:nvPr/>
        </p:nvSpPr>
        <p:spPr>
          <a:xfrm>
            <a:off x="8197141" y="1997839"/>
            <a:ext cx="2837803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the empirical distributions, from running the model with the current selection of basins (102 basins ~ Andy)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few basins that are &lt; mean disp. Distance and few that are between the red lines</a:t>
            </a:r>
          </a:p>
        </p:txBody>
      </p:sp>
    </p:spTree>
    <p:extLst>
      <p:ext uri="{BB962C8B-B14F-4D97-AF65-F5344CB8AC3E}">
        <p14:creationId xmlns:p14="http://schemas.microsoft.com/office/powerpoint/2010/main" val="313668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77F46E9-D733-41DA-8B3A-183D6F438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0" y="0"/>
            <a:ext cx="1006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FF61A-E8FE-460B-8E11-79A6DB620F59}"/>
              </a:ext>
            </a:extLst>
          </p:cNvPr>
          <p:cNvSpPr txBox="1"/>
          <p:nvPr/>
        </p:nvSpPr>
        <p:spPr>
          <a:xfrm>
            <a:off x="6096000" y="1536200"/>
            <a:ext cx="28378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shows all fish, homing and straying  </a:t>
            </a:r>
          </a:p>
        </p:txBody>
      </p:sp>
    </p:spTree>
    <p:extLst>
      <p:ext uri="{BB962C8B-B14F-4D97-AF65-F5344CB8AC3E}">
        <p14:creationId xmlns:p14="http://schemas.microsoft.com/office/powerpoint/2010/main" val="256612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71041A7-8874-4B9D-B488-E1D25D42D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0" y="0"/>
            <a:ext cx="1006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DED481-BD2A-4064-B4DE-82057E5B4661}"/>
              </a:ext>
            </a:extLst>
          </p:cNvPr>
          <p:cNvSpPr txBox="1"/>
          <p:nvPr/>
        </p:nvSpPr>
        <p:spPr>
          <a:xfrm>
            <a:off x="6924675" y="3105834"/>
            <a:ext cx="28378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zoomed in view of the previous graph</a:t>
            </a:r>
          </a:p>
        </p:txBody>
      </p:sp>
    </p:spTree>
    <p:extLst>
      <p:ext uri="{BB962C8B-B14F-4D97-AF65-F5344CB8AC3E}">
        <p14:creationId xmlns:p14="http://schemas.microsoft.com/office/powerpoint/2010/main" val="50478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AD3F3CAE-DEA3-4FE3-83CC-11E4AD0F2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0" y="0"/>
            <a:ext cx="1006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9C293-F77A-43D1-B2C7-BF64B9EA33E9}"/>
              </a:ext>
            </a:extLst>
          </p:cNvPr>
          <p:cNvSpPr txBox="1"/>
          <p:nvPr/>
        </p:nvSpPr>
        <p:spPr>
          <a:xfrm>
            <a:off x="7267853" y="1909062"/>
            <a:ext cx="3225553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shows all fish, homing and straying.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happens if we eliminate parameter Y, and put ALL fish into the dispersal equation?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re-estimate alpha and beta (dotted 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empirical distribution in Magenta</a:t>
            </a:r>
          </a:p>
        </p:txBody>
      </p:sp>
    </p:spTree>
    <p:extLst>
      <p:ext uri="{BB962C8B-B14F-4D97-AF65-F5344CB8AC3E}">
        <p14:creationId xmlns:p14="http://schemas.microsoft.com/office/powerpoint/2010/main" val="72201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8D7F9D6-1DAF-44F0-9995-62BF38AF8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0" y="0"/>
            <a:ext cx="1006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4178F2-7DCC-43DE-BFDF-69113835B2E5}"/>
              </a:ext>
            </a:extLst>
          </p:cNvPr>
          <p:cNvSpPr txBox="1"/>
          <p:nvPr/>
        </p:nvSpPr>
        <p:spPr>
          <a:xfrm>
            <a:off x="7250097" y="3560308"/>
            <a:ext cx="283780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zoomed in version of the previous graph.</a:t>
            </a:r>
          </a:p>
        </p:txBody>
      </p:sp>
    </p:spTree>
    <p:extLst>
      <p:ext uri="{BB962C8B-B14F-4D97-AF65-F5344CB8AC3E}">
        <p14:creationId xmlns:p14="http://schemas.microsoft.com/office/powerpoint/2010/main" val="334779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22CBA-BC4D-4335-8378-C4B1ABE8E96A}"/>
              </a:ext>
            </a:extLst>
          </p:cNvPr>
          <p:cNvSpPr txBox="1"/>
          <p:nvPr/>
        </p:nvSpPr>
        <p:spPr>
          <a:xfrm>
            <a:off x="1882067" y="461639"/>
            <a:ext cx="8859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Suggestion: Allow Natal straying = Yes, but put ALL fish into dispersal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This would eliminate an artificial separation in the model between homers and strayers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Empirically, this seems like it will have more fish homing, and fewer long-distance strayers compared to the current set-up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might result in higher levels of straying in very close catchments compared to the current set-up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0AA81-D6FC-4651-926F-C9CDF212BEF2}"/>
              </a:ext>
            </a:extLst>
          </p:cNvPr>
          <p:cNvSpPr txBox="1"/>
          <p:nvPr/>
        </p:nvSpPr>
        <p:spPr>
          <a:xfrm>
            <a:off x="1882067" y="2365899"/>
            <a:ext cx="77590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Math:</a:t>
            </a:r>
          </a:p>
          <a:p>
            <a:r>
              <a:rPr lang="en-US" dirty="0"/>
              <a:t>In the equations for immigrants, </a:t>
            </a:r>
            <a:r>
              <a:rPr lang="en-US" dirty="0" err="1"/>
              <a:t>emmigrants</a:t>
            </a:r>
            <a:r>
              <a:rPr lang="en-US" dirty="0"/>
              <a:t>, and homers, </a:t>
            </a:r>
            <a:r>
              <a:rPr lang="el-GR" dirty="0"/>
              <a:t>γ</a:t>
            </a:r>
            <a:r>
              <a:rPr lang="en-US" dirty="0"/>
              <a:t> = 1, therefore:</a:t>
            </a:r>
          </a:p>
          <a:p>
            <a:endParaRPr lang="en-US" dirty="0"/>
          </a:p>
          <a:p>
            <a:r>
              <a:rPr lang="en-US" dirty="0"/>
              <a:t>Emigration from a catchment:</a:t>
            </a:r>
          </a:p>
          <a:p>
            <a:r>
              <a:rPr lang="en-US" dirty="0"/>
              <a:t>All fish will be treated as emigrants, so:</a:t>
            </a:r>
          </a:p>
          <a:p>
            <a:r>
              <a:rPr lang="en-US" i="1" dirty="0" err="1"/>
              <a:t>Ej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)=</a:t>
            </a:r>
            <a:r>
              <a:rPr lang="el-GR" dirty="0"/>
              <a:t>γ </a:t>
            </a:r>
            <a:r>
              <a:rPr lang="en-US" i="1" dirty="0"/>
              <a:t>N j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 becomes  </a:t>
            </a:r>
            <a:r>
              <a:rPr lang="en-US" i="1" dirty="0" err="1"/>
              <a:t>Ej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)=</a:t>
            </a:r>
            <a:r>
              <a:rPr lang="el-GR" dirty="0"/>
              <a:t> </a:t>
            </a:r>
            <a:r>
              <a:rPr lang="en-US" i="1" dirty="0"/>
              <a:t>N j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Homing to a catchment:</a:t>
            </a:r>
          </a:p>
          <a:p>
            <a:r>
              <a:rPr lang="en-US" dirty="0"/>
              <a:t>All fish are treated as emigrants, so:</a:t>
            </a:r>
          </a:p>
          <a:p>
            <a:r>
              <a:rPr lang="en-US" i="1" dirty="0"/>
              <a:t>Ni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−1)⋅(1−</a:t>
            </a:r>
            <a:r>
              <a:rPr lang="el-GR" dirty="0"/>
              <a:t>γ )</a:t>
            </a:r>
            <a:r>
              <a:rPr lang="en-US" dirty="0"/>
              <a:t>  becomes </a:t>
            </a:r>
            <a:r>
              <a:rPr lang="en-US" i="1" dirty="0"/>
              <a:t>Ni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−1)⋅(1−</a:t>
            </a:r>
            <a:r>
              <a:rPr lang="en-US" dirty="0">
                <a:highlight>
                  <a:srgbClr val="FFFF00"/>
                </a:highlight>
              </a:rPr>
              <a:t>1</a:t>
            </a:r>
            <a:r>
              <a:rPr lang="el-GR" dirty="0">
                <a:highlight>
                  <a:srgbClr val="FFFF00"/>
                </a:highlight>
              </a:rPr>
              <a:t> </a:t>
            </a:r>
            <a:r>
              <a:rPr lang="el-GR" dirty="0"/>
              <a:t>)</a:t>
            </a:r>
            <a:endParaRPr lang="en-US" dirty="0"/>
          </a:p>
          <a:p>
            <a:r>
              <a:rPr lang="en-US" i="1" dirty="0"/>
              <a:t>Ni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−1)⋅(1−</a:t>
            </a:r>
            <a:r>
              <a:rPr lang="en-US" dirty="0">
                <a:highlight>
                  <a:srgbClr val="FFFF00"/>
                </a:highlight>
              </a:rPr>
              <a:t>1</a:t>
            </a:r>
            <a:r>
              <a:rPr lang="el-GR" dirty="0">
                <a:highlight>
                  <a:srgbClr val="FFFF00"/>
                </a:highlight>
              </a:rPr>
              <a:t> </a:t>
            </a:r>
            <a:r>
              <a:rPr lang="el-GR" dirty="0"/>
              <a:t>)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D1EB7-A8DC-4CF2-A40E-02E70BEE3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56" y="5624443"/>
            <a:ext cx="5220068" cy="683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C88F7-A371-44DA-B02B-5AFEFEC5E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5624442"/>
            <a:ext cx="5220068" cy="6831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A76DA5-A9FA-47D3-B6A6-50C5E8038AFB}"/>
              </a:ext>
            </a:extLst>
          </p:cNvPr>
          <p:cNvCxnSpPr>
            <a:cxnSpLocks/>
          </p:cNvCxnSpPr>
          <p:nvPr/>
        </p:nvCxnSpPr>
        <p:spPr>
          <a:xfrm flipV="1">
            <a:off x="6995604" y="5726097"/>
            <a:ext cx="1296140" cy="2909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BF4D5E-DECC-4F6E-B8A0-42E55090B7EC}"/>
              </a:ext>
            </a:extLst>
          </p:cNvPr>
          <p:cNvCxnSpPr>
            <a:cxnSpLocks/>
          </p:cNvCxnSpPr>
          <p:nvPr/>
        </p:nvCxnSpPr>
        <p:spPr>
          <a:xfrm flipV="1">
            <a:off x="9463596" y="5797119"/>
            <a:ext cx="177554" cy="219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7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888E94-30CC-4B38-B0BB-CA1254B98C54}"/>
              </a:ext>
            </a:extLst>
          </p:cNvPr>
          <p:cNvSpPr txBox="1"/>
          <p:nvPr/>
        </p:nvSpPr>
        <p:spPr>
          <a:xfrm>
            <a:off x="2734322" y="1074198"/>
            <a:ext cx="53088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from the survey would no longer be needed in any of the dispersal and population equations directly.</a:t>
            </a:r>
          </a:p>
          <a:p>
            <a:endParaRPr lang="en-US" dirty="0"/>
          </a:p>
          <a:p>
            <a:r>
              <a:rPr lang="en-US" dirty="0"/>
              <a:t>It would instead be used for estimating alpha and beta.</a:t>
            </a:r>
          </a:p>
          <a:p>
            <a:endParaRPr lang="en-US" dirty="0"/>
          </a:p>
          <a:p>
            <a:r>
              <a:rPr lang="en-US" dirty="0"/>
              <a:t>At mean dispersal distance, </a:t>
            </a:r>
          </a:p>
          <a:p>
            <a:r>
              <a:rPr lang="en-US" dirty="0"/>
              <a:t>Probability of settling = 0.5 * y</a:t>
            </a:r>
          </a:p>
          <a:p>
            <a:r>
              <a:rPr lang="en-US" dirty="0"/>
              <a:t>proportion of fish settled = (1- y) + 0.5 * y</a:t>
            </a:r>
          </a:p>
          <a:p>
            <a:endParaRPr lang="en-US" dirty="0"/>
          </a:p>
          <a:p>
            <a:r>
              <a:rPr lang="en-US" dirty="0"/>
              <a:t>At “max” dispersal distance,</a:t>
            </a:r>
          </a:p>
          <a:p>
            <a:r>
              <a:rPr lang="en-US" dirty="0"/>
              <a:t>Probability of settling = 0.1 * y</a:t>
            </a:r>
          </a:p>
          <a:p>
            <a:r>
              <a:rPr lang="en-US" dirty="0"/>
              <a:t>Proportion of fish settled = (1-y) + 0.9 * y</a:t>
            </a:r>
          </a:p>
        </p:txBody>
      </p:sp>
    </p:spTree>
    <p:extLst>
      <p:ext uri="{BB962C8B-B14F-4D97-AF65-F5344CB8AC3E}">
        <p14:creationId xmlns:p14="http://schemas.microsoft.com/office/powerpoint/2010/main" val="396404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46C7C294-57A3-4A00-B9BB-823BA9318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0" y="0"/>
            <a:ext cx="1006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2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391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O'Malley</dc:creator>
  <cp:lastModifiedBy>Andrew O'Malley</cp:lastModifiedBy>
  <cp:revision>16</cp:revision>
  <dcterms:created xsi:type="dcterms:W3CDTF">2020-11-25T17:43:44Z</dcterms:created>
  <dcterms:modified xsi:type="dcterms:W3CDTF">2020-11-26T14:22:02Z</dcterms:modified>
</cp:coreProperties>
</file>