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5321300" cy="7556500"/>
  <p:notesSz cx="6858000" cy="9144000"/>
  <p:embeddedFontLst>
    <p:embeddedFont>
      <p:font typeface="Arial Nova Condensed Bold" charset="1" panose="020B0806020202020204"/>
      <p:regular r:id="rId22"/>
    </p:embeddedFont>
    <p:embeddedFont>
      <p:font typeface="More Sugar Thin" charset="1" panose="00000000000000000000"/>
      <p:regular r:id="rId23"/>
    </p:embeddedFont>
    <p:embeddedFont>
      <p:font typeface="Arial Nova Condensed" charset="1" panose="020B0506020202020204"/>
      <p:regular r:id="rId24"/>
    </p:embeddedFont>
    <p:embeddedFont>
      <p:font typeface="Arial Nova Condensed Italics" charset="1" panose="020B0506020202090204"/>
      <p:regular r:id="rId25"/>
    </p:embeddedFont>
    <p:embeddedFont>
      <p:font typeface="Arial Nova Condensed Light Italics" charset="1" panose="020B030602020209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6.fntdata"/><Relationship Id="rId8" Type="http://schemas.openxmlformats.org/officeDocument/2006/relationships/slide" Target="slides/slide3.xml"/><Relationship Id="rId21" Type="http://schemas.openxmlformats.org/officeDocument/2006/relationships/slide" Target="slides/slide16.xml"/><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5.fntdata"/><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5.xml"/><Relationship Id="rId29" Type="http://schemas.openxmlformats.org/officeDocument/2006/relationships/customXml" Target="../customXml/item3.xml"/><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font" Target="fonts/font24.fntdata"/><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font" Target="fonts/font23.fntdata"/><Relationship Id="rId5" Type="http://schemas.openxmlformats.org/officeDocument/2006/relationships/tableStyles" Target="tableStyles.xml"/><Relationship Id="rId28"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 Id="rId27" Type="http://schemas.openxmlformats.org/officeDocument/2006/relationships/customXml" Target="../customXml/item1.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jpeg" Type="http://schemas.openxmlformats.org/officeDocument/2006/relationships/image"/><Relationship Id="rId5" Target="https://phoneimpact.inria.fr"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 Id="rId7" Target="../media/image12.jpeg" Type="http://schemas.openxmlformats.org/officeDocument/2006/relationships/image"/><Relationship Id="rId8" Target="../media/image13.jpeg" Type="http://schemas.openxmlformats.org/officeDocument/2006/relationships/image"/><Relationship Id="rId9" Target="../media/image1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 Id="rId4" Target="../media/image10.jpeg" Type="http://schemas.openxmlformats.org/officeDocument/2006/relationships/image"/><Relationship Id="rId5" Target="../media/image1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 Id="rId4" Target="../media/image2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Freeform 3" id="3"/>
          <p:cNvSpPr/>
          <p:nvPr/>
        </p:nvSpPr>
        <p:spPr>
          <a:xfrm flipH="false" flipV="false" rot="0">
            <a:off x="371052" y="1953244"/>
            <a:ext cx="4585897" cy="3437512"/>
          </a:xfrm>
          <a:custGeom>
            <a:avLst/>
            <a:gdLst/>
            <a:ahLst/>
            <a:cxnLst/>
            <a:rect r="r" b="b" t="t" l="l"/>
            <a:pathLst>
              <a:path h="3437512" w="4585897">
                <a:moveTo>
                  <a:pt x="0" y="0"/>
                </a:moveTo>
                <a:lnTo>
                  <a:pt x="4585896" y="0"/>
                </a:lnTo>
                <a:lnTo>
                  <a:pt x="4585896" y="3437512"/>
                </a:lnTo>
                <a:lnTo>
                  <a:pt x="0" y="3437512"/>
                </a:lnTo>
                <a:lnTo>
                  <a:pt x="0" y="0"/>
                </a:lnTo>
                <a:close/>
              </a:path>
            </a:pathLst>
          </a:custGeom>
          <a:blipFill>
            <a:blip r:embed="rId3"/>
            <a:stretch>
              <a:fillRect l="0" t="0" r="0" b="0"/>
            </a:stretch>
          </a:blipFill>
        </p:spPr>
      </p:sp>
      <p:grpSp>
        <p:nvGrpSpPr>
          <p:cNvPr name="Group 4" id="4"/>
          <p:cNvGrpSpPr/>
          <p:nvPr/>
        </p:nvGrpSpPr>
        <p:grpSpPr>
          <a:xfrm rot="0">
            <a:off x="532800" y="6217142"/>
            <a:ext cx="1413013" cy="702058"/>
            <a:chOff x="0" y="0"/>
            <a:chExt cx="1884017" cy="936077"/>
          </a:xfrm>
        </p:grpSpPr>
        <p:sp>
          <p:nvSpPr>
            <p:cNvPr name="Freeform 5" id="5"/>
            <p:cNvSpPr/>
            <p:nvPr/>
          </p:nvSpPr>
          <p:spPr>
            <a:xfrm flipH="false" flipV="false" rot="0">
              <a:off x="0" y="0"/>
              <a:ext cx="333797" cy="315237"/>
            </a:xfrm>
            <a:custGeom>
              <a:avLst/>
              <a:gdLst/>
              <a:ahLst/>
              <a:cxnLst/>
              <a:rect r="r" b="b" t="t" l="l"/>
              <a:pathLst>
                <a:path h="315237" w="333797">
                  <a:moveTo>
                    <a:pt x="0" y="0"/>
                  </a:moveTo>
                  <a:lnTo>
                    <a:pt x="333797" y="0"/>
                  </a:lnTo>
                  <a:lnTo>
                    <a:pt x="333797" y="315237"/>
                  </a:lnTo>
                  <a:lnTo>
                    <a:pt x="0" y="315237"/>
                  </a:lnTo>
                  <a:lnTo>
                    <a:pt x="0" y="0"/>
                  </a:lnTo>
                  <a:close/>
                </a:path>
              </a:pathLst>
            </a:custGeom>
            <a:blipFill>
              <a:blip r:embed="rId4"/>
              <a:stretch>
                <a:fillRect l="0" t="-1824" r="0" b="-1824"/>
              </a:stretch>
            </a:blipFill>
          </p:spPr>
        </p:sp>
        <p:sp>
          <p:nvSpPr>
            <p:cNvPr name="Freeform 6" id="6"/>
            <p:cNvSpPr/>
            <p:nvPr/>
          </p:nvSpPr>
          <p:spPr>
            <a:xfrm flipH="false" flipV="false" rot="0">
              <a:off x="40036" y="346095"/>
              <a:ext cx="288461" cy="278306"/>
            </a:xfrm>
            <a:custGeom>
              <a:avLst/>
              <a:gdLst/>
              <a:ahLst/>
              <a:cxnLst/>
              <a:rect r="r" b="b" t="t" l="l"/>
              <a:pathLst>
                <a:path h="278306" w="288461">
                  <a:moveTo>
                    <a:pt x="0" y="0"/>
                  </a:moveTo>
                  <a:lnTo>
                    <a:pt x="288461" y="0"/>
                  </a:lnTo>
                  <a:lnTo>
                    <a:pt x="288461" y="278306"/>
                  </a:lnTo>
                  <a:lnTo>
                    <a:pt x="0" y="278306"/>
                  </a:lnTo>
                  <a:lnTo>
                    <a:pt x="0" y="0"/>
                  </a:lnTo>
                  <a:close/>
                </a:path>
              </a:pathLst>
            </a:custGeom>
            <a:blipFill>
              <a:blip r:embed="rId5"/>
              <a:stretch>
                <a:fillRect l="0" t="-1824" r="0" b="-1824"/>
              </a:stretch>
            </a:blipFill>
          </p:spPr>
        </p:sp>
        <p:sp>
          <p:nvSpPr>
            <p:cNvPr name="Freeform 7" id="7"/>
            <p:cNvSpPr/>
            <p:nvPr/>
          </p:nvSpPr>
          <p:spPr>
            <a:xfrm flipH="false" flipV="false" rot="0">
              <a:off x="6219" y="658137"/>
              <a:ext cx="322278" cy="277940"/>
            </a:xfrm>
            <a:custGeom>
              <a:avLst/>
              <a:gdLst/>
              <a:ahLst/>
              <a:cxnLst/>
              <a:rect r="r" b="b" t="t" l="l"/>
              <a:pathLst>
                <a:path h="277940" w="322278">
                  <a:moveTo>
                    <a:pt x="0" y="0"/>
                  </a:moveTo>
                  <a:lnTo>
                    <a:pt x="322278" y="0"/>
                  </a:lnTo>
                  <a:lnTo>
                    <a:pt x="322278" y="277940"/>
                  </a:lnTo>
                  <a:lnTo>
                    <a:pt x="0" y="277940"/>
                  </a:lnTo>
                  <a:lnTo>
                    <a:pt x="0" y="0"/>
                  </a:lnTo>
                  <a:close/>
                </a:path>
              </a:pathLst>
            </a:custGeom>
            <a:blipFill>
              <a:blip r:embed="rId6"/>
              <a:stretch>
                <a:fillRect l="0" t="-1824" r="0" b="-1824"/>
              </a:stretch>
            </a:blipFill>
          </p:spPr>
        </p:sp>
        <p:sp>
          <p:nvSpPr>
            <p:cNvPr name="TextBox 8" id="8"/>
            <p:cNvSpPr txBox="true"/>
            <p:nvPr/>
          </p:nvSpPr>
          <p:spPr>
            <a:xfrm rot="0">
              <a:off x="398112" y="64743"/>
              <a:ext cx="1485906" cy="213783"/>
            </a:xfrm>
            <a:prstGeom prst="rect">
              <a:avLst/>
            </a:prstGeom>
          </p:spPr>
          <p:txBody>
            <a:bodyPr anchor="t" rtlCol="false" tIns="0" lIns="0" bIns="0" rIns="0">
              <a:spAutoFit/>
            </a:bodyPr>
            <a:lstStyle/>
            <a:p>
              <a:pPr algn="l">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Joueur·euses : 3 à 5</a:t>
              </a:r>
            </a:p>
          </p:txBody>
        </p:sp>
        <p:sp>
          <p:nvSpPr>
            <p:cNvPr name="TextBox 9" id="9"/>
            <p:cNvSpPr txBox="true"/>
            <p:nvPr/>
          </p:nvSpPr>
          <p:spPr>
            <a:xfrm rot="0">
              <a:off x="398112" y="375674"/>
              <a:ext cx="1345824" cy="213783"/>
            </a:xfrm>
            <a:prstGeom prst="rect">
              <a:avLst/>
            </a:prstGeom>
          </p:spPr>
          <p:txBody>
            <a:bodyPr anchor="t" rtlCol="false" tIns="0" lIns="0" bIns="0" rIns="0">
              <a:spAutoFit/>
            </a:bodyPr>
            <a:lstStyle/>
            <a:p>
              <a:pPr algn="l">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Âge : 14+</a:t>
              </a:r>
            </a:p>
          </p:txBody>
        </p:sp>
        <p:sp>
          <p:nvSpPr>
            <p:cNvPr name="TextBox 10" id="10"/>
            <p:cNvSpPr txBox="true"/>
            <p:nvPr/>
          </p:nvSpPr>
          <p:spPr>
            <a:xfrm rot="0">
              <a:off x="398112" y="687533"/>
              <a:ext cx="1345824" cy="213783"/>
            </a:xfrm>
            <a:prstGeom prst="rect">
              <a:avLst/>
            </a:prstGeom>
          </p:spPr>
          <p:txBody>
            <a:bodyPr anchor="t" rtlCol="false" tIns="0" lIns="0" bIns="0" rIns="0">
              <a:spAutoFit/>
            </a:bodyPr>
            <a:lstStyle/>
            <a:p>
              <a:pPr algn="l">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Durée : 40 min</a:t>
              </a:r>
            </a:p>
          </p:txBody>
        </p:sp>
      </p:grpSp>
      <p:sp>
        <p:nvSpPr>
          <p:cNvPr name="Freeform 11" id="11"/>
          <p:cNvSpPr/>
          <p:nvPr/>
        </p:nvSpPr>
        <p:spPr>
          <a:xfrm flipH="false" flipV="false" rot="0">
            <a:off x="2889425" y="6361761"/>
            <a:ext cx="1905775" cy="557439"/>
          </a:xfrm>
          <a:custGeom>
            <a:avLst/>
            <a:gdLst/>
            <a:ahLst/>
            <a:cxnLst/>
            <a:rect r="r" b="b" t="t" l="l"/>
            <a:pathLst>
              <a:path h="557439" w="1905775">
                <a:moveTo>
                  <a:pt x="0" y="0"/>
                </a:moveTo>
                <a:lnTo>
                  <a:pt x="1905775" y="0"/>
                </a:lnTo>
                <a:lnTo>
                  <a:pt x="1905775" y="557439"/>
                </a:lnTo>
                <a:lnTo>
                  <a:pt x="0" y="557439"/>
                </a:lnTo>
                <a:lnTo>
                  <a:pt x="0" y="0"/>
                </a:lnTo>
                <a:close/>
              </a:path>
            </a:pathLst>
          </a:custGeom>
          <a:blipFill>
            <a:blip r:embed="rId7"/>
            <a:stretch>
              <a:fillRect l="0" t="0" r="0" b="0"/>
            </a:stretch>
          </a:blipFill>
        </p:spPr>
      </p:sp>
      <p:sp>
        <p:nvSpPr>
          <p:cNvPr name="TextBox 12" id="12"/>
          <p:cNvSpPr txBox="true"/>
          <p:nvPr/>
        </p:nvSpPr>
        <p:spPr>
          <a:xfrm rot="0">
            <a:off x="838549" y="1374116"/>
            <a:ext cx="3650903" cy="738760"/>
          </a:xfrm>
          <a:prstGeom prst="rect">
            <a:avLst/>
          </a:prstGeom>
        </p:spPr>
        <p:txBody>
          <a:bodyPr anchor="t" rtlCol="false" tIns="0" lIns="0" bIns="0" rIns="0">
            <a:spAutoFit/>
          </a:bodyPr>
          <a:lstStyle/>
          <a:p>
            <a:pPr algn="ctr">
              <a:lnSpc>
                <a:spcPts val="6005"/>
              </a:lnSpc>
            </a:pPr>
            <a:r>
              <a:rPr lang="en-US" sz="4289">
                <a:solidFill>
                  <a:srgbClr val="000000"/>
                </a:solidFill>
                <a:latin typeface="More Sugar Thin"/>
                <a:ea typeface="More Sugar Thin"/>
                <a:cs typeface="More Sugar Thin"/>
                <a:sym typeface="More Sugar Thin"/>
              </a:rPr>
              <a:t>Livret de règles</a:t>
            </a:r>
          </a:p>
        </p:txBody>
      </p:sp>
      <p:sp>
        <p:nvSpPr>
          <p:cNvPr name="TextBox 13" id="13"/>
          <p:cNvSpPr txBox="true"/>
          <p:nvPr/>
        </p:nvSpPr>
        <p:spPr>
          <a:xfrm rot="0">
            <a:off x="568800" y="5898733"/>
            <a:ext cx="900112" cy="266617"/>
          </a:xfrm>
          <a:prstGeom prst="rect">
            <a:avLst/>
          </a:prstGeom>
        </p:spPr>
        <p:txBody>
          <a:bodyPr anchor="t" rtlCol="false" tIns="0" lIns="0" bIns="0" rIns="0">
            <a:spAutoFit/>
          </a:bodyPr>
          <a:lstStyle/>
          <a:p>
            <a:pPr algn="ctr">
              <a:lnSpc>
                <a:spcPts val="2104"/>
              </a:lnSpc>
            </a:pPr>
            <a:r>
              <a:rPr lang="en-US" sz="1503" b="true">
                <a:solidFill>
                  <a:srgbClr val="000000"/>
                </a:solidFill>
                <a:latin typeface="Arial Nova Condensed Bold"/>
                <a:ea typeface="Arial Nova Condensed Bold"/>
                <a:cs typeface="Arial Nova Condensed Bold"/>
                <a:sym typeface="Arial Nova Condensed Bold"/>
              </a:rPr>
              <a:t>Jeu sérieux</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grpSp>
        <p:nvGrpSpPr>
          <p:cNvPr name="Group 3" id="3"/>
          <p:cNvGrpSpPr/>
          <p:nvPr/>
        </p:nvGrpSpPr>
        <p:grpSpPr>
          <a:xfrm rot="0">
            <a:off x="1661407" y="532800"/>
            <a:ext cx="2005187" cy="482767"/>
            <a:chOff x="0" y="0"/>
            <a:chExt cx="1019655" cy="245491"/>
          </a:xfrm>
        </p:grpSpPr>
        <p:sp>
          <p:nvSpPr>
            <p:cNvPr name="Freeform 4" id="4"/>
            <p:cNvSpPr/>
            <p:nvPr/>
          </p:nvSpPr>
          <p:spPr>
            <a:xfrm flipH="false" flipV="false" rot="0">
              <a:off x="0" y="0"/>
              <a:ext cx="1019655" cy="245491"/>
            </a:xfrm>
            <a:custGeom>
              <a:avLst/>
              <a:gdLst/>
              <a:ahLst/>
              <a:cxnLst/>
              <a:rect r="r" b="b" t="t" l="l"/>
              <a:pathLst>
                <a:path h="245491" w="1019655">
                  <a:moveTo>
                    <a:pt x="34749" y="0"/>
                  </a:moveTo>
                  <a:lnTo>
                    <a:pt x="984906" y="0"/>
                  </a:lnTo>
                  <a:cubicBezTo>
                    <a:pt x="1004097" y="0"/>
                    <a:pt x="1019655" y="15557"/>
                    <a:pt x="1019655" y="34749"/>
                  </a:cubicBezTo>
                  <a:lnTo>
                    <a:pt x="1019655" y="210743"/>
                  </a:lnTo>
                  <a:cubicBezTo>
                    <a:pt x="1019655" y="219958"/>
                    <a:pt x="1015994" y="228797"/>
                    <a:pt x="1009477" y="235313"/>
                  </a:cubicBezTo>
                  <a:cubicBezTo>
                    <a:pt x="1002960" y="241830"/>
                    <a:pt x="994122" y="245491"/>
                    <a:pt x="984906" y="245491"/>
                  </a:cubicBezTo>
                  <a:lnTo>
                    <a:pt x="34749" y="245491"/>
                  </a:lnTo>
                  <a:cubicBezTo>
                    <a:pt x="25533" y="245491"/>
                    <a:pt x="16694" y="241830"/>
                    <a:pt x="10178" y="235313"/>
                  </a:cubicBezTo>
                  <a:cubicBezTo>
                    <a:pt x="3661" y="228797"/>
                    <a:pt x="0" y="219958"/>
                    <a:pt x="0" y="210743"/>
                  </a:cubicBezTo>
                  <a:lnTo>
                    <a:pt x="0" y="34749"/>
                  </a:lnTo>
                  <a:cubicBezTo>
                    <a:pt x="0" y="25533"/>
                    <a:pt x="3661" y="16694"/>
                    <a:pt x="10178" y="10178"/>
                  </a:cubicBezTo>
                  <a:cubicBezTo>
                    <a:pt x="16694" y="3661"/>
                    <a:pt x="25533" y="0"/>
                    <a:pt x="34749" y="0"/>
                  </a:cubicBez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104775"/>
              <a:ext cx="1019655" cy="140716"/>
            </a:xfrm>
            <a:prstGeom prst="rect">
              <a:avLst/>
            </a:prstGeom>
          </p:spPr>
          <p:txBody>
            <a:bodyPr anchor="ctr" rtlCol="false" tIns="0" lIns="0" bIns="0" rIns="0"/>
            <a:lstStyle/>
            <a:p>
              <a:pPr algn="ctr">
                <a:lnSpc>
                  <a:spcPts val="854"/>
                </a:lnSpc>
              </a:pPr>
              <a:r>
                <a:rPr lang="en-US" b="true" sz="1709">
                  <a:solidFill>
                    <a:srgbClr val="000000"/>
                  </a:solidFill>
                  <a:latin typeface="Arial Nova Condensed Bold"/>
                  <a:ea typeface="Arial Nova Condensed Bold"/>
                  <a:cs typeface="Arial Nova Condensed Bold"/>
                  <a:sym typeface="Arial Nova Condensed Bold"/>
                </a:rPr>
                <a:t>3</a:t>
              </a:r>
              <a:r>
                <a:rPr lang="en-US" b="true" sz="1709">
                  <a:solidFill>
                    <a:srgbClr val="000000"/>
                  </a:solidFill>
                  <a:latin typeface="Arial Nova Condensed Bold"/>
                  <a:ea typeface="Arial Nova Condensed Bold"/>
                  <a:cs typeface="Arial Nova Condensed Bold"/>
                  <a:sym typeface="Arial Nova Condensed Bold"/>
                </a:rPr>
                <a:t>. Mise en place</a:t>
              </a:r>
            </a:p>
          </p:txBody>
        </p:sp>
      </p:grpSp>
      <p:grpSp>
        <p:nvGrpSpPr>
          <p:cNvPr name="Group 6" id="6"/>
          <p:cNvGrpSpPr/>
          <p:nvPr/>
        </p:nvGrpSpPr>
        <p:grpSpPr>
          <a:xfrm rot="0">
            <a:off x="586556" y="4622893"/>
            <a:ext cx="4208644" cy="1870971"/>
            <a:chOff x="0" y="0"/>
            <a:chExt cx="5611526" cy="2494628"/>
          </a:xfrm>
        </p:grpSpPr>
        <p:sp>
          <p:nvSpPr>
            <p:cNvPr name="TextBox 7" id="7"/>
            <p:cNvSpPr txBox="true"/>
            <p:nvPr/>
          </p:nvSpPr>
          <p:spPr>
            <a:xfrm rot="0">
              <a:off x="0" y="-28575"/>
              <a:ext cx="5611526" cy="2509308"/>
            </a:xfrm>
            <a:prstGeom prst="rect">
              <a:avLst/>
            </a:prstGeom>
          </p:spPr>
          <p:txBody>
            <a:bodyPr anchor="t" rtlCol="false" tIns="0" lIns="0" bIns="0" rIns="0">
              <a:spAutoFit/>
            </a:bodyPr>
            <a:lstStyle/>
            <a:p>
              <a:pPr algn="l">
                <a:lnSpc>
                  <a:spcPts val="1400"/>
                </a:lnSpc>
              </a:pPr>
              <a:r>
                <a:rPr lang="en-US" sz="1000" b="true">
                  <a:solidFill>
                    <a:srgbClr val="000000"/>
                  </a:solidFill>
                  <a:latin typeface="Arial Nova Condensed Bold"/>
                  <a:ea typeface="Arial Nova Condensed Bold"/>
                  <a:cs typeface="Arial Nova Condensed Bold"/>
                  <a:sym typeface="Arial Nova Condensed Bold"/>
                </a:rPr>
                <a:t>ÉTAPE 1 :</a:t>
              </a:r>
            </a:p>
            <a:p>
              <a:pPr algn="l">
                <a:lnSpc>
                  <a:spcPts val="1400"/>
                </a:lnSpc>
                <a:spcBef>
                  <a:spcPct val="0"/>
                </a:spcBef>
              </a:pPr>
              <a:r>
                <a:rPr lang="en-US" sz="1000">
                  <a:solidFill>
                    <a:srgbClr val="000000"/>
                  </a:solidFill>
                  <a:latin typeface="Arial Nova Condensed"/>
                  <a:ea typeface="Arial Nova Condensed"/>
                  <a:cs typeface="Arial Nova Condensed"/>
                  <a:sym typeface="Arial Nova Condensed"/>
                </a:rPr>
                <a:t>Mélangez les cartes </a:t>
              </a:r>
              <a:r>
                <a:rPr lang="en-US" b="true" sz="1000">
                  <a:solidFill>
                    <a:srgbClr val="000000"/>
                  </a:solidFill>
                  <a:latin typeface="Arial Nova Condensed Bold"/>
                  <a:ea typeface="Arial Nova Condensed Bold"/>
                  <a:cs typeface="Arial Nova Condensed Bold"/>
                  <a:sym typeface="Arial Nova Condensed Bold"/>
                </a:rPr>
                <a:t>Ressources</a:t>
              </a:r>
              <a:r>
                <a:rPr lang="en-US" sz="1000">
                  <a:solidFill>
                    <a:srgbClr val="000000"/>
                  </a:solidFill>
                  <a:latin typeface="Arial Nova Condensed"/>
                  <a:ea typeface="Arial Nova Condensed"/>
                  <a:cs typeface="Arial Nova Condensed"/>
                  <a:sym typeface="Arial Nova Condensed"/>
                </a:rPr>
                <a:t> de chaque fournisseur (</a:t>
              </a:r>
              <a:r>
                <a:rPr lang="en-US" b="true" sz="1000">
                  <a:solidFill>
                    <a:srgbClr val="000000"/>
                  </a:solidFill>
                  <a:latin typeface="Arial Nova Condensed Bold"/>
                  <a:ea typeface="Arial Nova Condensed Bold"/>
                  <a:cs typeface="Arial Nova Condensed Bold"/>
                  <a:sym typeface="Arial Nova Condensed Bold"/>
                </a:rPr>
                <a:t>PolluPlus</a:t>
              </a:r>
              <a:r>
                <a:rPr lang="en-US" sz="1000">
                  <a:solidFill>
                    <a:srgbClr val="000000"/>
                  </a:solidFill>
                  <a:latin typeface="Arial Nova Condensed"/>
                  <a:ea typeface="Arial Nova Condensed"/>
                  <a:cs typeface="Arial Nova Condensed"/>
                  <a:sym typeface="Arial Nova Condensed"/>
                </a:rPr>
                <a:t>, </a:t>
              </a:r>
              <a:r>
                <a:rPr lang="en-US" b="true" sz="1000">
                  <a:solidFill>
                    <a:srgbClr val="000000"/>
                  </a:solidFill>
                  <a:latin typeface="Arial Nova Condensed Bold"/>
                  <a:ea typeface="Arial Nova Condensed Bold"/>
                  <a:cs typeface="Arial Nova Condensed Bold"/>
                  <a:sym typeface="Arial Nova Condensed Bold"/>
                </a:rPr>
                <a:t>PolluMoins</a:t>
              </a:r>
              <a:r>
                <a:rPr lang="en-US" sz="1000">
                  <a:solidFill>
                    <a:srgbClr val="000000"/>
                  </a:solidFill>
                  <a:latin typeface="Arial Nova Condensed"/>
                  <a:ea typeface="Arial Nova Condensed"/>
                  <a:cs typeface="Arial Nova Condensed"/>
                  <a:sym typeface="Arial Nova Condensed"/>
                </a:rPr>
                <a:t>, </a:t>
              </a:r>
              <a:r>
                <a:rPr lang="en-US" b="true" sz="1000">
                  <a:solidFill>
                    <a:srgbClr val="000000"/>
                  </a:solidFill>
                  <a:latin typeface="Arial Nova Condensed Bold"/>
                  <a:ea typeface="Arial Nova Condensed Bold"/>
                  <a:cs typeface="Arial Nova Condensed Bold"/>
                  <a:sym typeface="Arial Nova Condensed Bold"/>
                </a:rPr>
                <a:t>Recycl’</a:t>
              </a:r>
              <a:r>
                <a:rPr lang="en-US" sz="1000">
                  <a:solidFill>
                    <a:srgbClr val="000000"/>
                  </a:solidFill>
                  <a:latin typeface="Arial Nova Condensed"/>
                  <a:ea typeface="Arial Nova Condensed"/>
                  <a:cs typeface="Arial Nova Condensed"/>
                  <a:sym typeface="Arial Nova Condensed"/>
                </a:rPr>
                <a:t>) pour former 3 pioches, faces cachées      .</a:t>
              </a:r>
            </a:p>
            <a:p>
              <a:pPr algn="l">
                <a:lnSpc>
                  <a:spcPts val="1400"/>
                </a:lnSpc>
                <a:spcBef>
                  <a:spcPct val="0"/>
                </a:spcBef>
              </a:pPr>
              <a:r>
                <a:rPr lang="en-US" sz="1000">
                  <a:solidFill>
                    <a:srgbClr val="000000"/>
                  </a:solidFill>
                  <a:latin typeface="Arial Nova Condensed"/>
                  <a:ea typeface="Arial Nova Condensed"/>
                  <a:cs typeface="Arial Nova Condensed"/>
                  <a:sym typeface="Arial Nova Condensed"/>
                </a:rPr>
                <a:t>Les 3 pioches sont disposées en colonne au centre de la table : </a:t>
              </a:r>
              <a:r>
                <a:rPr lang="en-US" b="true" sz="1000">
                  <a:solidFill>
                    <a:srgbClr val="000000"/>
                  </a:solidFill>
                  <a:latin typeface="Arial Nova Condensed Bold"/>
                  <a:ea typeface="Arial Nova Condensed Bold"/>
                  <a:cs typeface="Arial Nova Condensed Bold"/>
                  <a:sym typeface="Arial Nova Condensed Bold"/>
                </a:rPr>
                <a:t>PolluPlus</a:t>
              </a:r>
              <a:r>
                <a:rPr lang="en-US" sz="1000">
                  <a:solidFill>
                    <a:srgbClr val="000000"/>
                  </a:solidFill>
                  <a:latin typeface="Arial Nova Condensed"/>
                  <a:ea typeface="Arial Nova Condensed"/>
                  <a:cs typeface="Arial Nova Condensed"/>
                  <a:sym typeface="Arial Nova Condensed"/>
                </a:rPr>
                <a:t> en haut, </a:t>
              </a:r>
              <a:r>
                <a:rPr lang="en-US" b="true" sz="1000">
                  <a:solidFill>
                    <a:srgbClr val="000000"/>
                  </a:solidFill>
                  <a:latin typeface="Arial Nova Condensed Bold"/>
                  <a:ea typeface="Arial Nova Condensed Bold"/>
                  <a:cs typeface="Arial Nova Condensed Bold"/>
                  <a:sym typeface="Arial Nova Condensed Bold"/>
                </a:rPr>
                <a:t>PolluMoins</a:t>
              </a:r>
              <a:r>
                <a:rPr lang="en-US" sz="1000">
                  <a:solidFill>
                    <a:srgbClr val="000000"/>
                  </a:solidFill>
                  <a:latin typeface="Arial Nova Condensed"/>
                  <a:ea typeface="Arial Nova Condensed"/>
                  <a:cs typeface="Arial Nova Condensed"/>
                  <a:sym typeface="Arial Nova Condensed"/>
                </a:rPr>
                <a:t> au centre, </a:t>
              </a:r>
              <a:r>
                <a:rPr lang="en-US" b="true" sz="1000">
                  <a:solidFill>
                    <a:srgbClr val="000000"/>
                  </a:solidFill>
                  <a:latin typeface="Arial Nova Condensed Bold"/>
                  <a:ea typeface="Arial Nova Condensed Bold"/>
                  <a:cs typeface="Arial Nova Condensed Bold"/>
                  <a:sym typeface="Arial Nova Condensed Bold"/>
                </a:rPr>
                <a:t>Recycl’ </a:t>
              </a:r>
              <a:r>
                <a:rPr lang="en-US" sz="1000">
                  <a:solidFill>
                    <a:srgbClr val="000000"/>
                  </a:solidFill>
                  <a:latin typeface="Arial Nova Condensed"/>
                  <a:ea typeface="Arial Nova Condensed"/>
                  <a:cs typeface="Arial Nova Condensed"/>
                  <a:sym typeface="Arial Nova Condensed"/>
                </a:rPr>
                <a:t>en bas      .</a:t>
              </a:r>
            </a:p>
            <a:p>
              <a:pPr algn="l">
                <a:lnSpc>
                  <a:spcPts val="1400"/>
                </a:lnSpc>
                <a:spcBef>
                  <a:spcPct val="0"/>
                </a:spcBef>
              </a:pPr>
            </a:p>
            <a:p>
              <a:pPr algn="l">
                <a:lnSpc>
                  <a:spcPts val="1400"/>
                </a:lnSpc>
                <a:spcBef>
                  <a:spcPct val="0"/>
                </a:spcBef>
              </a:pPr>
              <a:r>
                <a:rPr lang="en-US" sz="1000">
                  <a:solidFill>
                    <a:srgbClr val="000000"/>
                  </a:solidFill>
                  <a:latin typeface="Arial Nova Condensed"/>
                  <a:ea typeface="Arial Nova Condensed"/>
                  <a:cs typeface="Arial Nova Condensed"/>
                  <a:sym typeface="Arial Nova Condensed"/>
                </a:rPr>
                <a:t>À droite de chaque pioche, disposez face visible : 3 cartes chez PolluPlus      , 2 cartes chez PolluMoins      , 1 carte chez Recycl’     .</a:t>
              </a:r>
            </a:p>
            <a:p>
              <a:pPr algn="l">
                <a:lnSpc>
                  <a:spcPts val="1400"/>
                </a:lnSpc>
                <a:spcBef>
                  <a:spcPct val="0"/>
                </a:spcBef>
              </a:pPr>
            </a:p>
            <a:p>
              <a:pPr algn="l">
                <a:lnSpc>
                  <a:spcPts val="1400"/>
                </a:lnSpc>
                <a:spcBef>
                  <a:spcPct val="0"/>
                </a:spcBef>
              </a:pPr>
              <a:r>
                <a:rPr lang="en-US" sz="1000">
                  <a:solidFill>
                    <a:srgbClr val="000000"/>
                  </a:solidFill>
                  <a:latin typeface="Arial Nova Condensed"/>
                  <a:ea typeface="Arial Nova Condensed"/>
                  <a:cs typeface="Arial Nova Condensed"/>
                  <a:sym typeface="Arial Nova Condensed"/>
                </a:rPr>
                <a:t>À gauche de chaque pioche,       disposez les </a:t>
              </a:r>
              <a:r>
                <a:rPr lang="en-US" b="true" sz="1000">
                  <a:solidFill>
                    <a:srgbClr val="000000"/>
                  </a:solidFill>
                  <a:latin typeface="Arial Nova Condensed Bold"/>
                  <a:ea typeface="Arial Nova Condensed Bold"/>
                  <a:cs typeface="Arial Nova Condensed Bold"/>
                  <a:sym typeface="Arial Nova Condensed Bold"/>
                </a:rPr>
                <a:t>cartes Synthèses des ressources </a:t>
              </a:r>
              <a:r>
                <a:rPr lang="en-US" sz="1000">
                  <a:solidFill>
                    <a:srgbClr val="000000"/>
                  </a:solidFill>
                  <a:latin typeface="Arial Nova Condensed"/>
                  <a:ea typeface="Arial Nova Condensed"/>
                  <a:cs typeface="Arial Nova Condensed"/>
                  <a:sym typeface="Arial Nova Condensed"/>
                </a:rPr>
                <a:t>pour chaque fournisseur.</a:t>
              </a:r>
            </a:p>
          </p:txBody>
        </p:sp>
        <p:sp>
          <p:nvSpPr>
            <p:cNvPr name="Freeform 8" id="8"/>
            <p:cNvSpPr/>
            <p:nvPr/>
          </p:nvSpPr>
          <p:spPr>
            <a:xfrm flipH="false" flipV="false" rot="0">
              <a:off x="2365198" y="722523"/>
              <a:ext cx="725066" cy="634677"/>
            </a:xfrm>
            <a:custGeom>
              <a:avLst/>
              <a:gdLst/>
              <a:ahLst/>
              <a:cxnLst/>
              <a:rect r="r" b="b" t="t" l="l"/>
              <a:pathLst>
                <a:path h="634677" w="725066">
                  <a:moveTo>
                    <a:pt x="0" y="0"/>
                  </a:moveTo>
                  <a:lnTo>
                    <a:pt x="725066" y="0"/>
                  </a:lnTo>
                  <a:lnTo>
                    <a:pt x="725066" y="634677"/>
                  </a:lnTo>
                  <a:lnTo>
                    <a:pt x="0" y="634677"/>
                  </a:lnTo>
                  <a:lnTo>
                    <a:pt x="0" y="0"/>
                  </a:lnTo>
                  <a:close/>
                </a:path>
              </a:pathLst>
            </a:custGeom>
            <a:blipFill>
              <a:blip r:embed="rId3"/>
              <a:stretch>
                <a:fillRect l="0" t="-11131" r="0" b="0"/>
              </a:stretch>
            </a:blipFill>
          </p:spPr>
        </p:sp>
        <p:sp>
          <p:nvSpPr>
            <p:cNvPr name="Freeform 9" id="9"/>
            <p:cNvSpPr/>
            <p:nvPr/>
          </p:nvSpPr>
          <p:spPr>
            <a:xfrm flipH="false" flipV="false" rot="0">
              <a:off x="4910726" y="1141743"/>
              <a:ext cx="483995" cy="664499"/>
            </a:xfrm>
            <a:custGeom>
              <a:avLst/>
              <a:gdLst/>
              <a:ahLst/>
              <a:cxnLst/>
              <a:rect r="r" b="b" t="t" l="l"/>
              <a:pathLst>
                <a:path h="664499" w="483995">
                  <a:moveTo>
                    <a:pt x="0" y="0"/>
                  </a:moveTo>
                  <a:lnTo>
                    <a:pt x="483994" y="0"/>
                  </a:lnTo>
                  <a:lnTo>
                    <a:pt x="483994" y="664499"/>
                  </a:lnTo>
                  <a:lnTo>
                    <a:pt x="0" y="664499"/>
                  </a:lnTo>
                  <a:lnTo>
                    <a:pt x="0" y="0"/>
                  </a:lnTo>
                  <a:close/>
                </a:path>
              </a:pathLst>
            </a:custGeom>
            <a:blipFill>
              <a:blip r:embed="rId4"/>
              <a:stretch>
                <a:fillRect l="-20568" t="0" r="-20568" b="0"/>
              </a:stretch>
            </a:blipFill>
          </p:spPr>
        </p:sp>
        <p:sp>
          <p:nvSpPr>
            <p:cNvPr name="Freeform 10" id="10"/>
            <p:cNvSpPr/>
            <p:nvPr/>
          </p:nvSpPr>
          <p:spPr>
            <a:xfrm flipH="false" flipV="false" rot="0">
              <a:off x="1358726" y="1343343"/>
              <a:ext cx="719384" cy="699797"/>
            </a:xfrm>
            <a:custGeom>
              <a:avLst/>
              <a:gdLst/>
              <a:ahLst/>
              <a:cxnLst/>
              <a:rect r="r" b="b" t="t" l="l"/>
              <a:pathLst>
                <a:path h="699797" w="719384">
                  <a:moveTo>
                    <a:pt x="0" y="0"/>
                  </a:moveTo>
                  <a:lnTo>
                    <a:pt x="719384" y="0"/>
                  </a:lnTo>
                  <a:lnTo>
                    <a:pt x="719384" y="699797"/>
                  </a:lnTo>
                  <a:lnTo>
                    <a:pt x="0" y="699797"/>
                  </a:lnTo>
                  <a:lnTo>
                    <a:pt x="0" y="0"/>
                  </a:lnTo>
                  <a:close/>
                </a:path>
              </a:pathLst>
            </a:custGeom>
            <a:blipFill>
              <a:blip r:embed="rId5"/>
              <a:stretch>
                <a:fillRect l="0" t="0" r="0" b="0"/>
              </a:stretch>
            </a:blipFill>
          </p:spPr>
        </p:sp>
        <p:sp>
          <p:nvSpPr>
            <p:cNvPr name="Freeform 11" id="11"/>
            <p:cNvSpPr/>
            <p:nvPr/>
          </p:nvSpPr>
          <p:spPr>
            <a:xfrm flipH="false" flipV="false" rot="0">
              <a:off x="3061278" y="1357200"/>
              <a:ext cx="728563" cy="708726"/>
            </a:xfrm>
            <a:custGeom>
              <a:avLst/>
              <a:gdLst/>
              <a:ahLst/>
              <a:cxnLst/>
              <a:rect r="r" b="b" t="t" l="l"/>
              <a:pathLst>
                <a:path h="708726" w="728563">
                  <a:moveTo>
                    <a:pt x="0" y="0"/>
                  </a:moveTo>
                  <a:lnTo>
                    <a:pt x="728563" y="0"/>
                  </a:lnTo>
                  <a:lnTo>
                    <a:pt x="728563" y="708726"/>
                  </a:lnTo>
                  <a:lnTo>
                    <a:pt x="0" y="708726"/>
                  </a:lnTo>
                  <a:lnTo>
                    <a:pt x="0" y="0"/>
                  </a:lnTo>
                  <a:close/>
                </a:path>
              </a:pathLst>
            </a:custGeom>
            <a:blipFill>
              <a:blip r:embed="rId6"/>
              <a:stretch>
                <a:fillRect l="0" t="0" r="0" b="0"/>
              </a:stretch>
            </a:blipFill>
          </p:spPr>
        </p:sp>
        <p:sp>
          <p:nvSpPr>
            <p:cNvPr name="Freeform 12" id="12"/>
            <p:cNvSpPr/>
            <p:nvPr/>
          </p:nvSpPr>
          <p:spPr>
            <a:xfrm flipH="false" flipV="false" rot="0">
              <a:off x="1694726" y="1770543"/>
              <a:ext cx="744352" cy="724085"/>
            </a:xfrm>
            <a:custGeom>
              <a:avLst/>
              <a:gdLst/>
              <a:ahLst/>
              <a:cxnLst/>
              <a:rect r="r" b="b" t="t" l="l"/>
              <a:pathLst>
                <a:path h="724085" w="744352">
                  <a:moveTo>
                    <a:pt x="0" y="0"/>
                  </a:moveTo>
                  <a:lnTo>
                    <a:pt x="744352" y="0"/>
                  </a:lnTo>
                  <a:lnTo>
                    <a:pt x="744352" y="724085"/>
                  </a:lnTo>
                  <a:lnTo>
                    <a:pt x="0" y="724085"/>
                  </a:lnTo>
                  <a:lnTo>
                    <a:pt x="0" y="0"/>
                  </a:lnTo>
                  <a:close/>
                </a:path>
              </a:pathLst>
            </a:custGeom>
            <a:blipFill>
              <a:blip r:embed="rId7"/>
              <a:stretch>
                <a:fillRect l="0" t="0" r="0" b="0"/>
              </a:stretch>
            </a:blipFill>
          </p:spPr>
        </p:sp>
        <p:sp>
          <p:nvSpPr>
            <p:cNvPr name="Freeform 13" id="13"/>
            <p:cNvSpPr/>
            <p:nvPr/>
          </p:nvSpPr>
          <p:spPr>
            <a:xfrm flipH="false" flipV="false" rot="0">
              <a:off x="2976326" y="254595"/>
              <a:ext cx="725066" cy="634677"/>
            </a:xfrm>
            <a:custGeom>
              <a:avLst/>
              <a:gdLst/>
              <a:ahLst/>
              <a:cxnLst/>
              <a:rect r="r" b="b" t="t" l="l"/>
              <a:pathLst>
                <a:path h="634677" w="725066">
                  <a:moveTo>
                    <a:pt x="0" y="0"/>
                  </a:moveTo>
                  <a:lnTo>
                    <a:pt x="725066" y="0"/>
                  </a:lnTo>
                  <a:lnTo>
                    <a:pt x="725066" y="634677"/>
                  </a:lnTo>
                  <a:lnTo>
                    <a:pt x="0" y="634677"/>
                  </a:lnTo>
                  <a:lnTo>
                    <a:pt x="0" y="0"/>
                  </a:lnTo>
                  <a:close/>
                </a:path>
              </a:pathLst>
            </a:custGeom>
            <a:blipFill>
              <a:blip r:embed="rId3"/>
              <a:stretch>
                <a:fillRect l="0" t="-11131" r="0" b="0"/>
              </a:stretch>
            </a:blipFill>
          </p:spPr>
        </p:sp>
      </p:grpSp>
      <p:sp>
        <p:nvSpPr>
          <p:cNvPr name="Freeform 14" id="14"/>
          <p:cNvSpPr/>
          <p:nvPr/>
        </p:nvSpPr>
        <p:spPr>
          <a:xfrm flipH="false" flipV="false" rot="0">
            <a:off x="539739" y="1015567"/>
            <a:ext cx="4252542" cy="3442787"/>
          </a:xfrm>
          <a:custGeom>
            <a:avLst/>
            <a:gdLst/>
            <a:ahLst/>
            <a:cxnLst/>
            <a:rect r="r" b="b" t="t" l="l"/>
            <a:pathLst>
              <a:path h="3442787" w="4252542">
                <a:moveTo>
                  <a:pt x="0" y="0"/>
                </a:moveTo>
                <a:lnTo>
                  <a:pt x="4252542" y="0"/>
                </a:lnTo>
                <a:lnTo>
                  <a:pt x="4252542" y="3442787"/>
                </a:lnTo>
                <a:lnTo>
                  <a:pt x="0" y="3442787"/>
                </a:lnTo>
                <a:lnTo>
                  <a:pt x="0" y="0"/>
                </a:lnTo>
                <a:close/>
              </a:path>
            </a:pathLst>
          </a:custGeom>
          <a:blipFill>
            <a:blip r:embed="rId8"/>
            <a:stretch>
              <a:fillRect l="0" t="0" r="0" b="0"/>
            </a:stretch>
          </a:blipFill>
        </p:spPr>
      </p:sp>
      <p:sp>
        <p:nvSpPr>
          <p:cNvPr name="TextBox 15" id="15"/>
          <p:cNvSpPr txBox="true"/>
          <p:nvPr/>
        </p:nvSpPr>
        <p:spPr>
          <a:xfrm rot="0">
            <a:off x="1665987" y="4301814"/>
            <a:ext cx="1869440" cy="156540"/>
          </a:xfrm>
          <a:prstGeom prst="rect">
            <a:avLst/>
          </a:prstGeom>
        </p:spPr>
        <p:txBody>
          <a:bodyPr anchor="t" rtlCol="false" tIns="0" lIns="0" bIns="0" rIns="0">
            <a:spAutoFit/>
          </a:bodyPr>
          <a:lstStyle/>
          <a:p>
            <a:pPr algn="ctr">
              <a:lnSpc>
                <a:spcPts val="1346"/>
              </a:lnSpc>
              <a:spcBef>
                <a:spcPct val="0"/>
              </a:spcBef>
            </a:pPr>
            <a:r>
              <a:rPr lang="en-US" sz="962" i="true">
                <a:solidFill>
                  <a:srgbClr val="000000"/>
                </a:solidFill>
                <a:latin typeface="Arial Nova Condensed Light Italics"/>
                <a:ea typeface="Arial Nova Condensed Light Italics"/>
                <a:cs typeface="Arial Nova Condensed Light Italics"/>
                <a:sym typeface="Arial Nova Condensed Light Italics"/>
              </a:rPr>
              <a:t>Exemple de mise en place à 4 joueur·euses</a:t>
            </a:r>
          </a:p>
        </p:txBody>
      </p:sp>
      <p:sp>
        <p:nvSpPr>
          <p:cNvPr name="TextBox 16" id="16"/>
          <p:cNvSpPr txBox="true"/>
          <p:nvPr/>
        </p:nvSpPr>
        <p:spPr>
          <a:xfrm rot="0">
            <a:off x="2613200" y="7076925"/>
            <a:ext cx="1016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graphicFrame>
        <p:nvGraphicFramePr>
          <p:cNvPr name="Table 3" id="3"/>
          <p:cNvGraphicFramePr>
            <a:graphicFrameLocks noGrp="true"/>
          </p:cNvGraphicFramePr>
          <p:nvPr/>
        </p:nvGraphicFramePr>
        <p:xfrm>
          <a:off x="598671" y="3375516"/>
          <a:ext cx="4072522" cy="1476375"/>
        </p:xfrm>
        <a:graphic>
          <a:graphicData uri="http://schemas.openxmlformats.org/drawingml/2006/table">
            <a:tbl>
              <a:tblPr/>
              <a:tblGrid>
                <a:gridCol w="915648"/>
                <a:gridCol w="973205"/>
                <a:gridCol w="1185074"/>
                <a:gridCol w="998595"/>
              </a:tblGrid>
              <a:tr h="440995">
                <a:tc>
                  <a:txBody>
                    <a:bodyPr anchor="t" rtlCol="false"/>
                    <a:lstStyle/>
                    <a:p>
                      <a:pPr algn="l">
                        <a:lnSpc>
                          <a:spcPts val="1260"/>
                        </a:lnSpc>
                        <a:defRPr/>
                      </a:pPr>
                      <a:r>
                        <a:rPr lang="en-US" sz="900" b="true">
                          <a:solidFill>
                            <a:srgbClr val="000000"/>
                          </a:solidFill>
                          <a:latin typeface="Arial Nova Condensed Bold"/>
                          <a:ea typeface="Arial Nova Condensed Bold"/>
                          <a:cs typeface="Arial Nova Condensed Bold"/>
                          <a:sym typeface="Arial Nova Condensed Bold"/>
                        </a:rPr>
                        <a:t>Nombres de joueur·euses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3 joueur·euses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4 joueur·euses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5 joueur·euses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40995">
                <a:tc>
                  <a:txBody>
                    <a:bodyPr anchor="t" rtlCol="false"/>
                    <a:lstStyle/>
                    <a:p>
                      <a:pPr algn="l">
                        <a:lnSpc>
                          <a:spcPts val="1260"/>
                        </a:lnSpc>
                        <a:defRPr/>
                      </a:pPr>
                      <a:r>
                        <a:rPr lang="en-US" sz="900" b="true">
                          <a:solidFill>
                            <a:srgbClr val="000000"/>
                          </a:solidFill>
                          <a:latin typeface="Arial Nova Condensed Bold"/>
                          <a:ea typeface="Arial Nova Condensed Bold"/>
                          <a:cs typeface="Arial Nova Condensed Bold"/>
                          <a:sym typeface="Arial Nova Condensed Bold"/>
                        </a:rPr>
                        <a:t>Nombres de cartes Malus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36 cartes Malus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48 cartes Malus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60 cartes Malus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94385">
                <a:tc>
                  <a:txBody>
                    <a:bodyPr anchor="t" rtlCol="false"/>
                    <a:lstStyle/>
                    <a:p>
                      <a:pPr algn="l">
                        <a:lnSpc>
                          <a:spcPts val="1260"/>
                        </a:lnSpc>
                        <a:defRPr/>
                      </a:pPr>
                      <a:r>
                        <a:rPr lang="en-US" sz="900" b="true">
                          <a:solidFill>
                            <a:srgbClr val="000000"/>
                          </a:solidFill>
                          <a:latin typeface="Arial Nova Condensed Bold"/>
                          <a:ea typeface="Arial Nova Condensed Bold"/>
                          <a:cs typeface="Arial Nova Condensed Bold"/>
                          <a:sym typeface="Arial Nova Condensed Bold"/>
                        </a:rPr>
                        <a:t>Composition de la pioche Malus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Cartes 1/6 à 6/6 et cartes 3+</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Toutes les cartes Malus sauf les cartes 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Arial Nova Condensed"/>
                          <a:ea typeface="Arial Nova Condensed"/>
                          <a:cs typeface="Arial Nova Condensed"/>
                          <a:sym typeface="Arial Nova Condensed"/>
                        </a:rPr>
                        <a:t>Toutes les cartes Malus</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598671" y="3136366"/>
            <a:ext cx="4196529" cy="165100"/>
          </a:xfrm>
          <a:prstGeom prst="rect">
            <a:avLst/>
          </a:prstGeom>
        </p:spPr>
        <p:txBody>
          <a:bodyPr anchor="t" rtlCol="false" tIns="0" lIns="0" bIns="0" rIns="0">
            <a:spAutoFit/>
          </a:bodyPr>
          <a:lstStyle/>
          <a:p>
            <a:pPr algn="l">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Récapitulatif : </a:t>
            </a:r>
          </a:p>
        </p:txBody>
      </p:sp>
      <p:sp>
        <p:nvSpPr>
          <p:cNvPr name="TextBox 5" id="5"/>
          <p:cNvSpPr txBox="true"/>
          <p:nvPr/>
        </p:nvSpPr>
        <p:spPr>
          <a:xfrm rot="0">
            <a:off x="598671" y="772950"/>
            <a:ext cx="4282338" cy="2222500"/>
          </a:xfrm>
          <a:prstGeom prst="rect">
            <a:avLst/>
          </a:prstGeom>
        </p:spPr>
        <p:txBody>
          <a:bodyPr anchor="t" rtlCol="false" tIns="0" lIns="0" bIns="0" rIns="0">
            <a:spAutoFit/>
          </a:bodyPr>
          <a:lstStyle/>
          <a:p>
            <a:pPr algn="l">
              <a:lnSpc>
                <a:spcPts val="1399"/>
              </a:lnSpc>
            </a:pPr>
            <a:r>
              <a:rPr lang="en-US" sz="999" b="true">
                <a:solidFill>
                  <a:srgbClr val="000000"/>
                </a:solidFill>
                <a:latin typeface="Arial Nova Condensed Bold"/>
                <a:ea typeface="Arial Nova Condensed Bold"/>
                <a:cs typeface="Arial Nova Condensed Bold"/>
                <a:sym typeface="Arial Nova Condensed Bold"/>
              </a:rPr>
              <a:t>ÉTAPE 2 :</a:t>
            </a:r>
          </a:p>
          <a:p>
            <a:pPr algn="l">
              <a:lnSpc>
                <a:spcPts val="1399"/>
              </a:lnSpc>
              <a:spcBef>
                <a:spcPct val="0"/>
              </a:spcBef>
            </a:pPr>
            <a:r>
              <a:rPr lang="en-US" sz="999">
                <a:solidFill>
                  <a:srgbClr val="000000"/>
                </a:solidFill>
                <a:latin typeface="Arial Nova Condensed"/>
                <a:ea typeface="Arial Nova Condensed"/>
                <a:cs typeface="Arial Nova Condensed"/>
                <a:sym typeface="Arial Nova Condensed"/>
              </a:rPr>
              <a:t>Constituez votre pioche de cartes </a:t>
            </a:r>
            <a:r>
              <a:rPr lang="en-US" b="true" sz="999">
                <a:solidFill>
                  <a:srgbClr val="000000"/>
                </a:solidFill>
                <a:latin typeface="Arial Nova Condensed Bold"/>
                <a:ea typeface="Arial Nova Condensed Bold"/>
                <a:cs typeface="Arial Nova Condensed Bold"/>
                <a:sym typeface="Arial Nova Condensed Bold"/>
              </a:rPr>
              <a:t>Malus</a:t>
            </a:r>
            <a:r>
              <a:rPr lang="en-US" sz="999">
                <a:solidFill>
                  <a:srgbClr val="000000"/>
                </a:solidFill>
                <a:latin typeface="Arial Nova Condensed"/>
                <a:ea typeface="Arial Nova Condensed"/>
                <a:cs typeface="Arial Nova Condensed"/>
                <a:sym typeface="Arial Nova Condensed"/>
              </a:rPr>
              <a:t>       en fonction du nombre de joueur·euses. </a:t>
            </a:r>
          </a:p>
          <a:p>
            <a:pPr algn="l">
              <a:lnSpc>
                <a:spcPts val="1399"/>
              </a:lnSpc>
              <a:spcBef>
                <a:spcPct val="0"/>
              </a:spcBef>
            </a:pPr>
            <a:r>
              <a:rPr lang="en-US" sz="999">
                <a:solidFill>
                  <a:srgbClr val="000000"/>
                </a:solidFill>
                <a:latin typeface="Arial Nova Condensed"/>
                <a:ea typeface="Arial Nova Condensed"/>
                <a:cs typeface="Arial Nova Condensed"/>
                <a:sym typeface="Arial Nova Condensed"/>
              </a:rPr>
              <a:t>Pour cela, mettez </a:t>
            </a:r>
            <a:r>
              <a:rPr lang="en-US" b="true" sz="999">
                <a:solidFill>
                  <a:srgbClr val="000000"/>
                </a:solidFill>
                <a:latin typeface="Arial Nova Condensed Bold"/>
                <a:ea typeface="Arial Nova Condensed Bold"/>
                <a:cs typeface="Arial Nova Condensed Bold"/>
                <a:sym typeface="Arial Nova Condensed Bold"/>
              </a:rPr>
              <a:t>les cartes 1/6 à 6/6</a:t>
            </a:r>
            <a:r>
              <a:rPr lang="en-US" sz="999">
                <a:solidFill>
                  <a:srgbClr val="000000"/>
                </a:solidFill>
                <a:latin typeface="Arial Nova Condensed"/>
                <a:ea typeface="Arial Nova Condensed"/>
                <a:cs typeface="Arial Nova Condensed"/>
                <a:sym typeface="Arial Nova Condensed"/>
              </a:rPr>
              <a:t> de côté.</a:t>
            </a:r>
          </a:p>
          <a:p>
            <a:pPr algn="l">
              <a:lnSpc>
                <a:spcPts val="1399"/>
              </a:lnSpc>
              <a:spcBef>
                <a:spcPct val="0"/>
              </a:spcBef>
            </a:pPr>
            <a:r>
              <a:rPr lang="en-US" sz="999">
                <a:solidFill>
                  <a:srgbClr val="000000"/>
                </a:solidFill>
                <a:latin typeface="Arial Nova Condensed"/>
                <a:ea typeface="Arial Nova Condensed"/>
                <a:cs typeface="Arial Nova Condensed"/>
                <a:sym typeface="Arial Nova Condensed"/>
              </a:rPr>
              <a:t>Selon le nombre de joueur·euses, sélectionnez les cartes Malus de la manière suivante :</a:t>
            </a:r>
          </a:p>
          <a:p>
            <a:pPr algn="l"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dans une partie à 3, </a:t>
            </a:r>
            <a:r>
              <a:rPr lang="en-US" b="true" sz="999">
                <a:solidFill>
                  <a:srgbClr val="000000"/>
                </a:solidFill>
                <a:latin typeface="Arial Nova Condensed Bold"/>
                <a:ea typeface="Arial Nova Condensed Bold"/>
                <a:cs typeface="Arial Nova Condensed Bold"/>
                <a:sym typeface="Arial Nova Condensed Bold"/>
              </a:rPr>
              <a:t>les cartes 3+</a:t>
            </a:r>
            <a:r>
              <a:rPr lang="en-US" sz="999">
                <a:solidFill>
                  <a:srgbClr val="000000"/>
                </a:solidFill>
                <a:latin typeface="Arial Nova Condensed"/>
                <a:ea typeface="Arial Nova Condensed"/>
                <a:cs typeface="Arial Nova Condensed"/>
                <a:sym typeface="Arial Nova Condensed"/>
              </a:rPr>
              <a:t> sont utilisées. Les cartes 4+ et 5+ sont remises dans la boîte</a:t>
            </a:r>
          </a:p>
          <a:p>
            <a:pPr algn="l"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dans une partie à 4,</a:t>
            </a:r>
            <a:r>
              <a:rPr lang="en-US" b="true" sz="999">
                <a:solidFill>
                  <a:srgbClr val="000000"/>
                </a:solidFill>
                <a:latin typeface="Arial Nova Condensed Bold"/>
                <a:ea typeface="Arial Nova Condensed Bold"/>
                <a:cs typeface="Arial Nova Condensed Bold"/>
                <a:sym typeface="Arial Nova Condensed Bold"/>
              </a:rPr>
              <a:t> les cartes 3+ et 4+ </a:t>
            </a:r>
            <a:r>
              <a:rPr lang="en-US" sz="999">
                <a:solidFill>
                  <a:srgbClr val="000000"/>
                </a:solidFill>
                <a:latin typeface="Arial Nova Condensed"/>
                <a:ea typeface="Arial Nova Condensed"/>
                <a:cs typeface="Arial Nova Condensed"/>
                <a:sym typeface="Arial Nova Condensed"/>
              </a:rPr>
              <a:t>sont utilisées. Les cartes 5+ sont remises dans la boîte</a:t>
            </a:r>
          </a:p>
          <a:p>
            <a:pPr algn="l"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dans une partie à 5, </a:t>
            </a:r>
            <a:r>
              <a:rPr lang="en-US" b="true" sz="999">
                <a:solidFill>
                  <a:srgbClr val="000000"/>
                </a:solidFill>
                <a:latin typeface="Arial Nova Condensed Bold"/>
                <a:ea typeface="Arial Nova Condensed Bold"/>
                <a:cs typeface="Arial Nova Condensed Bold"/>
                <a:sym typeface="Arial Nova Condensed Bold"/>
              </a:rPr>
              <a:t>toutes les cartes</a:t>
            </a:r>
            <a:r>
              <a:rPr lang="en-US" sz="999">
                <a:solidFill>
                  <a:srgbClr val="000000"/>
                </a:solidFill>
                <a:latin typeface="Arial Nova Condensed"/>
                <a:ea typeface="Arial Nova Condensed"/>
                <a:cs typeface="Arial Nova Condensed"/>
                <a:sym typeface="Arial Nova Condensed"/>
              </a:rPr>
              <a:t> sont utilisées.</a:t>
            </a:r>
          </a:p>
          <a:p>
            <a:pPr algn="l">
              <a:lnSpc>
                <a:spcPts val="1399"/>
              </a:lnSpc>
              <a:spcBef>
                <a:spcPct val="0"/>
              </a:spcBef>
            </a:pPr>
            <a:r>
              <a:rPr lang="en-US" sz="999">
                <a:solidFill>
                  <a:srgbClr val="000000"/>
                </a:solidFill>
                <a:latin typeface="Arial Nova Condensed"/>
                <a:ea typeface="Arial Nova Condensed"/>
                <a:cs typeface="Arial Nova Condensed"/>
                <a:sym typeface="Arial Nova Condensed"/>
              </a:rPr>
              <a:t>Mélangez la pile constituée puis ajoutez les cartes 1/6 à 6/6 mises de côté par ordre décroissant, de façon à ce que la carte 1/6 soit en haut de la pile.</a:t>
            </a:r>
          </a:p>
        </p:txBody>
      </p:sp>
      <p:sp>
        <p:nvSpPr>
          <p:cNvPr name="TextBox 6" id="6"/>
          <p:cNvSpPr txBox="true"/>
          <p:nvPr/>
        </p:nvSpPr>
        <p:spPr>
          <a:xfrm rot="0">
            <a:off x="598671" y="5292902"/>
            <a:ext cx="4150707" cy="1022350"/>
          </a:xfrm>
          <a:prstGeom prst="rect">
            <a:avLst/>
          </a:prstGeom>
        </p:spPr>
        <p:txBody>
          <a:bodyPr anchor="t" rtlCol="false" tIns="0" lIns="0" bIns="0" rIns="0">
            <a:spAutoFit/>
          </a:bodyPr>
          <a:lstStyle/>
          <a:p>
            <a:pPr algn="l">
              <a:lnSpc>
                <a:spcPts val="1399"/>
              </a:lnSpc>
            </a:pPr>
            <a:r>
              <a:rPr lang="en-US" sz="999" b="true">
                <a:solidFill>
                  <a:srgbClr val="000000"/>
                </a:solidFill>
                <a:latin typeface="Arial Nova Condensed Bold"/>
                <a:ea typeface="Arial Nova Condensed Bold"/>
                <a:cs typeface="Arial Nova Condensed Bold"/>
                <a:sym typeface="Arial Nova Condensed Bold"/>
              </a:rPr>
              <a:t>ETAPE 3 :</a:t>
            </a:r>
          </a:p>
          <a:p>
            <a:pPr algn="l">
              <a:lnSpc>
                <a:spcPts val="1399"/>
              </a:lnSpc>
              <a:spcBef>
                <a:spcPct val="0"/>
              </a:spcBef>
            </a:pPr>
            <a:r>
              <a:rPr lang="en-US" sz="999">
                <a:solidFill>
                  <a:srgbClr val="000000"/>
                </a:solidFill>
                <a:latin typeface="Arial Nova Condensed"/>
                <a:ea typeface="Arial Nova Condensed"/>
                <a:cs typeface="Arial Nova Condensed"/>
                <a:sym typeface="Arial Nova Condensed"/>
              </a:rPr>
              <a:t>Chaque joueur·euse reçoit un </a:t>
            </a:r>
            <a:r>
              <a:rPr lang="en-US" b="true" sz="999">
                <a:solidFill>
                  <a:srgbClr val="000000"/>
                </a:solidFill>
                <a:latin typeface="Arial Nova Condensed Bold"/>
                <a:ea typeface="Arial Nova Condensed Bold"/>
                <a:cs typeface="Arial Nova Condensed Bold"/>
                <a:sym typeface="Arial Nova Condensed Bold"/>
              </a:rPr>
              <a:t>plateau Smartphone</a:t>
            </a:r>
            <a:r>
              <a:rPr lang="en-US" sz="999">
                <a:solidFill>
                  <a:srgbClr val="000000"/>
                </a:solidFill>
                <a:latin typeface="Arial Nova Condensed"/>
                <a:ea typeface="Arial Nova Condensed"/>
                <a:cs typeface="Arial Nova Condensed"/>
                <a:sym typeface="Arial Nova Condensed"/>
              </a:rPr>
              <a:t>       individuel. </a:t>
            </a:r>
          </a:p>
          <a:p>
            <a:pPr algn="l">
              <a:lnSpc>
                <a:spcPts val="1399"/>
              </a:lnSpc>
              <a:spcBef>
                <a:spcPct val="0"/>
              </a:spcBef>
            </a:pPr>
            <a:r>
              <a:rPr lang="en-US" sz="999">
                <a:solidFill>
                  <a:srgbClr val="000000"/>
                </a:solidFill>
                <a:latin typeface="Arial Nova Condensed"/>
                <a:ea typeface="Arial Nova Condensed"/>
                <a:cs typeface="Arial Nova Condensed"/>
                <a:sym typeface="Arial Nova Condensed"/>
              </a:rPr>
              <a:t>Placez la pioche </a:t>
            </a:r>
            <a:r>
              <a:rPr lang="en-US" b="true" sz="999">
                <a:solidFill>
                  <a:srgbClr val="000000"/>
                </a:solidFill>
                <a:latin typeface="Arial Nova Condensed Bold"/>
                <a:ea typeface="Arial Nova Condensed Bold"/>
                <a:cs typeface="Arial Nova Condensed Bold"/>
                <a:sym typeface="Arial Nova Condensed Bold"/>
              </a:rPr>
              <a:t>Événements     </a:t>
            </a:r>
            <a:r>
              <a:rPr lang="en-US" sz="999">
                <a:solidFill>
                  <a:srgbClr val="000000"/>
                </a:solidFill>
                <a:latin typeface="Arial Nova Condensed"/>
                <a:ea typeface="Arial Nova Condensed"/>
                <a:cs typeface="Arial Nova Condensed"/>
                <a:sym typeface="Arial Nova Condensed"/>
              </a:rPr>
              <a:t>   , face cachée, sur la table. Les cartes Événements sont classées par ordre décroissant au début de la partie (1, 1 bis, 2, ... 14) , de façon à ce que la carte n°1 soit en haut de la pile.</a:t>
            </a:r>
          </a:p>
          <a:p>
            <a:pPr algn="l">
              <a:lnSpc>
                <a:spcPts val="1399"/>
              </a:lnSpc>
              <a:spcBef>
                <a:spcPct val="0"/>
              </a:spcBef>
            </a:pPr>
            <a:r>
              <a:rPr lang="en-US" sz="999">
                <a:solidFill>
                  <a:srgbClr val="000000"/>
                </a:solidFill>
                <a:latin typeface="Arial Nova Condensed"/>
                <a:ea typeface="Arial Nova Condensed"/>
                <a:cs typeface="Arial Nova Condensed"/>
                <a:sym typeface="Arial Nova Condensed"/>
              </a:rPr>
              <a:t>Une </a:t>
            </a:r>
            <a:r>
              <a:rPr lang="en-US" b="true" sz="999">
                <a:solidFill>
                  <a:srgbClr val="000000"/>
                </a:solidFill>
                <a:latin typeface="Arial Nova Condensed Bold"/>
                <a:ea typeface="Arial Nova Condensed Bold"/>
                <a:cs typeface="Arial Nova Condensed Bold"/>
                <a:sym typeface="Arial Nova Condensed Bold"/>
              </a:rPr>
              <a:t>Aide de jeu</a:t>
            </a:r>
            <a:r>
              <a:rPr lang="en-US" sz="999">
                <a:solidFill>
                  <a:srgbClr val="000000"/>
                </a:solidFill>
                <a:latin typeface="Arial Nova Condensed"/>
                <a:ea typeface="Arial Nova Condensed"/>
                <a:cs typeface="Arial Nova Condensed"/>
                <a:sym typeface="Arial Nova Condensed"/>
              </a:rPr>
              <a:t> est à disposition des joueur·euses.</a:t>
            </a:r>
          </a:p>
        </p:txBody>
      </p:sp>
      <p:sp>
        <p:nvSpPr>
          <p:cNvPr name="Freeform 7" id="7"/>
          <p:cNvSpPr/>
          <p:nvPr/>
        </p:nvSpPr>
        <p:spPr>
          <a:xfrm flipH="false" flipV="false" rot="0">
            <a:off x="3037507" y="5290250"/>
            <a:ext cx="538001" cy="523352"/>
          </a:xfrm>
          <a:custGeom>
            <a:avLst/>
            <a:gdLst/>
            <a:ahLst/>
            <a:cxnLst/>
            <a:rect r="r" b="b" t="t" l="l"/>
            <a:pathLst>
              <a:path h="523352" w="538001">
                <a:moveTo>
                  <a:pt x="0" y="0"/>
                </a:moveTo>
                <a:lnTo>
                  <a:pt x="538001" y="0"/>
                </a:lnTo>
                <a:lnTo>
                  <a:pt x="538001" y="523352"/>
                </a:lnTo>
                <a:lnTo>
                  <a:pt x="0" y="523352"/>
                </a:lnTo>
                <a:lnTo>
                  <a:pt x="0" y="0"/>
                </a:lnTo>
                <a:close/>
              </a:path>
            </a:pathLst>
          </a:custGeom>
          <a:blipFill>
            <a:blip r:embed="rId3"/>
            <a:stretch>
              <a:fillRect l="0" t="0" r="0" b="0"/>
            </a:stretch>
          </a:blipFill>
        </p:spPr>
      </p:sp>
      <p:sp>
        <p:nvSpPr>
          <p:cNvPr name="Freeform 8" id="8"/>
          <p:cNvSpPr/>
          <p:nvPr/>
        </p:nvSpPr>
        <p:spPr>
          <a:xfrm flipH="false" flipV="false" rot="0">
            <a:off x="1958400" y="5454000"/>
            <a:ext cx="532068" cy="517581"/>
          </a:xfrm>
          <a:custGeom>
            <a:avLst/>
            <a:gdLst/>
            <a:ahLst/>
            <a:cxnLst/>
            <a:rect r="r" b="b" t="t" l="l"/>
            <a:pathLst>
              <a:path h="517581" w="532068">
                <a:moveTo>
                  <a:pt x="0" y="0"/>
                </a:moveTo>
                <a:lnTo>
                  <a:pt x="532068" y="0"/>
                </a:lnTo>
                <a:lnTo>
                  <a:pt x="532068" y="517581"/>
                </a:lnTo>
                <a:lnTo>
                  <a:pt x="0" y="517581"/>
                </a:lnTo>
                <a:lnTo>
                  <a:pt x="0" y="0"/>
                </a:lnTo>
                <a:close/>
              </a:path>
            </a:pathLst>
          </a:custGeom>
          <a:blipFill>
            <a:blip r:embed="rId4"/>
            <a:stretch>
              <a:fillRect l="0" t="0" r="0" b="0"/>
            </a:stretch>
          </a:blipFill>
        </p:spPr>
      </p:sp>
      <p:sp>
        <p:nvSpPr>
          <p:cNvPr name="Freeform 9" id="9"/>
          <p:cNvSpPr/>
          <p:nvPr/>
        </p:nvSpPr>
        <p:spPr>
          <a:xfrm flipH="false" flipV="false" rot="0">
            <a:off x="3083412" y="5975527"/>
            <a:ext cx="545078" cy="530237"/>
          </a:xfrm>
          <a:custGeom>
            <a:avLst/>
            <a:gdLst/>
            <a:ahLst/>
            <a:cxnLst/>
            <a:rect r="r" b="b" t="t" l="l"/>
            <a:pathLst>
              <a:path h="530237" w="545078">
                <a:moveTo>
                  <a:pt x="0" y="0"/>
                </a:moveTo>
                <a:lnTo>
                  <a:pt x="545078" y="0"/>
                </a:lnTo>
                <a:lnTo>
                  <a:pt x="545078" y="530238"/>
                </a:lnTo>
                <a:lnTo>
                  <a:pt x="0" y="530238"/>
                </a:lnTo>
                <a:lnTo>
                  <a:pt x="0" y="0"/>
                </a:lnTo>
                <a:close/>
              </a:path>
            </a:pathLst>
          </a:custGeom>
          <a:blipFill>
            <a:blip r:embed="rId5"/>
            <a:stretch>
              <a:fillRect l="0" t="0" r="0" b="0"/>
            </a:stretch>
          </a:blipFill>
        </p:spPr>
      </p:sp>
      <p:sp>
        <p:nvSpPr>
          <p:cNvPr name="Freeform 10" id="10"/>
          <p:cNvSpPr/>
          <p:nvPr/>
        </p:nvSpPr>
        <p:spPr>
          <a:xfrm flipH="false" flipV="false" rot="0">
            <a:off x="2498400" y="756000"/>
            <a:ext cx="539107" cy="524429"/>
          </a:xfrm>
          <a:custGeom>
            <a:avLst/>
            <a:gdLst/>
            <a:ahLst/>
            <a:cxnLst/>
            <a:rect r="r" b="b" t="t" l="l"/>
            <a:pathLst>
              <a:path h="524429" w="539107">
                <a:moveTo>
                  <a:pt x="0" y="0"/>
                </a:moveTo>
                <a:lnTo>
                  <a:pt x="539107" y="0"/>
                </a:lnTo>
                <a:lnTo>
                  <a:pt x="539107" y="524429"/>
                </a:lnTo>
                <a:lnTo>
                  <a:pt x="0" y="524429"/>
                </a:lnTo>
                <a:lnTo>
                  <a:pt x="0" y="0"/>
                </a:lnTo>
                <a:close/>
              </a:path>
            </a:pathLst>
          </a:custGeom>
          <a:blipFill>
            <a:blip r:embed="rId6"/>
            <a:stretch>
              <a:fillRect l="0" t="0" r="0" b="0"/>
            </a:stretch>
          </a:blipFill>
        </p:spPr>
      </p:sp>
      <p:sp>
        <p:nvSpPr>
          <p:cNvPr name="TextBox 11" id="11"/>
          <p:cNvSpPr txBox="true"/>
          <p:nvPr/>
        </p:nvSpPr>
        <p:spPr>
          <a:xfrm rot="0">
            <a:off x="2613200" y="7076925"/>
            <a:ext cx="1016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grpSp>
        <p:nvGrpSpPr>
          <p:cNvPr name="Group 3" id="3"/>
          <p:cNvGrpSpPr/>
          <p:nvPr/>
        </p:nvGrpSpPr>
        <p:grpSpPr>
          <a:xfrm rot="0">
            <a:off x="1522335" y="2282343"/>
            <a:ext cx="2288143" cy="482767"/>
            <a:chOff x="0" y="0"/>
            <a:chExt cx="1163540" cy="245491"/>
          </a:xfrm>
        </p:grpSpPr>
        <p:sp>
          <p:nvSpPr>
            <p:cNvPr name="Freeform 4" id="4"/>
            <p:cNvSpPr/>
            <p:nvPr/>
          </p:nvSpPr>
          <p:spPr>
            <a:xfrm flipH="false" flipV="false" rot="0">
              <a:off x="0" y="0"/>
              <a:ext cx="1163540" cy="245491"/>
            </a:xfrm>
            <a:custGeom>
              <a:avLst/>
              <a:gdLst/>
              <a:ahLst/>
              <a:cxnLst/>
              <a:rect r="r" b="b" t="t" l="l"/>
              <a:pathLst>
                <a:path h="245491" w="1163540">
                  <a:moveTo>
                    <a:pt x="30451" y="0"/>
                  </a:moveTo>
                  <a:lnTo>
                    <a:pt x="1133089" y="0"/>
                  </a:lnTo>
                  <a:cubicBezTo>
                    <a:pt x="1141165" y="0"/>
                    <a:pt x="1148910" y="3208"/>
                    <a:pt x="1154621" y="8919"/>
                  </a:cubicBezTo>
                  <a:cubicBezTo>
                    <a:pt x="1160332" y="14630"/>
                    <a:pt x="1163540" y="22375"/>
                    <a:pt x="1163540" y="30451"/>
                  </a:cubicBezTo>
                  <a:lnTo>
                    <a:pt x="1163540" y="215040"/>
                  </a:lnTo>
                  <a:cubicBezTo>
                    <a:pt x="1163540" y="223116"/>
                    <a:pt x="1160332" y="230861"/>
                    <a:pt x="1154621" y="236572"/>
                  </a:cubicBezTo>
                  <a:cubicBezTo>
                    <a:pt x="1148910" y="242283"/>
                    <a:pt x="1141165" y="245491"/>
                    <a:pt x="1133089" y="245491"/>
                  </a:cubicBezTo>
                  <a:lnTo>
                    <a:pt x="30451" y="245491"/>
                  </a:lnTo>
                  <a:cubicBezTo>
                    <a:pt x="13634" y="245491"/>
                    <a:pt x="0" y="231858"/>
                    <a:pt x="0" y="215040"/>
                  </a:cubicBezTo>
                  <a:lnTo>
                    <a:pt x="0" y="30451"/>
                  </a:lnTo>
                  <a:cubicBezTo>
                    <a:pt x="0" y="13634"/>
                    <a:pt x="13634" y="0"/>
                    <a:pt x="30451" y="0"/>
                  </a:cubicBez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104775"/>
              <a:ext cx="1163540" cy="140716"/>
            </a:xfrm>
            <a:prstGeom prst="rect">
              <a:avLst/>
            </a:prstGeom>
          </p:spPr>
          <p:txBody>
            <a:bodyPr anchor="ctr" rtlCol="false" tIns="0" lIns="0" bIns="0" rIns="0"/>
            <a:lstStyle/>
            <a:p>
              <a:pPr algn="ctr">
                <a:lnSpc>
                  <a:spcPts val="854"/>
                </a:lnSpc>
              </a:pPr>
              <a:r>
                <a:rPr lang="en-US" b="true" sz="1709">
                  <a:solidFill>
                    <a:srgbClr val="000000"/>
                  </a:solidFill>
                  <a:latin typeface="Arial Nova Condensed Bold"/>
                  <a:ea typeface="Arial Nova Condensed Bold"/>
                  <a:cs typeface="Arial Nova Condensed Bold"/>
                  <a:sym typeface="Arial Nova Condensed Bold"/>
                </a:rPr>
                <a:t>5</a:t>
              </a:r>
              <a:r>
                <a:rPr lang="en-US" b="true" sz="1709">
                  <a:solidFill>
                    <a:srgbClr val="000000"/>
                  </a:solidFill>
                  <a:latin typeface="Arial Nova Condensed Bold"/>
                  <a:ea typeface="Arial Nova Condensed Bold"/>
                  <a:cs typeface="Arial Nova Condensed Bold"/>
                  <a:sym typeface="Arial Nova Condensed Bold"/>
                </a:rPr>
                <a:t>. Déroulement du jeu</a:t>
              </a:r>
            </a:p>
          </p:txBody>
        </p:sp>
      </p:grpSp>
      <p:sp>
        <p:nvSpPr>
          <p:cNvPr name="TextBox 6" id="6"/>
          <p:cNvSpPr txBox="true"/>
          <p:nvPr/>
        </p:nvSpPr>
        <p:spPr>
          <a:xfrm rot="0">
            <a:off x="588647" y="2981035"/>
            <a:ext cx="1120676" cy="233680"/>
          </a:xfrm>
          <a:prstGeom prst="rect">
            <a:avLst/>
          </a:prstGeom>
        </p:spPr>
        <p:txBody>
          <a:bodyPr anchor="t" rtlCol="false" tIns="0" lIns="0" bIns="0" rIns="0">
            <a:spAutoFit/>
          </a:bodyPr>
          <a:lstStyle/>
          <a:p>
            <a:pPr algn="ctr">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Qui commence ?</a:t>
            </a:r>
          </a:p>
        </p:txBody>
      </p:sp>
      <p:sp>
        <p:nvSpPr>
          <p:cNvPr name="TextBox 7" id="7"/>
          <p:cNvSpPr txBox="true"/>
          <p:nvPr/>
        </p:nvSpPr>
        <p:spPr>
          <a:xfrm rot="0">
            <a:off x="588647" y="3319490"/>
            <a:ext cx="4150707" cy="33655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Le</a:t>
            </a:r>
            <a:r>
              <a:rPr lang="en-US" b="true" sz="999">
                <a:solidFill>
                  <a:srgbClr val="000000"/>
                </a:solidFill>
                <a:latin typeface="Arial Nova Condensed Bold"/>
                <a:ea typeface="Arial Nova Condensed Bold"/>
                <a:cs typeface="Arial Nova Condensed Bold"/>
                <a:sym typeface="Arial Nova Condensed Bold"/>
              </a:rPr>
              <a:t> </a:t>
            </a:r>
            <a:r>
              <a:rPr lang="en-US" sz="999">
                <a:solidFill>
                  <a:srgbClr val="000000"/>
                </a:solidFill>
                <a:latin typeface="Arial Nova Condensed"/>
                <a:ea typeface="Arial Nova Condensed"/>
                <a:cs typeface="Arial Nova Condensed"/>
                <a:sym typeface="Arial Nova Condensed"/>
              </a:rPr>
              <a:t>titre de</a:t>
            </a:r>
            <a:r>
              <a:rPr lang="en-US" b="true" sz="999">
                <a:solidFill>
                  <a:srgbClr val="000000"/>
                </a:solidFill>
                <a:latin typeface="Arial Nova Condensed Bold"/>
                <a:ea typeface="Arial Nova Condensed Bold"/>
                <a:cs typeface="Arial Nova Condensed Bold"/>
                <a:sym typeface="Arial Nova Condensed Bold"/>
              </a:rPr>
              <a:t> Joueur·euse 1 </a:t>
            </a:r>
            <a:r>
              <a:rPr lang="en-US" sz="999">
                <a:solidFill>
                  <a:srgbClr val="000000"/>
                </a:solidFill>
                <a:latin typeface="Arial Nova Condensed"/>
                <a:ea typeface="Arial Nova Condensed"/>
                <a:cs typeface="Arial Nova Condensed"/>
                <a:sym typeface="Arial Nova Condensed"/>
              </a:rPr>
              <a:t>est donné à la personne ayant le smartphone le plus "</a:t>
            </a:r>
            <a:r>
              <a:rPr lang="en-US" b="true" sz="999">
                <a:solidFill>
                  <a:srgbClr val="000000"/>
                </a:solidFill>
                <a:latin typeface="Arial Nova Condensed Bold"/>
                <a:ea typeface="Arial Nova Condensed Bold"/>
                <a:cs typeface="Arial Nova Condensed Bold"/>
                <a:sym typeface="Arial Nova Condensed Bold"/>
              </a:rPr>
              <a:t>écoresponsable</a:t>
            </a:r>
            <a:r>
              <a:rPr lang="en-US" sz="999">
                <a:solidFill>
                  <a:srgbClr val="000000"/>
                </a:solidFill>
                <a:latin typeface="Arial Nova Condensed"/>
                <a:ea typeface="Arial Nova Condensed"/>
                <a:cs typeface="Arial Nova Condensed"/>
                <a:sym typeface="Arial Nova Condensed"/>
              </a:rPr>
              <a:t>”, d’après l’ordre suivant :</a:t>
            </a:r>
          </a:p>
        </p:txBody>
      </p:sp>
      <p:sp>
        <p:nvSpPr>
          <p:cNvPr name="TextBox 8" id="8"/>
          <p:cNvSpPr txBox="true"/>
          <p:nvPr/>
        </p:nvSpPr>
        <p:spPr>
          <a:xfrm rot="0">
            <a:off x="618431" y="3732240"/>
            <a:ext cx="4150707" cy="1193800"/>
          </a:xfrm>
          <a:prstGeom prst="rect">
            <a:avLst/>
          </a:prstGeom>
        </p:spPr>
        <p:txBody>
          <a:bodyPr anchor="t" rtlCol="false" tIns="0" lIns="0" bIns="0" rIns="0">
            <a:spAutoFit/>
          </a:bodyPr>
          <a:lstStyle/>
          <a:p>
            <a:pPr algn="just" marL="215899" indent="-107950" lvl="1">
              <a:lnSpc>
                <a:spcPts val="1399"/>
              </a:lnSpc>
              <a:buAutoNum type="arabicPeriod" startAt="1"/>
            </a:pPr>
            <a:r>
              <a:rPr lang="en-US" sz="999">
                <a:solidFill>
                  <a:srgbClr val="000000"/>
                </a:solidFill>
                <a:latin typeface="Arial Nova Condensed"/>
                <a:ea typeface="Arial Nova Condensed"/>
                <a:cs typeface="Arial Nova Condensed"/>
                <a:sym typeface="Arial Nova Condensed"/>
              </a:rPr>
              <a:t> Si une personne </a:t>
            </a:r>
            <a:r>
              <a:rPr lang="en-US" b="true" sz="999">
                <a:solidFill>
                  <a:srgbClr val="000000"/>
                </a:solidFill>
                <a:latin typeface="Arial Nova Condensed Bold"/>
                <a:ea typeface="Arial Nova Condensed Bold"/>
                <a:cs typeface="Arial Nova Condensed Bold"/>
                <a:sym typeface="Arial Nova Condensed Bold"/>
              </a:rPr>
              <a:t>n'a pas de smartphone</a:t>
            </a:r>
            <a:r>
              <a:rPr lang="en-US" sz="999">
                <a:solidFill>
                  <a:srgbClr val="000000"/>
                </a:solidFill>
                <a:latin typeface="Arial Nova Condensed"/>
                <a:ea typeface="Arial Nova Condensed"/>
                <a:cs typeface="Arial Nova Condensed"/>
                <a:sym typeface="Arial Nova Condensed"/>
              </a:rPr>
              <a:t>, c'est elle qui commence</a:t>
            </a:r>
          </a:p>
          <a:p>
            <a:pPr algn="just" marL="215899" indent="-107950" lvl="1">
              <a:lnSpc>
                <a:spcPts val="1399"/>
              </a:lnSpc>
              <a:buAutoNum type="arabicPeriod" startAt="1"/>
            </a:pPr>
            <a:r>
              <a:rPr lang="en-US" sz="999">
                <a:solidFill>
                  <a:srgbClr val="000000"/>
                </a:solidFill>
                <a:latin typeface="Arial Nova Condensed"/>
                <a:ea typeface="Arial Nova Condensed"/>
                <a:cs typeface="Arial Nova Condensed"/>
                <a:sym typeface="Arial Nova Condensed"/>
              </a:rPr>
              <a:t> Sinon, c'est la personne avec </a:t>
            </a:r>
            <a:r>
              <a:rPr lang="en-US" b="true" sz="999">
                <a:solidFill>
                  <a:srgbClr val="000000"/>
                </a:solidFill>
                <a:latin typeface="Arial Nova Condensed Bold"/>
                <a:ea typeface="Arial Nova Condensed Bold"/>
                <a:cs typeface="Arial Nova Condensed Bold"/>
                <a:sym typeface="Arial Nova Condensed Bold"/>
              </a:rPr>
              <a:t>le smartphone le plus vieux</a:t>
            </a:r>
            <a:r>
              <a:rPr lang="en-US" sz="999">
                <a:solidFill>
                  <a:srgbClr val="000000"/>
                </a:solidFill>
                <a:latin typeface="Arial Nova Condensed"/>
                <a:ea typeface="Arial Nova Condensed"/>
                <a:cs typeface="Arial Nova Condensed"/>
                <a:sym typeface="Arial Nova Condensed"/>
              </a:rPr>
              <a:t> qui commence</a:t>
            </a:r>
          </a:p>
          <a:p>
            <a:pPr algn="just" marL="215899" indent="-107950" lvl="1">
              <a:lnSpc>
                <a:spcPts val="1399"/>
              </a:lnSpc>
              <a:buAutoNum type="arabicPeriod" startAt="1"/>
            </a:pPr>
            <a:r>
              <a:rPr lang="en-US" sz="999">
                <a:solidFill>
                  <a:srgbClr val="000000"/>
                </a:solidFill>
                <a:latin typeface="Arial Nova Condensed"/>
                <a:ea typeface="Arial Nova Condensed"/>
                <a:cs typeface="Arial Nova Condensed"/>
                <a:sym typeface="Arial Nova Condensed"/>
              </a:rPr>
              <a:t> Si vous ne connaissez pas l'âge de vos smartphones, favorisez la personne qui a </a:t>
            </a:r>
            <a:r>
              <a:rPr lang="en-US" b="true" sz="999">
                <a:solidFill>
                  <a:srgbClr val="000000"/>
                </a:solidFill>
                <a:latin typeface="Arial Nova Condensed Bold"/>
                <a:ea typeface="Arial Nova Condensed Bold"/>
                <a:cs typeface="Arial Nova Condensed Bold"/>
                <a:sym typeface="Arial Nova Condensed Bold"/>
              </a:rPr>
              <a:t>un smartphone reconditionné</a:t>
            </a:r>
            <a:r>
              <a:rPr lang="en-US" sz="999">
                <a:solidFill>
                  <a:srgbClr val="000000"/>
                </a:solidFill>
                <a:latin typeface="Arial Nova Condensed"/>
                <a:ea typeface="Arial Nova Condensed"/>
                <a:cs typeface="Arial Nova Condensed"/>
                <a:sym typeface="Arial Nova Condensed"/>
              </a:rPr>
              <a:t>, ou qui a </a:t>
            </a:r>
            <a:r>
              <a:rPr lang="en-US" b="true" sz="999">
                <a:solidFill>
                  <a:srgbClr val="000000"/>
                </a:solidFill>
                <a:latin typeface="Arial Nova Condensed Bold"/>
                <a:ea typeface="Arial Nova Condensed Bold"/>
                <a:cs typeface="Arial Nova Condensed Bold"/>
                <a:sym typeface="Arial Nova Condensed Bold"/>
              </a:rPr>
              <a:t>récupéré un vieux smartphone</a:t>
            </a:r>
            <a:r>
              <a:rPr lang="en-US" sz="999">
                <a:solidFill>
                  <a:srgbClr val="000000"/>
                </a:solidFill>
                <a:latin typeface="Arial Nova Condensed"/>
                <a:ea typeface="Arial Nova Condensed"/>
                <a:cs typeface="Arial Nova Condensed"/>
                <a:sym typeface="Arial Nova Condensed"/>
              </a:rPr>
              <a:t>.</a:t>
            </a:r>
          </a:p>
          <a:p>
            <a:pPr algn="just" marL="215899" indent="-107950" lvl="1">
              <a:lnSpc>
                <a:spcPts val="1399"/>
              </a:lnSpc>
              <a:buAutoNum type="arabicPeriod" startAt="1"/>
            </a:pPr>
            <a:r>
              <a:rPr lang="en-US" sz="999">
                <a:solidFill>
                  <a:srgbClr val="000000"/>
                </a:solidFill>
                <a:latin typeface="Arial Nova Condensed"/>
                <a:ea typeface="Arial Nova Condensed"/>
                <a:cs typeface="Arial Nova Condensed"/>
                <a:sym typeface="Arial Nova Condensed"/>
              </a:rPr>
              <a:t> Si aucun de ces critères ne vous a permis de vous départager, c'est la personne la </a:t>
            </a:r>
            <a:r>
              <a:rPr lang="en-US" b="true" sz="999">
                <a:solidFill>
                  <a:srgbClr val="000000"/>
                </a:solidFill>
                <a:latin typeface="Arial Nova Condensed Bold"/>
                <a:ea typeface="Arial Nova Condensed Bold"/>
                <a:cs typeface="Arial Nova Condensed Bold"/>
                <a:sym typeface="Arial Nova Condensed Bold"/>
              </a:rPr>
              <a:t>plus jeune</a:t>
            </a:r>
            <a:r>
              <a:rPr lang="en-US" sz="999">
                <a:solidFill>
                  <a:srgbClr val="000000"/>
                </a:solidFill>
                <a:latin typeface="Arial Nova Condensed"/>
                <a:ea typeface="Arial Nova Condensed"/>
                <a:cs typeface="Arial Nova Condensed"/>
                <a:sym typeface="Arial Nova Condensed"/>
              </a:rPr>
              <a:t> qui commence.</a:t>
            </a:r>
          </a:p>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 </a:t>
            </a:r>
          </a:p>
        </p:txBody>
      </p:sp>
      <p:sp>
        <p:nvSpPr>
          <p:cNvPr name="TextBox 9" id="9"/>
          <p:cNvSpPr txBox="true"/>
          <p:nvPr/>
        </p:nvSpPr>
        <p:spPr>
          <a:xfrm rot="0">
            <a:off x="588647" y="5259415"/>
            <a:ext cx="767358" cy="233680"/>
          </a:xfrm>
          <a:prstGeom prst="rect">
            <a:avLst/>
          </a:prstGeom>
        </p:spPr>
        <p:txBody>
          <a:bodyPr anchor="t" rtlCol="false" tIns="0" lIns="0" bIns="0" rIns="0">
            <a:spAutoFit/>
          </a:bodyPr>
          <a:lstStyle/>
          <a:p>
            <a:pPr algn="ctr">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Tour de jeu</a:t>
            </a:r>
          </a:p>
        </p:txBody>
      </p:sp>
      <p:sp>
        <p:nvSpPr>
          <p:cNvPr name="TextBox 10" id="10"/>
          <p:cNvSpPr txBox="true"/>
          <p:nvPr/>
        </p:nvSpPr>
        <p:spPr>
          <a:xfrm rot="0">
            <a:off x="588647" y="5588345"/>
            <a:ext cx="4150707" cy="1120775"/>
          </a:xfrm>
          <a:prstGeom prst="rect">
            <a:avLst/>
          </a:prstGeom>
        </p:spPr>
        <p:txBody>
          <a:bodyPr anchor="t" rtlCol="false" tIns="0" lIns="0" bIns="0" rIns="0">
            <a:spAutoFit/>
          </a:bodyPr>
          <a:lstStyle/>
          <a:p>
            <a:pPr algn="just">
              <a:lnSpc>
                <a:spcPts val="1400"/>
              </a:lnSpc>
            </a:pPr>
            <a:r>
              <a:rPr lang="en-US" sz="1000">
                <a:solidFill>
                  <a:srgbClr val="000000"/>
                </a:solidFill>
                <a:latin typeface="Arial Nova Condensed"/>
                <a:ea typeface="Arial Nova Condensed"/>
                <a:cs typeface="Arial Nova Condensed"/>
                <a:sym typeface="Arial Nova Condensed"/>
              </a:rPr>
              <a:t>Les joueur·euses jouent à </a:t>
            </a:r>
            <a:r>
              <a:rPr lang="en-US" sz="1000" b="true">
                <a:solidFill>
                  <a:srgbClr val="000000"/>
                </a:solidFill>
                <a:latin typeface="Arial Nova Condensed Bold"/>
                <a:ea typeface="Arial Nova Condensed Bold"/>
                <a:cs typeface="Arial Nova Condensed Bold"/>
                <a:sym typeface="Arial Nova Condensed Bold"/>
              </a:rPr>
              <a:t>tour de rôle</a:t>
            </a:r>
            <a:r>
              <a:rPr lang="en-US" sz="1000">
                <a:solidFill>
                  <a:srgbClr val="000000"/>
                </a:solidFill>
                <a:latin typeface="Arial Nova Condensed"/>
                <a:ea typeface="Arial Nova Condensed"/>
                <a:cs typeface="Arial Nova Condensed"/>
                <a:sym typeface="Arial Nova Condensed"/>
              </a:rPr>
              <a:t>, dans le sens </a:t>
            </a:r>
            <a:r>
              <a:rPr lang="en-US" sz="1000" b="true">
                <a:solidFill>
                  <a:srgbClr val="000000"/>
                </a:solidFill>
                <a:latin typeface="Arial Nova Condensed Bold"/>
                <a:ea typeface="Arial Nova Condensed Bold"/>
                <a:cs typeface="Arial Nova Condensed Bold"/>
                <a:sym typeface="Arial Nova Condensed Bold"/>
              </a:rPr>
              <a:t>horaire</a:t>
            </a:r>
            <a:r>
              <a:rPr lang="en-US" sz="1000">
                <a:solidFill>
                  <a:srgbClr val="000000"/>
                </a:solidFill>
                <a:latin typeface="Arial Nova Condensed"/>
                <a:ea typeface="Arial Nova Condensed"/>
                <a:cs typeface="Arial Nova Condensed"/>
                <a:sym typeface="Arial Nova Condensed"/>
              </a:rPr>
              <a:t>.</a:t>
            </a:r>
          </a:p>
          <a:p>
            <a:pPr algn="just">
              <a:lnSpc>
                <a:spcPts val="1400"/>
              </a:lnSpc>
            </a:pPr>
            <a:r>
              <a:rPr lang="en-US" sz="1000">
                <a:solidFill>
                  <a:srgbClr val="000000"/>
                </a:solidFill>
                <a:latin typeface="Arial Nova Condensed"/>
                <a:ea typeface="Arial Nova Condensed"/>
                <a:cs typeface="Arial Nova Condensed"/>
                <a:sym typeface="Arial Nova Condensed"/>
              </a:rPr>
              <a:t>À son tour, </a:t>
            </a:r>
            <a:r>
              <a:rPr lang="en-US" sz="1000" b="true">
                <a:solidFill>
                  <a:srgbClr val="000000"/>
                </a:solidFill>
                <a:latin typeface="Arial Nova Condensed Bold"/>
                <a:ea typeface="Arial Nova Condensed Bold"/>
                <a:cs typeface="Arial Nova Condensed Bold"/>
                <a:sym typeface="Arial Nova Condensed Bold"/>
              </a:rPr>
              <a:t>une des trois actions suivantes est possible</a:t>
            </a:r>
            <a:r>
              <a:rPr lang="en-US" sz="1000">
                <a:solidFill>
                  <a:srgbClr val="000000"/>
                </a:solidFill>
                <a:latin typeface="Arial Nova Condensed"/>
                <a:ea typeface="Arial Nova Condensed"/>
                <a:cs typeface="Arial Nova Condensed"/>
                <a:sym typeface="Arial Nova Condensed"/>
              </a:rPr>
              <a:t> (passer son tour n’est pas autorisé) :</a:t>
            </a:r>
          </a:p>
          <a:p>
            <a:pPr algn="just">
              <a:lnSpc>
                <a:spcPts val="420"/>
              </a:lnSpc>
            </a:pPr>
          </a:p>
          <a:p>
            <a:pPr algn="just" marL="215901" indent="-107951" lvl="1">
              <a:lnSpc>
                <a:spcPts val="1400"/>
              </a:lnSpc>
              <a:buFont typeface="Arial"/>
              <a:buChar char="•"/>
            </a:pPr>
            <a:r>
              <a:rPr lang="en-US" b="true" sz="1000">
                <a:solidFill>
                  <a:srgbClr val="000000"/>
                </a:solidFill>
                <a:latin typeface="Arial Nova Condensed Bold"/>
                <a:ea typeface="Arial Nova Condensed Bold"/>
                <a:cs typeface="Arial Nova Condensed Bold"/>
                <a:sym typeface="Arial Nova Condensed Bold"/>
              </a:rPr>
              <a:t>S’approvisionner </a:t>
            </a:r>
          </a:p>
          <a:p>
            <a:pPr algn="just" marL="215901" indent="-107951" lvl="1">
              <a:lnSpc>
                <a:spcPts val="1400"/>
              </a:lnSpc>
              <a:buFont typeface="Arial"/>
              <a:buChar char="•"/>
            </a:pPr>
            <a:r>
              <a:rPr lang="en-US" b="true" sz="1000">
                <a:solidFill>
                  <a:srgbClr val="000000"/>
                </a:solidFill>
                <a:latin typeface="Arial Nova Condensed Bold"/>
                <a:ea typeface="Arial Nova Condensed Bold"/>
                <a:cs typeface="Arial Nova Condensed Bold"/>
                <a:sym typeface="Arial Nova Condensed Bold"/>
              </a:rPr>
              <a:t>Fabriquer </a:t>
            </a:r>
          </a:p>
          <a:p>
            <a:pPr algn="just" marL="215901" indent="-107951" lvl="1">
              <a:lnSpc>
                <a:spcPts val="1400"/>
              </a:lnSpc>
              <a:spcBef>
                <a:spcPct val="0"/>
              </a:spcBef>
              <a:buFont typeface="Arial"/>
              <a:buChar char="•"/>
            </a:pPr>
            <a:r>
              <a:rPr lang="en-US" b="true" sz="1000">
                <a:solidFill>
                  <a:srgbClr val="000000"/>
                </a:solidFill>
                <a:latin typeface="Arial Nova Condensed Bold"/>
                <a:ea typeface="Arial Nova Condensed Bold"/>
                <a:cs typeface="Arial Nova Condensed Bold"/>
                <a:sym typeface="Arial Nova Condensed Bold"/>
              </a:rPr>
              <a:t>Dépolluer</a:t>
            </a:r>
          </a:p>
        </p:txBody>
      </p:sp>
      <p:sp>
        <p:nvSpPr>
          <p:cNvPr name="TextBox 11" id="11"/>
          <p:cNvSpPr txBox="true"/>
          <p:nvPr/>
        </p:nvSpPr>
        <p:spPr>
          <a:xfrm rot="0">
            <a:off x="589246" y="1217374"/>
            <a:ext cx="4209077" cy="679450"/>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Le but du jeu est de gagner le maximum de points en fabriquant des composants de votre smartphone avant la fin de la partie. Pour cela, vous devez </a:t>
            </a:r>
            <a:r>
              <a:rPr lang="en-US" sz="999" b="true">
                <a:solidFill>
                  <a:srgbClr val="000000"/>
                </a:solidFill>
                <a:latin typeface="Arial Nova Condensed Bold"/>
                <a:ea typeface="Arial Nova Condensed Bold"/>
                <a:cs typeface="Arial Nova Condensed Bold"/>
                <a:sym typeface="Arial Nova Condensed Bold"/>
              </a:rPr>
              <a:t>acquérir</a:t>
            </a:r>
            <a:r>
              <a:rPr lang="en-US" sz="999">
                <a:solidFill>
                  <a:srgbClr val="000000"/>
                </a:solidFill>
                <a:latin typeface="Arial Nova Condensed"/>
                <a:ea typeface="Arial Nova Condensed"/>
                <a:cs typeface="Arial Nova Condensed"/>
                <a:sym typeface="Arial Nova Condensed"/>
              </a:rPr>
              <a:t> </a:t>
            </a:r>
            <a:r>
              <a:rPr lang="en-US" sz="999" b="true">
                <a:solidFill>
                  <a:srgbClr val="000000"/>
                </a:solidFill>
                <a:latin typeface="Arial Nova Condensed Bold"/>
                <a:ea typeface="Arial Nova Condensed Bold"/>
                <a:cs typeface="Arial Nova Condensed Bold"/>
                <a:sym typeface="Arial Nova Condensed Bold"/>
              </a:rPr>
              <a:t>les ressources nécessaires </a:t>
            </a:r>
            <a:r>
              <a:rPr lang="en-US" sz="999">
                <a:solidFill>
                  <a:srgbClr val="000000"/>
                </a:solidFill>
                <a:latin typeface="Arial Nova Condensed"/>
                <a:ea typeface="Arial Nova Condensed"/>
                <a:cs typeface="Arial Nova Condensed"/>
                <a:sym typeface="Arial Nova Condensed"/>
              </a:rPr>
              <a:t>à leur fabrication chez les </a:t>
            </a:r>
            <a:r>
              <a:rPr lang="en-US" sz="999" b="true">
                <a:solidFill>
                  <a:srgbClr val="000000"/>
                </a:solidFill>
                <a:latin typeface="Arial Nova Condensed Bold"/>
                <a:ea typeface="Arial Nova Condensed Bold"/>
                <a:cs typeface="Arial Nova Condensed Bold"/>
                <a:sym typeface="Arial Nova Condensed Bold"/>
              </a:rPr>
              <a:t>3 fournisseurs </a:t>
            </a:r>
            <a:r>
              <a:rPr lang="en-US" sz="999">
                <a:solidFill>
                  <a:srgbClr val="000000"/>
                </a:solidFill>
                <a:latin typeface="Arial Nova Condensed"/>
                <a:ea typeface="Arial Nova Condensed"/>
                <a:cs typeface="Arial Nova Condensed"/>
                <a:sym typeface="Arial Nova Condensed"/>
              </a:rPr>
              <a:t>proposés. </a:t>
            </a: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Mais attention à ne pas trop polluer !</a:t>
            </a:r>
          </a:p>
        </p:txBody>
      </p:sp>
      <p:grpSp>
        <p:nvGrpSpPr>
          <p:cNvPr name="Group 12" id="12"/>
          <p:cNvGrpSpPr/>
          <p:nvPr/>
        </p:nvGrpSpPr>
        <p:grpSpPr>
          <a:xfrm rot="0">
            <a:off x="1661407" y="561830"/>
            <a:ext cx="2005187" cy="482767"/>
            <a:chOff x="0" y="0"/>
            <a:chExt cx="1019655" cy="245491"/>
          </a:xfrm>
        </p:grpSpPr>
        <p:sp>
          <p:nvSpPr>
            <p:cNvPr name="Freeform 13" id="13"/>
            <p:cNvSpPr/>
            <p:nvPr/>
          </p:nvSpPr>
          <p:spPr>
            <a:xfrm flipH="false" flipV="false" rot="0">
              <a:off x="0" y="0"/>
              <a:ext cx="1019655" cy="245491"/>
            </a:xfrm>
            <a:custGeom>
              <a:avLst/>
              <a:gdLst/>
              <a:ahLst/>
              <a:cxnLst/>
              <a:rect r="r" b="b" t="t" l="l"/>
              <a:pathLst>
                <a:path h="245491" w="1019655">
                  <a:moveTo>
                    <a:pt x="34749" y="0"/>
                  </a:moveTo>
                  <a:lnTo>
                    <a:pt x="984906" y="0"/>
                  </a:lnTo>
                  <a:cubicBezTo>
                    <a:pt x="1004097" y="0"/>
                    <a:pt x="1019655" y="15557"/>
                    <a:pt x="1019655" y="34749"/>
                  </a:cubicBezTo>
                  <a:lnTo>
                    <a:pt x="1019655" y="210743"/>
                  </a:lnTo>
                  <a:cubicBezTo>
                    <a:pt x="1019655" y="219958"/>
                    <a:pt x="1015994" y="228797"/>
                    <a:pt x="1009477" y="235313"/>
                  </a:cubicBezTo>
                  <a:cubicBezTo>
                    <a:pt x="1002960" y="241830"/>
                    <a:pt x="994122" y="245491"/>
                    <a:pt x="984906" y="245491"/>
                  </a:cubicBezTo>
                  <a:lnTo>
                    <a:pt x="34749" y="245491"/>
                  </a:lnTo>
                  <a:cubicBezTo>
                    <a:pt x="25533" y="245491"/>
                    <a:pt x="16694" y="241830"/>
                    <a:pt x="10178" y="235313"/>
                  </a:cubicBezTo>
                  <a:cubicBezTo>
                    <a:pt x="3661" y="228797"/>
                    <a:pt x="0" y="219958"/>
                    <a:pt x="0" y="210743"/>
                  </a:cubicBezTo>
                  <a:lnTo>
                    <a:pt x="0" y="34749"/>
                  </a:lnTo>
                  <a:cubicBezTo>
                    <a:pt x="0" y="25533"/>
                    <a:pt x="3661" y="16694"/>
                    <a:pt x="10178" y="10178"/>
                  </a:cubicBezTo>
                  <a:cubicBezTo>
                    <a:pt x="16694" y="3661"/>
                    <a:pt x="25533" y="0"/>
                    <a:pt x="34749" y="0"/>
                  </a:cubicBezTo>
                  <a:close/>
                </a:path>
              </a:pathLst>
            </a:custGeom>
            <a:solidFill>
              <a:srgbClr val="000000">
                <a:alpha val="0"/>
              </a:srgbClr>
            </a:solidFill>
            <a:ln w="28575" cap="sq">
              <a:solidFill>
                <a:srgbClr val="000000"/>
              </a:solidFill>
              <a:prstDash val="solid"/>
              <a:miter/>
            </a:ln>
          </p:spPr>
        </p:sp>
        <p:sp>
          <p:nvSpPr>
            <p:cNvPr name="TextBox 14" id="14"/>
            <p:cNvSpPr txBox="true"/>
            <p:nvPr/>
          </p:nvSpPr>
          <p:spPr>
            <a:xfrm>
              <a:off x="0" y="104775"/>
              <a:ext cx="1019655" cy="140716"/>
            </a:xfrm>
            <a:prstGeom prst="rect">
              <a:avLst/>
            </a:prstGeom>
          </p:spPr>
          <p:txBody>
            <a:bodyPr anchor="ctr" rtlCol="false" tIns="0" lIns="0" bIns="0" rIns="0"/>
            <a:lstStyle/>
            <a:p>
              <a:pPr algn="ctr">
                <a:lnSpc>
                  <a:spcPts val="854"/>
                </a:lnSpc>
              </a:pPr>
              <a:r>
                <a:rPr lang="en-US" b="true" sz="1709">
                  <a:solidFill>
                    <a:srgbClr val="000000"/>
                  </a:solidFill>
                  <a:latin typeface="Arial Nova Condensed Bold"/>
                  <a:ea typeface="Arial Nova Condensed Bold"/>
                  <a:cs typeface="Arial Nova Condensed Bold"/>
                  <a:sym typeface="Arial Nova Condensed Bold"/>
                </a:rPr>
                <a:t>4</a:t>
              </a:r>
              <a:r>
                <a:rPr lang="en-US" b="true" sz="1709">
                  <a:solidFill>
                    <a:srgbClr val="000000"/>
                  </a:solidFill>
                  <a:latin typeface="Arial Nova Condensed Bold"/>
                  <a:ea typeface="Arial Nova Condensed Bold"/>
                  <a:cs typeface="Arial Nova Condensed Bold"/>
                  <a:sym typeface="Arial Nova Condensed Bold"/>
                </a:rPr>
                <a:t>. But du jeu</a:t>
              </a:r>
            </a:p>
          </p:txBody>
        </p:sp>
      </p:grpSp>
      <p:sp>
        <p:nvSpPr>
          <p:cNvPr name="TextBox 15" id="15"/>
          <p:cNvSpPr txBox="true"/>
          <p:nvPr/>
        </p:nvSpPr>
        <p:spPr>
          <a:xfrm rot="0">
            <a:off x="647617" y="4875240"/>
            <a:ext cx="4150707" cy="16510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La pile des </a:t>
            </a:r>
            <a:r>
              <a:rPr lang="en-US" b="true" sz="999">
                <a:solidFill>
                  <a:srgbClr val="000000"/>
                </a:solidFill>
                <a:latin typeface="Arial Nova Condensed Bold"/>
                <a:ea typeface="Arial Nova Condensed Bold"/>
                <a:cs typeface="Arial Nova Condensed Bold"/>
                <a:sym typeface="Arial Nova Condensed Bold"/>
              </a:rPr>
              <a:t>cartes Événements</a:t>
            </a:r>
            <a:r>
              <a:rPr lang="en-US" sz="999">
                <a:solidFill>
                  <a:srgbClr val="000000"/>
                </a:solidFill>
                <a:latin typeface="Arial Nova Condensed"/>
                <a:ea typeface="Arial Nova Condensed"/>
                <a:cs typeface="Arial Nova Condensed"/>
                <a:sym typeface="Arial Nova Condensed"/>
              </a:rPr>
              <a:t> est placée devant le ou la </a:t>
            </a:r>
            <a:r>
              <a:rPr lang="en-US" b="true" sz="999">
                <a:solidFill>
                  <a:srgbClr val="000000"/>
                </a:solidFill>
                <a:latin typeface="Arial Nova Condensed Bold"/>
                <a:ea typeface="Arial Nova Condensed Bold"/>
                <a:cs typeface="Arial Nova Condensed Bold"/>
                <a:sym typeface="Arial Nova Condensed Bold"/>
              </a:rPr>
              <a:t>Joueur·euse 1</a:t>
            </a:r>
          </a:p>
        </p:txBody>
      </p:sp>
      <p:sp>
        <p:nvSpPr>
          <p:cNvPr name="TextBox 16" id="16"/>
          <p:cNvSpPr txBox="true"/>
          <p:nvPr/>
        </p:nvSpPr>
        <p:spPr>
          <a:xfrm rot="0">
            <a:off x="2613200" y="7076925"/>
            <a:ext cx="1016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TextBox 3" id="3"/>
          <p:cNvSpPr txBox="true"/>
          <p:nvPr/>
        </p:nvSpPr>
        <p:spPr>
          <a:xfrm rot="0">
            <a:off x="722562" y="2527546"/>
            <a:ext cx="4072638" cy="508000"/>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Une fois le fournisseur choisi, il faut récupérer 1 à 3 ressources parmi les cartes visibles associées au fournisseur et/ou dans la pioche.</a:t>
            </a:r>
          </a:p>
          <a:p>
            <a:pPr algn="just">
              <a:lnSpc>
                <a:spcPts val="1399"/>
              </a:lnSpc>
              <a:spcBef>
                <a:spcPct val="0"/>
              </a:spcBef>
            </a:pPr>
          </a:p>
        </p:txBody>
      </p:sp>
      <p:grpSp>
        <p:nvGrpSpPr>
          <p:cNvPr name="Group 4" id="4"/>
          <p:cNvGrpSpPr/>
          <p:nvPr/>
        </p:nvGrpSpPr>
        <p:grpSpPr>
          <a:xfrm rot="0">
            <a:off x="560723" y="3033447"/>
            <a:ext cx="4206553" cy="601299"/>
            <a:chOff x="0" y="0"/>
            <a:chExt cx="2139068" cy="305766"/>
          </a:xfrm>
        </p:grpSpPr>
        <p:sp>
          <p:nvSpPr>
            <p:cNvPr name="Freeform 5" id="5"/>
            <p:cNvSpPr/>
            <p:nvPr/>
          </p:nvSpPr>
          <p:spPr>
            <a:xfrm flipH="false" flipV="false" rot="0">
              <a:off x="0" y="0"/>
              <a:ext cx="2139068" cy="305766"/>
            </a:xfrm>
            <a:custGeom>
              <a:avLst/>
              <a:gdLst/>
              <a:ahLst/>
              <a:cxnLst/>
              <a:rect r="r" b="b" t="t" l="l"/>
              <a:pathLst>
                <a:path h="305766" w="2139068">
                  <a:moveTo>
                    <a:pt x="16564" y="0"/>
                  </a:moveTo>
                  <a:lnTo>
                    <a:pt x="2122504" y="0"/>
                  </a:lnTo>
                  <a:cubicBezTo>
                    <a:pt x="2126897" y="0"/>
                    <a:pt x="2131110" y="1745"/>
                    <a:pt x="2134217" y="4851"/>
                  </a:cubicBezTo>
                  <a:cubicBezTo>
                    <a:pt x="2137323" y="7958"/>
                    <a:pt x="2139068" y="12171"/>
                    <a:pt x="2139068" y="16564"/>
                  </a:cubicBezTo>
                  <a:lnTo>
                    <a:pt x="2139068" y="289202"/>
                  </a:lnTo>
                  <a:cubicBezTo>
                    <a:pt x="2139068" y="293595"/>
                    <a:pt x="2137323" y="297808"/>
                    <a:pt x="2134217" y="300914"/>
                  </a:cubicBezTo>
                  <a:cubicBezTo>
                    <a:pt x="2131110" y="304021"/>
                    <a:pt x="2126897" y="305766"/>
                    <a:pt x="2122504" y="305766"/>
                  </a:cubicBezTo>
                  <a:lnTo>
                    <a:pt x="16564" y="305766"/>
                  </a:lnTo>
                  <a:cubicBezTo>
                    <a:pt x="12171" y="305766"/>
                    <a:pt x="7958" y="304021"/>
                    <a:pt x="4851" y="300914"/>
                  </a:cubicBezTo>
                  <a:cubicBezTo>
                    <a:pt x="1745" y="297808"/>
                    <a:pt x="0" y="293595"/>
                    <a:pt x="0" y="289202"/>
                  </a:cubicBezTo>
                  <a:lnTo>
                    <a:pt x="0" y="16564"/>
                  </a:lnTo>
                  <a:cubicBezTo>
                    <a:pt x="0" y="12171"/>
                    <a:pt x="1745" y="7958"/>
                    <a:pt x="4851" y="4851"/>
                  </a:cubicBezTo>
                  <a:cubicBezTo>
                    <a:pt x="7958" y="1745"/>
                    <a:pt x="12171" y="0"/>
                    <a:pt x="16564" y="0"/>
                  </a:cubicBezTo>
                  <a:close/>
                </a:path>
              </a:pathLst>
            </a:custGeom>
            <a:solidFill>
              <a:srgbClr val="D9D9D9">
                <a:alpha val="60000"/>
              </a:srgbClr>
            </a:solidFill>
          </p:spPr>
        </p:sp>
        <p:sp>
          <p:nvSpPr>
            <p:cNvPr name="TextBox 6" id="6"/>
            <p:cNvSpPr txBox="true"/>
            <p:nvPr/>
          </p:nvSpPr>
          <p:spPr>
            <a:xfrm>
              <a:off x="0" y="-38100"/>
              <a:ext cx="2139068" cy="343866"/>
            </a:xfrm>
            <a:prstGeom prst="rect">
              <a:avLst/>
            </a:prstGeom>
          </p:spPr>
          <p:txBody>
            <a:bodyPr anchor="ctr" rtlCol="false" tIns="50800" lIns="50800" bIns="50800" rIns="50800"/>
            <a:lstStyle/>
            <a:p>
              <a:pPr algn="ctr">
                <a:lnSpc>
                  <a:spcPts val="1819"/>
                </a:lnSpc>
              </a:pPr>
            </a:p>
          </p:txBody>
        </p:sp>
      </p:grpSp>
      <p:sp>
        <p:nvSpPr>
          <p:cNvPr name="TextBox 7" id="7"/>
          <p:cNvSpPr txBox="true"/>
          <p:nvPr/>
        </p:nvSpPr>
        <p:spPr>
          <a:xfrm rot="0">
            <a:off x="588647" y="649932"/>
            <a:ext cx="1820614" cy="207645"/>
          </a:xfrm>
          <a:prstGeom prst="rect">
            <a:avLst/>
          </a:prstGeom>
        </p:spPr>
        <p:txBody>
          <a:bodyPr anchor="t" rtlCol="false" tIns="0" lIns="0" bIns="0" rIns="0">
            <a:spAutoFit/>
          </a:bodyPr>
          <a:lstStyle/>
          <a:p>
            <a:pPr algn="ctr" marL="259080" indent="-129540" lvl="1">
              <a:lnSpc>
                <a:spcPts val="1679"/>
              </a:lnSpc>
              <a:buFont typeface="Arial"/>
              <a:buChar char="•"/>
            </a:pPr>
            <a:r>
              <a:rPr lang="en-US" b="true" sz="1200">
                <a:solidFill>
                  <a:srgbClr val="000000"/>
                </a:solidFill>
                <a:latin typeface="Arial Nova Condensed Bold"/>
                <a:ea typeface="Arial Nova Condensed Bold"/>
                <a:cs typeface="Arial Nova Condensed Bold"/>
                <a:sym typeface="Arial Nova Condensed Bold"/>
              </a:rPr>
              <a:t>Action : s</a:t>
            </a:r>
            <a:r>
              <a:rPr lang="en-US" b="true" sz="1200">
                <a:solidFill>
                  <a:srgbClr val="000000"/>
                </a:solidFill>
                <a:latin typeface="Arial Nova Condensed Bold"/>
                <a:ea typeface="Arial Nova Condensed Bold"/>
                <a:cs typeface="Arial Nova Condensed Bold"/>
                <a:sym typeface="Arial Nova Condensed Bold"/>
              </a:rPr>
              <a:t>’approvisionner</a:t>
            </a:r>
          </a:p>
        </p:txBody>
      </p:sp>
      <p:sp>
        <p:nvSpPr>
          <p:cNvPr name="TextBox 8" id="8"/>
          <p:cNvSpPr txBox="true"/>
          <p:nvPr/>
        </p:nvSpPr>
        <p:spPr>
          <a:xfrm rot="0">
            <a:off x="588647" y="986727"/>
            <a:ext cx="4206553" cy="33655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Choisir un </a:t>
            </a:r>
            <a:r>
              <a:rPr lang="en-US" b="true" sz="999">
                <a:solidFill>
                  <a:srgbClr val="000000"/>
                </a:solidFill>
                <a:latin typeface="Arial Nova Condensed Bold"/>
                <a:ea typeface="Arial Nova Condensed Bold"/>
                <a:cs typeface="Arial Nova Condensed Bold"/>
                <a:sym typeface="Arial Nova Condensed Bold"/>
              </a:rPr>
              <a:t>fournisseur</a:t>
            </a:r>
            <a:r>
              <a:rPr lang="en-US" sz="999">
                <a:solidFill>
                  <a:srgbClr val="000000"/>
                </a:solidFill>
                <a:latin typeface="Arial Nova Condensed"/>
                <a:ea typeface="Arial Nova Condensed"/>
                <a:cs typeface="Arial Nova Condensed"/>
                <a:sym typeface="Arial Nova Condensed"/>
              </a:rPr>
              <a:t>, récupérer les </a:t>
            </a:r>
            <a:r>
              <a:rPr lang="en-US" b="true" sz="999">
                <a:solidFill>
                  <a:srgbClr val="000000"/>
                </a:solidFill>
                <a:latin typeface="Arial Nova Condensed Bold"/>
                <a:ea typeface="Arial Nova Condensed Bold"/>
                <a:cs typeface="Arial Nova Condensed Bold"/>
                <a:sym typeface="Arial Nova Condensed Bold"/>
              </a:rPr>
              <a:t>cartes Ressources </a:t>
            </a:r>
            <a:r>
              <a:rPr lang="en-US" sz="999">
                <a:solidFill>
                  <a:srgbClr val="000000"/>
                </a:solidFill>
                <a:latin typeface="Arial Nova Condensed"/>
                <a:ea typeface="Arial Nova Condensed"/>
                <a:cs typeface="Arial Nova Condensed"/>
                <a:sym typeface="Arial Nova Condensed"/>
              </a:rPr>
              <a:t>et</a:t>
            </a:r>
            <a:r>
              <a:rPr lang="en-US" b="true" sz="999">
                <a:solidFill>
                  <a:srgbClr val="000000"/>
                </a:solidFill>
                <a:latin typeface="Arial Nova Condensed Bold"/>
                <a:ea typeface="Arial Nova Condensed Bold"/>
                <a:cs typeface="Arial Nova Condensed Bold"/>
                <a:sym typeface="Arial Nova Condensed Bold"/>
              </a:rPr>
              <a:t> </a:t>
            </a:r>
            <a:r>
              <a:rPr lang="en-US" sz="999">
                <a:solidFill>
                  <a:srgbClr val="000000"/>
                </a:solidFill>
                <a:latin typeface="Arial Nova Condensed"/>
                <a:ea typeface="Arial Nova Condensed"/>
                <a:cs typeface="Arial Nova Condensed"/>
                <a:sym typeface="Arial Nova Condensed"/>
              </a:rPr>
              <a:t>piocher des</a:t>
            </a:r>
            <a:r>
              <a:rPr lang="en-US" b="true" sz="999">
                <a:solidFill>
                  <a:srgbClr val="000000"/>
                </a:solidFill>
                <a:latin typeface="Arial Nova Condensed Bold"/>
                <a:ea typeface="Arial Nova Condensed Bold"/>
                <a:cs typeface="Arial Nova Condensed Bold"/>
                <a:sym typeface="Arial Nova Condensed Bold"/>
              </a:rPr>
              <a:t> cartes Malus </a:t>
            </a:r>
            <a:r>
              <a:rPr lang="en-US" sz="999">
                <a:solidFill>
                  <a:srgbClr val="000000"/>
                </a:solidFill>
                <a:latin typeface="Arial Nova Condensed"/>
                <a:ea typeface="Arial Nova Condensed"/>
                <a:cs typeface="Arial Nova Condensed"/>
                <a:sym typeface="Arial Nova Condensed"/>
              </a:rPr>
              <a:t>en fonction du fournisseur choisi.</a:t>
            </a:r>
          </a:p>
        </p:txBody>
      </p:sp>
      <p:sp>
        <p:nvSpPr>
          <p:cNvPr name="TextBox 9" id="9"/>
          <p:cNvSpPr txBox="true"/>
          <p:nvPr/>
        </p:nvSpPr>
        <p:spPr>
          <a:xfrm rot="0">
            <a:off x="722562" y="1647127"/>
            <a:ext cx="1410742" cy="191135"/>
          </a:xfrm>
          <a:prstGeom prst="rect">
            <a:avLst/>
          </a:prstGeom>
        </p:spPr>
        <p:txBody>
          <a:bodyPr anchor="t" rtlCol="false" tIns="0" lIns="0" bIns="0" rIns="0">
            <a:spAutoFit/>
          </a:bodyPr>
          <a:lstStyle/>
          <a:p>
            <a:pPr algn="ctr">
              <a:lnSpc>
                <a:spcPts val="1539"/>
              </a:lnSpc>
            </a:pPr>
            <a:r>
              <a:rPr lang="en-US" b="true" sz="1099">
                <a:solidFill>
                  <a:srgbClr val="000000"/>
                </a:solidFill>
                <a:latin typeface="Arial Nova Condensed Bold"/>
                <a:ea typeface="Arial Nova Condensed Bold"/>
                <a:cs typeface="Arial Nova Condensed Bold"/>
                <a:sym typeface="Arial Nova Condensed Bold"/>
              </a:rPr>
              <a:t>a. Choisir un fournisseur</a:t>
            </a:r>
          </a:p>
        </p:txBody>
      </p:sp>
      <p:sp>
        <p:nvSpPr>
          <p:cNvPr name="TextBox 10" id="10"/>
          <p:cNvSpPr txBox="true"/>
          <p:nvPr/>
        </p:nvSpPr>
        <p:spPr>
          <a:xfrm rot="0">
            <a:off x="722562" y="1859412"/>
            <a:ext cx="4072638" cy="33655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Le nombre de cartes Ressources piochées dépend du fournisseur allant du plus polluant (PolluPlus) au plus écoresponsable (Recycl’). </a:t>
            </a:r>
          </a:p>
        </p:txBody>
      </p:sp>
      <p:sp>
        <p:nvSpPr>
          <p:cNvPr name="TextBox 11" id="11"/>
          <p:cNvSpPr txBox="true"/>
          <p:nvPr/>
        </p:nvSpPr>
        <p:spPr>
          <a:xfrm rot="0">
            <a:off x="722562" y="2319787"/>
            <a:ext cx="1650504" cy="191135"/>
          </a:xfrm>
          <a:prstGeom prst="rect">
            <a:avLst/>
          </a:prstGeom>
        </p:spPr>
        <p:txBody>
          <a:bodyPr anchor="t" rtlCol="false" tIns="0" lIns="0" bIns="0" rIns="0">
            <a:spAutoFit/>
          </a:bodyPr>
          <a:lstStyle/>
          <a:p>
            <a:pPr algn="ctr">
              <a:lnSpc>
                <a:spcPts val="1539"/>
              </a:lnSpc>
            </a:pPr>
            <a:r>
              <a:rPr lang="en-US" b="true" sz="1099">
                <a:solidFill>
                  <a:srgbClr val="000000"/>
                </a:solidFill>
                <a:latin typeface="Arial Nova Condensed Bold"/>
                <a:ea typeface="Arial Nova Condensed Bold"/>
                <a:cs typeface="Arial Nova Condensed Bold"/>
                <a:sym typeface="Arial Nova Condensed Bold"/>
              </a:rPr>
              <a:t>b. Récupérer des ressources</a:t>
            </a:r>
          </a:p>
        </p:txBody>
      </p:sp>
      <p:sp>
        <p:nvSpPr>
          <p:cNvPr name="TextBox 12" id="12"/>
          <p:cNvSpPr txBox="true"/>
          <p:nvPr/>
        </p:nvSpPr>
        <p:spPr>
          <a:xfrm rot="0">
            <a:off x="722562" y="3792623"/>
            <a:ext cx="4072638" cy="50800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Les cartes Ressources sont à </a:t>
            </a:r>
            <a:r>
              <a:rPr lang="en-US" b="true" sz="999">
                <a:solidFill>
                  <a:srgbClr val="000000"/>
                </a:solidFill>
                <a:latin typeface="Arial Nova Condensed Bold"/>
                <a:ea typeface="Arial Nova Condensed Bold"/>
                <a:cs typeface="Arial Nova Condensed Bold"/>
                <a:sym typeface="Arial Nova Condensed Bold"/>
              </a:rPr>
              <a:t>garder en main</a:t>
            </a:r>
            <a:r>
              <a:rPr lang="en-US" sz="999">
                <a:solidFill>
                  <a:srgbClr val="000000"/>
                </a:solidFill>
                <a:latin typeface="Arial Nova Condensed"/>
                <a:ea typeface="Arial Nova Condensed"/>
                <a:cs typeface="Arial Nova Condensed"/>
                <a:sym typeface="Arial Nova Condensed"/>
              </a:rPr>
              <a:t> et à </a:t>
            </a:r>
            <a:r>
              <a:rPr lang="en-US" b="true" sz="999">
                <a:solidFill>
                  <a:srgbClr val="000000"/>
                </a:solidFill>
                <a:latin typeface="Arial Nova Condensed Bold"/>
                <a:ea typeface="Arial Nova Condensed Bold"/>
                <a:cs typeface="Arial Nova Condensed Bold"/>
                <a:sym typeface="Arial Nova Condensed Bold"/>
              </a:rPr>
              <a:t>cacher</a:t>
            </a:r>
            <a:r>
              <a:rPr lang="en-US" sz="999">
                <a:solidFill>
                  <a:srgbClr val="000000"/>
                </a:solidFill>
                <a:latin typeface="Arial Nova Condensed"/>
                <a:ea typeface="Arial Nova Condensed"/>
                <a:cs typeface="Arial Nova Condensed"/>
                <a:sym typeface="Arial Nova Condensed"/>
              </a:rPr>
              <a:t> des autres joueur·euses. Si un·e joueur·euse a pris des cartes visibles, elles seront </a:t>
            </a:r>
            <a:r>
              <a:rPr lang="en-US" b="true" sz="999">
                <a:solidFill>
                  <a:srgbClr val="000000"/>
                </a:solidFill>
                <a:latin typeface="Arial Nova Condensed Bold"/>
                <a:ea typeface="Arial Nova Condensed Bold"/>
                <a:cs typeface="Arial Nova Condensed Bold"/>
                <a:sym typeface="Arial Nova Condensed Bold"/>
              </a:rPr>
              <a:t>remplacées à la fin de son tour.</a:t>
            </a:r>
            <a:r>
              <a:rPr lang="en-US" sz="999">
                <a:solidFill>
                  <a:srgbClr val="000000"/>
                </a:solidFill>
                <a:latin typeface="Arial Nova Condensed"/>
                <a:ea typeface="Arial Nova Condensed"/>
                <a:cs typeface="Arial Nova Condensed"/>
                <a:sym typeface="Arial Nova Condensed"/>
              </a:rPr>
              <a:t> </a:t>
            </a:r>
          </a:p>
        </p:txBody>
      </p:sp>
      <p:sp>
        <p:nvSpPr>
          <p:cNvPr name="TextBox 13" id="13"/>
          <p:cNvSpPr txBox="true"/>
          <p:nvPr/>
        </p:nvSpPr>
        <p:spPr>
          <a:xfrm rot="0">
            <a:off x="722562" y="4424448"/>
            <a:ext cx="1590834" cy="191135"/>
          </a:xfrm>
          <a:prstGeom prst="rect">
            <a:avLst/>
          </a:prstGeom>
        </p:spPr>
        <p:txBody>
          <a:bodyPr anchor="t" rtlCol="false" tIns="0" lIns="0" bIns="0" rIns="0">
            <a:spAutoFit/>
          </a:bodyPr>
          <a:lstStyle/>
          <a:p>
            <a:pPr algn="ctr">
              <a:lnSpc>
                <a:spcPts val="1539"/>
              </a:lnSpc>
            </a:pPr>
            <a:r>
              <a:rPr lang="en-US" b="true" sz="1099">
                <a:solidFill>
                  <a:srgbClr val="000000"/>
                </a:solidFill>
                <a:latin typeface="Arial Nova Condensed Bold"/>
                <a:ea typeface="Arial Nova Condensed Bold"/>
                <a:cs typeface="Arial Nova Condensed Bold"/>
                <a:sym typeface="Arial Nova Condensed Bold"/>
              </a:rPr>
              <a:t>c. Piocher des cartes Malus</a:t>
            </a:r>
          </a:p>
        </p:txBody>
      </p:sp>
      <p:sp>
        <p:nvSpPr>
          <p:cNvPr name="TextBox 14" id="14"/>
          <p:cNvSpPr txBox="true"/>
          <p:nvPr/>
        </p:nvSpPr>
        <p:spPr>
          <a:xfrm rot="0">
            <a:off x="722562" y="4674833"/>
            <a:ext cx="4057755" cy="1193800"/>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L'approvisionnement en ressources chez </a:t>
            </a:r>
            <a:r>
              <a:rPr lang="en-US" sz="999" b="true">
                <a:solidFill>
                  <a:srgbClr val="000000"/>
                </a:solidFill>
                <a:latin typeface="Arial Nova Condensed Bold"/>
                <a:ea typeface="Arial Nova Condensed Bold"/>
                <a:cs typeface="Arial Nova Condensed Bold"/>
                <a:sym typeface="Arial Nova Condensed Bold"/>
              </a:rPr>
              <a:t>PolluPlus</a:t>
            </a:r>
            <a:r>
              <a:rPr lang="en-US" sz="999">
                <a:solidFill>
                  <a:srgbClr val="000000"/>
                </a:solidFill>
                <a:latin typeface="Arial Nova Condensed"/>
                <a:ea typeface="Arial Nova Condensed"/>
                <a:cs typeface="Arial Nova Condensed"/>
                <a:sym typeface="Arial Nova Condensed"/>
              </a:rPr>
              <a:t> et </a:t>
            </a:r>
            <a:r>
              <a:rPr lang="en-US" sz="999" b="true">
                <a:solidFill>
                  <a:srgbClr val="000000"/>
                </a:solidFill>
                <a:latin typeface="Arial Nova Condensed Bold"/>
                <a:ea typeface="Arial Nova Condensed Bold"/>
                <a:cs typeface="Arial Nova Condensed Bold"/>
                <a:sym typeface="Arial Nova Condensed Bold"/>
              </a:rPr>
              <a:t>PolluMoins</a:t>
            </a:r>
            <a:r>
              <a:rPr lang="en-US" sz="999">
                <a:solidFill>
                  <a:srgbClr val="000000"/>
                </a:solidFill>
                <a:latin typeface="Arial Nova Condensed"/>
                <a:ea typeface="Arial Nova Condensed"/>
                <a:cs typeface="Arial Nova Condensed"/>
                <a:sym typeface="Arial Nova Condensed"/>
              </a:rPr>
              <a:t> entraîne l’obtention de cartes Malus, correspondant aux pollutions entraînées par la production de ces ressources.</a:t>
            </a:r>
          </a:p>
          <a:p>
            <a:pPr algn="just">
              <a:lnSpc>
                <a:spcPts val="1399"/>
              </a:lnSpc>
            </a:pP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Les cartes </a:t>
            </a:r>
            <a:r>
              <a:rPr lang="en-US" b="true" sz="999">
                <a:solidFill>
                  <a:srgbClr val="000000"/>
                </a:solidFill>
                <a:latin typeface="Arial Nova Condensed Bold"/>
                <a:ea typeface="Arial Nova Condensed Bold"/>
                <a:cs typeface="Arial Nova Condensed Bold"/>
                <a:sym typeface="Arial Nova Condensed Bold"/>
              </a:rPr>
              <a:t>Malus</a:t>
            </a:r>
            <a:r>
              <a:rPr lang="en-US" sz="999">
                <a:solidFill>
                  <a:srgbClr val="000000"/>
                </a:solidFill>
                <a:latin typeface="Arial Nova Condensed"/>
                <a:ea typeface="Arial Nova Condensed"/>
                <a:cs typeface="Arial Nova Condensed"/>
                <a:sym typeface="Arial Nova Condensed"/>
              </a:rPr>
              <a:t> piochées sont lues à haute voix (titre et texte) aux autres et posées devant soi. Attention, le nombre de cartes Malus en sa possession peut avoir des conséquences sur la progression du jeu !</a:t>
            </a:r>
          </a:p>
        </p:txBody>
      </p:sp>
      <p:sp>
        <p:nvSpPr>
          <p:cNvPr name="TextBox 15" id="15"/>
          <p:cNvSpPr txBox="true"/>
          <p:nvPr/>
        </p:nvSpPr>
        <p:spPr>
          <a:xfrm rot="0">
            <a:off x="2613200" y="7076925"/>
            <a:ext cx="1016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13</a:t>
            </a:r>
          </a:p>
        </p:txBody>
      </p:sp>
      <p:sp>
        <p:nvSpPr>
          <p:cNvPr name="TextBox 16" id="16"/>
          <p:cNvSpPr txBox="true"/>
          <p:nvPr/>
        </p:nvSpPr>
        <p:spPr>
          <a:xfrm rot="0">
            <a:off x="627681" y="3070571"/>
            <a:ext cx="4072638" cy="5080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Par exemple :</a:t>
            </a:r>
            <a:r>
              <a:rPr lang="en-US" sz="999">
                <a:solidFill>
                  <a:srgbClr val="000000"/>
                </a:solidFill>
                <a:latin typeface="Arial Nova Condensed"/>
                <a:ea typeface="Arial Nova Condensed"/>
                <a:cs typeface="Arial Nova Condensed"/>
                <a:sym typeface="Arial Nova Condensed"/>
              </a:rPr>
              <a:t> pour le fournisseur </a:t>
            </a:r>
            <a:r>
              <a:rPr lang="en-US" b="true" sz="999">
                <a:solidFill>
                  <a:srgbClr val="000000"/>
                </a:solidFill>
                <a:latin typeface="Arial Nova Condensed Bold"/>
                <a:ea typeface="Arial Nova Condensed Bold"/>
                <a:cs typeface="Arial Nova Condensed Bold"/>
                <a:sym typeface="Arial Nova Condensed Bold"/>
              </a:rPr>
              <a:t>PolluPlus</a:t>
            </a:r>
            <a:r>
              <a:rPr lang="en-US" sz="999">
                <a:solidFill>
                  <a:srgbClr val="000000"/>
                </a:solidFill>
                <a:latin typeface="Arial Nova Condensed"/>
                <a:ea typeface="Arial Nova Condensed"/>
                <a:cs typeface="Arial Nova Condensed"/>
                <a:sym typeface="Arial Nova Condensed"/>
              </a:rPr>
              <a:t>, vous pouvez récupérer </a:t>
            </a:r>
            <a:r>
              <a:rPr lang="en-US" b="true" sz="999">
                <a:solidFill>
                  <a:srgbClr val="000000"/>
                </a:solidFill>
                <a:latin typeface="Arial Nova Condensed Bold"/>
                <a:ea typeface="Arial Nova Condensed Bold"/>
                <a:cs typeface="Arial Nova Condensed Bold"/>
                <a:sym typeface="Arial Nova Condensed Bold"/>
              </a:rPr>
              <a:t>3 cartes Ressources</a:t>
            </a:r>
            <a:r>
              <a:rPr lang="en-US" sz="999">
                <a:solidFill>
                  <a:srgbClr val="000000"/>
                </a:solidFill>
                <a:latin typeface="Arial Nova Condensed"/>
                <a:ea typeface="Arial Nova Condensed"/>
                <a:cs typeface="Arial Nova Condensed"/>
                <a:sym typeface="Arial Nova Condensed"/>
              </a:rPr>
              <a:t>. Vous pouvez choisir les 3 cartes visibles, 2 cartes visibles et 1 dans la pioche, 1 visible et 2 dans la pioche ou 3 cartes dans la pioche.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Freeform 3" id="3"/>
          <p:cNvSpPr/>
          <p:nvPr/>
        </p:nvSpPr>
        <p:spPr>
          <a:xfrm flipH="false" flipV="false" rot="0">
            <a:off x="3324532" y="4787944"/>
            <a:ext cx="1470668" cy="2375129"/>
          </a:xfrm>
          <a:custGeom>
            <a:avLst/>
            <a:gdLst/>
            <a:ahLst/>
            <a:cxnLst/>
            <a:rect r="r" b="b" t="t" l="l"/>
            <a:pathLst>
              <a:path h="2375129" w="1470668">
                <a:moveTo>
                  <a:pt x="0" y="0"/>
                </a:moveTo>
                <a:lnTo>
                  <a:pt x="1470668" y="0"/>
                </a:lnTo>
                <a:lnTo>
                  <a:pt x="1470668" y="2375129"/>
                </a:lnTo>
                <a:lnTo>
                  <a:pt x="0" y="2375129"/>
                </a:lnTo>
                <a:lnTo>
                  <a:pt x="0" y="0"/>
                </a:lnTo>
                <a:close/>
              </a:path>
            </a:pathLst>
          </a:custGeom>
          <a:blipFill>
            <a:blip r:embed="rId3"/>
            <a:stretch>
              <a:fillRect l="-184114" t="-75852" r="-29263" b="-99547"/>
            </a:stretch>
          </a:blipFill>
        </p:spPr>
      </p:sp>
      <p:sp>
        <p:nvSpPr>
          <p:cNvPr name="TextBox 4" id="4"/>
          <p:cNvSpPr txBox="true"/>
          <p:nvPr/>
        </p:nvSpPr>
        <p:spPr>
          <a:xfrm rot="0">
            <a:off x="588647" y="574968"/>
            <a:ext cx="1384697" cy="207645"/>
          </a:xfrm>
          <a:prstGeom prst="rect">
            <a:avLst/>
          </a:prstGeom>
        </p:spPr>
        <p:txBody>
          <a:bodyPr anchor="t" rtlCol="false" tIns="0" lIns="0" bIns="0" rIns="0">
            <a:spAutoFit/>
          </a:bodyPr>
          <a:lstStyle/>
          <a:p>
            <a:pPr algn="l" marL="259080" indent="-129540" lvl="1">
              <a:lnSpc>
                <a:spcPts val="1679"/>
              </a:lnSpc>
              <a:buFont typeface="Arial"/>
              <a:buChar char="•"/>
            </a:pPr>
            <a:r>
              <a:rPr lang="en-US" b="true" sz="1200">
                <a:solidFill>
                  <a:srgbClr val="000000"/>
                </a:solidFill>
                <a:latin typeface="Arial Nova Condensed Bold"/>
                <a:ea typeface="Arial Nova Condensed Bold"/>
                <a:cs typeface="Arial Nova Condensed Bold"/>
                <a:sym typeface="Arial Nova Condensed Bold"/>
              </a:rPr>
              <a:t>Action : fabriquer </a:t>
            </a:r>
          </a:p>
        </p:txBody>
      </p:sp>
      <p:sp>
        <p:nvSpPr>
          <p:cNvPr name="TextBox 5" id="5"/>
          <p:cNvSpPr txBox="true"/>
          <p:nvPr/>
        </p:nvSpPr>
        <p:spPr>
          <a:xfrm rot="0">
            <a:off x="588647" y="868338"/>
            <a:ext cx="4206553" cy="929216"/>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Posez les </a:t>
            </a:r>
            <a:r>
              <a:rPr lang="en-US" sz="999" b="true">
                <a:solidFill>
                  <a:srgbClr val="000000"/>
                </a:solidFill>
                <a:latin typeface="Arial Nova Condensed Bold"/>
                <a:ea typeface="Arial Nova Condensed Bold"/>
                <a:cs typeface="Arial Nova Condensed Bold"/>
                <a:sym typeface="Arial Nova Condensed Bold"/>
              </a:rPr>
              <a:t>cartes Ressources</a:t>
            </a:r>
            <a:r>
              <a:rPr lang="en-US" sz="999">
                <a:solidFill>
                  <a:srgbClr val="000000"/>
                </a:solidFill>
                <a:latin typeface="Arial Nova Condensed"/>
                <a:ea typeface="Arial Nova Condensed"/>
                <a:cs typeface="Arial Nova Condensed"/>
                <a:sym typeface="Arial Nova Condensed"/>
              </a:rPr>
              <a:t> nécessaires pour </a:t>
            </a:r>
            <a:r>
              <a:rPr lang="en-US" sz="999" b="true">
                <a:solidFill>
                  <a:srgbClr val="000000"/>
                </a:solidFill>
                <a:latin typeface="Arial Nova Condensed Bold"/>
                <a:ea typeface="Arial Nova Condensed Bold"/>
                <a:cs typeface="Arial Nova Condensed Bold"/>
                <a:sym typeface="Arial Nova Condensed Bold"/>
              </a:rPr>
              <a:t>fabriquer</a:t>
            </a:r>
            <a:r>
              <a:rPr lang="en-US" sz="999">
                <a:solidFill>
                  <a:srgbClr val="000000"/>
                </a:solidFill>
                <a:latin typeface="Arial Nova Condensed"/>
                <a:ea typeface="Arial Nova Condensed"/>
                <a:cs typeface="Arial Nova Condensed"/>
                <a:sym typeface="Arial Nova Condensed"/>
              </a:rPr>
              <a:t> l'un des 4 composants du smartphone (Coque, Carte mère, Batterie ou Écran tactile), en formant</a:t>
            </a:r>
            <a:r>
              <a:rPr lang="en-US" sz="999" b="true">
                <a:solidFill>
                  <a:srgbClr val="000000"/>
                </a:solidFill>
                <a:latin typeface="Arial Nova Condensed Bold"/>
                <a:ea typeface="Arial Nova Condensed Bold"/>
                <a:cs typeface="Arial Nova Condensed Bold"/>
                <a:sym typeface="Arial Nova Condensed Bold"/>
              </a:rPr>
              <a:t> </a:t>
            </a:r>
            <a:r>
              <a:rPr lang="en-US" sz="999">
                <a:solidFill>
                  <a:srgbClr val="000000"/>
                </a:solidFill>
                <a:latin typeface="Arial Nova Condensed"/>
                <a:ea typeface="Arial Nova Condensed"/>
                <a:cs typeface="Arial Nova Condensed"/>
                <a:sym typeface="Arial Nova Condensed"/>
              </a:rPr>
              <a:t>un tas sur le composant fabriqué.</a:t>
            </a:r>
          </a:p>
          <a:p>
            <a:pPr algn="just">
              <a:lnSpc>
                <a:spcPts val="559"/>
              </a:lnSpc>
            </a:pP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Chaque composant ne peut être construit qu’</a:t>
            </a:r>
            <a:r>
              <a:rPr lang="en-US" b="true" sz="999">
                <a:solidFill>
                  <a:srgbClr val="000000"/>
                </a:solidFill>
                <a:latin typeface="Arial Nova Condensed Bold"/>
                <a:ea typeface="Arial Nova Condensed Bold"/>
                <a:cs typeface="Arial Nova Condensed Bold"/>
                <a:sym typeface="Arial Nova Condensed Bold"/>
              </a:rPr>
              <a:t>une seule fois</a:t>
            </a:r>
            <a:r>
              <a:rPr lang="en-US" sz="999">
                <a:solidFill>
                  <a:srgbClr val="000000"/>
                </a:solidFill>
                <a:latin typeface="Arial Nova Condensed"/>
                <a:ea typeface="Arial Nova Condensed"/>
                <a:cs typeface="Arial Nova Condensed"/>
                <a:sym typeface="Arial Nova Condensed"/>
              </a:rPr>
              <a:t>. On ne peut fabriquer qu’</a:t>
            </a:r>
            <a:r>
              <a:rPr lang="en-US" b="true" sz="999">
                <a:solidFill>
                  <a:srgbClr val="000000"/>
                </a:solidFill>
                <a:latin typeface="Arial Nova Condensed Bold"/>
                <a:ea typeface="Arial Nova Condensed Bold"/>
                <a:cs typeface="Arial Nova Condensed Bold"/>
                <a:sym typeface="Arial Nova Condensed Bold"/>
              </a:rPr>
              <a:t>un seul composant par tour de jeu</a:t>
            </a:r>
            <a:r>
              <a:rPr lang="en-US" sz="999">
                <a:solidFill>
                  <a:srgbClr val="000000"/>
                </a:solidFill>
                <a:latin typeface="Arial Nova Condensed"/>
                <a:ea typeface="Arial Nova Condensed"/>
                <a:cs typeface="Arial Nova Condensed"/>
                <a:sym typeface="Arial Nova Condensed"/>
              </a:rPr>
              <a:t>.</a:t>
            </a:r>
          </a:p>
        </p:txBody>
      </p:sp>
      <p:sp>
        <p:nvSpPr>
          <p:cNvPr name="TextBox 6" id="6"/>
          <p:cNvSpPr txBox="true"/>
          <p:nvPr/>
        </p:nvSpPr>
        <p:spPr>
          <a:xfrm rot="0">
            <a:off x="588647" y="2278004"/>
            <a:ext cx="1370856" cy="207645"/>
          </a:xfrm>
          <a:prstGeom prst="rect">
            <a:avLst/>
          </a:prstGeom>
        </p:spPr>
        <p:txBody>
          <a:bodyPr anchor="t" rtlCol="false" tIns="0" lIns="0" bIns="0" rIns="0">
            <a:spAutoFit/>
          </a:bodyPr>
          <a:lstStyle/>
          <a:p>
            <a:pPr algn="l" marL="259080" indent="-129540" lvl="1">
              <a:lnSpc>
                <a:spcPts val="1679"/>
              </a:lnSpc>
              <a:buFont typeface="Arial"/>
              <a:buChar char="•"/>
            </a:pPr>
            <a:r>
              <a:rPr lang="en-US" b="true" sz="1200">
                <a:solidFill>
                  <a:srgbClr val="000000"/>
                </a:solidFill>
                <a:latin typeface="Arial Nova Condensed Bold"/>
                <a:ea typeface="Arial Nova Condensed Bold"/>
                <a:cs typeface="Arial Nova Condensed Bold"/>
                <a:sym typeface="Arial Nova Condensed Bold"/>
              </a:rPr>
              <a:t>Action : dépolluer</a:t>
            </a:r>
          </a:p>
        </p:txBody>
      </p:sp>
      <p:sp>
        <p:nvSpPr>
          <p:cNvPr name="TextBox 7" id="7"/>
          <p:cNvSpPr txBox="true"/>
          <p:nvPr/>
        </p:nvSpPr>
        <p:spPr>
          <a:xfrm rot="0">
            <a:off x="588647" y="2580899"/>
            <a:ext cx="4206553" cy="33655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Défaussez </a:t>
            </a:r>
            <a:r>
              <a:rPr lang="en-US" b="true" sz="999">
                <a:solidFill>
                  <a:srgbClr val="000000"/>
                </a:solidFill>
                <a:latin typeface="Arial Nova Condensed Bold"/>
                <a:ea typeface="Arial Nova Condensed Bold"/>
                <a:cs typeface="Arial Nova Condensed Bold"/>
                <a:sym typeface="Arial Nova Condensed Bold"/>
              </a:rPr>
              <a:t>1 à 2 cartes Malus </a:t>
            </a:r>
            <a:r>
              <a:rPr lang="en-US" sz="999">
                <a:solidFill>
                  <a:srgbClr val="000000"/>
                </a:solidFill>
                <a:latin typeface="Arial Nova Condensed"/>
                <a:ea typeface="Arial Nova Condensed"/>
                <a:cs typeface="Arial Nova Condensed"/>
                <a:sym typeface="Arial Nova Condensed"/>
              </a:rPr>
              <a:t>de votre main. Ces cartes défaussées sont mises de côté et ne retournent pas dans la pioche des cartes Malus.</a:t>
            </a:r>
          </a:p>
        </p:txBody>
      </p:sp>
      <p:sp>
        <p:nvSpPr>
          <p:cNvPr name="TextBox 8" id="8"/>
          <p:cNvSpPr txBox="true"/>
          <p:nvPr/>
        </p:nvSpPr>
        <p:spPr>
          <a:xfrm rot="0">
            <a:off x="588647" y="3741900"/>
            <a:ext cx="2667963" cy="233680"/>
          </a:xfrm>
          <a:prstGeom prst="rect">
            <a:avLst/>
          </a:prstGeom>
        </p:spPr>
        <p:txBody>
          <a:bodyPr anchor="t" rtlCol="false" tIns="0" lIns="0" bIns="0" rIns="0">
            <a:spAutoFit/>
          </a:bodyPr>
          <a:lstStyle/>
          <a:p>
            <a:pPr algn="l">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Fin du tour de jeu</a:t>
            </a:r>
          </a:p>
        </p:txBody>
      </p:sp>
      <p:sp>
        <p:nvSpPr>
          <p:cNvPr name="TextBox 9" id="9"/>
          <p:cNvSpPr txBox="true"/>
          <p:nvPr/>
        </p:nvSpPr>
        <p:spPr>
          <a:xfrm rot="0">
            <a:off x="588647" y="4087196"/>
            <a:ext cx="4178704" cy="929216"/>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À la fin de chaque tour de jeu, le ou la</a:t>
            </a:r>
            <a:r>
              <a:rPr lang="en-US" sz="999" b="true">
                <a:solidFill>
                  <a:srgbClr val="000000"/>
                </a:solidFill>
                <a:latin typeface="Arial Nova Condensed Bold"/>
                <a:ea typeface="Arial Nova Condensed Bold"/>
                <a:cs typeface="Arial Nova Condensed Bold"/>
                <a:sym typeface="Arial Nova Condensed Bold"/>
              </a:rPr>
              <a:t> Joueur·euse 1</a:t>
            </a:r>
            <a:r>
              <a:rPr lang="en-US" sz="999">
                <a:solidFill>
                  <a:srgbClr val="000000"/>
                </a:solidFill>
                <a:latin typeface="Arial Nova Condensed"/>
                <a:ea typeface="Arial Nova Condensed"/>
                <a:cs typeface="Arial Nova Condensed"/>
                <a:sym typeface="Arial Nova Condensed"/>
              </a:rPr>
              <a:t> tire une </a:t>
            </a:r>
            <a:r>
              <a:rPr lang="en-US" sz="999" b="true">
                <a:solidFill>
                  <a:srgbClr val="000000"/>
                </a:solidFill>
                <a:latin typeface="Arial Nova Condensed Bold"/>
                <a:ea typeface="Arial Nova Condensed Bold"/>
                <a:cs typeface="Arial Nova Condensed Bold"/>
                <a:sym typeface="Arial Nova Condensed Bold"/>
              </a:rPr>
              <a:t>carte Événements</a:t>
            </a:r>
            <a:r>
              <a:rPr lang="en-US" sz="999">
                <a:solidFill>
                  <a:srgbClr val="000000"/>
                </a:solidFill>
                <a:latin typeface="Arial Nova Condensed"/>
                <a:ea typeface="Arial Nova Condensed"/>
                <a:cs typeface="Arial Nova Condensed"/>
                <a:sym typeface="Arial Nova Condensed"/>
              </a:rPr>
              <a:t> qui affectera l’ensemble des joueur·euses. Lire son contenu et suivre les instructions. </a:t>
            </a:r>
          </a:p>
          <a:p>
            <a:pPr algn="just">
              <a:lnSpc>
                <a:spcPts val="559"/>
              </a:lnSpc>
            </a:pP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Si un </a:t>
            </a:r>
            <a:r>
              <a:rPr lang="en-US" b="true" sz="999">
                <a:solidFill>
                  <a:srgbClr val="000000"/>
                </a:solidFill>
                <a:latin typeface="Arial Nova Condensed Bold"/>
                <a:ea typeface="Arial Nova Condensed Bold"/>
                <a:cs typeface="Arial Nova Condensed Bold"/>
                <a:sym typeface="Arial Nova Condensed Bold"/>
              </a:rPr>
              <a:t>événement</a:t>
            </a:r>
            <a:r>
              <a:rPr lang="en-US" sz="999">
                <a:solidFill>
                  <a:srgbClr val="000000"/>
                </a:solidFill>
                <a:latin typeface="Arial Nova Condensed"/>
                <a:ea typeface="Arial Nova Condensed"/>
                <a:cs typeface="Arial Nova Condensed"/>
                <a:sym typeface="Arial Nova Condensed"/>
              </a:rPr>
              <a:t> impacte les</a:t>
            </a:r>
            <a:r>
              <a:rPr lang="en-US" b="true" sz="999">
                <a:solidFill>
                  <a:srgbClr val="000000"/>
                </a:solidFill>
                <a:latin typeface="Arial Nova Condensed Bold"/>
                <a:ea typeface="Arial Nova Condensed Bold"/>
                <a:cs typeface="Arial Nova Condensed Bold"/>
                <a:sym typeface="Arial Nova Condensed Bold"/>
              </a:rPr>
              <a:t> cartes Ressources visibles</a:t>
            </a:r>
            <a:r>
              <a:rPr lang="en-US" sz="999">
                <a:solidFill>
                  <a:srgbClr val="000000"/>
                </a:solidFill>
                <a:latin typeface="Arial Nova Condensed"/>
                <a:ea typeface="Arial Nova Condensed"/>
                <a:cs typeface="Arial Nova Condensed"/>
                <a:sym typeface="Arial Nova Condensed"/>
              </a:rPr>
              <a:t>, alors elles seront remplacées avant le début du nouveau tour de jeu.</a:t>
            </a:r>
          </a:p>
        </p:txBody>
      </p:sp>
      <p:sp>
        <p:nvSpPr>
          <p:cNvPr name="TextBox 10" id="10"/>
          <p:cNvSpPr txBox="true"/>
          <p:nvPr/>
        </p:nvSpPr>
        <p:spPr>
          <a:xfrm rot="0">
            <a:off x="2613200" y="7076925"/>
            <a:ext cx="1016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14</a:t>
            </a:r>
          </a:p>
        </p:txBody>
      </p:sp>
      <p:grpSp>
        <p:nvGrpSpPr>
          <p:cNvPr name="Group 11" id="11"/>
          <p:cNvGrpSpPr/>
          <p:nvPr/>
        </p:nvGrpSpPr>
        <p:grpSpPr>
          <a:xfrm rot="0">
            <a:off x="606351" y="3061449"/>
            <a:ext cx="4013699" cy="466849"/>
            <a:chOff x="0" y="0"/>
            <a:chExt cx="2041000" cy="237397"/>
          </a:xfrm>
        </p:grpSpPr>
        <p:sp>
          <p:nvSpPr>
            <p:cNvPr name="Freeform 12" id="12"/>
            <p:cNvSpPr/>
            <p:nvPr/>
          </p:nvSpPr>
          <p:spPr>
            <a:xfrm flipH="false" flipV="false" rot="0">
              <a:off x="0" y="0"/>
              <a:ext cx="2041000" cy="237397"/>
            </a:xfrm>
            <a:custGeom>
              <a:avLst/>
              <a:gdLst/>
              <a:ahLst/>
              <a:cxnLst/>
              <a:rect r="r" b="b" t="t" l="l"/>
              <a:pathLst>
                <a:path h="237397" w="2041000">
                  <a:moveTo>
                    <a:pt x="17360" y="0"/>
                  </a:moveTo>
                  <a:lnTo>
                    <a:pt x="2023640" y="0"/>
                  </a:lnTo>
                  <a:cubicBezTo>
                    <a:pt x="2033228" y="0"/>
                    <a:pt x="2041000" y="7772"/>
                    <a:pt x="2041000" y="17360"/>
                  </a:cubicBezTo>
                  <a:lnTo>
                    <a:pt x="2041000" y="220037"/>
                  </a:lnTo>
                  <a:cubicBezTo>
                    <a:pt x="2041000" y="224641"/>
                    <a:pt x="2039171" y="229056"/>
                    <a:pt x="2035915" y="232312"/>
                  </a:cubicBezTo>
                  <a:cubicBezTo>
                    <a:pt x="2032660" y="235568"/>
                    <a:pt x="2028244" y="237397"/>
                    <a:pt x="2023640" y="237397"/>
                  </a:cubicBezTo>
                  <a:lnTo>
                    <a:pt x="17360" y="237397"/>
                  </a:lnTo>
                  <a:cubicBezTo>
                    <a:pt x="7772" y="237397"/>
                    <a:pt x="0" y="229624"/>
                    <a:pt x="0" y="220037"/>
                  </a:cubicBezTo>
                  <a:lnTo>
                    <a:pt x="0" y="17360"/>
                  </a:lnTo>
                  <a:cubicBezTo>
                    <a:pt x="0" y="7772"/>
                    <a:pt x="7772" y="0"/>
                    <a:pt x="17360" y="0"/>
                  </a:cubicBezTo>
                  <a:close/>
                </a:path>
              </a:pathLst>
            </a:custGeom>
            <a:solidFill>
              <a:srgbClr val="D9D9D9">
                <a:alpha val="60000"/>
              </a:srgbClr>
            </a:solidFill>
          </p:spPr>
        </p:sp>
        <p:sp>
          <p:nvSpPr>
            <p:cNvPr name="TextBox 13" id="13"/>
            <p:cNvSpPr txBox="true"/>
            <p:nvPr/>
          </p:nvSpPr>
          <p:spPr>
            <a:xfrm>
              <a:off x="0" y="-38100"/>
              <a:ext cx="2041000" cy="275497"/>
            </a:xfrm>
            <a:prstGeom prst="rect">
              <a:avLst/>
            </a:prstGeom>
          </p:spPr>
          <p:txBody>
            <a:bodyPr anchor="ctr" rtlCol="false" tIns="50800" lIns="50800" bIns="50800" rIns="50800"/>
            <a:lstStyle/>
            <a:p>
              <a:pPr algn="ctr">
                <a:lnSpc>
                  <a:spcPts val="1819"/>
                </a:lnSpc>
              </a:pPr>
            </a:p>
          </p:txBody>
        </p:sp>
      </p:grpSp>
      <p:sp>
        <p:nvSpPr>
          <p:cNvPr name="TextBox 14" id="14"/>
          <p:cNvSpPr txBox="true"/>
          <p:nvPr/>
        </p:nvSpPr>
        <p:spPr>
          <a:xfrm rot="0">
            <a:off x="672802" y="3117073"/>
            <a:ext cx="3880796" cy="33655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Remarque : </a:t>
            </a:r>
            <a:r>
              <a:rPr lang="en-US" sz="999">
                <a:solidFill>
                  <a:srgbClr val="000000"/>
                </a:solidFill>
                <a:latin typeface="Arial Nova Condensed"/>
                <a:ea typeface="Arial Nova Condensed"/>
                <a:cs typeface="Arial Nova Condensed"/>
                <a:sym typeface="Arial Nova Condensed"/>
              </a:rPr>
              <a:t>il est important de noter que dans la réalité, le processus de dépollution est bien plus complexe et long.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grpSp>
        <p:nvGrpSpPr>
          <p:cNvPr name="Group 3" id="3"/>
          <p:cNvGrpSpPr/>
          <p:nvPr/>
        </p:nvGrpSpPr>
        <p:grpSpPr>
          <a:xfrm rot="0">
            <a:off x="1520003" y="564719"/>
            <a:ext cx="2288143" cy="482767"/>
            <a:chOff x="0" y="0"/>
            <a:chExt cx="1163540" cy="245491"/>
          </a:xfrm>
        </p:grpSpPr>
        <p:sp>
          <p:nvSpPr>
            <p:cNvPr name="Freeform 4" id="4"/>
            <p:cNvSpPr/>
            <p:nvPr/>
          </p:nvSpPr>
          <p:spPr>
            <a:xfrm flipH="false" flipV="false" rot="0">
              <a:off x="0" y="0"/>
              <a:ext cx="1163540" cy="245491"/>
            </a:xfrm>
            <a:custGeom>
              <a:avLst/>
              <a:gdLst/>
              <a:ahLst/>
              <a:cxnLst/>
              <a:rect r="r" b="b" t="t" l="l"/>
              <a:pathLst>
                <a:path h="245491" w="1163540">
                  <a:moveTo>
                    <a:pt x="30451" y="0"/>
                  </a:moveTo>
                  <a:lnTo>
                    <a:pt x="1133089" y="0"/>
                  </a:lnTo>
                  <a:cubicBezTo>
                    <a:pt x="1141165" y="0"/>
                    <a:pt x="1148910" y="3208"/>
                    <a:pt x="1154621" y="8919"/>
                  </a:cubicBezTo>
                  <a:cubicBezTo>
                    <a:pt x="1160332" y="14630"/>
                    <a:pt x="1163540" y="22375"/>
                    <a:pt x="1163540" y="30451"/>
                  </a:cubicBezTo>
                  <a:lnTo>
                    <a:pt x="1163540" y="215040"/>
                  </a:lnTo>
                  <a:cubicBezTo>
                    <a:pt x="1163540" y="223116"/>
                    <a:pt x="1160332" y="230861"/>
                    <a:pt x="1154621" y="236572"/>
                  </a:cubicBezTo>
                  <a:cubicBezTo>
                    <a:pt x="1148910" y="242283"/>
                    <a:pt x="1141165" y="245491"/>
                    <a:pt x="1133089" y="245491"/>
                  </a:cubicBezTo>
                  <a:lnTo>
                    <a:pt x="30451" y="245491"/>
                  </a:lnTo>
                  <a:cubicBezTo>
                    <a:pt x="13634" y="245491"/>
                    <a:pt x="0" y="231858"/>
                    <a:pt x="0" y="215040"/>
                  </a:cubicBezTo>
                  <a:lnTo>
                    <a:pt x="0" y="30451"/>
                  </a:lnTo>
                  <a:cubicBezTo>
                    <a:pt x="0" y="13634"/>
                    <a:pt x="13634" y="0"/>
                    <a:pt x="30451" y="0"/>
                  </a:cubicBez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104775"/>
              <a:ext cx="1163540" cy="140716"/>
            </a:xfrm>
            <a:prstGeom prst="rect">
              <a:avLst/>
            </a:prstGeom>
          </p:spPr>
          <p:txBody>
            <a:bodyPr anchor="ctr" rtlCol="false" tIns="0" lIns="0" bIns="0" rIns="0"/>
            <a:lstStyle/>
            <a:p>
              <a:pPr algn="ctr">
                <a:lnSpc>
                  <a:spcPts val="854"/>
                </a:lnSpc>
              </a:pPr>
              <a:r>
                <a:rPr lang="en-US" b="true" sz="1709">
                  <a:solidFill>
                    <a:srgbClr val="000000"/>
                  </a:solidFill>
                  <a:latin typeface="Arial Nova Condensed Bold"/>
                  <a:ea typeface="Arial Nova Condensed Bold"/>
                  <a:cs typeface="Arial Nova Condensed Bold"/>
                  <a:sym typeface="Arial Nova Condensed Bold"/>
                </a:rPr>
                <a:t>6</a:t>
              </a:r>
              <a:r>
                <a:rPr lang="en-US" b="true" sz="1709">
                  <a:solidFill>
                    <a:srgbClr val="000000"/>
                  </a:solidFill>
                  <a:latin typeface="Arial Nova Condensed Bold"/>
                  <a:ea typeface="Arial Nova Condensed Bold"/>
                  <a:cs typeface="Arial Nova Condensed Bold"/>
                  <a:sym typeface="Arial Nova Condensed Bold"/>
                </a:rPr>
                <a:t>. Fin de partie</a:t>
              </a:r>
            </a:p>
          </p:txBody>
        </p:sp>
      </p:grpSp>
      <p:sp>
        <p:nvSpPr>
          <p:cNvPr name="Freeform 6" id="6"/>
          <p:cNvSpPr/>
          <p:nvPr/>
        </p:nvSpPr>
        <p:spPr>
          <a:xfrm flipH="false" flipV="false" rot="0">
            <a:off x="1504282" y="5095981"/>
            <a:ext cx="2204501" cy="1895219"/>
          </a:xfrm>
          <a:custGeom>
            <a:avLst/>
            <a:gdLst/>
            <a:ahLst/>
            <a:cxnLst/>
            <a:rect r="r" b="b" t="t" l="l"/>
            <a:pathLst>
              <a:path h="1895219" w="2204501">
                <a:moveTo>
                  <a:pt x="0" y="0"/>
                </a:moveTo>
                <a:lnTo>
                  <a:pt x="2204501" y="0"/>
                </a:lnTo>
                <a:lnTo>
                  <a:pt x="2204501" y="1895219"/>
                </a:lnTo>
                <a:lnTo>
                  <a:pt x="0" y="1895219"/>
                </a:lnTo>
                <a:lnTo>
                  <a:pt x="0" y="0"/>
                </a:lnTo>
                <a:close/>
              </a:path>
            </a:pathLst>
          </a:custGeom>
          <a:blipFill>
            <a:blip r:embed="rId3"/>
            <a:stretch>
              <a:fillRect l="-46817" t="-218134" r="-47088" b="-1984"/>
            </a:stretch>
          </a:blipFill>
        </p:spPr>
      </p:sp>
      <p:sp>
        <p:nvSpPr>
          <p:cNvPr name="TextBox 7" id="7"/>
          <p:cNvSpPr txBox="true"/>
          <p:nvPr/>
        </p:nvSpPr>
        <p:spPr>
          <a:xfrm rot="0">
            <a:off x="588721" y="3644110"/>
            <a:ext cx="1426964" cy="233680"/>
          </a:xfrm>
          <a:prstGeom prst="rect">
            <a:avLst/>
          </a:prstGeom>
        </p:spPr>
        <p:txBody>
          <a:bodyPr anchor="t" rtlCol="false" tIns="0" lIns="0" bIns="0" rIns="0">
            <a:spAutoFit/>
          </a:bodyPr>
          <a:lstStyle/>
          <a:p>
            <a:pPr algn="ctr">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Décompte des points</a:t>
            </a:r>
          </a:p>
        </p:txBody>
      </p:sp>
      <p:sp>
        <p:nvSpPr>
          <p:cNvPr name="TextBox 8" id="8"/>
          <p:cNvSpPr txBox="true"/>
          <p:nvPr/>
        </p:nvSpPr>
        <p:spPr>
          <a:xfrm rot="0">
            <a:off x="588721" y="3982565"/>
            <a:ext cx="4206553" cy="1102783"/>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Calculer votre score en </a:t>
            </a:r>
            <a:r>
              <a:rPr lang="en-US" sz="999" b="true">
                <a:solidFill>
                  <a:srgbClr val="000000"/>
                </a:solidFill>
                <a:latin typeface="Arial Nova Condensed Bold"/>
                <a:ea typeface="Arial Nova Condensed Bold"/>
                <a:cs typeface="Arial Nova Condensed Bold"/>
                <a:sym typeface="Arial Nova Condensed Bold"/>
              </a:rPr>
              <a:t>additionnant</a:t>
            </a:r>
            <a:r>
              <a:rPr lang="en-US" sz="999">
                <a:solidFill>
                  <a:srgbClr val="000000"/>
                </a:solidFill>
                <a:latin typeface="Arial Nova Condensed"/>
                <a:ea typeface="Arial Nova Condensed"/>
                <a:cs typeface="Arial Nova Condensed"/>
                <a:sym typeface="Arial Nova Condensed"/>
              </a:rPr>
              <a:t> les points (inscrits sur le plateau de jeu) correspondant à chaque </a:t>
            </a:r>
            <a:r>
              <a:rPr lang="en-US" sz="999" b="true">
                <a:solidFill>
                  <a:srgbClr val="000000"/>
                </a:solidFill>
                <a:latin typeface="Arial Nova Condensed Bold"/>
                <a:ea typeface="Arial Nova Condensed Bold"/>
                <a:cs typeface="Arial Nova Condensed Bold"/>
                <a:sym typeface="Arial Nova Condensed Bold"/>
              </a:rPr>
              <a:t>composant</a:t>
            </a:r>
            <a:r>
              <a:rPr lang="en-US" sz="999">
                <a:solidFill>
                  <a:srgbClr val="000000"/>
                </a:solidFill>
                <a:latin typeface="Arial Nova Condensed"/>
                <a:ea typeface="Arial Nova Condensed"/>
                <a:cs typeface="Arial Nova Condensed"/>
                <a:sym typeface="Arial Nova Condensed"/>
              </a:rPr>
              <a:t> </a:t>
            </a:r>
            <a:r>
              <a:rPr lang="en-US" sz="999" b="true">
                <a:solidFill>
                  <a:srgbClr val="000000"/>
                </a:solidFill>
                <a:latin typeface="Arial Nova Condensed Bold"/>
                <a:ea typeface="Arial Nova Condensed Bold"/>
                <a:cs typeface="Arial Nova Condensed Bold"/>
                <a:sym typeface="Arial Nova Condensed Bold"/>
              </a:rPr>
              <a:t>construit</a:t>
            </a:r>
            <a:r>
              <a:rPr lang="en-US" sz="999">
                <a:solidFill>
                  <a:srgbClr val="000000"/>
                </a:solidFill>
                <a:latin typeface="Arial Nova Condensed"/>
                <a:ea typeface="Arial Nova Condensed"/>
                <a:cs typeface="Arial Nova Condensed"/>
                <a:sym typeface="Arial Nova Condensed"/>
              </a:rPr>
              <a:t>.</a:t>
            </a:r>
          </a:p>
          <a:p>
            <a:pPr algn="just">
              <a:lnSpc>
                <a:spcPts val="559"/>
              </a:lnSpc>
            </a:pP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Un</a:t>
            </a:r>
            <a:r>
              <a:rPr lang="en-US" b="true" sz="999">
                <a:solidFill>
                  <a:srgbClr val="000000"/>
                </a:solidFill>
                <a:latin typeface="Arial Nova Condensed Bold"/>
                <a:ea typeface="Arial Nova Condensed Bold"/>
                <a:cs typeface="Arial Nova Condensed Bold"/>
                <a:sym typeface="Arial Nova Condensed Bold"/>
              </a:rPr>
              <a:t> bonus de 2 points</a:t>
            </a:r>
            <a:r>
              <a:rPr lang="en-US" sz="999">
                <a:solidFill>
                  <a:srgbClr val="000000"/>
                </a:solidFill>
                <a:latin typeface="Arial Nova Condensed"/>
                <a:ea typeface="Arial Nova Condensed"/>
                <a:cs typeface="Arial Nova Condensed"/>
                <a:sym typeface="Arial Nova Condensed"/>
              </a:rPr>
              <a:t> est attribué à celui ou celle qui a construit le smartphone </a:t>
            </a:r>
            <a:r>
              <a:rPr lang="en-US" b="true" sz="999">
                <a:solidFill>
                  <a:srgbClr val="000000"/>
                </a:solidFill>
                <a:latin typeface="Arial Nova Condensed Bold"/>
                <a:ea typeface="Arial Nova Condensed Bold"/>
                <a:cs typeface="Arial Nova Condensed Bold"/>
                <a:sym typeface="Arial Nova Condensed Bold"/>
              </a:rPr>
              <a:t>le plus écoresponsable</a:t>
            </a:r>
            <a:r>
              <a:rPr lang="en-US" sz="999">
                <a:solidFill>
                  <a:srgbClr val="000000"/>
                </a:solidFill>
                <a:latin typeface="Arial Nova Condensed"/>
                <a:ea typeface="Arial Nova Condensed"/>
                <a:cs typeface="Arial Nova Condensed"/>
                <a:sym typeface="Arial Nova Condensed"/>
              </a:rPr>
              <a:t>, c'est-à-dire avec </a:t>
            </a:r>
            <a:r>
              <a:rPr lang="en-US" b="true" sz="999">
                <a:solidFill>
                  <a:srgbClr val="000000"/>
                </a:solidFill>
                <a:latin typeface="Arial Nova Condensed Bold"/>
                <a:ea typeface="Arial Nova Condensed Bold"/>
                <a:cs typeface="Arial Nova Condensed Bold"/>
                <a:sym typeface="Arial Nova Condensed Bold"/>
              </a:rPr>
              <a:t>le plus de cartes Recycl’</a:t>
            </a:r>
            <a:r>
              <a:rPr lang="en-US" sz="999">
                <a:solidFill>
                  <a:srgbClr val="000000"/>
                </a:solidFill>
                <a:latin typeface="Arial Nova Condensed"/>
                <a:ea typeface="Arial Nova Condensed"/>
                <a:cs typeface="Arial Nova Condensed"/>
                <a:sym typeface="Arial Nova Condensed"/>
              </a:rPr>
              <a:t> parmi celles posées sur le plateau de jeu. En cas d'égalité, </a:t>
            </a:r>
            <a:r>
              <a:rPr lang="en-US" b="true" sz="999">
                <a:solidFill>
                  <a:srgbClr val="000000"/>
                </a:solidFill>
                <a:latin typeface="Arial Nova Condensed Bold"/>
                <a:ea typeface="Arial Nova Condensed Bold"/>
                <a:cs typeface="Arial Nova Condensed Bold"/>
                <a:sym typeface="Arial Nova Condensed Bold"/>
              </a:rPr>
              <a:t>+2 points pour les personnes concernées</a:t>
            </a:r>
            <a:r>
              <a:rPr lang="en-US" sz="999">
                <a:solidFill>
                  <a:srgbClr val="000000"/>
                </a:solidFill>
                <a:latin typeface="Arial Nova Condensed"/>
                <a:ea typeface="Arial Nova Condensed"/>
                <a:cs typeface="Arial Nova Condensed"/>
                <a:sym typeface="Arial Nova Condensed"/>
              </a:rPr>
              <a:t>.</a:t>
            </a:r>
          </a:p>
        </p:txBody>
      </p:sp>
      <p:sp>
        <p:nvSpPr>
          <p:cNvPr name="TextBox 9" id="9"/>
          <p:cNvSpPr txBox="true"/>
          <p:nvPr/>
        </p:nvSpPr>
        <p:spPr>
          <a:xfrm rot="0">
            <a:off x="588721" y="1246704"/>
            <a:ext cx="1787575" cy="233680"/>
          </a:xfrm>
          <a:prstGeom prst="rect">
            <a:avLst/>
          </a:prstGeom>
        </p:spPr>
        <p:txBody>
          <a:bodyPr anchor="t" rtlCol="false" tIns="0" lIns="0" bIns="0" rIns="0">
            <a:spAutoFit/>
          </a:bodyPr>
          <a:lstStyle/>
          <a:p>
            <a:pPr algn="ctr">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Conditions de fin de partie</a:t>
            </a:r>
          </a:p>
        </p:txBody>
      </p:sp>
      <p:sp>
        <p:nvSpPr>
          <p:cNvPr name="TextBox 10" id="10"/>
          <p:cNvSpPr txBox="true"/>
          <p:nvPr/>
        </p:nvSpPr>
        <p:spPr>
          <a:xfrm rot="0">
            <a:off x="588721" y="1585159"/>
            <a:ext cx="4206553" cy="1871132"/>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Une partie de PhoneImpact peut se terminer de </a:t>
            </a:r>
            <a:r>
              <a:rPr lang="en-US" sz="999" b="true">
                <a:solidFill>
                  <a:srgbClr val="000000"/>
                </a:solidFill>
                <a:latin typeface="Arial Nova Condensed Bold"/>
                <a:ea typeface="Arial Nova Condensed Bold"/>
                <a:cs typeface="Arial Nova Condensed Bold"/>
                <a:sym typeface="Arial Nova Condensed Bold"/>
              </a:rPr>
              <a:t>3 manières différentes </a:t>
            </a:r>
            <a:r>
              <a:rPr lang="en-US" sz="999">
                <a:solidFill>
                  <a:srgbClr val="000000"/>
                </a:solidFill>
                <a:latin typeface="Arial Nova Condensed"/>
                <a:ea typeface="Arial Nova Condensed"/>
                <a:cs typeface="Arial Nova Condensed"/>
                <a:sym typeface="Arial Nova Condensed"/>
              </a:rPr>
              <a:t>:</a:t>
            </a:r>
          </a:p>
          <a:p>
            <a:pPr algn="just">
              <a:lnSpc>
                <a:spcPts val="559"/>
              </a:lnSpc>
            </a:pPr>
          </a:p>
          <a:p>
            <a:pPr algn="just"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S</a:t>
            </a:r>
            <a:r>
              <a:rPr lang="en-US" sz="999">
                <a:solidFill>
                  <a:srgbClr val="000000"/>
                </a:solidFill>
                <a:latin typeface="Arial Nova Condensed"/>
                <a:ea typeface="Arial Nova Condensed"/>
                <a:cs typeface="Arial Nova Condensed"/>
                <a:sym typeface="Arial Nova Condensed"/>
              </a:rPr>
              <a:t>i</a:t>
            </a:r>
            <a:r>
              <a:rPr lang="en-US" sz="999">
                <a:solidFill>
                  <a:srgbClr val="000000"/>
                </a:solidFill>
                <a:latin typeface="Arial Nova Condensed"/>
                <a:ea typeface="Arial Nova Condensed"/>
                <a:cs typeface="Arial Nova Condensed"/>
                <a:sym typeface="Arial Nova Condensed"/>
              </a:rPr>
              <a:t> un·e joueur·se parvient à fabriquer </a:t>
            </a:r>
            <a:r>
              <a:rPr lang="en-US" b="true" sz="999">
                <a:solidFill>
                  <a:srgbClr val="000000"/>
                </a:solidFill>
                <a:latin typeface="Arial Nova Condensed Bold"/>
                <a:ea typeface="Arial Nova Condensed Bold"/>
                <a:cs typeface="Arial Nova Condensed Bold"/>
                <a:sym typeface="Arial Nova Condensed Bold"/>
              </a:rPr>
              <a:t>les 4 composants</a:t>
            </a:r>
            <a:r>
              <a:rPr lang="en-US" sz="999">
                <a:solidFill>
                  <a:srgbClr val="000000"/>
                </a:solidFill>
                <a:latin typeface="Arial Nova Condensed"/>
                <a:ea typeface="Arial Nova Condensed"/>
                <a:cs typeface="Arial Nova Condensed"/>
                <a:sym typeface="Arial Nova Condensed"/>
              </a:rPr>
              <a:t> de son sm</a:t>
            </a:r>
            <a:r>
              <a:rPr lang="en-US" sz="999">
                <a:solidFill>
                  <a:srgbClr val="000000"/>
                </a:solidFill>
                <a:latin typeface="Arial Nova Condensed"/>
                <a:ea typeface="Arial Nova Condensed"/>
                <a:cs typeface="Arial Nova Condensed"/>
                <a:sym typeface="Arial Nova Condensed"/>
              </a:rPr>
              <a:t>art</a:t>
            </a:r>
            <a:r>
              <a:rPr lang="en-US" sz="999">
                <a:solidFill>
                  <a:srgbClr val="000000"/>
                </a:solidFill>
                <a:latin typeface="Arial Nova Condensed"/>
                <a:ea typeface="Arial Nova Condensed"/>
                <a:cs typeface="Arial Nova Condensed"/>
                <a:sym typeface="Arial Nova Condensed"/>
              </a:rPr>
              <a:t>phon</a:t>
            </a:r>
            <a:r>
              <a:rPr lang="en-US" sz="999">
                <a:solidFill>
                  <a:srgbClr val="000000"/>
                </a:solidFill>
                <a:latin typeface="Arial Nova Condensed"/>
                <a:ea typeface="Arial Nova Condensed"/>
                <a:cs typeface="Arial Nova Condensed"/>
                <a:sym typeface="Arial Nova Condensed"/>
              </a:rPr>
              <a:t>e</a:t>
            </a:r>
            <a:r>
              <a:rPr lang="en-US" sz="999">
                <a:solidFill>
                  <a:srgbClr val="000000"/>
                </a:solidFill>
                <a:latin typeface="Arial Nova Condensed"/>
                <a:ea typeface="Arial Nova Condensed"/>
                <a:cs typeface="Arial Nova Condensed"/>
                <a:sym typeface="Arial Nova Condensed"/>
              </a:rPr>
              <a:t>,</a:t>
            </a:r>
            <a:r>
              <a:rPr lang="en-US" sz="999">
                <a:solidFill>
                  <a:srgbClr val="000000"/>
                </a:solidFill>
                <a:latin typeface="Arial Nova Condensed"/>
                <a:ea typeface="Arial Nova Condensed"/>
                <a:cs typeface="Arial Nova Condensed"/>
                <a:sym typeface="Arial Nova Condensed"/>
              </a:rPr>
              <a:t> </a:t>
            </a:r>
            <a:r>
              <a:rPr lang="en-US" sz="999">
                <a:solidFill>
                  <a:srgbClr val="000000"/>
                </a:solidFill>
                <a:latin typeface="Arial Nova Condensed"/>
                <a:ea typeface="Arial Nova Condensed"/>
                <a:cs typeface="Arial Nova Condensed"/>
                <a:sym typeface="Arial Nova Condensed"/>
              </a:rPr>
              <a:t>la partie s’achève à la fin du tour de jeu.</a:t>
            </a:r>
          </a:p>
          <a:p>
            <a:pPr algn="just"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Si un·e joueur·se pioche</a:t>
            </a:r>
            <a:r>
              <a:rPr lang="en-US" b="true" sz="999">
                <a:solidFill>
                  <a:srgbClr val="000000"/>
                </a:solidFill>
                <a:latin typeface="Arial Nova Condensed Bold"/>
                <a:ea typeface="Arial Nova Condensed Bold"/>
                <a:cs typeface="Arial Nova Condensed Bold"/>
                <a:sym typeface="Arial Nova Condensed Bold"/>
              </a:rPr>
              <a:t> la dernière carte Malus</a:t>
            </a:r>
            <a:r>
              <a:rPr lang="en-US" sz="999">
                <a:solidFill>
                  <a:srgbClr val="000000"/>
                </a:solidFill>
                <a:latin typeface="Arial Nova Condensed"/>
                <a:ea typeface="Arial Nova Condensed"/>
                <a:cs typeface="Arial Nova Condensed"/>
                <a:sym typeface="Arial Nova Condensed"/>
              </a:rPr>
              <a:t>, la partie s’achève à la fin du to</a:t>
            </a:r>
            <a:r>
              <a:rPr lang="en-US" sz="999">
                <a:solidFill>
                  <a:srgbClr val="000000"/>
                </a:solidFill>
                <a:latin typeface="Arial Nova Condensed"/>
                <a:ea typeface="Arial Nova Condensed"/>
                <a:cs typeface="Arial Nova Condensed"/>
                <a:sym typeface="Arial Nova Condensed"/>
              </a:rPr>
              <a:t>ur de jeu. Durant ce dernier tour, si les joueur·ses choisissent l’action </a:t>
            </a:r>
            <a:r>
              <a:rPr lang="en-US" b="true" sz="999">
                <a:solidFill>
                  <a:srgbClr val="000000"/>
                </a:solidFill>
                <a:latin typeface="Arial Nova Condensed Bold"/>
                <a:ea typeface="Arial Nova Condensed Bold"/>
                <a:cs typeface="Arial Nova Condensed Bold"/>
                <a:sym typeface="Arial Nova Condensed Bold"/>
              </a:rPr>
              <a:t>S’approvisionner</a:t>
            </a:r>
            <a:r>
              <a:rPr lang="en-US" sz="999">
                <a:solidFill>
                  <a:srgbClr val="000000"/>
                </a:solidFill>
                <a:latin typeface="Arial Nova Condensed"/>
                <a:ea typeface="Arial Nova Condensed"/>
                <a:cs typeface="Arial Nova Condensed"/>
                <a:sym typeface="Arial Nova Condensed"/>
              </a:rPr>
              <a:t>, ils pourront le faire seulement chez </a:t>
            </a:r>
            <a:r>
              <a:rPr lang="en-US" b="true" sz="999">
                <a:solidFill>
                  <a:srgbClr val="000000"/>
                </a:solidFill>
                <a:latin typeface="Arial Nova Condensed Bold"/>
                <a:ea typeface="Arial Nova Condensed Bold"/>
                <a:cs typeface="Arial Nova Condensed Bold"/>
                <a:sym typeface="Arial Nova Condensed Bold"/>
              </a:rPr>
              <a:t>Recycl’ </a:t>
            </a:r>
            <a:r>
              <a:rPr lang="en-US" sz="999">
                <a:solidFill>
                  <a:srgbClr val="000000"/>
                </a:solidFill>
                <a:latin typeface="Arial Nova Condensed"/>
                <a:ea typeface="Arial Nova Condensed"/>
                <a:cs typeface="Arial Nova Condensed"/>
                <a:sym typeface="Arial Nova Condensed"/>
              </a:rPr>
              <a:t>(la pioche Malus étant vide).</a:t>
            </a:r>
          </a:p>
          <a:p>
            <a:pPr algn="just"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Si la carte Évènements </a:t>
            </a:r>
            <a:r>
              <a:rPr lang="en-US" b="true" sz="999">
                <a:solidFill>
                  <a:srgbClr val="000000"/>
                </a:solidFill>
                <a:latin typeface="Arial Nova Condensed Bold"/>
                <a:ea typeface="Arial Nova Condensed Bold"/>
                <a:cs typeface="Arial Nova Condensed Bold"/>
                <a:sym typeface="Arial Nova Condensed Bold"/>
              </a:rPr>
              <a:t>"Fin de partie" </a:t>
            </a:r>
            <a:r>
              <a:rPr lang="en-US" sz="999">
                <a:solidFill>
                  <a:srgbClr val="000000"/>
                </a:solidFill>
                <a:latin typeface="Arial Nova Condensed"/>
                <a:ea typeface="Arial Nova Condensed"/>
                <a:cs typeface="Arial Nova Condensed"/>
                <a:sym typeface="Arial Nova Condensed"/>
              </a:rPr>
              <a:t>est tirée, la partie s’arrête instantanément.</a:t>
            </a:r>
          </a:p>
          <a:p>
            <a:pPr algn="just">
              <a:lnSpc>
                <a:spcPts val="559"/>
              </a:lnSpc>
            </a:pPr>
          </a:p>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La personne</a:t>
            </a:r>
            <a:r>
              <a:rPr lang="en-US" b="true" sz="999">
                <a:solidFill>
                  <a:srgbClr val="000000"/>
                </a:solidFill>
                <a:latin typeface="Arial Nova Condensed Bold"/>
                <a:ea typeface="Arial Nova Condensed Bold"/>
                <a:cs typeface="Arial Nova Condensed Bold"/>
                <a:sym typeface="Arial Nova Condensed Bold"/>
              </a:rPr>
              <a:t> ayant le plus de points remporte la partie.</a:t>
            </a:r>
          </a:p>
        </p:txBody>
      </p:sp>
      <p:sp>
        <p:nvSpPr>
          <p:cNvPr name="TextBox 11" id="11"/>
          <p:cNvSpPr txBox="true"/>
          <p:nvPr/>
        </p:nvSpPr>
        <p:spPr>
          <a:xfrm rot="0">
            <a:off x="2613200" y="7076925"/>
            <a:ext cx="1016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grpSp>
        <p:nvGrpSpPr>
          <p:cNvPr name="Group 3" id="3"/>
          <p:cNvGrpSpPr/>
          <p:nvPr/>
        </p:nvGrpSpPr>
        <p:grpSpPr>
          <a:xfrm rot="0">
            <a:off x="532800" y="4756896"/>
            <a:ext cx="4262474" cy="2025741"/>
            <a:chOff x="0" y="0"/>
            <a:chExt cx="2167505" cy="1030107"/>
          </a:xfrm>
        </p:grpSpPr>
        <p:sp>
          <p:nvSpPr>
            <p:cNvPr name="Freeform 4" id="4"/>
            <p:cNvSpPr/>
            <p:nvPr/>
          </p:nvSpPr>
          <p:spPr>
            <a:xfrm flipH="false" flipV="false" rot="0">
              <a:off x="0" y="0"/>
              <a:ext cx="2167505" cy="1030107"/>
            </a:xfrm>
            <a:custGeom>
              <a:avLst/>
              <a:gdLst/>
              <a:ahLst/>
              <a:cxnLst/>
              <a:rect r="r" b="b" t="t" l="l"/>
              <a:pathLst>
                <a:path h="1030107" w="2167505">
                  <a:moveTo>
                    <a:pt x="16347" y="0"/>
                  </a:moveTo>
                  <a:lnTo>
                    <a:pt x="2151158" y="0"/>
                  </a:lnTo>
                  <a:cubicBezTo>
                    <a:pt x="2155493" y="0"/>
                    <a:pt x="2159651" y="1722"/>
                    <a:pt x="2162717" y="4788"/>
                  </a:cubicBezTo>
                  <a:cubicBezTo>
                    <a:pt x="2165782" y="7853"/>
                    <a:pt x="2167505" y="12011"/>
                    <a:pt x="2167505" y="16347"/>
                  </a:cubicBezTo>
                  <a:lnTo>
                    <a:pt x="2167505" y="1013760"/>
                  </a:lnTo>
                  <a:cubicBezTo>
                    <a:pt x="2167505" y="1022788"/>
                    <a:pt x="2160186" y="1030107"/>
                    <a:pt x="2151158" y="1030107"/>
                  </a:cubicBezTo>
                  <a:lnTo>
                    <a:pt x="16347" y="1030107"/>
                  </a:lnTo>
                  <a:cubicBezTo>
                    <a:pt x="12011" y="1030107"/>
                    <a:pt x="7853" y="1028384"/>
                    <a:pt x="4788" y="1025319"/>
                  </a:cubicBezTo>
                  <a:cubicBezTo>
                    <a:pt x="1722" y="1022253"/>
                    <a:pt x="0" y="1018095"/>
                    <a:pt x="0" y="1013760"/>
                  </a:cubicBezTo>
                  <a:lnTo>
                    <a:pt x="0" y="16347"/>
                  </a:lnTo>
                  <a:cubicBezTo>
                    <a:pt x="0" y="12011"/>
                    <a:pt x="1722" y="7853"/>
                    <a:pt x="4788" y="4788"/>
                  </a:cubicBezTo>
                  <a:cubicBezTo>
                    <a:pt x="7853" y="1722"/>
                    <a:pt x="12011" y="0"/>
                    <a:pt x="16347" y="0"/>
                  </a:cubicBezTo>
                  <a:close/>
                </a:path>
              </a:pathLst>
            </a:custGeom>
            <a:solidFill>
              <a:srgbClr val="D9D9D9">
                <a:alpha val="60000"/>
              </a:srgbClr>
            </a:solidFill>
          </p:spPr>
        </p:sp>
        <p:sp>
          <p:nvSpPr>
            <p:cNvPr name="TextBox 5" id="5"/>
            <p:cNvSpPr txBox="true"/>
            <p:nvPr/>
          </p:nvSpPr>
          <p:spPr>
            <a:xfrm>
              <a:off x="0" y="-38100"/>
              <a:ext cx="2167505" cy="1068207"/>
            </a:xfrm>
            <a:prstGeom prst="rect">
              <a:avLst/>
            </a:prstGeom>
          </p:spPr>
          <p:txBody>
            <a:bodyPr anchor="ctr" rtlCol="false" tIns="50800" lIns="50800" bIns="50800" rIns="50800"/>
            <a:lstStyle/>
            <a:p>
              <a:pPr algn="ctr">
                <a:lnSpc>
                  <a:spcPts val="1819"/>
                </a:lnSpc>
              </a:pPr>
            </a:p>
          </p:txBody>
        </p:sp>
      </p:grpSp>
      <p:grpSp>
        <p:nvGrpSpPr>
          <p:cNvPr name="Group 6" id="6"/>
          <p:cNvGrpSpPr/>
          <p:nvPr/>
        </p:nvGrpSpPr>
        <p:grpSpPr>
          <a:xfrm rot="0">
            <a:off x="560649" y="4680000"/>
            <a:ext cx="642529" cy="482767"/>
            <a:chOff x="0" y="0"/>
            <a:chExt cx="326732" cy="245491"/>
          </a:xfrm>
        </p:grpSpPr>
        <p:sp>
          <p:nvSpPr>
            <p:cNvPr name="Freeform 7" id="7"/>
            <p:cNvSpPr/>
            <p:nvPr/>
          </p:nvSpPr>
          <p:spPr>
            <a:xfrm flipH="false" flipV="false" rot="0">
              <a:off x="0" y="0"/>
              <a:ext cx="326732" cy="245491"/>
            </a:xfrm>
            <a:custGeom>
              <a:avLst/>
              <a:gdLst/>
              <a:ahLst/>
              <a:cxnLst/>
              <a:rect r="r" b="b" t="t" l="l"/>
              <a:pathLst>
                <a:path h="245491" w="326732">
                  <a:moveTo>
                    <a:pt x="108442" y="0"/>
                  </a:moveTo>
                  <a:lnTo>
                    <a:pt x="218290" y="0"/>
                  </a:lnTo>
                  <a:cubicBezTo>
                    <a:pt x="247050" y="0"/>
                    <a:pt x="274633" y="11425"/>
                    <a:pt x="294970" y="31762"/>
                  </a:cubicBezTo>
                  <a:cubicBezTo>
                    <a:pt x="315307" y="52099"/>
                    <a:pt x="326732" y="79682"/>
                    <a:pt x="326732" y="108442"/>
                  </a:cubicBezTo>
                  <a:lnTo>
                    <a:pt x="326732" y="137049"/>
                  </a:lnTo>
                  <a:cubicBezTo>
                    <a:pt x="326732" y="165810"/>
                    <a:pt x="315307" y="193392"/>
                    <a:pt x="294970" y="213729"/>
                  </a:cubicBezTo>
                  <a:cubicBezTo>
                    <a:pt x="274633" y="234066"/>
                    <a:pt x="247050" y="245491"/>
                    <a:pt x="218290" y="245491"/>
                  </a:cubicBezTo>
                  <a:lnTo>
                    <a:pt x="108442" y="245491"/>
                  </a:lnTo>
                  <a:cubicBezTo>
                    <a:pt x="79682" y="245491"/>
                    <a:pt x="52099" y="234066"/>
                    <a:pt x="31762" y="213729"/>
                  </a:cubicBezTo>
                  <a:cubicBezTo>
                    <a:pt x="11425" y="193392"/>
                    <a:pt x="0" y="165810"/>
                    <a:pt x="0" y="137049"/>
                  </a:cubicBezTo>
                  <a:lnTo>
                    <a:pt x="0" y="108442"/>
                  </a:lnTo>
                  <a:cubicBezTo>
                    <a:pt x="0" y="79682"/>
                    <a:pt x="11425" y="52099"/>
                    <a:pt x="31762" y="31762"/>
                  </a:cubicBezTo>
                  <a:cubicBezTo>
                    <a:pt x="52099" y="11425"/>
                    <a:pt x="79682" y="0"/>
                    <a:pt x="108442" y="0"/>
                  </a:cubicBezTo>
                  <a:close/>
                </a:path>
              </a:pathLst>
            </a:custGeom>
            <a:solidFill>
              <a:srgbClr val="000000">
                <a:alpha val="0"/>
              </a:srgbClr>
            </a:solidFill>
            <a:ln cap="sq">
              <a:noFill/>
              <a:prstDash val="solid"/>
              <a:miter/>
            </a:ln>
          </p:spPr>
        </p:sp>
        <p:sp>
          <p:nvSpPr>
            <p:cNvPr name="TextBox 8" id="8"/>
            <p:cNvSpPr txBox="true"/>
            <p:nvPr/>
          </p:nvSpPr>
          <p:spPr>
            <a:xfrm>
              <a:off x="0" y="95250"/>
              <a:ext cx="326732" cy="150241"/>
            </a:xfrm>
            <a:prstGeom prst="rect">
              <a:avLst/>
            </a:prstGeom>
          </p:spPr>
          <p:txBody>
            <a:bodyPr anchor="ctr" rtlCol="false" tIns="0" lIns="0" bIns="0" rIns="0"/>
            <a:lstStyle/>
            <a:p>
              <a:pPr algn="l">
                <a:lnSpc>
                  <a:spcPts val="754"/>
                </a:lnSpc>
              </a:pPr>
              <a:r>
                <a:rPr lang="en-US" b="true" sz="1509">
                  <a:solidFill>
                    <a:srgbClr val="000000"/>
                  </a:solidFill>
                  <a:latin typeface="Arial Nova Condensed Bold"/>
                  <a:ea typeface="Arial Nova Condensed Bold"/>
                  <a:cs typeface="Arial Nova Condensed Bold"/>
                  <a:sym typeface="Arial Nova Condensed Bold"/>
                </a:rPr>
                <a:t>Crédits</a:t>
              </a:r>
            </a:p>
          </p:txBody>
        </p:sp>
      </p:grpSp>
      <p:sp>
        <p:nvSpPr>
          <p:cNvPr name="TextBox 9" id="9"/>
          <p:cNvSpPr txBox="true"/>
          <p:nvPr/>
        </p:nvSpPr>
        <p:spPr>
          <a:xfrm rot="0">
            <a:off x="560649" y="5056950"/>
            <a:ext cx="4206553" cy="1655661"/>
          </a:xfrm>
          <a:prstGeom prst="rect">
            <a:avLst/>
          </a:prstGeom>
        </p:spPr>
        <p:txBody>
          <a:bodyPr anchor="t" rtlCol="false" tIns="0" lIns="0" bIns="0" rIns="0">
            <a:spAutoFit/>
          </a:bodyPr>
          <a:lstStyle/>
          <a:p>
            <a:pPr algn="just">
              <a:lnSpc>
                <a:spcPts val="1260"/>
              </a:lnSpc>
            </a:pPr>
            <a:r>
              <a:rPr lang="en-US" sz="900" b="true">
                <a:solidFill>
                  <a:srgbClr val="000000"/>
                </a:solidFill>
                <a:latin typeface="Arial Nova Condensed Bold"/>
                <a:ea typeface="Arial Nova Condensed Bold"/>
                <a:cs typeface="Arial Nova Condensed Bold"/>
                <a:sym typeface="Arial Nova Condensed Bold"/>
              </a:rPr>
              <a:t>Auteur·rices du jeu :</a:t>
            </a:r>
          </a:p>
          <a:p>
            <a:pPr algn="just" marL="194310" indent="-97155" lvl="1">
              <a:lnSpc>
                <a:spcPts val="1260"/>
              </a:lnSpc>
              <a:buFont typeface="Arial"/>
              <a:buChar char="•"/>
            </a:pPr>
            <a:r>
              <a:rPr lang="en-US" sz="900">
                <a:solidFill>
                  <a:srgbClr val="000000"/>
                </a:solidFill>
                <a:latin typeface="Arial Nova Condensed"/>
                <a:ea typeface="Arial Nova Condensed"/>
                <a:cs typeface="Arial Nova Condensed"/>
                <a:sym typeface="Arial Nova Condensed"/>
              </a:rPr>
              <a:t>Équipe pédagogique Inria Learning Lab : Sherazade Djeballah, Laurence Farhi, Aurélie Lagarrigue, Madeline Montigny, Benoit Rospars</a:t>
            </a:r>
          </a:p>
          <a:p>
            <a:pPr algn="just" marL="194310" indent="-97155" lvl="1">
              <a:lnSpc>
                <a:spcPts val="1260"/>
              </a:lnSpc>
              <a:buFont typeface="Arial"/>
              <a:buChar char="•"/>
            </a:pPr>
            <a:r>
              <a:rPr lang="en-US" sz="900">
                <a:solidFill>
                  <a:srgbClr val="000000"/>
                </a:solidFill>
                <a:latin typeface="Arial Nova Condensed"/>
                <a:ea typeface="Arial Nova Condensed"/>
                <a:cs typeface="Arial Nova Condensed"/>
                <a:sym typeface="Arial Nova Condensed"/>
              </a:rPr>
              <a:t>Développeur</a:t>
            </a:r>
            <a:r>
              <a:rPr lang="en-US" sz="900">
                <a:solidFill>
                  <a:srgbClr val="000000"/>
                </a:solidFill>
                <a:latin typeface="Arial Nova Condensed"/>
                <a:ea typeface="Arial Nova Condensed"/>
                <a:cs typeface="Arial Nova Condensed"/>
                <a:sym typeface="Arial Nova Condensed"/>
              </a:rPr>
              <a:t> : Nathan Viaud</a:t>
            </a:r>
          </a:p>
          <a:p>
            <a:pPr algn="just" marL="194310" indent="-97155" lvl="1">
              <a:lnSpc>
                <a:spcPts val="1260"/>
              </a:lnSpc>
              <a:buFont typeface="Arial"/>
              <a:buChar char="•"/>
            </a:pPr>
            <a:r>
              <a:rPr lang="en-US" sz="900">
                <a:solidFill>
                  <a:srgbClr val="000000"/>
                </a:solidFill>
                <a:latin typeface="Arial Nova Condensed"/>
                <a:ea typeface="Arial Nova Condensed"/>
                <a:cs typeface="Arial Nova Condensed"/>
                <a:sym typeface="Arial Nova Condensed"/>
              </a:rPr>
              <a:t>Expert·es scientifiques : Benjamin Ninassi (Adjoint au Responsable du programme Numérique et Environnement d'Inria) et Sophie Quinton (Chercheuse Inria)</a:t>
            </a:r>
          </a:p>
          <a:p>
            <a:pPr algn="just">
              <a:lnSpc>
                <a:spcPts val="1260"/>
              </a:lnSpc>
            </a:pPr>
            <a:r>
              <a:rPr lang="en-US" sz="900" b="true">
                <a:solidFill>
                  <a:srgbClr val="000000"/>
                </a:solidFill>
                <a:latin typeface="Arial Nova Condensed Bold"/>
                <a:ea typeface="Arial Nova Condensed Bold"/>
                <a:cs typeface="Arial Nova Condensed Bold"/>
                <a:sym typeface="Arial Nova Condensed Bold"/>
              </a:rPr>
              <a:t>Graphisme</a:t>
            </a:r>
            <a:r>
              <a:rPr lang="en-US" sz="900">
                <a:solidFill>
                  <a:srgbClr val="000000"/>
                </a:solidFill>
                <a:latin typeface="Arial Nova Condensed"/>
                <a:ea typeface="Arial Nova Condensed"/>
                <a:cs typeface="Arial Nova Condensed"/>
                <a:sym typeface="Arial Nova Condensed"/>
              </a:rPr>
              <a:t> </a:t>
            </a:r>
            <a:r>
              <a:rPr lang="en-US" sz="900" b="true">
                <a:solidFill>
                  <a:srgbClr val="000000"/>
                </a:solidFill>
                <a:latin typeface="Arial Nova Condensed Bold"/>
                <a:ea typeface="Arial Nova Condensed Bold"/>
                <a:cs typeface="Arial Nova Condensed Bold"/>
                <a:sym typeface="Arial Nova Condensed Bold"/>
              </a:rPr>
              <a:t>:</a:t>
            </a:r>
            <a:r>
              <a:rPr lang="en-US" sz="900">
                <a:solidFill>
                  <a:srgbClr val="000000"/>
                </a:solidFill>
                <a:latin typeface="Arial Nova Condensed"/>
                <a:ea typeface="Arial Nova Condensed"/>
                <a:cs typeface="Arial Nova Condensed"/>
                <a:sym typeface="Arial Nova Condensed"/>
              </a:rPr>
              <a:t> Donovann Bonnet</a:t>
            </a:r>
          </a:p>
          <a:p>
            <a:pPr algn="just">
              <a:lnSpc>
                <a:spcPts val="1120"/>
              </a:lnSpc>
            </a:pPr>
            <a:r>
              <a:rPr lang="en-US" sz="800">
                <a:solidFill>
                  <a:srgbClr val="000000"/>
                </a:solidFill>
                <a:latin typeface="Arial Nova Condensed"/>
                <a:ea typeface="Arial Nova Condensed"/>
                <a:cs typeface="Arial Nova Condensed"/>
                <a:sym typeface="Arial Nova Condensed"/>
              </a:rPr>
              <a:t> </a:t>
            </a:r>
          </a:p>
          <a:p>
            <a:pPr algn="just">
              <a:lnSpc>
                <a:spcPts val="1260"/>
              </a:lnSpc>
            </a:pPr>
            <a:r>
              <a:rPr lang="en-US" sz="900" b="true">
                <a:solidFill>
                  <a:srgbClr val="000000"/>
                </a:solidFill>
                <a:latin typeface="Arial Nova Condensed Bold"/>
                <a:ea typeface="Arial Nova Condensed Bold"/>
                <a:cs typeface="Arial Nova Condensed Bold"/>
                <a:sym typeface="Arial Nova Condensed Bold"/>
              </a:rPr>
              <a:t>Remerciements : </a:t>
            </a:r>
            <a:r>
              <a:rPr lang="en-US" sz="900">
                <a:solidFill>
                  <a:srgbClr val="000000"/>
                </a:solidFill>
                <a:latin typeface="Arial Nova Condensed"/>
                <a:ea typeface="Arial Nova Condensed"/>
                <a:cs typeface="Arial Nova Condensed"/>
                <a:sym typeface="Arial Nova Condensed"/>
              </a:rPr>
              <a:t>Suzon Beaussant (Serious Game Designer), Service STIP Inria Grenoble</a:t>
            </a:r>
          </a:p>
          <a:p>
            <a:pPr algn="just">
              <a:lnSpc>
                <a:spcPts val="1260"/>
              </a:lnSpc>
            </a:pPr>
          </a:p>
          <a:p>
            <a:pPr algn="just">
              <a:lnSpc>
                <a:spcPts val="1260"/>
              </a:lnSpc>
              <a:spcBef>
                <a:spcPct val="0"/>
              </a:spcBef>
            </a:pPr>
            <a:r>
              <a:rPr lang="en-US" sz="900">
                <a:solidFill>
                  <a:srgbClr val="000000"/>
                </a:solidFill>
                <a:latin typeface="Arial Nova Condensed"/>
                <a:ea typeface="Arial Nova Condensed"/>
                <a:cs typeface="Arial Nova Condensed"/>
                <a:sym typeface="Arial Nova Condensed"/>
              </a:rPr>
              <a:t>Avec</a:t>
            </a:r>
            <a:r>
              <a:rPr lang="en-US" b="true" sz="900">
                <a:solidFill>
                  <a:srgbClr val="000000"/>
                </a:solidFill>
                <a:latin typeface="Arial Nova Condensed Bold"/>
                <a:ea typeface="Arial Nova Condensed Bold"/>
                <a:cs typeface="Arial Nova Condensed Bold"/>
                <a:sym typeface="Arial Nova Condensed Bold"/>
              </a:rPr>
              <a:t> le soutien</a:t>
            </a:r>
            <a:r>
              <a:rPr lang="en-US" sz="900">
                <a:solidFill>
                  <a:srgbClr val="000000"/>
                </a:solidFill>
                <a:latin typeface="Arial Nova Condensed"/>
                <a:ea typeface="Arial Nova Condensed"/>
                <a:cs typeface="Arial Nova Condensed"/>
                <a:sym typeface="Arial Nova Condensed"/>
              </a:rPr>
              <a:t> du Ministère de la Culture qui a financé des boîtes de jeu.</a:t>
            </a:r>
          </a:p>
        </p:txBody>
      </p:sp>
      <p:sp>
        <p:nvSpPr>
          <p:cNvPr name="Freeform 10" id="10"/>
          <p:cNvSpPr/>
          <p:nvPr/>
        </p:nvSpPr>
        <p:spPr>
          <a:xfrm flipH="false" flipV="false" rot="0">
            <a:off x="2316463" y="6821787"/>
            <a:ext cx="695074" cy="244563"/>
          </a:xfrm>
          <a:custGeom>
            <a:avLst/>
            <a:gdLst/>
            <a:ahLst/>
            <a:cxnLst/>
            <a:rect r="r" b="b" t="t" l="l"/>
            <a:pathLst>
              <a:path h="244563" w="695074">
                <a:moveTo>
                  <a:pt x="0" y="0"/>
                </a:moveTo>
                <a:lnTo>
                  <a:pt x="695074" y="0"/>
                </a:lnTo>
                <a:lnTo>
                  <a:pt x="695074" y="244563"/>
                </a:lnTo>
                <a:lnTo>
                  <a:pt x="0" y="244563"/>
                </a:lnTo>
                <a:lnTo>
                  <a:pt x="0" y="0"/>
                </a:lnTo>
                <a:close/>
              </a:path>
            </a:pathLst>
          </a:custGeom>
          <a:blipFill>
            <a:blip r:embed="rId3"/>
            <a:stretch>
              <a:fillRect l="0" t="0" r="0" b="0"/>
            </a:stretch>
          </a:blipFill>
        </p:spPr>
      </p:sp>
      <p:grpSp>
        <p:nvGrpSpPr>
          <p:cNvPr name="Group 11" id="11"/>
          <p:cNvGrpSpPr/>
          <p:nvPr/>
        </p:nvGrpSpPr>
        <p:grpSpPr>
          <a:xfrm rot="0">
            <a:off x="917238" y="532800"/>
            <a:ext cx="3381980" cy="482775"/>
            <a:chOff x="0" y="0"/>
            <a:chExt cx="1719735" cy="245491"/>
          </a:xfrm>
        </p:grpSpPr>
        <p:sp>
          <p:nvSpPr>
            <p:cNvPr name="Freeform 12" id="12"/>
            <p:cNvSpPr/>
            <p:nvPr/>
          </p:nvSpPr>
          <p:spPr>
            <a:xfrm flipH="false" flipV="false" rot="0">
              <a:off x="0" y="0"/>
              <a:ext cx="1719735" cy="245491"/>
            </a:xfrm>
            <a:custGeom>
              <a:avLst/>
              <a:gdLst/>
              <a:ahLst/>
              <a:cxnLst/>
              <a:rect r="r" b="b" t="t" l="l"/>
              <a:pathLst>
                <a:path h="245491" w="1719735">
                  <a:moveTo>
                    <a:pt x="20603" y="0"/>
                  </a:moveTo>
                  <a:lnTo>
                    <a:pt x="1699133" y="0"/>
                  </a:lnTo>
                  <a:cubicBezTo>
                    <a:pt x="1704597" y="0"/>
                    <a:pt x="1709837" y="2171"/>
                    <a:pt x="1713701" y="6034"/>
                  </a:cubicBezTo>
                  <a:cubicBezTo>
                    <a:pt x="1717565" y="9898"/>
                    <a:pt x="1719735" y="15138"/>
                    <a:pt x="1719735" y="20603"/>
                  </a:cubicBezTo>
                  <a:lnTo>
                    <a:pt x="1719735" y="224889"/>
                  </a:lnTo>
                  <a:cubicBezTo>
                    <a:pt x="1719735" y="236267"/>
                    <a:pt x="1710511" y="245491"/>
                    <a:pt x="1699133" y="245491"/>
                  </a:cubicBezTo>
                  <a:lnTo>
                    <a:pt x="20603" y="245491"/>
                  </a:lnTo>
                  <a:cubicBezTo>
                    <a:pt x="9224" y="245491"/>
                    <a:pt x="0" y="236267"/>
                    <a:pt x="0" y="224889"/>
                  </a:cubicBezTo>
                  <a:lnTo>
                    <a:pt x="0" y="20603"/>
                  </a:lnTo>
                  <a:cubicBezTo>
                    <a:pt x="0" y="9224"/>
                    <a:pt x="9224" y="0"/>
                    <a:pt x="20603" y="0"/>
                  </a:cubicBezTo>
                  <a:close/>
                </a:path>
              </a:pathLst>
            </a:custGeom>
            <a:solidFill>
              <a:srgbClr val="000000">
                <a:alpha val="0"/>
              </a:srgbClr>
            </a:solidFill>
            <a:ln w="28575" cap="sq">
              <a:solidFill>
                <a:srgbClr val="000000"/>
              </a:solidFill>
              <a:prstDash val="solid"/>
              <a:miter/>
            </a:ln>
          </p:spPr>
        </p:sp>
        <p:sp>
          <p:nvSpPr>
            <p:cNvPr name="TextBox 13" id="13"/>
            <p:cNvSpPr txBox="true"/>
            <p:nvPr/>
          </p:nvSpPr>
          <p:spPr>
            <a:xfrm>
              <a:off x="0" y="104775"/>
              <a:ext cx="1719735" cy="140716"/>
            </a:xfrm>
            <a:prstGeom prst="rect">
              <a:avLst/>
            </a:prstGeom>
          </p:spPr>
          <p:txBody>
            <a:bodyPr anchor="ctr" rtlCol="false" tIns="0" lIns="0" bIns="0" rIns="0"/>
            <a:lstStyle/>
            <a:p>
              <a:pPr algn="ctr">
                <a:lnSpc>
                  <a:spcPts val="854"/>
                </a:lnSpc>
              </a:pPr>
              <a:r>
                <a:rPr lang="en-US" b="true" sz="1709">
                  <a:solidFill>
                    <a:srgbClr val="000000"/>
                  </a:solidFill>
                  <a:latin typeface="Arial Nova Condensed Bold"/>
                  <a:ea typeface="Arial Nova Condensed Bold"/>
                  <a:cs typeface="Arial Nova Condensed Bold"/>
                  <a:sym typeface="Arial Nova Condensed Bold"/>
                </a:rPr>
                <a:t>7. Pour aller plus loin</a:t>
              </a:r>
            </a:p>
          </p:txBody>
        </p:sp>
      </p:grpSp>
      <p:sp>
        <p:nvSpPr>
          <p:cNvPr name="Freeform 14" id="14"/>
          <p:cNvSpPr/>
          <p:nvPr/>
        </p:nvSpPr>
        <p:spPr>
          <a:xfrm flipH="false" flipV="false" rot="0">
            <a:off x="1869773" y="2945302"/>
            <a:ext cx="1588455" cy="1676057"/>
          </a:xfrm>
          <a:custGeom>
            <a:avLst/>
            <a:gdLst/>
            <a:ahLst/>
            <a:cxnLst/>
            <a:rect r="r" b="b" t="t" l="l"/>
            <a:pathLst>
              <a:path h="1676057" w="1588455">
                <a:moveTo>
                  <a:pt x="0" y="0"/>
                </a:moveTo>
                <a:lnTo>
                  <a:pt x="1588454" y="0"/>
                </a:lnTo>
                <a:lnTo>
                  <a:pt x="1588454" y="1676057"/>
                </a:lnTo>
                <a:lnTo>
                  <a:pt x="0" y="1676057"/>
                </a:lnTo>
                <a:lnTo>
                  <a:pt x="0" y="0"/>
                </a:lnTo>
                <a:close/>
              </a:path>
            </a:pathLst>
          </a:custGeom>
          <a:blipFill>
            <a:blip r:embed="rId4"/>
            <a:stretch>
              <a:fillRect l="0" t="0" r="0" b="0"/>
            </a:stretch>
          </a:blipFill>
        </p:spPr>
      </p:sp>
      <p:sp>
        <p:nvSpPr>
          <p:cNvPr name="TextBox 15" id="15"/>
          <p:cNvSpPr txBox="true"/>
          <p:nvPr/>
        </p:nvSpPr>
        <p:spPr>
          <a:xfrm rot="0">
            <a:off x="588647" y="1237152"/>
            <a:ext cx="4206628" cy="1708150"/>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Si vous souhaitez approfondir la question des impacts environnementaux des smartphones, remettre en perspective les informations fournies dans le jeu, accéder aux sources des cartes Malus et à des ressources bibliographiques complémentaires, vous pouvez consulter le portail web du jeu (</a:t>
            </a:r>
            <a:r>
              <a:rPr lang="en-US" sz="999" u="sng">
                <a:solidFill>
                  <a:srgbClr val="000000"/>
                </a:solidFill>
                <a:latin typeface="Arial Nova Condensed"/>
                <a:ea typeface="Arial Nova Condensed"/>
                <a:cs typeface="Arial Nova Condensed"/>
                <a:sym typeface="Arial Nova Condensed"/>
                <a:hlinkClick r:id="rId5" tooltip="https://phoneimpact.inria.fr"/>
              </a:rPr>
              <a:t>https://phoneimpact.inria.fr</a:t>
            </a:r>
            <a:r>
              <a:rPr lang="en-US" sz="999">
                <a:solidFill>
                  <a:srgbClr val="000000"/>
                </a:solidFill>
                <a:latin typeface="Arial Nova Condensed"/>
                <a:ea typeface="Arial Nova Condensed"/>
                <a:cs typeface="Arial Nova Condensed"/>
                <a:sym typeface="Arial Nova Condensed"/>
              </a:rPr>
              <a:t>).</a:t>
            </a:r>
          </a:p>
          <a:p>
            <a:pPr algn="just">
              <a:lnSpc>
                <a:spcPts val="1399"/>
              </a:lnSpc>
            </a:pPr>
          </a:p>
          <a:p>
            <a:pPr algn="just">
              <a:lnSpc>
                <a:spcPts val="1399"/>
              </a:lnSpc>
            </a:pPr>
            <a:r>
              <a:rPr lang="en-US" sz="999">
                <a:solidFill>
                  <a:srgbClr val="000000"/>
                </a:solidFill>
                <a:latin typeface="Arial Nova Condensed"/>
                <a:ea typeface="Arial Nova Condensed"/>
                <a:cs typeface="Arial Nova Condensed"/>
                <a:sym typeface="Arial Nova Condensed"/>
              </a:rPr>
              <a:t>Si vous souhaitez animer le jeu pour un groupe de personnes dans le cadre d'une intervention pédagogique, vous y trouverez également des ressources pour animer la séquence depuis le brief jusqu'au debrief.</a:t>
            </a:r>
          </a:p>
          <a:p>
            <a:pPr algn="just">
              <a:lnSpc>
                <a:spcPts val="1399"/>
              </a:lnSpc>
            </a:pPr>
          </a:p>
        </p:txBody>
      </p:sp>
      <p:sp>
        <p:nvSpPr>
          <p:cNvPr name="TextBox 16" id="16"/>
          <p:cNvSpPr txBox="true"/>
          <p:nvPr/>
        </p:nvSpPr>
        <p:spPr>
          <a:xfrm rot="0">
            <a:off x="2613200" y="7076925"/>
            <a:ext cx="1016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16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TextBox 3" id="3"/>
          <p:cNvSpPr txBox="true"/>
          <p:nvPr/>
        </p:nvSpPr>
        <p:spPr>
          <a:xfrm rot="0">
            <a:off x="1871639" y="466125"/>
            <a:ext cx="1584722" cy="523347"/>
          </a:xfrm>
          <a:prstGeom prst="rect">
            <a:avLst/>
          </a:prstGeom>
        </p:spPr>
        <p:txBody>
          <a:bodyPr anchor="t" rtlCol="false" tIns="0" lIns="0" bIns="0" rIns="0">
            <a:spAutoFit/>
          </a:bodyPr>
          <a:lstStyle/>
          <a:p>
            <a:pPr algn="ctr">
              <a:lnSpc>
                <a:spcPts val="4229"/>
              </a:lnSpc>
            </a:pPr>
            <a:r>
              <a:rPr lang="en-US" sz="3020" b="true">
                <a:solidFill>
                  <a:srgbClr val="000000"/>
                </a:solidFill>
                <a:latin typeface="Arial Nova Condensed Bold"/>
                <a:ea typeface="Arial Nova Condensed Bold"/>
                <a:cs typeface="Arial Nova Condensed Bold"/>
                <a:sym typeface="Arial Nova Condensed Bold"/>
              </a:rPr>
              <a:t>Sommaire</a:t>
            </a:r>
          </a:p>
        </p:txBody>
      </p:sp>
      <p:sp>
        <p:nvSpPr>
          <p:cNvPr name="TextBox 4" id="4"/>
          <p:cNvSpPr txBox="true"/>
          <p:nvPr/>
        </p:nvSpPr>
        <p:spPr>
          <a:xfrm rot="0">
            <a:off x="558057" y="1178502"/>
            <a:ext cx="4211887" cy="5606256"/>
          </a:xfrm>
          <a:prstGeom prst="rect">
            <a:avLst/>
          </a:prstGeom>
        </p:spPr>
        <p:txBody>
          <a:bodyPr anchor="t" rtlCol="false" tIns="0" lIns="0" bIns="0" rIns="0">
            <a:spAutoFit/>
          </a:bodyPr>
          <a:lstStyle/>
          <a:p>
            <a:pPr algn="l">
              <a:lnSpc>
                <a:spcPts val="2250"/>
              </a:lnSpc>
            </a:pPr>
            <a:r>
              <a:rPr lang="en-US" sz="1250">
                <a:solidFill>
                  <a:srgbClr val="000000"/>
                </a:solidFill>
                <a:latin typeface="Arial Nova Condensed"/>
                <a:ea typeface="Arial Nova Condensed"/>
                <a:cs typeface="Arial Nova Condensed"/>
                <a:sym typeface="Arial Nova Condensed"/>
              </a:rPr>
              <a:t>1. </a:t>
            </a:r>
            <a:r>
              <a:rPr lang="en-US" sz="1250">
                <a:solidFill>
                  <a:srgbClr val="000000"/>
                </a:solidFill>
                <a:latin typeface="Arial Nova Condensed"/>
                <a:ea typeface="Arial Nova Condensed"/>
                <a:cs typeface="Arial Nova Condensed"/>
                <a:sym typeface="Arial Nova Condensed"/>
              </a:rPr>
              <a:t>Matériel ......................................................................................4</a:t>
            </a:r>
          </a:p>
          <a:p>
            <a:pPr algn="l">
              <a:lnSpc>
                <a:spcPts val="2162"/>
              </a:lnSpc>
            </a:pPr>
            <a:r>
              <a:rPr lang="en-US" sz="1250">
                <a:solidFill>
                  <a:srgbClr val="000000"/>
                </a:solidFill>
                <a:latin typeface="Arial Nova Condensed"/>
                <a:ea typeface="Arial Nova Condensed"/>
                <a:cs typeface="Arial Nova Condensed"/>
                <a:sym typeface="Arial Nova Condensed"/>
              </a:rPr>
              <a:t>2. Éléments de jeu .........................................................................5</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Plateau Smartphone ................................................................5</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Cartes Ressources ..................................................................6</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Cartes Malus ...........................................................................8</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Cartes Synthèses des ressources ...........................................9</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Cartes Événements .................................................................9</a:t>
            </a:r>
          </a:p>
          <a:p>
            <a:pPr algn="just">
              <a:lnSpc>
                <a:spcPts val="2162"/>
              </a:lnSpc>
            </a:pPr>
            <a:r>
              <a:rPr lang="en-US" sz="1250">
                <a:solidFill>
                  <a:srgbClr val="000000"/>
                </a:solidFill>
                <a:latin typeface="Arial Nova Condensed"/>
                <a:ea typeface="Arial Nova Condensed"/>
                <a:cs typeface="Arial Nova Condensed"/>
                <a:sym typeface="Arial Nova Condensed"/>
              </a:rPr>
              <a:t>3</a:t>
            </a:r>
            <a:r>
              <a:rPr lang="en-US" sz="1250">
                <a:solidFill>
                  <a:srgbClr val="000000"/>
                </a:solidFill>
                <a:latin typeface="Arial Nova Condensed"/>
                <a:ea typeface="Arial Nova Condensed"/>
                <a:cs typeface="Arial Nova Condensed"/>
                <a:sym typeface="Arial Nova Condensed"/>
              </a:rPr>
              <a:t>. Mise en place ..........................................................................10</a:t>
            </a:r>
          </a:p>
          <a:p>
            <a:pPr algn="just">
              <a:lnSpc>
                <a:spcPts val="2162"/>
              </a:lnSpc>
            </a:pPr>
            <a:r>
              <a:rPr lang="en-US" sz="1250">
                <a:solidFill>
                  <a:srgbClr val="000000"/>
                </a:solidFill>
                <a:latin typeface="Arial Nova Condensed"/>
                <a:ea typeface="Arial Nova Condensed"/>
                <a:cs typeface="Arial Nova Condensed"/>
                <a:sym typeface="Arial Nova Condensed"/>
              </a:rPr>
              <a:t>4. But du jeu ................................................................................12</a:t>
            </a:r>
          </a:p>
          <a:p>
            <a:pPr algn="just">
              <a:lnSpc>
                <a:spcPts val="2162"/>
              </a:lnSpc>
            </a:pPr>
            <a:r>
              <a:rPr lang="en-US" sz="1250">
                <a:solidFill>
                  <a:srgbClr val="000000"/>
                </a:solidFill>
                <a:latin typeface="Arial Nova Condensed"/>
                <a:ea typeface="Arial Nova Condensed"/>
                <a:cs typeface="Arial Nova Condensed"/>
                <a:sym typeface="Arial Nova Condensed"/>
              </a:rPr>
              <a:t>5. Déroulement du jeu .................................................................12</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Qui commence ? ...................................................................12</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Tour de jeu ............................................................................12</a:t>
            </a:r>
          </a:p>
          <a:p>
            <a:pPr algn="just" marL="539751" indent="-179917" lvl="2">
              <a:lnSpc>
                <a:spcPts val="2162"/>
              </a:lnSpc>
              <a:buFont typeface="Arial"/>
              <a:buChar char="⚬"/>
            </a:pPr>
            <a:r>
              <a:rPr lang="en-US" sz="1250">
                <a:solidFill>
                  <a:srgbClr val="000000"/>
                </a:solidFill>
                <a:latin typeface="Arial Nova Condensed"/>
                <a:ea typeface="Arial Nova Condensed"/>
                <a:cs typeface="Arial Nova Condensed"/>
                <a:sym typeface="Arial Nova Condensed"/>
              </a:rPr>
              <a:t>Action : s’approvisionner ................................................13</a:t>
            </a:r>
          </a:p>
          <a:p>
            <a:pPr algn="just" marL="539751" indent="-179917" lvl="2">
              <a:lnSpc>
                <a:spcPts val="2162"/>
              </a:lnSpc>
              <a:buFont typeface="Arial"/>
              <a:buChar char="⚬"/>
            </a:pPr>
            <a:r>
              <a:rPr lang="en-US" sz="1250">
                <a:solidFill>
                  <a:srgbClr val="000000"/>
                </a:solidFill>
                <a:latin typeface="Arial Nova Condensed"/>
                <a:ea typeface="Arial Nova Condensed"/>
                <a:cs typeface="Arial Nova Condensed"/>
                <a:sym typeface="Arial Nova Condensed"/>
              </a:rPr>
              <a:t>Action : f</a:t>
            </a:r>
            <a:r>
              <a:rPr lang="en-US" sz="1250">
                <a:solidFill>
                  <a:srgbClr val="000000"/>
                </a:solidFill>
                <a:latin typeface="Arial Nova Condensed"/>
                <a:ea typeface="Arial Nova Condensed"/>
                <a:cs typeface="Arial Nova Condensed"/>
                <a:sym typeface="Arial Nova Condensed"/>
              </a:rPr>
              <a:t>abriquer un composant ....................................14</a:t>
            </a:r>
          </a:p>
          <a:p>
            <a:pPr algn="just" marL="539751" indent="-179917" lvl="2">
              <a:lnSpc>
                <a:spcPts val="2162"/>
              </a:lnSpc>
              <a:buFont typeface="Arial"/>
              <a:buChar char="⚬"/>
            </a:pPr>
            <a:r>
              <a:rPr lang="en-US" sz="1250">
                <a:solidFill>
                  <a:srgbClr val="000000"/>
                </a:solidFill>
                <a:latin typeface="Arial Nova Condensed"/>
                <a:ea typeface="Arial Nova Condensed"/>
                <a:cs typeface="Arial Nova Condensed"/>
                <a:sym typeface="Arial Nova Condensed"/>
              </a:rPr>
              <a:t>Action : d</a:t>
            </a:r>
            <a:r>
              <a:rPr lang="en-US" sz="1250">
                <a:solidFill>
                  <a:srgbClr val="000000"/>
                </a:solidFill>
                <a:latin typeface="Arial Nova Condensed"/>
                <a:ea typeface="Arial Nova Condensed"/>
                <a:cs typeface="Arial Nova Condensed"/>
                <a:sym typeface="Arial Nova Condensed"/>
              </a:rPr>
              <a:t>épolluer ...........................................................14</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Fin du</a:t>
            </a:r>
            <a:r>
              <a:rPr lang="en-US" sz="1250">
                <a:solidFill>
                  <a:srgbClr val="000000"/>
                </a:solidFill>
                <a:latin typeface="Arial Nova Condensed"/>
                <a:ea typeface="Arial Nova Condensed"/>
                <a:cs typeface="Arial Nova Condensed"/>
                <a:sym typeface="Arial Nova Condensed"/>
              </a:rPr>
              <a:t> </a:t>
            </a:r>
            <a:r>
              <a:rPr lang="en-US" sz="1250">
                <a:solidFill>
                  <a:srgbClr val="000000"/>
                </a:solidFill>
                <a:latin typeface="Arial Nova Condensed"/>
                <a:ea typeface="Arial Nova Condensed"/>
                <a:cs typeface="Arial Nova Condensed"/>
                <a:sym typeface="Arial Nova Condensed"/>
              </a:rPr>
              <a:t>tour de jeu ..................................................................14</a:t>
            </a:r>
          </a:p>
          <a:p>
            <a:pPr algn="just">
              <a:lnSpc>
                <a:spcPts val="2162"/>
              </a:lnSpc>
            </a:pPr>
            <a:r>
              <a:rPr lang="en-US" sz="1250">
                <a:solidFill>
                  <a:srgbClr val="000000"/>
                </a:solidFill>
                <a:latin typeface="Arial Nova Condensed"/>
                <a:ea typeface="Arial Nova Condensed"/>
                <a:cs typeface="Arial Nova Condensed"/>
                <a:sym typeface="Arial Nova Condensed"/>
              </a:rPr>
              <a:t>6. </a:t>
            </a:r>
            <a:r>
              <a:rPr lang="en-US" sz="1250">
                <a:solidFill>
                  <a:srgbClr val="000000"/>
                </a:solidFill>
                <a:latin typeface="Arial Nova Condensed"/>
                <a:ea typeface="Arial Nova Condensed"/>
                <a:cs typeface="Arial Nova Condensed"/>
                <a:sym typeface="Arial Nova Condensed"/>
              </a:rPr>
              <a:t>Fin de partie .............................................................................15</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Conditions de fin de partie ....................................................15</a:t>
            </a:r>
          </a:p>
          <a:p>
            <a:pPr algn="just" marL="269876" indent="-134938" lvl="1">
              <a:lnSpc>
                <a:spcPts val="2162"/>
              </a:lnSpc>
              <a:buFont typeface="Arial"/>
              <a:buChar char="•"/>
            </a:pPr>
            <a:r>
              <a:rPr lang="en-US" sz="1250">
                <a:solidFill>
                  <a:srgbClr val="000000"/>
                </a:solidFill>
                <a:latin typeface="Arial Nova Condensed"/>
                <a:ea typeface="Arial Nova Condensed"/>
                <a:cs typeface="Arial Nova Condensed"/>
                <a:sym typeface="Arial Nova Condensed"/>
              </a:rPr>
              <a:t>Décompte des points ............................................................15</a:t>
            </a:r>
          </a:p>
          <a:p>
            <a:pPr algn="just">
              <a:lnSpc>
                <a:spcPts val="2162"/>
              </a:lnSpc>
            </a:pPr>
            <a:r>
              <a:rPr lang="en-US" sz="1250">
                <a:solidFill>
                  <a:srgbClr val="000000"/>
                </a:solidFill>
                <a:latin typeface="Arial Nova Condensed"/>
                <a:ea typeface="Arial Nova Condensed"/>
                <a:cs typeface="Arial Nova Condensed"/>
                <a:sym typeface="Arial Nova Condensed"/>
              </a:rPr>
              <a:t>7. Pour aller plus loin ......</a:t>
            </a:r>
            <a:r>
              <a:rPr lang="en-US" sz="1250">
                <a:solidFill>
                  <a:srgbClr val="000000"/>
                </a:solidFill>
                <a:latin typeface="Arial Nova Condensed"/>
                <a:ea typeface="Arial Nova Condensed"/>
                <a:cs typeface="Arial Nova Condensed"/>
                <a:sym typeface="Arial Nova Condensed"/>
              </a:rPr>
              <a:t>.............................................................16</a:t>
            </a:r>
          </a:p>
          <a:p>
            <a:pPr algn="just">
              <a:lnSpc>
                <a:spcPts val="2162"/>
              </a:lnSpc>
            </a:pPr>
            <a:r>
              <a:rPr lang="en-US" sz="1250">
                <a:solidFill>
                  <a:srgbClr val="000000"/>
                </a:solidFill>
                <a:latin typeface="Arial Nova Condensed"/>
                <a:ea typeface="Arial Nova Condensed"/>
                <a:cs typeface="Arial Nova Condensed"/>
                <a:sym typeface="Arial Nova Condensed"/>
              </a:rPr>
              <a:t>Crédits .........................................................................................16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Freeform 3" id="3"/>
          <p:cNvSpPr/>
          <p:nvPr/>
        </p:nvSpPr>
        <p:spPr>
          <a:xfrm flipH="false" flipV="false" rot="0">
            <a:off x="1355120" y="2345959"/>
            <a:ext cx="3757721" cy="5333253"/>
          </a:xfrm>
          <a:custGeom>
            <a:avLst/>
            <a:gdLst/>
            <a:ahLst/>
            <a:cxnLst/>
            <a:rect r="r" b="b" t="t" l="l"/>
            <a:pathLst>
              <a:path h="5333253" w="3757721">
                <a:moveTo>
                  <a:pt x="0" y="0"/>
                </a:moveTo>
                <a:lnTo>
                  <a:pt x="3757721" y="0"/>
                </a:lnTo>
                <a:lnTo>
                  <a:pt x="3757721" y="5333253"/>
                </a:lnTo>
                <a:lnTo>
                  <a:pt x="0" y="5333253"/>
                </a:lnTo>
                <a:lnTo>
                  <a:pt x="0" y="0"/>
                </a:lnTo>
                <a:close/>
              </a:path>
            </a:pathLst>
          </a:custGeom>
          <a:blipFill>
            <a:blip r:embed="rId3"/>
            <a:stretch>
              <a:fillRect l="0" t="0" r="0" b="0"/>
            </a:stretch>
          </a:blipFill>
        </p:spPr>
      </p:sp>
      <p:sp>
        <p:nvSpPr>
          <p:cNvPr name="TextBox 4" id="4"/>
          <p:cNvSpPr txBox="true"/>
          <p:nvPr/>
        </p:nvSpPr>
        <p:spPr>
          <a:xfrm rot="0">
            <a:off x="791519" y="1549352"/>
            <a:ext cx="3744962" cy="3940175"/>
          </a:xfrm>
          <a:prstGeom prst="rect">
            <a:avLst/>
          </a:prstGeom>
        </p:spPr>
        <p:txBody>
          <a:bodyPr anchor="t" rtlCol="false" tIns="0" lIns="0" bIns="0" rIns="0">
            <a:spAutoFit/>
          </a:bodyPr>
          <a:lstStyle/>
          <a:p>
            <a:pPr algn="ctr">
              <a:lnSpc>
                <a:spcPts val="1750"/>
              </a:lnSpc>
              <a:spcBef>
                <a:spcPct val="0"/>
              </a:spcBef>
            </a:pPr>
            <a:r>
              <a:rPr lang="en-US" sz="1250" i="true">
                <a:solidFill>
                  <a:srgbClr val="000000"/>
                </a:solidFill>
                <a:latin typeface="Arial Nova Condensed Italics"/>
                <a:ea typeface="Arial Nova Condensed Italics"/>
                <a:cs typeface="Arial Nova Condensed Italics"/>
                <a:sym typeface="Arial Nova Condensed Italics"/>
              </a:rPr>
              <a:t>Dans la ville de TechCity, vous incarnez un·e fabricant·e de smartphones. Alors que la compétition fait rage pour produire les téléphones portables les plus innovants, une question cruciale émerge : l'impact environnemental de la production de ces appareils.</a:t>
            </a:r>
          </a:p>
          <a:p>
            <a:pPr algn="ctr">
              <a:lnSpc>
                <a:spcPts val="1750"/>
              </a:lnSpc>
              <a:spcBef>
                <a:spcPct val="0"/>
              </a:spcBef>
            </a:pPr>
            <a:r>
              <a:rPr lang="en-US" sz="1250" i="true">
                <a:solidFill>
                  <a:srgbClr val="000000"/>
                </a:solidFill>
                <a:latin typeface="Arial Nova Condensed Italics"/>
                <a:ea typeface="Arial Nova Condensed Italics"/>
                <a:cs typeface="Arial Nova Condensed Italics"/>
                <a:sym typeface="Arial Nova Condensed Italics"/>
              </a:rPr>
              <a:t> </a:t>
            </a:r>
          </a:p>
          <a:p>
            <a:pPr algn="ctr">
              <a:lnSpc>
                <a:spcPts val="1750"/>
              </a:lnSpc>
              <a:spcBef>
                <a:spcPct val="0"/>
              </a:spcBef>
            </a:pPr>
            <a:r>
              <a:rPr lang="en-US" sz="1250" i="true">
                <a:solidFill>
                  <a:srgbClr val="000000"/>
                </a:solidFill>
                <a:latin typeface="Arial Nova Condensed Italics"/>
                <a:ea typeface="Arial Nova Condensed Italics"/>
                <a:cs typeface="Arial Nova Condensed Italics"/>
                <a:sym typeface="Arial Nova Condensed Italics"/>
              </a:rPr>
              <a:t>Au fil des tours de jeu et des événements, vous découvrirez la diversité des métaux présents dans les smartphones, les grandes étapes de l'extraction minière et ses impacts environnementaux et sociaux.</a:t>
            </a:r>
          </a:p>
          <a:p>
            <a:pPr algn="ctr">
              <a:lnSpc>
                <a:spcPts val="1750"/>
              </a:lnSpc>
              <a:spcBef>
                <a:spcPct val="0"/>
              </a:spcBef>
            </a:pPr>
            <a:r>
              <a:rPr lang="en-US" sz="1250" i="true">
                <a:solidFill>
                  <a:srgbClr val="000000"/>
                </a:solidFill>
                <a:latin typeface="Arial Nova Condensed Italics"/>
                <a:ea typeface="Arial Nova Condensed Italics"/>
                <a:cs typeface="Arial Nova Condensed Italics"/>
                <a:sym typeface="Arial Nova Condensed Italics"/>
              </a:rPr>
              <a:t> </a:t>
            </a:r>
          </a:p>
          <a:p>
            <a:pPr algn="ctr">
              <a:lnSpc>
                <a:spcPts val="1750"/>
              </a:lnSpc>
              <a:spcBef>
                <a:spcPct val="0"/>
              </a:spcBef>
            </a:pPr>
            <a:r>
              <a:rPr lang="en-US" sz="1250" i="true">
                <a:solidFill>
                  <a:srgbClr val="000000"/>
                </a:solidFill>
                <a:latin typeface="Arial Nova Condensed Italics"/>
                <a:ea typeface="Arial Nova Condensed Italics"/>
                <a:cs typeface="Arial Nova Condensed Italics"/>
                <a:sym typeface="Arial Nova Condensed Italics"/>
              </a:rPr>
              <a:t>Vous devrez faire des choix stratégiques en tenant compte des contraintes environnementales et économiques ! Attention, chaque choix aura des conséquences...</a:t>
            </a:r>
          </a:p>
          <a:p>
            <a:pPr algn="ctr">
              <a:lnSpc>
                <a:spcPts val="1750"/>
              </a:lnSpc>
              <a:spcBef>
                <a:spcPct val="0"/>
              </a:spcBef>
            </a:pPr>
          </a:p>
          <a:p>
            <a:pPr algn="ctr">
              <a:lnSpc>
                <a:spcPts val="1750"/>
              </a:lnSpc>
              <a:spcBef>
                <a:spcPct val="0"/>
              </a:spcBef>
            </a:pPr>
            <a:r>
              <a:rPr lang="en-US" sz="1250" i="true">
                <a:solidFill>
                  <a:srgbClr val="000000"/>
                </a:solidFill>
                <a:latin typeface="Arial Nova Condensed Italics"/>
                <a:ea typeface="Arial Nova Condensed Italics"/>
                <a:cs typeface="Arial Nova Condensed Italics"/>
                <a:sym typeface="Arial Nova Condensed Italics"/>
              </a:rPr>
              <a:t>Le temps est venu de construire un avenir plus durable. Êtes-vous prêt·e à relever ce défi de taille ? Le destin de TechCity est entre vos mains. </a:t>
            </a:r>
          </a:p>
        </p:txBody>
      </p:sp>
      <p:sp>
        <p:nvSpPr>
          <p:cNvPr name="TextBox 5" id="5"/>
          <p:cNvSpPr txBox="true"/>
          <p:nvPr/>
        </p:nvSpPr>
        <p:spPr>
          <a:xfrm rot="0">
            <a:off x="582880" y="530700"/>
            <a:ext cx="4212320" cy="800100"/>
          </a:xfrm>
          <a:prstGeom prst="rect">
            <a:avLst/>
          </a:prstGeom>
        </p:spPr>
        <p:txBody>
          <a:bodyPr anchor="t" rtlCol="false" tIns="0" lIns="0" bIns="0" rIns="0">
            <a:spAutoFit/>
          </a:bodyPr>
          <a:lstStyle/>
          <a:p>
            <a:pPr algn="ctr">
              <a:lnSpc>
                <a:spcPts val="2100"/>
              </a:lnSpc>
            </a:pPr>
            <a:r>
              <a:rPr lang="en-US" sz="1500" b="true">
                <a:solidFill>
                  <a:srgbClr val="000000"/>
                </a:solidFill>
                <a:latin typeface="Arial Nova Condensed Bold"/>
                <a:ea typeface="Arial Nova Condensed Bold"/>
                <a:cs typeface="Arial Nova Condensed Bold"/>
                <a:sym typeface="Arial Nova Condensed Bold"/>
              </a:rPr>
              <a:t>Découvrez la diversité des métaux utilisés pour fabriquer votre smartphone et les impacts environnementaux liés à leur extraction</a:t>
            </a:r>
          </a:p>
        </p:txBody>
      </p:sp>
      <p:sp>
        <p:nvSpPr>
          <p:cNvPr name="TextBox 6" id="6"/>
          <p:cNvSpPr txBox="true"/>
          <p:nvPr/>
        </p:nvSpPr>
        <p:spPr>
          <a:xfrm rot="0">
            <a:off x="2638600" y="7076925"/>
            <a:ext cx="508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grpSp>
        <p:nvGrpSpPr>
          <p:cNvPr name="Group 3" id="3"/>
          <p:cNvGrpSpPr/>
          <p:nvPr/>
        </p:nvGrpSpPr>
        <p:grpSpPr>
          <a:xfrm rot="0">
            <a:off x="1661407" y="532800"/>
            <a:ext cx="2005187" cy="482767"/>
            <a:chOff x="0" y="0"/>
            <a:chExt cx="1019655" cy="245491"/>
          </a:xfrm>
        </p:grpSpPr>
        <p:sp>
          <p:nvSpPr>
            <p:cNvPr name="Freeform 4" id="4"/>
            <p:cNvSpPr/>
            <p:nvPr/>
          </p:nvSpPr>
          <p:spPr>
            <a:xfrm flipH="false" flipV="false" rot="0">
              <a:off x="0" y="0"/>
              <a:ext cx="1019655" cy="245491"/>
            </a:xfrm>
            <a:custGeom>
              <a:avLst/>
              <a:gdLst/>
              <a:ahLst/>
              <a:cxnLst/>
              <a:rect r="r" b="b" t="t" l="l"/>
              <a:pathLst>
                <a:path h="245491" w="1019655">
                  <a:moveTo>
                    <a:pt x="34749" y="0"/>
                  </a:moveTo>
                  <a:lnTo>
                    <a:pt x="984906" y="0"/>
                  </a:lnTo>
                  <a:cubicBezTo>
                    <a:pt x="1004097" y="0"/>
                    <a:pt x="1019655" y="15557"/>
                    <a:pt x="1019655" y="34749"/>
                  </a:cubicBezTo>
                  <a:lnTo>
                    <a:pt x="1019655" y="210743"/>
                  </a:lnTo>
                  <a:cubicBezTo>
                    <a:pt x="1019655" y="219958"/>
                    <a:pt x="1015994" y="228797"/>
                    <a:pt x="1009477" y="235313"/>
                  </a:cubicBezTo>
                  <a:cubicBezTo>
                    <a:pt x="1002960" y="241830"/>
                    <a:pt x="994122" y="245491"/>
                    <a:pt x="984906" y="245491"/>
                  </a:cubicBezTo>
                  <a:lnTo>
                    <a:pt x="34749" y="245491"/>
                  </a:lnTo>
                  <a:cubicBezTo>
                    <a:pt x="25533" y="245491"/>
                    <a:pt x="16694" y="241830"/>
                    <a:pt x="10178" y="235313"/>
                  </a:cubicBezTo>
                  <a:cubicBezTo>
                    <a:pt x="3661" y="228797"/>
                    <a:pt x="0" y="219958"/>
                    <a:pt x="0" y="210743"/>
                  </a:cubicBezTo>
                  <a:lnTo>
                    <a:pt x="0" y="34749"/>
                  </a:lnTo>
                  <a:cubicBezTo>
                    <a:pt x="0" y="25533"/>
                    <a:pt x="3661" y="16694"/>
                    <a:pt x="10178" y="10178"/>
                  </a:cubicBezTo>
                  <a:cubicBezTo>
                    <a:pt x="16694" y="3661"/>
                    <a:pt x="25533" y="0"/>
                    <a:pt x="34749" y="0"/>
                  </a:cubicBez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104775"/>
              <a:ext cx="1019655" cy="140716"/>
            </a:xfrm>
            <a:prstGeom prst="rect">
              <a:avLst/>
            </a:prstGeom>
          </p:spPr>
          <p:txBody>
            <a:bodyPr anchor="ctr" rtlCol="false" tIns="0" lIns="0" bIns="0" rIns="0"/>
            <a:lstStyle/>
            <a:p>
              <a:pPr algn="ctr">
                <a:lnSpc>
                  <a:spcPts val="854"/>
                </a:lnSpc>
              </a:pPr>
              <a:r>
                <a:rPr lang="en-US" b="true" sz="1709">
                  <a:solidFill>
                    <a:srgbClr val="000000"/>
                  </a:solidFill>
                  <a:latin typeface="Arial Nova Condensed Bold"/>
                  <a:ea typeface="Arial Nova Condensed Bold"/>
                  <a:cs typeface="Arial Nova Condensed Bold"/>
                  <a:sym typeface="Arial Nova Condensed Bold"/>
                </a:rPr>
                <a:t>1. Matériel</a:t>
              </a:r>
            </a:p>
          </p:txBody>
        </p:sp>
      </p:grpSp>
      <p:sp>
        <p:nvSpPr>
          <p:cNvPr name="Freeform 6" id="6"/>
          <p:cNvSpPr/>
          <p:nvPr/>
        </p:nvSpPr>
        <p:spPr>
          <a:xfrm flipH="false" flipV="true" rot="0">
            <a:off x="774846" y="3408355"/>
            <a:ext cx="975259" cy="1395370"/>
          </a:xfrm>
          <a:custGeom>
            <a:avLst/>
            <a:gdLst/>
            <a:ahLst/>
            <a:cxnLst/>
            <a:rect r="r" b="b" t="t" l="l"/>
            <a:pathLst>
              <a:path h="1395370" w="975259">
                <a:moveTo>
                  <a:pt x="0" y="1395370"/>
                </a:moveTo>
                <a:lnTo>
                  <a:pt x="975259" y="1395370"/>
                </a:lnTo>
                <a:lnTo>
                  <a:pt x="975259" y="0"/>
                </a:lnTo>
                <a:lnTo>
                  <a:pt x="0" y="0"/>
                </a:lnTo>
                <a:lnTo>
                  <a:pt x="0" y="1395370"/>
                </a:lnTo>
                <a:close/>
              </a:path>
            </a:pathLst>
          </a:custGeom>
          <a:blipFill>
            <a:blip r:embed="rId3"/>
            <a:stretch>
              <a:fillRect l="-25588" t="-14516" r="-345576" b="-118332"/>
            </a:stretch>
          </a:blipFill>
        </p:spPr>
      </p:sp>
      <p:sp>
        <p:nvSpPr>
          <p:cNvPr name="Freeform 7" id="7"/>
          <p:cNvSpPr/>
          <p:nvPr/>
        </p:nvSpPr>
        <p:spPr>
          <a:xfrm flipH="true" flipV="true" rot="0">
            <a:off x="3626902" y="1348146"/>
            <a:ext cx="991144" cy="1429703"/>
          </a:xfrm>
          <a:custGeom>
            <a:avLst/>
            <a:gdLst/>
            <a:ahLst/>
            <a:cxnLst/>
            <a:rect r="r" b="b" t="t" l="l"/>
            <a:pathLst>
              <a:path h="1429703" w="991144">
                <a:moveTo>
                  <a:pt x="991144" y="1429703"/>
                </a:moveTo>
                <a:lnTo>
                  <a:pt x="0" y="1429703"/>
                </a:lnTo>
                <a:lnTo>
                  <a:pt x="0" y="0"/>
                </a:lnTo>
                <a:lnTo>
                  <a:pt x="991144" y="0"/>
                </a:lnTo>
                <a:lnTo>
                  <a:pt x="991144" y="1429703"/>
                </a:lnTo>
                <a:close/>
              </a:path>
            </a:pathLst>
          </a:custGeom>
          <a:blipFill>
            <a:blip r:embed="rId4"/>
            <a:stretch>
              <a:fillRect l="-26703" t="-14530" r="-347942" b="-118134"/>
            </a:stretch>
          </a:blipFill>
        </p:spPr>
      </p:sp>
      <p:sp>
        <p:nvSpPr>
          <p:cNvPr name="Freeform 8" id="8"/>
          <p:cNvSpPr/>
          <p:nvPr/>
        </p:nvSpPr>
        <p:spPr>
          <a:xfrm flipH="true" flipV="true" rot="0">
            <a:off x="3052569" y="3493636"/>
            <a:ext cx="849711" cy="1224808"/>
          </a:xfrm>
          <a:custGeom>
            <a:avLst/>
            <a:gdLst/>
            <a:ahLst/>
            <a:cxnLst/>
            <a:rect r="r" b="b" t="t" l="l"/>
            <a:pathLst>
              <a:path h="1224808" w="849711">
                <a:moveTo>
                  <a:pt x="849711" y="1224808"/>
                </a:moveTo>
                <a:lnTo>
                  <a:pt x="0" y="1224808"/>
                </a:lnTo>
                <a:lnTo>
                  <a:pt x="0" y="0"/>
                </a:lnTo>
                <a:lnTo>
                  <a:pt x="849711" y="0"/>
                </a:lnTo>
                <a:lnTo>
                  <a:pt x="849711" y="1224808"/>
                </a:lnTo>
                <a:close/>
              </a:path>
            </a:pathLst>
          </a:custGeom>
          <a:blipFill>
            <a:blip r:embed="rId5"/>
            <a:stretch>
              <a:fillRect l="-27927" t="-16250" r="-355270" b="-120777"/>
            </a:stretch>
          </a:blipFill>
        </p:spPr>
      </p:sp>
      <p:sp>
        <p:nvSpPr>
          <p:cNvPr name="Freeform 9" id="9"/>
          <p:cNvSpPr/>
          <p:nvPr/>
        </p:nvSpPr>
        <p:spPr>
          <a:xfrm flipH="true" flipV="true" rot="0">
            <a:off x="2236829" y="3493636"/>
            <a:ext cx="854341" cy="1224808"/>
          </a:xfrm>
          <a:custGeom>
            <a:avLst/>
            <a:gdLst/>
            <a:ahLst/>
            <a:cxnLst/>
            <a:rect r="r" b="b" t="t" l="l"/>
            <a:pathLst>
              <a:path h="1224808" w="854341">
                <a:moveTo>
                  <a:pt x="854342" y="1224808"/>
                </a:moveTo>
                <a:lnTo>
                  <a:pt x="0" y="1224808"/>
                </a:lnTo>
                <a:lnTo>
                  <a:pt x="0" y="0"/>
                </a:lnTo>
                <a:lnTo>
                  <a:pt x="854342" y="0"/>
                </a:lnTo>
                <a:lnTo>
                  <a:pt x="854342" y="1224808"/>
                </a:lnTo>
                <a:close/>
              </a:path>
            </a:pathLst>
          </a:custGeom>
          <a:blipFill>
            <a:blip r:embed="rId6"/>
            <a:stretch>
              <a:fillRect l="-134513" t="-15432" r="-240132" b="-118669"/>
            </a:stretch>
          </a:blipFill>
        </p:spPr>
      </p:sp>
      <p:sp>
        <p:nvSpPr>
          <p:cNvPr name="Freeform 10" id="10"/>
          <p:cNvSpPr/>
          <p:nvPr/>
        </p:nvSpPr>
        <p:spPr>
          <a:xfrm flipH="false" flipV="false" rot="0">
            <a:off x="3830280" y="3506830"/>
            <a:ext cx="866534" cy="1211614"/>
          </a:xfrm>
          <a:custGeom>
            <a:avLst/>
            <a:gdLst/>
            <a:ahLst/>
            <a:cxnLst/>
            <a:rect r="r" b="b" t="t" l="l"/>
            <a:pathLst>
              <a:path h="1211614" w="866534">
                <a:moveTo>
                  <a:pt x="0" y="0"/>
                </a:moveTo>
                <a:lnTo>
                  <a:pt x="866534" y="0"/>
                </a:lnTo>
                <a:lnTo>
                  <a:pt x="866534" y="1211614"/>
                </a:lnTo>
                <a:lnTo>
                  <a:pt x="0" y="1211614"/>
                </a:lnTo>
                <a:lnTo>
                  <a:pt x="0" y="0"/>
                </a:lnTo>
                <a:close/>
              </a:path>
            </a:pathLst>
          </a:custGeom>
          <a:blipFill>
            <a:blip r:embed="rId7"/>
            <a:stretch>
              <a:fillRect l="-348547" t="-16815" r="-26099" b="-123212"/>
            </a:stretch>
          </a:blipFill>
        </p:spPr>
      </p:sp>
      <p:sp>
        <p:nvSpPr>
          <p:cNvPr name="Freeform 11" id="11"/>
          <p:cNvSpPr/>
          <p:nvPr/>
        </p:nvSpPr>
        <p:spPr>
          <a:xfrm flipH="false" flipV="false" rot="0">
            <a:off x="2348510" y="1348146"/>
            <a:ext cx="914495" cy="1429703"/>
          </a:xfrm>
          <a:custGeom>
            <a:avLst/>
            <a:gdLst/>
            <a:ahLst/>
            <a:cxnLst/>
            <a:rect r="r" b="b" t="t" l="l"/>
            <a:pathLst>
              <a:path h="1429703" w="914495">
                <a:moveTo>
                  <a:pt x="0" y="0"/>
                </a:moveTo>
                <a:lnTo>
                  <a:pt x="914495" y="0"/>
                </a:lnTo>
                <a:lnTo>
                  <a:pt x="914495" y="1429703"/>
                </a:lnTo>
                <a:lnTo>
                  <a:pt x="0" y="1429703"/>
                </a:lnTo>
                <a:lnTo>
                  <a:pt x="0" y="0"/>
                </a:lnTo>
                <a:close/>
              </a:path>
            </a:pathLst>
          </a:custGeom>
          <a:blipFill>
            <a:blip r:embed="rId8"/>
            <a:stretch>
              <a:fillRect l="0" t="0" r="0" b="0"/>
            </a:stretch>
          </a:blipFill>
        </p:spPr>
      </p:sp>
      <p:sp>
        <p:nvSpPr>
          <p:cNvPr name="Freeform 12" id="12"/>
          <p:cNvSpPr/>
          <p:nvPr/>
        </p:nvSpPr>
        <p:spPr>
          <a:xfrm flipH="false" flipV="false" rot="0">
            <a:off x="805087" y="1409537"/>
            <a:ext cx="945018" cy="1341244"/>
          </a:xfrm>
          <a:custGeom>
            <a:avLst/>
            <a:gdLst/>
            <a:ahLst/>
            <a:cxnLst/>
            <a:rect r="r" b="b" t="t" l="l"/>
            <a:pathLst>
              <a:path h="1341244" w="945018">
                <a:moveTo>
                  <a:pt x="0" y="0"/>
                </a:moveTo>
                <a:lnTo>
                  <a:pt x="945018" y="0"/>
                </a:lnTo>
                <a:lnTo>
                  <a:pt x="945018" y="1341245"/>
                </a:lnTo>
                <a:lnTo>
                  <a:pt x="0" y="1341245"/>
                </a:lnTo>
                <a:lnTo>
                  <a:pt x="0" y="0"/>
                </a:lnTo>
                <a:close/>
              </a:path>
            </a:pathLst>
          </a:custGeom>
          <a:blipFill>
            <a:blip r:embed="rId9"/>
            <a:stretch>
              <a:fillRect l="0" t="0" r="0" b="0"/>
            </a:stretch>
          </a:blipFill>
        </p:spPr>
      </p:sp>
      <p:sp>
        <p:nvSpPr>
          <p:cNvPr name="Freeform 13" id="13"/>
          <p:cNvSpPr/>
          <p:nvPr/>
        </p:nvSpPr>
        <p:spPr>
          <a:xfrm flipH="false" flipV="false" rot="0">
            <a:off x="621677" y="5554907"/>
            <a:ext cx="1889154" cy="1472293"/>
          </a:xfrm>
          <a:custGeom>
            <a:avLst/>
            <a:gdLst/>
            <a:ahLst/>
            <a:cxnLst/>
            <a:rect r="r" b="b" t="t" l="l"/>
            <a:pathLst>
              <a:path h="1472293" w="1889154">
                <a:moveTo>
                  <a:pt x="0" y="0"/>
                </a:moveTo>
                <a:lnTo>
                  <a:pt x="1889153" y="0"/>
                </a:lnTo>
                <a:lnTo>
                  <a:pt x="1889153" y="1472293"/>
                </a:lnTo>
                <a:lnTo>
                  <a:pt x="0" y="1472293"/>
                </a:lnTo>
                <a:lnTo>
                  <a:pt x="0" y="0"/>
                </a:lnTo>
                <a:close/>
              </a:path>
            </a:pathLst>
          </a:custGeom>
          <a:blipFill>
            <a:blip r:embed="rId10"/>
            <a:stretch>
              <a:fillRect l="0" t="0" r="0" b="0"/>
            </a:stretch>
          </a:blipFill>
        </p:spPr>
      </p:sp>
      <p:sp>
        <p:nvSpPr>
          <p:cNvPr name="TextBox 14" id="14"/>
          <p:cNvSpPr txBox="true"/>
          <p:nvPr/>
        </p:nvSpPr>
        <p:spPr>
          <a:xfrm rot="0">
            <a:off x="559201" y="2836758"/>
            <a:ext cx="1294008" cy="626745"/>
          </a:xfrm>
          <a:prstGeom prst="rect">
            <a:avLst/>
          </a:prstGeom>
        </p:spPr>
        <p:txBody>
          <a:bodyPr anchor="t" rtlCol="false" tIns="0" lIns="0" bIns="0" rIns="0">
            <a:spAutoFit/>
          </a:bodyPr>
          <a:lstStyle/>
          <a:p>
            <a:pPr algn="ctr">
              <a:lnSpc>
                <a:spcPts val="1679"/>
              </a:lnSpc>
              <a:spcBef>
                <a:spcPct val="0"/>
              </a:spcBef>
            </a:pPr>
            <a:r>
              <a:rPr lang="en-US" b="true" sz="1200">
                <a:solidFill>
                  <a:srgbClr val="000000"/>
                </a:solidFill>
                <a:latin typeface="Arial Nova Condensed Bold"/>
                <a:ea typeface="Arial Nova Condensed Bold"/>
                <a:cs typeface="Arial Nova Condensed Bold"/>
                <a:sym typeface="Arial Nova Condensed Bold"/>
              </a:rPr>
              <a:t>5 Plateaux Smartphone</a:t>
            </a:r>
          </a:p>
          <a:p>
            <a:pPr algn="ctr">
              <a:lnSpc>
                <a:spcPts val="1679"/>
              </a:lnSpc>
              <a:spcBef>
                <a:spcPct val="0"/>
              </a:spcBef>
            </a:pPr>
          </a:p>
        </p:txBody>
      </p:sp>
      <p:sp>
        <p:nvSpPr>
          <p:cNvPr name="TextBox 15" id="15"/>
          <p:cNvSpPr txBox="true"/>
          <p:nvPr/>
        </p:nvSpPr>
        <p:spPr>
          <a:xfrm rot="0">
            <a:off x="2354875" y="2882666"/>
            <a:ext cx="819596" cy="207645"/>
          </a:xfrm>
          <a:prstGeom prst="rect">
            <a:avLst/>
          </a:prstGeom>
        </p:spPr>
        <p:txBody>
          <a:bodyPr anchor="t" rtlCol="false" tIns="0" lIns="0" bIns="0" rIns="0">
            <a:spAutoFit/>
          </a:bodyPr>
          <a:lstStyle/>
          <a:p>
            <a:pPr algn="ctr">
              <a:lnSpc>
                <a:spcPts val="1679"/>
              </a:lnSpc>
              <a:spcBef>
                <a:spcPct val="0"/>
              </a:spcBef>
            </a:pPr>
            <a:r>
              <a:rPr lang="en-US" b="true" sz="1200">
                <a:solidFill>
                  <a:srgbClr val="000000"/>
                </a:solidFill>
                <a:latin typeface="Arial Nova Condensed Bold"/>
                <a:ea typeface="Arial Nova Condensed Bold"/>
                <a:cs typeface="Arial Nova Condensed Bold"/>
                <a:sym typeface="Arial Nova Condensed Bold"/>
              </a:rPr>
              <a:t>1</a:t>
            </a:r>
            <a:r>
              <a:rPr lang="en-US" b="true" sz="1200">
                <a:solidFill>
                  <a:srgbClr val="000000"/>
                </a:solidFill>
                <a:latin typeface="Arial Nova Condensed Bold"/>
                <a:ea typeface="Arial Nova Condensed Bold"/>
                <a:cs typeface="Arial Nova Condensed Bold"/>
                <a:sym typeface="Arial Nova Condensed Bold"/>
              </a:rPr>
              <a:t> Aide de jeu</a:t>
            </a:r>
          </a:p>
        </p:txBody>
      </p:sp>
      <p:sp>
        <p:nvSpPr>
          <p:cNvPr name="TextBox 16" id="16"/>
          <p:cNvSpPr txBox="true"/>
          <p:nvPr/>
        </p:nvSpPr>
        <p:spPr>
          <a:xfrm rot="0">
            <a:off x="3748515" y="2867426"/>
            <a:ext cx="869531" cy="417195"/>
          </a:xfrm>
          <a:prstGeom prst="rect">
            <a:avLst/>
          </a:prstGeom>
        </p:spPr>
        <p:txBody>
          <a:bodyPr anchor="t" rtlCol="false" tIns="0" lIns="0" bIns="0" rIns="0">
            <a:spAutoFit/>
          </a:bodyPr>
          <a:lstStyle/>
          <a:p>
            <a:pPr algn="ctr">
              <a:lnSpc>
                <a:spcPts val="1679"/>
              </a:lnSpc>
              <a:spcBef>
                <a:spcPct val="0"/>
              </a:spcBef>
            </a:pPr>
            <a:r>
              <a:rPr lang="en-US" b="true" sz="1200">
                <a:solidFill>
                  <a:srgbClr val="000000"/>
                </a:solidFill>
                <a:latin typeface="Arial Nova Condensed Bold"/>
                <a:ea typeface="Arial Nova Condensed Bold"/>
                <a:cs typeface="Arial Nova Condensed Bold"/>
                <a:sym typeface="Arial Nova Condensed Bold"/>
              </a:rPr>
              <a:t>1</a:t>
            </a:r>
            <a:r>
              <a:rPr lang="en-US" b="true" sz="1200">
                <a:solidFill>
                  <a:srgbClr val="000000"/>
                </a:solidFill>
                <a:latin typeface="Arial Nova Condensed Bold"/>
                <a:ea typeface="Arial Nova Condensed Bold"/>
                <a:cs typeface="Arial Nova Condensed Bold"/>
                <a:sym typeface="Arial Nova Condensed Bold"/>
              </a:rPr>
              <a:t>5 Cartes Événements</a:t>
            </a:r>
          </a:p>
        </p:txBody>
      </p:sp>
      <p:sp>
        <p:nvSpPr>
          <p:cNvPr name="TextBox 17" id="17"/>
          <p:cNvSpPr txBox="true"/>
          <p:nvPr/>
        </p:nvSpPr>
        <p:spPr>
          <a:xfrm rot="0">
            <a:off x="805087" y="4860875"/>
            <a:ext cx="1044922" cy="207645"/>
          </a:xfrm>
          <a:prstGeom prst="rect">
            <a:avLst/>
          </a:prstGeom>
        </p:spPr>
        <p:txBody>
          <a:bodyPr anchor="t" rtlCol="false" tIns="0" lIns="0" bIns="0" rIns="0">
            <a:spAutoFit/>
          </a:bodyPr>
          <a:lstStyle/>
          <a:p>
            <a:pPr algn="ctr">
              <a:lnSpc>
                <a:spcPts val="1679"/>
              </a:lnSpc>
              <a:spcBef>
                <a:spcPct val="0"/>
              </a:spcBef>
            </a:pPr>
            <a:r>
              <a:rPr lang="en-US" b="true" sz="1200">
                <a:solidFill>
                  <a:srgbClr val="000000"/>
                </a:solidFill>
                <a:latin typeface="Arial Nova Condensed Bold"/>
                <a:ea typeface="Arial Nova Condensed Bold"/>
                <a:cs typeface="Arial Nova Condensed Bold"/>
                <a:sym typeface="Arial Nova Condensed Bold"/>
              </a:rPr>
              <a:t>60 Cartes Malus </a:t>
            </a:r>
          </a:p>
        </p:txBody>
      </p:sp>
      <p:sp>
        <p:nvSpPr>
          <p:cNvPr name="TextBox 18" id="18"/>
          <p:cNvSpPr txBox="true"/>
          <p:nvPr/>
        </p:nvSpPr>
        <p:spPr>
          <a:xfrm rot="0">
            <a:off x="2019303" y="4823219"/>
            <a:ext cx="2856436" cy="337185"/>
          </a:xfrm>
          <a:prstGeom prst="rect">
            <a:avLst/>
          </a:prstGeom>
        </p:spPr>
        <p:txBody>
          <a:bodyPr anchor="t" rtlCol="false" tIns="0" lIns="0" bIns="0" rIns="0">
            <a:spAutoFit/>
          </a:bodyPr>
          <a:lstStyle/>
          <a:p>
            <a:pPr algn="ctr">
              <a:lnSpc>
                <a:spcPts val="1679"/>
              </a:lnSpc>
              <a:spcBef>
                <a:spcPct val="0"/>
              </a:spcBef>
            </a:pPr>
            <a:r>
              <a:rPr lang="en-US" b="true" sz="1199">
                <a:solidFill>
                  <a:srgbClr val="000000"/>
                </a:solidFill>
                <a:latin typeface="Arial Nova Condensed Bold"/>
                <a:ea typeface="Arial Nova Condensed Bold"/>
                <a:cs typeface="Arial Nova Condensed Bold"/>
                <a:sym typeface="Arial Nova Condensed Bold"/>
              </a:rPr>
              <a:t>134 Cartes Ressources :</a:t>
            </a:r>
          </a:p>
          <a:p>
            <a:pPr algn="ctr">
              <a:lnSpc>
                <a:spcPts val="1049"/>
              </a:lnSpc>
              <a:spcBef>
                <a:spcPct val="0"/>
              </a:spcBef>
            </a:pPr>
            <a:r>
              <a:rPr lang="en-US" b="true" sz="749">
                <a:solidFill>
                  <a:srgbClr val="000000"/>
                </a:solidFill>
                <a:latin typeface="Arial Nova Condensed Bold"/>
                <a:ea typeface="Arial Nova Condensed Bold"/>
                <a:cs typeface="Arial Nova Condensed Bold"/>
                <a:sym typeface="Arial Nova Condensed Bold"/>
              </a:rPr>
              <a:t>(77</a:t>
            </a:r>
            <a:r>
              <a:rPr lang="en-US" b="true" sz="749">
                <a:solidFill>
                  <a:srgbClr val="000000"/>
                </a:solidFill>
                <a:latin typeface="Arial Nova Condensed Bold"/>
                <a:ea typeface="Arial Nova Condensed Bold"/>
                <a:cs typeface="Arial Nova Condensed Bold"/>
                <a:sym typeface="Arial Nova Condensed Bold"/>
              </a:rPr>
              <a:t> rouges PolluPlus, 40 oranges PolluMoins, 17 vertes Recycl’)</a:t>
            </a:r>
          </a:p>
        </p:txBody>
      </p:sp>
      <p:sp>
        <p:nvSpPr>
          <p:cNvPr name="TextBox 19" id="19"/>
          <p:cNvSpPr txBox="true"/>
          <p:nvPr/>
        </p:nvSpPr>
        <p:spPr>
          <a:xfrm rot="0">
            <a:off x="2433800" y="6172943"/>
            <a:ext cx="2218372" cy="207645"/>
          </a:xfrm>
          <a:prstGeom prst="rect">
            <a:avLst/>
          </a:prstGeom>
        </p:spPr>
        <p:txBody>
          <a:bodyPr anchor="t" rtlCol="false" tIns="0" lIns="0" bIns="0" rIns="0">
            <a:spAutoFit/>
          </a:bodyPr>
          <a:lstStyle/>
          <a:p>
            <a:pPr algn="ctr">
              <a:lnSpc>
                <a:spcPts val="1679"/>
              </a:lnSpc>
              <a:spcBef>
                <a:spcPct val="0"/>
              </a:spcBef>
            </a:pPr>
            <a:r>
              <a:rPr lang="en-US" b="true" sz="1200">
                <a:solidFill>
                  <a:srgbClr val="000000"/>
                </a:solidFill>
                <a:latin typeface="Arial Nova Condensed Bold"/>
                <a:ea typeface="Arial Nova Condensed Bold"/>
                <a:cs typeface="Arial Nova Condensed Bold"/>
                <a:sym typeface="Arial Nova Condensed Bold"/>
              </a:rPr>
              <a:t>3 Cartes Synthèses des ressources </a:t>
            </a:r>
          </a:p>
        </p:txBody>
      </p:sp>
      <p:sp>
        <p:nvSpPr>
          <p:cNvPr name="TextBox 20" id="20"/>
          <p:cNvSpPr txBox="true"/>
          <p:nvPr/>
        </p:nvSpPr>
        <p:spPr>
          <a:xfrm rot="0">
            <a:off x="2638600" y="7070625"/>
            <a:ext cx="508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grpSp>
        <p:nvGrpSpPr>
          <p:cNvPr name="Group 3" id="3"/>
          <p:cNvGrpSpPr/>
          <p:nvPr/>
        </p:nvGrpSpPr>
        <p:grpSpPr>
          <a:xfrm rot="0">
            <a:off x="1661407" y="532800"/>
            <a:ext cx="2005187" cy="482767"/>
            <a:chOff x="0" y="0"/>
            <a:chExt cx="1019655" cy="245491"/>
          </a:xfrm>
        </p:grpSpPr>
        <p:sp>
          <p:nvSpPr>
            <p:cNvPr name="Freeform 4" id="4"/>
            <p:cNvSpPr/>
            <p:nvPr/>
          </p:nvSpPr>
          <p:spPr>
            <a:xfrm flipH="false" flipV="false" rot="0">
              <a:off x="0" y="0"/>
              <a:ext cx="1019655" cy="245491"/>
            </a:xfrm>
            <a:custGeom>
              <a:avLst/>
              <a:gdLst/>
              <a:ahLst/>
              <a:cxnLst/>
              <a:rect r="r" b="b" t="t" l="l"/>
              <a:pathLst>
                <a:path h="245491" w="1019655">
                  <a:moveTo>
                    <a:pt x="34749" y="0"/>
                  </a:moveTo>
                  <a:lnTo>
                    <a:pt x="984906" y="0"/>
                  </a:lnTo>
                  <a:cubicBezTo>
                    <a:pt x="1004097" y="0"/>
                    <a:pt x="1019655" y="15557"/>
                    <a:pt x="1019655" y="34749"/>
                  </a:cubicBezTo>
                  <a:lnTo>
                    <a:pt x="1019655" y="210743"/>
                  </a:lnTo>
                  <a:cubicBezTo>
                    <a:pt x="1019655" y="219958"/>
                    <a:pt x="1015994" y="228797"/>
                    <a:pt x="1009477" y="235313"/>
                  </a:cubicBezTo>
                  <a:cubicBezTo>
                    <a:pt x="1002960" y="241830"/>
                    <a:pt x="994122" y="245491"/>
                    <a:pt x="984906" y="245491"/>
                  </a:cubicBezTo>
                  <a:lnTo>
                    <a:pt x="34749" y="245491"/>
                  </a:lnTo>
                  <a:cubicBezTo>
                    <a:pt x="25533" y="245491"/>
                    <a:pt x="16694" y="241830"/>
                    <a:pt x="10178" y="235313"/>
                  </a:cubicBezTo>
                  <a:cubicBezTo>
                    <a:pt x="3661" y="228797"/>
                    <a:pt x="0" y="219958"/>
                    <a:pt x="0" y="210743"/>
                  </a:cubicBezTo>
                  <a:lnTo>
                    <a:pt x="0" y="34749"/>
                  </a:lnTo>
                  <a:cubicBezTo>
                    <a:pt x="0" y="25533"/>
                    <a:pt x="3661" y="16694"/>
                    <a:pt x="10178" y="10178"/>
                  </a:cubicBezTo>
                  <a:cubicBezTo>
                    <a:pt x="16694" y="3661"/>
                    <a:pt x="25533" y="0"/>
                    <a:pt x="34749" y="0"/>
                  </a:cubicBez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104775"/>
              <a:ext cx="1019655" cy="140716"/>
            </a:xfrm>
            <a:prstGeom prst="rect">
              <a:avLst/>
            </a:prstGeom>
          </p:spPr>
          <p:txBody>
            <a:bodyPr anchor="ctr" rtlCol="false" tIns="0" lIns="0" bIns="0" rIns="0"/>
            <a:lstStyle/>
            <a:p>
              <a:pPr algn="ctr">
                <a:lnSpc>
                  <a:spcPts val="854"/>
                </a:lnSpc>
              </a:pPr>
              <a:r>
                <a:rPr lang="en-US" b="true" sz="1709">
                  <a:solidFill>
                    <a:srgbClr val="000000"/>
                  </a:solidFill>
                  <a:latin typeface="Arial Nova Condensed Bold"/>
                  <a:ea typeface="Arial Nova Condensed Bold"/>
                  <a:cs typeface="Arial Nova Condensed Bold"/>
                  <a:sym typeface="Arial Nova Condensed Bold"/>
                </a:rPr>
                <a:t>2. Éléments de jeu</a:t>
              </a:r>
            </a:p>
          </p:txBody>
        </p:sp>
      </p:grpSp>
      <p:grpSp>
        <p:nvGrpSpPr>
          <p:cNvPr name="Group 6" id="6"/>
          <p:cNvGrpSpPr/>
          <p:nvPr/>
        </p:nvGrpSpPr>
        <p:grpSpPr>
          <a:xfrm rot="0">
            <a:off x="532800" y="3081190"/>
            <a:ext cx="4262400" cy="1280298"/>
            <a:chOff x="0" y="0"/>
            <a:chExt cx="2167467" cy="651042"/>
          </a:xfrm>
        </p:grpSpPr>
        <p:sp>
          <p:nvSpPr>
            <p:cNvPr name="Freeform 7" id="7"/>
            <p:cNvSpPr/>
            <p:nvPr/>
          </p:nvSpPr>
          <p:spPr>
            <a:xfrm flipH="false" flipV="false" rot="0">
              <a:off x="0" y="0"/>
              <a:ext cx="2167467" cy="651042"/>
            </a:xfrm>
            <a:custGeom>
              <a:avLst/>
              <a:gdLst/>
              <a:ahLst/>
              <a:cxnLst/>
              <a:rect r="r" b="b" t="t" l="l"/>
              <a:pathLst>
                <a:path h="651042" w="2167467">
                  <a:moveTo>
                    <a:pt x="16347" y="0"/>
                  </a:moveTo>
                  <a:lnTo>
                    <a:pt x="2151120" y="0"/>
                  </a:lnTo>
                  <a:cubicBezTo>
                    <a:pt x="2160148" y="0"/>
                    <a:pt x="2167467" y="7319"/>
                    <a:pt x="2167467" y="16347"/>
                  </a:cubicBezTo>
                  <a:lnTo>
                    <a:pt x="2167467" y="634695"/>
                  </a:lnTo>
                  <a:cubicBezTo>
                    <a:pt x="2167467" y="639031"/>
                    <a:pt x="2165745" y="643189"/>
                    <a:pt x="2162679" y="646254"/>
                  </a:cubicBezTo>
                  <a:cubicBezTo>
                    <a:pt x="2159613" y="649320"/>
                    <a:pt x="2155455" y="651042"/>
                    <a:pt x="2151120" y="651042"/>
                  </a:cubicBezTo>
                  <a:lnTo>
                    <a:pt x="16347" y="651042"/>
                  </a:lnTo>
                  <a:cubicBezTo>
                    <a:pt x="12011" y="651042"/>
                    <a:pt x="7854" y="649320"/>
                    <a:pt x="4788" y="646254"/>
                  </a:cubicBezTo>
                  <a:cubicBezTo>
                    <a:pt x="1722" y="643189"/>
                    <a:pt x="0" y="639031"/>
                    <a:pt x="0" y="634695"/>
                  </a:cubicBezTo>
                  <a:lnTo>
                    <a:pt x="0" y="16347"/>
                  </a:lnTo>
                  <a:cubicBezTo>
                    <a:pt x="0" y="12011"/>
                    <a:pt x="1722" y="7854"/>
                    <a:pt x="4788" y="4788"/>
                  </a:cubicBezTo>
                  <a:cubicBezTo>
                    <a:pt x="7854" y="1722"/>
                    <a:pt x="12011" y="0"/>
                    <a:pt x="16347" y="0"/>
                  </a:cubicBezTo>
                  <a:close/>
                </a:path>
              </a:pathLst>
            </a:custGeom>
            <a:solidFill>
              <a:srgbClr val="D9D9D9">
                <a:alpha val="60000"/>
              </a:srgbClr>
            </a:solidFill>
          </p:spPr>
        </p:sp>
        <p:sp>
          <p:nvSpPr>
            <p:cNvPr name="TextBox 8" id="8"/>
            <p:cNvSpPr txBox="true"/>
            <p:nvPr/>
          </p:nvSpPr>
          <p:spPr>
            <a:xfrm>
              <a:off x="0" y="-38100"/>
              <a:ext cx="2167467" cy="689142"/>
            </a:xfrm>
            <a:prstGeom prst="rect">
              <a:avLst/>
            </a:prstGeom>
          </p:spPr>
          <p:txBody>
            <a:bodyPr anchor="ctr" rtlCol="false" tIns="50800" lIns="50800" bIns="50800" rIns="50800"/>
            <a:lstStyle/>
            <a:p>
              <a:pPr algn="ctr">
                <a:lnSpc>
                  <a:spcPts val="1819"/>
                </a:lnSpc>
              </a:pPr>
            </a:p>
          </p:txBody>
        </p:sp>
      </p:grpSp>
      <p:sp>
        <p:nvSpPr>
          <p:cNvPr name="TextBox 9" id="9"/>
          <p:cNvSpPr txBox="true"/>
          <p:nvPr/>
        </p:nvSpPr>
        <p:spPr>
          <a:xfrm rot="0">
            <a:off x="583178" y="3121783"/>
            <a:ext cx="4145281" cy="11938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Remarques :</a:t>
            </a:r>
          </a:p>
          <a:p>
            <a:pPr algn="just"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Par souci de simplification, le composant </a:t>
            </a:r>
            <a:r>
              <a:rPr lang="en-US" b="true" sz="999">
                <a:solidFill>
                  <a:srgbClr val="000000"/>
                </a:solidFill>
                <a:latin typeface="Arial Nova Condensed Bold"/>
                <a:ea typeface="Arial Nova Condensed Bold"/>
                <a:cs typeface="Arial Nova Condensed Bold"/>
                <a:sym typeface="Arial Nova Condensed Bold"/>
              </a:rPr>
              <a:t>Carte mère</a:t>
            </a:r>
            <a:r>
              <a:rPr lang="en-US" sz="999">
                <a:solidFill>
                  <a:srgbClr val="000000"/>
                </a:solidFill>
                <a:latin typeface="Arial Nova Condensed"/>
                <a:ea typeface="Arial Nova Condensed"/>
                <a:cs typeface="Arial Nova Condensed"/>
                <a:sym typeface="Arial Nova Condensed"/>
              </a:rPr>
              <a:t> désigne aussi l'ensemble des composants électroniques associés : processeur, mémoire vive, etc. mais aussi haut-parleurs, caméras, antenne...</a:t>
            </a:r>
          </a:p>
          <a:p>
            <a:pPr algn="just"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Le nombre de cartes nécessaires pour les composants n'est pas représentatif du poids réel des ressources d'un smartphone ni de la quantité de matière, mais symbolise la variété des ressources nécessaires.</a:t>
            </a:r>
          </a:p>
        </p:txBody>
      </p:sp>
      <p:sp>
        <p:nvSpPr>
          <p:cNvPr name="Freeform 10" id="10"/>
          <p:cNvSpPr/>
          <p:nvPr/>
        </p:nvSpPr>
        <p:spPr>
          <a:xfrm flipH="false" flipV="false" rot="0">
            <a:off x="1753239" y="4466997"/>
            <a:ext cx="1770723" cy="2513149"/>
          </a:xfrm>
          <a:custGeom>
            <a:avLst/>
            <a:gdLst/>
            <a:ahLst/>
            <a:cxnLst/>
            <a:rect r="r" b="b" t="t" l="l"/>
            <a:pathLst>
              <a:path h="2513149" w="1770723">
                <a:moveTo>
                  <a:pt x="0" y="0"/>
                </a:moveTo>
                <a:lnTo>
                  <a:pt x="1770722" y="0"/>
                </a:lnTo>
                <a:lnTo>
                  <a:pt x="1770722" y="2513149"/>
                </a:lnTo>
                <a:lnTo>
                  <a:pt x="0" y="2513149"/>
                </a:lnTo>
                <a:lnTo>
                  <a:pt x="0" y="0"/>
                </a:lnTo>
                <a:close/>
              </a:path>
            </a:pathLst>
          </a:custGeom>
          <a:blipFill>
            <a:blip r:embed="rId3"/>
            <a:stretch>
              <a:fillRect l="0" t="0" r="0" b="0"/>
            </a:stretch>
          </a:blipFill>
        </p:spPr>
      </p:sp>
      <p:sp>
        <p:nvSpPr>
          <p:cNvPr name="TextBox 11" id="11"/>
          <p:cNvSpPr txBox="true"/>
          <p:nvPr/>
        </p:nvSpPr>
        <p:spPr>
          <a:xfrm rot="0">
            <a:off x="583178" y="1140950"/>
            <a:ext cx="1371005" cy="233680"/>
          </a:xfrm>
          <a:prstGeom prst="rect">
            <a:avLst/>
          </a:prstGeom>
        </p:spPr>
        <p:txBody>
          <a:bodyPr anchor="t" rtlCol="false" tIns="0" lIns="0" bIns="0" rIns="0">
            <a:spAutoFit/>
          </a:bodyPr>
          <a:lstStyle/>
          <a:p>
            <a:pPr algn="ctr">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Plateau Smartphone</a:t>
            </a:r>
          </a:p>
        </p:txBody>
      </p:sp>
      <p:sp>
        <p:nvSpPr>
          <p:cNvPr name="TextBox 12" id="12"/>
          <p:cNvSpPr txBox="true"/>
          <p:nvPr/>
        </p:nvSpPr>
        <p:spPr>
          <a:xfrm rot="0">
            <a:off x="583389" y="1439715"/>
            <a:ext cx="4212022" cy="153670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Votre smartphone à fabriquer est représenté par un Plateau Smartphone constitué de 4 composants :</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Coque</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Carte mère</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Batterie</a:t>
            </a:r>
            <a:r>
              <a:rPr lang="en-US" sz="999">
                <a:solidFill>
                  <a:srgbClr val="000000"/>
                </a:solidFill>
                <a:latin typeface="Arial Nova Condensed"/>
                <a:ea typeface="Arial Nova Condensed"/>
                <a:cs typeface="Arial Nova Condensed"/>
                <a:sym typeface="Arial Nova Condensed"/>
              </a:rPr>
              <a:t> et </a:t>
            </a:r>
            <a:r>
              <a:rPr lang="en-US" b="true" sz="999">
                <a:solidFill>
                  <a:srgbClr val="000000"/>
                </a:solidFill>
                <a:latin typeface="Arial Nova Condensed Bold"/>
                <a:ea typeface="Arial Nova Condensed Bold"/>
                <a:cs typeface="Arial Nova Condensed Bold"/>
                <a:sym typeface="Arial Nova Condensed Bold"/>
              </a:rPr>
              <a:t>Écran tactile</a:t>
            </a:r>
            <a:r>
              <a:rPr lang="en-US" sz="999">
                <a:solidFill>
                  <a:srgbClr val="000000"/>
                </a:solidFill>
                <a:latin typeface="Arial Nova Condensed"/>
                <a:ea typeface="Arial Nova Condensed"/>
                <a:cs typeface="Arial Nova Condensed"/>
                <a:sym typeface="Arial Nova Condensed"/>
              </a:rPr>
              <a:t>. La fabrication d'un composant rapporte des </a:t>
            </a:r>
            <a:r>
              <a:rPr lang="en-US" b="true" sz="999">
                <a:solidFill>
                  <a:srgbClr val="000000"/>
                </a:solidFill>
                <a:latin typeface="Arial Nova Condensed Bold"/>
                <a:ea typeface="Arial Nova Condensed Bold"/>
                <a:cs typeface="Arial Nova Condensed Bold"/>
                <a:sym typeface="Arial Nova Condensed Bold"/>
              </a:rPr>
              <a:t>points</a:t>
            </a:r>
            <a:r>
              <a:rPr lang="en-US" sz="999">
                <a:solidFill>
                  <a:srgbClr val="000000"/>
                </a:solidFill>
                <a:latin typeface="Arial Nova Condensed"/>
                <a:ea typeface="Arial Nova Condensed"/>
                <a:cs typeface="Arial Nova Condensed"/>
                <a:sym typeface="Arial Nova Condensed"/>
              </a:rPr>
              <a:t>, indiqués sur le plateau à côté de son nom.</a:t>
            </a:r>
          </a:p>
          <a:p>
            <a:pPr algn="just">
              <a:lnSpc>
                <a:spcPts val="1399"/>
              </a:lnSpc>
              <a:spcBef>
                <a:spcPct val="0"/>
              </a:spcBef>
            </a:pP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Chaque composant est fabriqué à partir de </a:t>
            </a:r>
            <a:r>
              <a:rPr lang="en-US" b="true" sz="999">
                <a:solidFill>
                  <a:srgbClr val="000000"/>
                </a:solidFill>
                <a:latin typeface="Arial Nova Condensed Bold"/>
                <a:ea typeface="Arial Nova Condensed Bold"/>
                <a:cs typeface="Arial Nova Condensed Bold"/>
                <a:sym typeface="Arial Nova Condensed Bold"/>
              </a:rPr>
              <a:t>ressources</a:t>
            </a:r>
            <a:r>
              <a:rPr lang="en-US" sz="999">
                <a:solidFill>
                  <a:srgbClr val="000000"/>
                </a:solidFill>
                <a:latin typeface="Arial Nova Condensed"/>
                <a:ea typeface="Arial Nova Condensed"/>
                <a:cs typeface="Arial Nova Condensed"/>
                <a:sym typeface="Arial Nova Condensed"/>
              </a:rPr>
              <a:t> qui correspondent à différents </a:t>
            </a:r>
            <a:r>
              <a:rPr lang="en-US" b="true" sz="999">
                <a:solidFill>
                  <a:srgbClr val="000000"/>
                </a:solidFill>
                <a:latin typeface="Arial Nova Condensed Bold"/>
                <a:ea typeface="Arial Nova Condensed Bold"/>
                <a:cs typeface="Arial Nova Condensed Bold"/>
                <a:sym typeface="Arial Nova Condensed Bold"/>
              </a:rPr>
              <a:t>types de ressources</a:t>
            </a:r>
            <a:r>
              <a:rPr lang="en-US" sz="999">
                <a:solidFill>
                  <a:srgbClr val="000000"/>
                </a:solidFill>
                <a:latin typeface="Arial Nova Condensed"/>
                <a:ea typeface="Arial Nova Condensed"/>
                <a:cs typeface="Arial Nova Condensed"/>
                <a:sym typeface="Arial Nova Condensed"/>
              </a:rPr>
              <a:t> (Métaux communs, Métaux précieux, Terres rares, Autres métaux et Autres matières). Les chiffres associés à chaque ressource indiquent </a:t>
            </a:r>
            <a:r>
              <a:rPr lang="en-US" b="true" sz="999">
                <a:solidFill>
                  <a:srgbClr val="000000"/>
                </a:solidFill>
                <a:latin typeface="Arial Nova Condensed Bold"/>
                <a:ea typeface="Arial Nova Condensed Bold"/>
                <a:cs typeface="Arial Nova Condensed Bold"/>
                <a:sym typeface="Arial Nova Condensed Bold"/>
              </a:rPr>
              <a:t>le</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nombre</a:t>
            </a:r>
            <a:r>
              <a:rPr lang="en-US" sz="999">
                <a:solidFill>
                  <a:srgbClr val="000000"/>
                </a:solidFill>
                <a:latin typeface="Arial Nova Condensed"/>
                <a:ea typeface="Arial Nova Condensed"/>
                <a:cs typeface="Arial Nova Condensed"/>
                <a:sym typeface="Arial Nova Condensed"/>
              </a:rPr>
              <a:t> de ressources nécessaires pour </a:t>
            </a:r>
            <a:r>
              <a:rPr lang="en-US" b="true" sz="999">
                <a:solidFill>
                  <a:srgbClr val="000000"/>
                </a:solidFill>
                <a:latin typeface="Arial Nova Condensed Bold"/>
                <a:ea typeface="Arial Nova Condensed Bold"/>
                <a:cs typeface="Arial Nova Condensed Bold"/>
                <a:sym typeface="Arial Nova Condensed Bold"/>
              </a:rPr>
              <a:t>fabriquer</a:t>
            </a:r>
            <a:r>
              <a:rPr lang="en-US" sz="999">
                <a:solidFill>
                  <a:srgbClr val="000000"/>
                </a:solidFill>
                <a:latin typeface="Arial Nova Condensed"/>
                <a:ea typeface="Arial Nova Condensed"/>
                <a:cs typeface="Arial Nova Condensed"/>
                <a:sym typeface="Arial Nova Condensed"/>
              </a:rPr>
              <a:t> chaque composant. </a:t>
            </a:r>
          </a:p>
        </p:txBody>
      </p:sp>
      <p:sp>
        <p:nvSpPr>
          <p:cNvPr name="TextBox 13" id="13"/>
          <p:cNvSpPr txBox="true"/>
          <p:nvPr/>
        </p:nvSpPr>
        <p:spPr>
          <a:xfrm rot="0">
            <a:off x="2638600" y="7076925"/>
            <a:ext cx="508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TextBox 3" id="3"/>
          <p:cNvSpPr txBox="true"/>
          <p:nvPr/>
        </p:nvSpPr>
        <p:spPr>
          <a:xfrm rot="0">
            <a:off x="566300" y="594673"/>
            <a:ext cx="1257935" cy="233680"/>
          </a:xfrm>
          <a:prstGeom prst="rect">
            <a:avLst/>
          </a:prstGeom>
        </p:spPr>
        <p:txBody>
          <a:bodyPr anchor="t" rtlCol="false" tIns="0" lIns="0" bIns="0" rIns="0">
            <a:spAutoFit/>
          </a:bodyPr>
          <a:lstStyle/>
          <a:p>
            <a:pPr algn="ctr">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Cartes Ressources</a:t>
            </a:r>
          </a:p>
        </p:txBody>
      </p:sp>
      <p:sp>
        <p:nvSpPr>
          <p:cNvPr name="TextBox 4" id="4"/>
          <p:cNvSpPr txBox="true"/>
          <p:nvPr/>
        </p:nvSpPr>
        <p:spPr>
          <a:xfrm rot="0">
            <a:off x="566320" y="927650"/>
            <a:ext cx="4228880" cy="50800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Pour fabriquer les composants de votre smartphone, vous aurez besoin de </a:t>
            </a:r>
            <a:r>
              <a:rPr lang="en-US" b="true" sz="999">
                <a:solidFill>
                  <a:srgbClr val="000000"/>
                </a:solidFill>
                <a:latin typeface="Arial Nova Condensed Bold"/>
                <a:ea typeface="Arial Nova Condensed Bold"/>
                <a:cs typeface="Arial Nova Condensed Bold"/>
                <a:sym typeface="Arial Nova Condensed Bold"/>
              </a:rPr>
              <a:t>ressources</a:t>
            </a:r>
            <a:r>
              <a:rPr lang="en-US" sz="999">
                <a:solidFill>
                  <a:srgbClr val="000000"/>
                </a:solidFill>
                <a:latin typeface="Arial Nova Condensed"/>
                <a:ea typeface="Arial Nova Condensed"/>
                <a:cs typeface="Arial Nova Condensed"/>
                <a:sym typeface="Arial Nova Condensed"/>
              </a:rPr>
              <a:t>. </a:t>
            </a:r>
            <a:r>
              <a:rPr lang="en-US" sz="999">
                <a:solidFill>
                  <a:srgbClr val="000000"/>
                </a:solidFill>
                <a:latin typeface="Arial Nova Condensed"/>
                <a:ea typeface="Arial Nova Condensed"/>
                <a:cs typeface="Arial Nova Condensed"/>
                <a:sym typeface="Arial Nova Condensed"/>
              </a:rPr>
              <a:t>Vous pouvez vous approvisionner chez </a:t>
            </a:r>
            <a:r>
              <a:rPr lang="en-US" b="true" sz="999">
                <a:solidFill>
                  <a:srgbClr val="000000"/>
                </a:solidFill>
                <a:latin typeface="Arial Nova Condensed Bold"/>
                <a:ea typeface="Arial Nova Condensed Bold"/>
                <a:cs typeface="Arial Nova Condensed Bold"/>
                <a:sym typeface="Arial Nova Condensed Bold"/>
              </a:rPr>
              <a:t>3 fournisseurs </a:t>
            </a:r>
            <a:r>
              <a:rPr lang="en-US" sz="999">
                <a:solidFill>
                  <a:srgbClr val="000000"/>
                </a:solidFill>
                <a:latin typeface="Arial Nova Condensed"/>
                <a:ea typeface="Arial Nova Condensed"/>
                <a:cs typeface="Arial Nova Condensed"/>
                <a:sym typeface="Arial Nova Condensed"/>
              </a:rPr>
              <a:t>différenciés par leur couleur et leur logo :</a:t>
            </a:r>
          </a:p>
        </p:txBody>
      </p:sp>
      <p:sp>
        <p:nvSpPr>
          <p:cNvPr name="TextBox 5" id="5"/>
          <p:cNvSpPr txBox="true"/>
          <p:nvPr/>
        </p:nvSpPr>
        <p:spPr>
          <a:xfrm rot="0">
            <a:off x="1894536" y="1644687"/>
            <a:ext cx="2900664" cy="5080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Rouge : PolluPlus </a:t>
            </a: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qui pratique un minage classique, polluant et non responsable.</a:t>
            </a:r>
          </a:p>
        </p:txBody>
      </p:sp>
      <p:sp>
        <p:nvSpPr>
          <p:cNvPr name="TextBox 6" id="6"/>
          <p:cNvSpPr txBox="true"/>
          <p:nvPr/>
        </p:nvSpPr>
        <p:spPr>
          <a:xfrm rot="0">
            <a:off x="1894536" y="3426938"/>
            <a:ext cx="2900664" cy="8509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Orange : PolluMoins </a:t>
            </a: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qui pratique un minage plus responsable et essaie de prendre en compte les aspects environnementaux et sociaux.</a:t>
            </a:r>
          </a:p>
          <a:p>
            <a:pPr algn="just">
              <a:lnSpc>
                <a:spcPts val="1399"/>
              </a:lnSpc>
              <a:spcBef>
                <a:spcPct val="0"/>
              </a:spcBef>
            </a:pPr>
          </a:p>
        </p:txBody>
      </p:sp>
      <p:sp>
        <p:nvSpPr>
          <p:cNvPr name="TextBox 7" id="7"/>
          <p:cNvSpPr txBox="true"/>
          <p:nvPr/>
        </p:nvSpPr>
        <p:spPr>
          <a:xfrm rot="0">
            <a:off x="1894536" y="5308504"/>
            <a:ext cx="2900664" cy="5080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Vert : Recycl’</a:t>
            </a:r>
            <a:r>
              <a:rPr lang="en-US" sz="999">
                <a:solidFill>
                  <a:srgbClr val="000000"/>
                </a:solidFill>
                <a:latin typeface="Arial Nova Condensed"/>
                <a:ea typeface="Arial Nova Condensed"/>
                <a:cs typeface="Arial Nova Condensed"/>
                <a:sym typeface="Arial Nova Condensed"/>
              </a:rPr>
              <a:t> </a:t>
            </a: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spécialisé dans le recyclage, avec un niveau de pollution qui est beaucoup moins élevé.</a:t>
            </a:r>
          </a:p>
        </p:txBody>
      </p:sp>
      <p:sp>
        <p:nvSpPr>
          <p:cNvPr name="Freeform 8" id="8"/>
          <p:cNvSpPr/>
          <p:nvPr/>
        </p:nvSpPr>
        <p:spPr>
          <a:xfrm flipH="true" flipV="true" rot="0">
            <a:off x="561070" y="1553997"/>
            <a:ext cx="1226023" cy="1757662"/>
          </a:xfrm>
          <a:custGeom>
            <a:avLst/>
            <a:gdLst/>
            <a:ahLst/>
            <a:cxnLst/>
            <a:rect r="r" b="b" t="t" l="l"/>
            <a:pathLst>
              <a:path h="1757662" w="1226023">
                <a:moveTo>
                  <a:pt x="1226024" y="1757662"/>
                </a:moveTo>
                <a:lnTo>
                  <a:pt x="0" y="1757662"/>
                </a:lnTo>
                <a:lnTo>
                  <a:pt x="0" y="0"/>
                </a:lnTo>
                <a:lnTo>
                  <a:pt x="1226024" y="0"/>
                </a:lnTo>
                <a:lnTo>
                  <a:pt x="1226024" y="1757662"/>
                </a:lnTo>
                <a:close/>
              </a:path>
            </a:pathLst>
          </a:custGeom>
          <a:blipFill>
            <a:blip r:embed="rId3"/>
            <a:stretch>
              <a:fillRect l="-134513" t="-15432" r="-240132" b="-118669"/>
            </a:stretch>
          </a:blipFill>
        </p:spPr>
      </p:sp>
      <p:sp>
        <p:nvSpPr>
          <p:cNvPr name="Freeform 9" id="9"/>
          <p:cNvSpPr/>
          <p:nvPr/>
        </p:nvSpPr>
        <p:spPr>
          <a:xfrm flipH="true" flipV="true" rot="0">
            <a:off x="526281" y="3329309"/>
            <a:ext cx="1281862" cy="1847729"/>
          </a:xfrm>
          <a:custGeom>
            <a:avLst/>
            <a:gdLst/>
            <a:ahLst/>
            <a:cxnLst/>
            <a:rect r="r" b="b" t="t" l="l"/>
            <a:pathLst>
              <a:path h="1847729" w="1281862">
                <a:moveTo>
                  <a:pt x="1281862" y="1847729"/>
                </a:moveTo>
                <a:lnTo>
                  <a:pt x="0" y="1847729"/>
                </a:lnTo>
                <a:lnTo>
                  <a:pt x="0" y="0"/>
                </a:lnTo>
                <a:lnTo>
                  <a:pt x="1281862" y="0"/>
                </a:lnTo>
                <a:lnTo>
                  <a:pt x="1281862" y="1847729"/>
                </a:lnTo>
                <a:close/>
              </a:path>
            </a:pathLst>
          </a:custGeom>
          <a:blipFill>
            <a:blip r:embed="rId4"/>
            <a:stretch>
              <a:fillRect l="-27927" t="-16250" r="-355270" b="-120777"/>
            </a:stretch>
          </a:blipFill>
        </p:spPr>
      </p:sp>
      <p:sp>
        <p:nvSpPr>
          <p:cNvPr name="Freeform 10" id="10"/>
          <p:cNvSpPr/>
          <p:nvPr/>
        </p:nvSpPr>
        <p:spPr>
          <a:xfrm flipH="false" flipV="false" rot="0">
            <a:off x="522385" y="5194688"/>
            <a:ext cx="1289655" cy="1803234"/>
          </a:xfrm>
          <a:custGeom>
            <a:avLst/>
            <a:gdLst/>
            <a:ahLst/>
            <a:cxnLst/>
            <a:rect r="r" b="b" t="t" l="l"/>
            <a:pathLst>
              <a:path h="1803234" w="1289655">
                <a:moveTo>
                  <a:pt x="0" y="0"/>
                </a:moveTo>
                <a:lnTo>
                  <a:pt x="1289655" y="0"/>
                </a:lnTo>
                <a:lnTo>
                  <a:pt x="1289655" y="1803233"/>
                </a:lnTo>
                <a:lnTo>
                  <a:pt x="0" y="1803233"/>
                </a:lnTo>
                <a:lnTo>
                  <a:pt x="0" y="0"/>
                </a:lnTo>
                <a:close/>
              </a:path>
            </a:pathLst>
          </a:custGeom>
          <a:blipFill>
            <a:blip r:embed="rId5"/>
            <a:stretch>
              <a:fillRect l="-348547" t="-16815" r="-26099" b="-123212"/>
            </a:stretch>
          </a:blipFill>
        </p:spPr>
      </p:sp>
      <p:sp>
        <p:nvSpPr>
          <p:cNvPr name="TextBox 11" id="11"/>
          <p:cNvSpPr txBox="true"/>
          <p:nvPr/>
        </p:nvSpPr>
        <p:spPr>
          <a:xfrm rot="0">
            <a:off x="2638600" y="7046585"/>
            <a:ext cx="508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Freeform 3" id="3"/>
          <p:cNvSpPr/>
          <p:nvPr/>
        </p:nvSpPr>
        <p:spPr>
          <a:xfrm flipH="false" flipV="false" rot="0">
            <a:off x="581025" y="2162909"/>
            <a:ext cx="1141845" cy="1018067"/>
          </a:xfrm>
          <a:custGeom>
            <a:avLst/>
            <a:gdLst/>
            <a:ahLst/>
            <a:cxnLst/>
            <a:rect r="r" b="b" t="t" l="l"/>
            <a:pathLst>
              <a:path h="1018067" w="1141845">
                <a:moveTo>
                  <a:pt x="0" y="0"/>
                </a:moveTo>
                <a:lnTo>
                  <a:pt x="1141845" y="0"/>
                </a:lnTo>
                <a:lnTo>
                  <a:pt x="1141845" y="1018068"/>
                </a:lnTo>
                <a:lnTo>
                  <a:pt x="0" y="1018068"/>
                </a:lnTo>
                <a:lnTo>
                  <a:pt x="0" y="0"/>
                </a:lnTo>
                <a:close/>
              </a:path>
            </a:pathLst>
          </a:custGeom>
          <a:blipFill>
            <a:blip r:embed="rId3"/>
            <a:stretch>
              <a:fillRect l="0" t="-25774" r="0" b="-46057"/>
            </a:stretch>
          </a:blipFill>
        </p:spPr>
      </p:sp>
      <p:sp>
        <p:nvSpPr>
          <p:cNvPr name="Freeform 4" id="4"/>
          <p:cNvSpPr/>
          <p:nvPr/>
        </p:nvSpPr>
        <p:spPr>
          <a:xfrm flipH="false" flipV="false" rot="0">
            <a:off x="564931" y="5858281"/>
            <a:ext cx="1162294" cy="1141469"/>
          </a:xfrm>
          <a:custGeom>
            <a:avLst/>
            <a:gdLst/>
            <a:ahLst/>
            <a:cxnLst/>
            <a:rect r="r" b="b" t="t" l="l"/>
            <a:pathLst>
              <a:path h="1141469" w="1162294">
                <a:moveTo>
                  <a:pt x="0" y="0"/>
                </a:moveTo>
                <a:lnTo>
                  <a:pt x="1162294" y="0"/>
                </a:lnTo>
                <a:lnTo>
                  <a:pt x="1162294" y="1141469"/>
                </a:lnTo>
                <a:lnTo>
                  <a:pt x="0" y="1141469"/>
                </a:lnTo>
                <a:lnTo>
                  <a:pt x="0" y="0"/>
                </a:lnTo>
                <a:close/>
              </a:path>
            </a:pathLst>
          </a:custGeom>
          <a:blipFill>
            <a:blip r:embed="rId4"/>
            <a:stretch>
              <a:fillRect l="0" t="-14322" r="0" b="-41678"/>
            </a:stretch>
          </a:blipFill>
        </p:spPr>
      </p:sp>
      <p:sp>
        <p:nvSpPr>
          <p:cNvPr name="Freeform 5" id="5"/>
          <p:cNvSpPr/>
          <p:nvPr/>
        </p:nvSpPr>
        <p:spPr>
          <a:xfrm flipH="false" flipV="false" rot="0">
            <a:off x="583188" y="3155900"/>
            <a:ext cx="1139682" cy="1087481"/>
          </a:xfrm>
          <a:custGeom>
            <a:avLst/>
            <a:gdLst/>
            <a:ahLst/>
            <a:cxnLst/>
            <a:rect r="r" b="b" t="t" l="l"/>
            <a:pathLst>
              <a:path h="1087481" w="1139682">
                <a:moveTo>
                  <a:pt x="0" y="0"/>
                </a:moveTo>
                <a:lnTo>
                  <a:pt x="1139682" y="0"/>
                </a:lnTo>
                <a:lnTo>
                  <a:pt x="1139682" y="1087481"/>
                </a:lnTo>
                <a:lnTo>
                  <a:pt x="0" y="1087481"/>
                </a:lnTo>
                <a:lnTo>
                  <a:pt x="0" y="0"/>
                </a:lnTo>
                <a:close/>
              </a:path>
            </a:pathLst>
          </a:custGeom>
          <a:blipFill>
            <a:blip r:embed="rId5"/>
            <a:stretch>
              <a:fillRect l="0" t="-15082" r="0" b="-45476"/>
            </a:stretch>
          </a:blipFill>
        </p:spPr>
      </p:sp>
      <p:sp>
        <p:nvSpPr>
          <p:cNvPr name="Freeform 6" id="6"/>
          <p:cNvSpPr/>
          <p:nvPr/>
        </p:nvSpPr>
        <p:spPr>
          <a:xfrm flipH="false" flipV="false" rot="0">
            <a:off x="550704" y="959921"/>
            <a:ext cx="1172166" cy="964079"/>
          </a:xfrm>
          <a:custGeom>
            <a:avLst/>
            <a:gdLst/>
            <a:ahLst/>
            <a:cxnLst/>
            <a:rect r="r" b="b" t="t" l="l"/>
            <a:pathLst>
              <a:path h="964079" w="1172166">
                <a:moveTo>
                  <a:pt x="0" y="0"/>
                </a:moveTo>
                <a:lnTo>
                  <a:pt x="1172166" y="0"/>
                </a:lnTo>
                <a:lnTo>
                  <a:pt x="1172166" y="964079"/>
                </a:lnTo>
                <a:lnTo>
                  <a:pt x="0" y="964079"/>
                </a:lnTo>
                <a:lnTo>
                  <a:pt x="0" y="0"/>
                </a:lnTo>
                <a:close/>
              </a:path>
            </a:pathLst>
          </a:custGeom>
          <a:blipFill>
            <a:blip r:embed="rId6"/>
            <a:stretch>
              <a:fillRect l="0" t="-26469" r="0" b="-59803"/>
            </a:stretch>
          </a:blipFill>
        </p:spPr>
      </p:sp>
      <p:sp>
        <p:nvSpPr>
          <p:cNvPr name="Freeform 7" id="7"/>
          <p:cNvSpPr/>
          <p:nvPr/>
        </p:nvSpPr>
        <p:spPr>
          <a:xfrm flipH="false" flipV="false" rot="0">
            <a:off x="679779" y="4471981"/>
            <a:ext cx="914015" cy="1186275"/>
          </a:xfrm>
          <a:custGeom>
            <a:avLst/>
            <a:gdLst/>
            <a:ahLst/>
            <a:cxnLst/>
            <a:rect r="r" b="b" t="t" l="l"/>
            <a:pathLst>
              <a:path h="1186275" w="914015">
                <a:moveTo>
                  <a:pt x="0" y="0"/>
                </a:moveTo>
                <a:lnTo>
                  <a:pt x="914015" y="0"/>
                </a:lnTo>
                <a:lnTo>
                  <a:pt x="914015" y="1186275"/>
                </a:lnTo>
                <a:lnTo>
                  <a:pt x="0" y="1186275"/>
                </a:lnTo>
                <a:lnTo>
                  <a:pt x="0" y="0"/>
                </a:lnTo>
                <a:close/>
              </a:path>
            </a:pathLst>
          </a:custGeom>
          <a:blipFill>
            <a:blip r:embed="rId7"/>
            <a:stretch>
              <a:fillRect l="0" t="0" r="0" b="0"/>
            </a:stretch>
          </a:blipFill>
        </p:spPr>
      </p:sp>
      <p:sp>
        <p:nvSpPr>
          <p:cNvPr name="TextBox 8" id="8"/>
          <p:cNvSpPr txBox="true"/>
          <p:nvPr/>
        </p:nvSpPr>
        <p:spPr>
          <a:xfrm rot="0">
            <a:off x="850346" y="535459"/>
            <a:ext cx="3576509" cy="336550"/>
          </a:xfrm>
          <a:prstGeom prst="rect">
            <a:avLst/>
          </a:prstGeom>
        </p:spPr>
        <p:txBody>
          <a:bodyPr anchor="t" rtlCol="false" tIns="0" lIns="0" bIns="0" rIns="0">
            <a:spAutoFit/>
          </a:bodyPr>
          <a:lstStyle/>
          <a:p>
            <a:pPr algn="ctr">
              <a:lnSpc>
                <a:spcPts val="1399"/>
              </a:lnSpc>
              <a:spcBef>
                <a:spcPct val="0"/>
              </a:spcBef>
            </a:pPr>
            <a:r>
              <a:rPr lang="en-US" sz="999">
                <a:solidFill>
                  <a:srgbClr val="000000"/>
                </a:solidFill>
                <a:latin typeface="Arial Nova Condensed"/>
                <a:ea typeface="Arial Nova Condensed"/>
                <a:cs typeface="Arial Nova Condensed"/>
                <a:sym typeface="Arial Nova Condensed"/>
              </a:rPr>
              <a:t>On distingue </a:t>
            </a:r>
            <a:r>
              <a:rPr lang="en-US" b="true" sz="999">
                <a:solidFill>
                  <a:srgbClr val="000000"/>
                </a:solidFill>
                <a:latin typeface="Arial Nova Condensed Bold"/>
                <a:ea typeface="Arial Nova Condensed Bold"/>
                <a:cs typeface="Arial Nova Condensed Bold"/>
                <a:sym typeface="Arial Nova Condensed Bold"/>
              </a:rPr>
              <a:t>5 types de ressources</a:t>
            </a:r>
            <a:r>
              <a:rPr lang="en-US" sz="999">
                <a:solidFill>
                  <a:srgbClr val="000000"/>
                </a:solidFill>
                <a:latin typeface="Arial Nova Condensed"/>
                <a:ea typeface="Arial Nova Condensed"/>
                <a:cs typeface="Arial Nova Condensed"/>
                <a:sym typeface="Arial Nova Condensed"/>
              </a:rPr>
              <a:t> nécessaires à la fabrication des composants d'un smartphone :</a:t>
            </a:r>
          </a:p>
        </p:txBody>
      </p:sp>
      <p:sp>
        <p:nvSpPr>
          <p:cNvPr name="TextBox 9" id="9"/>
          <p:cNvSpPr txBox="true"/>
          <p:nvPr/>
        </p:nvSpPr>
        <p:spPr>
          <a:xfrm rot="0">
            <a:off x="1856799" y="2104975"/>
            <a:ext cx="2902401" cy="8509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Métaux précieux (ex. argent, or, palladium, platine) : </a:t>
            </a:r>
            <a:r>
              <a:rPr lang="en-US" sz="999">
                <a:solidFill>
                  <a:srgbClr val="000000"/>
                </a:solidFill>
                <a:latin typeface="Arial Nova Condensed"/>
                <a:ea typeface="Arial Nova Condensed"/>
                <a:cs typeface="Arial Nova Condensed"/>
                <a:sym typeface="Arial Nova Condensed"/>
              </a:rPr>
              <a:t>rares (très peu abondants dans la croûte terrestre) mais surtout de grande valeur économique. Dans les smartphones, ils sont utilisés principalement pour leur conductivité et leur résistance à la corrosion.</a:t>
            </a:r>
          </a:p>
        </p:txBody>
      </p:sp>
      <p:sp>
        <p:nvSpPr>
          <p:cNvPr name="TextBox 10" id="10"/>
          <p:cNvSpPr txBox="true"/>
          <p:nvPr/>
        </p:nvSpPr>
        <p:spPr>
          <a:xfrm rot="0">
            <a:off x="1856799" y="4544418"/>
            <a:ext cx="2902401" cy="102235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Autres métaux (ex. cobalt, lithium, tantale) : </a:t>
            </a:r>
            <a:r>
              <a:rPr lang="en-US" sz="999">
                <a:solidFill>
                  <a:srgbClr val="000000"/>
                </a:solidFill>
                <a:latin typeface="Arial Nova Condensed"/>
                <a:ea typeface="Arial Nova Condensed"/>
                <a:cs typeface="Arial Nova Condensed"/>
                <a:sym typeface="Arial Nova Condensed"/>
              </a:rPr>
              <a:t>un smartphone contient également de nombreux autres métaux qui ne sont ni communs, ni précieux ni des terres rares. On compte une cinquantaine de métaux et métalloïdes dans un smartphone, qui permettent l'implémentation de fonctionnalités spécifiques.</a:t>
            </a:r>
          </a:p>
        </p:txBody>
      </p:sp>
      <p:sp>
        <p:nvSpPr>
          <p:cNvPr name="TextBox 11" id="11"/>
          <p:cNvSpPr txBox="true"/>
          <p:nvPr/>
        </p:nvSpPr>
        <p:spPr>
          <a:xfrm rot="0">
            <a:off x="1856799" y="1048257"/>
            <a:ext cx="2902401" cy="8509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Métaux communs (ex. aluminium, cuivre, fer) : </a:t>
            </a:r>
            <a:r>
              <a:rPr lang="en-US" sz="999">
                <a:solidFill>
                  <a:srgbClr val="000000"/>
                </a:solidFill>
                <a:latin typeface="Arial Nova Condensed"/>
                <a:ea typeface="Arial Nova Condensed"/>
                <a:cs typeface="Arial Nova Condensed"/>
                <a:sym typeface="Arial Nova Condensed"/>
              </a:rPr>
              <a:t>aussi appelés "métaux de base", ils sont utilisés communément dans l'industrie. Les métaux communs représentent la majeure partie du poids des métaux dans un smartphone.</a:t>
            </a:r>
          </a:p>
        </p:txBody>
      </p:sp>
      <p:sp>
        <p:nvSpPr>
          <p:cNvPr name="TextBox 12" id="12"/>
          <p:cNvSpPr txBox="true"/>
          <p:nvPr/>
        </p:nvSpPr>
        <p:spPr>
          <a:xfrm rot="0">
            <a:off x="1856799" y="3221031"/>
            <a:ext cx="2902401" cy="102235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Terres rares (ex. néodyme, yttrium) :</a:t>
            </a:r>
            <a:r>
              <a:rPr lang="en-US" sz="999">
                <a:solidFill>
                  <a:srgbClr val="000000"/>
                </a:solidFill>
                <a:latin typeface="Arial Nova Condensed"/>
                <a:ea typeface="Arial Nova Condensed"/>
                <a:cs typeface="Arial Nova Condensed"/>
                <a:sym typeface="Arial Nova Condensed"/>
              </a:rPr>
              <a:t> malgré leur nom, les terres rares sont en fait assez abondantes dans la croûte terrestre, mais en faible teneur et difficiles à extraire. Elles servent entre autres à fabriquer les aimants pour les vibreurs des smartphones et à colorer les LED des écrans.</a:t>
            </a:r>
          </a:p>
        </p:txBody>
      </p:sp>
      <p:sp>
        <p:nvSpPr>
          <p:cNvPr name="TextBox 13" id="13"/>
          <p:cNvSpPr txBox="true"/>
          <p:nvPr/>
        </p:nvSpPr>
        <p:spPr>
          <a:xfrm rot="0">
            <a:off x="1856799" y="5994041"/>
            <a:ext cx="2902401" cy="8509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Autres matières (ex. céramique, plastique, matières synthétiques, verre) :</a:t>
            </a:r>
            <a:r>
              <a:rPr lang="en-US" sz="999">
                <a:solidFill>
                  <a:srgbClr val="000000"/>
                </a:solidFill>
                <a:latin typeface="Arial Nova Condensed"/>
                <a:ea typeface="Arial Nova Condensed"/>
                <a:cs typeface="Arial Nova Condensed"/>
                <a:sym typeface="Arial Nova Condensed"/>
              </a:rPr>
              <a:t> en plus des métaux, les smartphones contiennent d'autres matières comme du verre et du plastique pour l'écran, la coque, les circuits imprimés contenus dans la carte mère...</a:t>
            </a:r>
          </a:p>
        </p:txBody>
      </p:sp>
      <p:sp>
        <p:nvSpPr>
          <p:cNvPr name="TextBox 14" id="14"/>
          <p:cNvSpPr txBox="true"/>
          <p:nvPr/>
        </p:nvSpPr>
        <p:spPr>
          <a:xfrm rot="0">
            <a:off x="2638600" y="7069754"/>
            <a:ext cx="508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Freeform 3" id="3"/>
          <p:cNvSpPr/>
          <p:nvPr/>
        </p:nvSpPr>
        <p:spPr>
          <a:xfrm flipH="false" flipV="true" rot="0">
            <a:off x="534119" y="941279"/>
            <a:ext cx="1388329" cy="1986379"/>
          </a:xfrm>
          <a:custGeom>
            <a:avLst/>
            <a:gdLst/>
            <a:ahLst/>
            <a:cxnLst/>
            <a:rect r="r" b="b" t="t" l="l"/>
            <a:pathLst>
              <a:path h="1986379" w="1388329">
                <a:moveTo>
                  <a:pt x="0" y="1986379"/>
                </a:moveTo>
                <a:lnTo>
                  <a:pt x="1388329" y="1986379"/>
                </a:lnTo>
                <a:lnTo>
                  <a:pt x="1388329" y="0"/>
                </a:lnTo>
                <a:lnTo>
                  <a:pt x="0" y="0"/>
                </a:lnTo>
                <a:lnTo>
                  <a:pt x="0" y="1986379"/>
                </a:lnTo>
                <a:close/>
              </a:path>
            </a:pathLst>
          </a:custGeom>
          <a:blipFill>
            <a:blip r:embed="rId3"/>
            <a:stretch>
              <a:fillRect l="-25588" t="-14516" r="-345576" b="-118332"/>
            </a:stretch>
          </a:blipFill>
        </p:spPr>
      </p:sp>
      <p:grpSp>
        <p:nvGrpSpPr>
          <p:cNvPr name="Group 4" id="4"/>
          <p:cNvGrpSpPr/>
          <p:nvPr/>
        </p:nvGrpSpPr>
        <p:grpSpPr>
          <a:xfrm rot="0">
            <a:off x="740254" y="3194087"/>
            <a:ext cx="4013699" cy="1125105"/>
            <a:chOff x="0" y="0"/>
            <a:chExt cx="2041000" cy="572126"/>
          </a:xfrm>
        </p:grpSpPr>
        <p:sp>
          <p:nvSpPr>
            <p:cNvPr name="Freeform 5" id="5"/>
            <p:cNvSpPr/>
            <p:nvPr/>
          </p:nvSpPr>
          <p:spPr>
            <a:xfrm flipH="false" flipV="false" rot="0">
              <a:off x="0" y="0"/>
              <a:ext cx="2041000" cy="572126"/>
            </a:xfrm>
            <a:custGeom>
              <a:avLst/>
              <a:gdLst/>
              <a:ahLst/>
              <a:cxnLst/>
              <a:rect r="r" b="b" t="t" l="l"/>
              <a:pathLst>
                <a:path h="572126" w="2041000">
                  <a:moveTo>
                    <a:pt x="17360" y="0"/>
                  </a:moveTo>
                  <a:lnTo>
                    <a:pt x="2023640" y="0"/>
                  </a:lnTo>
                  <a:cubicBezTo>
                    <a:pt x="2033228" y="0"/>
                    <a:pt x="2041000" y="7772"/>
                    <a:pt x="2041000" y="17360"/>
                  </a:cubicBezTo>
                  <a:lnTo>
                    <a:pt x="2041000" y="554766"/>
                  </a:lnTo>
                  <a:cubicBezTo>
                    <a:pt x="2041000" y="564353"/>
                    <a:pt x="2033228" y="572126"/>
                    <a:pt x="2023640" y="572126"/>
                  </a:cubicBezTo>
                  <a:lnTo>
                    <a:pt x="17360" y="572126"/>
                  </a:lnTo>
                  <a:cubicBezTo>
                    <a:pt x="12756" y="572126"/>
                    <a:pt x="8340" y="570297"/>
                    <a:pt x="5085" y="567041"/>
                  </a:cubicBezTo>
                  <a:cubicBezTo>
                    <a:pt x="1829" y="563785"/>
                    <a:pt x="0" y="559370"/>
                    <a:pt x="0" y="554766"/>
                  </a:cubicBezTo>
                  <a:lnTo>
                    <a:pt x="0" y="17360"/>
                  </a:lnTo>
                  <a:cubicBezTo>
                    <a:pt x="0" y="7772"/>
                    <a:pt x="7772" y="0"/>
                    <a:pt x="17360" y="0"/>
                  </a:cubicBezTo>
                  <a:close/>
                </a:path>
              </a:pathLst>
            </a:custGeom>
            <a:solidFill>
              <a:srgbClr val="D9D9D9">
                <a:alpha val="60000"/>
              </a:srgbClr>
            </a:solidFill>
          </p:spPr>
        </p:sp>
        <p:sp>
          <p:nvSpPr>
            <p:cNvPr name="TextBox 6" id="6"/>
            <p:cNvSpPr txBox="true"/>
            <p:nvPr/>
          </p:nvSpPr>
          <p:spPr>
            <a:xfrm>
              <a:off x="0" y="-38100"/>
              <a:ext cx="2041000" cy="610226"/>
            </a:xfrm>
            <a:prstGeom prst="rect">
              <a:avLst/>
            </a:prstGeom>
          </p:spPr>
          <p:txBody>
            <a:bodyPr anchor="ctr" rtlCol="false" tIns="50800" lIns="50800" bIns="50800" rIns="50800"/>
            <a:lstStyle/>
            <a:p>
              <a:pPr algn="ctr">
                <a:lnSpc>
                  <a:spcPts val="1819"/>
                </a:lnSpc>
              </a:pPr>
            </a:p>
          </p:txBody>
        </p:sp>
      </p:grpSp>
      <p:grpSp>
        <p:nvGrpSpPr>
          <p:cNvPr name="Group 7" id="7"/>
          <p:cNvGrpSpPr/>
          <p:nvPr/>
        </p:nvGrpSpPr>
        <p:grpSpPr>
          <a:xfrm rot="0">
            <a:off x="1895344" y="6099311"/>
            <a:ext cx="2858609" cy="601299"/>
            <a:chOff x="0" y="0"/>
            <a:chExt cx="1453627" cy="305766"/>
          </a:xfrm>
        </p:grpSpPr>
        <p:sp>
          <p:nvSpPr>
            <p:cNvPr name="Freeform 8" id="8"/>
            <p:cNvSpPr/>
            <p:nvPr/>
          </p:nvSpPr>
          <p:spPr>
            <a:xfrm flipH="false" flipV="false" rot="0">
              <a:off x="0" y="0"/>
              <a:ext cx="1453627" cy="305766"/>
            </a:xfrm>
            <a:custGeom>
              <a:avLst/>
              <a:gdLst/>
              <a:ahLst/>
              <a:cxnLst/>
              <a:rect r="r" b="b" t="t" l="l"/>
              <a:pathLst>
                <a:path h="305766" w="1453627">
                  <a:moveTo>
                    <a:pt x="24375" y="0"/>
                  </a:moveTo>
                  <a:lnTo>
                    <a:pt x="1429253" y="0"/>
                  </a:lnTo>
                  <a:cubicBezTo>
                    <a:pt x="1435717" y="0"/>
                    <a:pt x="1441917" y="2568"/>
                    <a:pt x="1446488" y="7139"/>
                  </a:cubicBezTo>
                  <a:cubicBezTo>
                    <a:pt x="1451059" y="11710"/>
                    <a:pt x="1453627" y="17910"/>
                    <a:pt x="1453627" y="24375"/>
                  </a:cubicBezTo>
                  <a:lnTo>
                    <a:pt x="1453627" y="281391"/>
                  </a:lnTo>
                  <a:cubicBezTo>
                    <a:pt x="1453627" y="287856"/>
                    <a:pt x="1451059" y="294056"/>
                    <a:pt x="1446488" y="298627"/>
                  </a:cubicBezTo>
                  <a:cubicBezTo>
                    <a:pt x="1441917" y="303198"/>
                    <a:pt x="1435717" y="305766"/>
                    <a:pt x="1429253" y="305766"/>
                  </a:cubicBezTo>
                  <a:lnTo>
                    <a:pt x="24375" y="305766"/>
                  </a:lnTo>
                  <a:cubicBezTo>
                    <a:pt x="10913" y="305766"/>
                    <a:pt x="0" y="294853"/>
                    <a:pt x="0" y="281391"/>
                  </a:cubicBezTo>
                  <a:lnTo>
                    <a:pt x="0" y="24375"/>
                  </a:lnTo>
                  <a:cubicBezTo>
                    <a:pt x="0" y="17910"/>
                    <a:pt x="2568" y="11710"/>
                    <a:pt x="7139" y="7139"/>
                  </a:cubicBezTo>
                  <a:cubicBezTo>
                    <a:pt x="11710" y="2568"/>
                    <a:pt x="17910" y="0"/>
                    <a:pt x="24375" y="0"/>
                  </a:cubicBezTo>
                  <a:close/>
                </a:path>
              </a:pathLst>
            </a:custGeom>
            <a:solidFill>
              <a:srgbClr val="D9D9D9">
                <a:alpha val="60000"/>
              </a:srgbClr>
            </a:solidFill>
          </p:spPr>
        </p:sp>
        <p:sp>
          <p:nvSpPr>
            <p:cNvPr name="TextBox 9" id="9"/>
            <p:cNvSpPr txBox="true"/>
            <p:nvPr/>
          </p:nvSpPr>
          <p:spPr>
            <a:xfrm>
              <a:off x="0" y="-38100"/>
              <a:ext cx="1453627" cy="343866"/>
            </a:xfrm>
            <a:prstGeom prst="rect">
              <a:avLst/>
            </a:prstGeom>
          </p:spPr>
          <p:txBody>
            <a:bodyPr anchor="ctr" rtlCol="false" tIns="50800" lIns="50800" bIns="50800" rIns="50800"/>
            <a:lstStyle/>
            <a:p>
              <a:pPr algn="ctr">
                <a:lnSpc>
                  <a:spcPts val="1819"/>
                </a:lnSpc>
              </a:pPr>
            </a:p>
          </p:txBody>
        </p:sp>
      </p:grpSp>
      <p:sp>
        <p:nvSpPr>
          <p:cNvPr name="Freeform 10" id="10"/>
          <p:cNvSpPr/>
          <p:nvPr/>
        </p:nvSpPr>
        <p:spPr>
          <a:xfrm flipH="false" flipV="false" rot="0">
            <a:off x="556306" y="4859999"/>
            <a:ext cx="1186198" cy="1841010"/>
          </a:xfrm>
          <a:custGeom>
            <a:avLst/>
            <a:gdLst/>
            <a:ahLst/>
            <a:cxnLst/>
            <a:rect r="r" b="b" t="t" l="l"/>
            <a:pathLst>
              <a:path h="1841010" w="1186198">
                <a:moveTo>
                  <a:pt x="0" y="0"/>
                </a:moveTo>
                <a:lnTo>
                  <a:pt x="1186197" y="0"/>
                </a:lnTo>
                <a:lnTo>
                  <a:pt x="1186197" y="1841010"/>
                </a:lnTo>
                <a:lnTo>
                  <a:pt x="0" y="1841010"/>
                </a:lnTo>
                <a:lnTo>
                  <a:pt x="0" y="0"/>
                </a:lnTo>
                <a:close/>
              </a:path>
            </a:pathLst>
          </a:custGeom>
          <a:blipFill>
            <a:blip r:embed="rId4"/>
            <a:stretch>
              <a:fillRect l="0" t="0" r="0" b="0"/>
            </a:stretch>
          </a:blipFill>
        </p:spPr>
      </p:sp>
      <p:sp>
        <p:nvSpPr>
          <p:cNvPr name="TextBox 11" id="11"/>
          <p:cNvSpPr txBox="true"/>
          <p:nvPr/>
        </p:nvSpPr>
        <p:spPr>
          <a:xfrm rot="0">
            <a:off x="622693" y="586441"/>
            <a:ext cx="1053424" cy="233680"/>
          </a:xfrm>
          <a:prstGeom prst="rect">
            <a:avLst/>
          </a:prstGeom>
        </p:spPr>
        <p:txBody>
          <a:bodyPr anchor="t" rtlCol="false" tIns="0" lIns="0" bIns="0" rIns="0">
            <a:spAutoFit/>
          </a:bodyPr>
          <a:lstStyle/>
          <a:p>
            <a:pPr algn="l">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Cartes Malus</a:t>
            </a:r>
          </a:p>
        </p:txBody>
      </p:sp>
      <p:sp>
        <p:nvSpPr>
          <p:cNvPr name="TextBox 12" id="12"/>
          <p:cNvSpPr txBox="true"/>
          <p:nvPr/>
        </p:nvSpPr>
        <p:spPr>
          <a:xfrm rot="0">
            <a:off x="1990800" y="849694"/>
            <a:ext cx="2791116" cy="222250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Produire les ressources nécessaires à la fabrication des composants d'un smartphone engendre des impacts environnementaux et sociaux. Ces impacts sont matérialisés par les cartes Malus qui accompagnent l'acquisition de ressources PolluPlus et PolluMoins.</a:t>
            </a:r>
            <a:r>
              <a:rPr lang="en-US" sz="999">
                <a:solidFill>
                  <a:srgbClr val="000000"/>
                </a:solidFill>
                <a:latin typeface="Arial Nova Condensed"/>
                <a:ea typeface="Arial Nova Condensed"/>
                <a:cs typeface="Arial Nova Condensed"/>
                <a:sym typeface="Arial Nova Condensed"/>
              </a:rPr>
              <a:t> </a:t>
            </a:r>
          </a:p>
          <a:p>
            <a:pPr algn="just">
              <a:lnSpc>
                <a:spcPts val="1399"/>
              </a:lnSpc>
              <a:spcBef>
                <a:spcPct val="0"/>
              </a:spcBef>
            </a:pPr>
          </a:p>
          <a:p>
            <a:pPr algn="just">
              <a:lnSpc>
                <a:spcPts val="1399"/>
              </a:lnSpc>
            </a:pPr>
            <a:r>
              <a:rPr lang="en-US" sz="999">
                <a:solidFill>
                  <a:srgbClr val="000000"/>
                </a:solidFill>
                <a:latin typeface="Arial Nova Condensed"/>
                <a:ea typeface="Arial Nova Condensed"/>
                <a:cs typeface="Arial Nova Condensed"/>
                <a:sym typeface="Arial Nova Condensed"/>
              </a:rPr>
              <a:t>Chaque carte Malus apporte une information sur la production des métaux, en particulier sur son </a:t>
            </a:r>
            <a:r>
              <a:rPr lang="en-US" b="true" sz="999">
                <a:solidFill>
                  <a:srgbClr val="000000"/>
                </a:solidFill>
                <a:latin typeface="Arial Nova Condensed Bold"/>
                <a:ea typeface="Arial Nova Condensed Bold"/>
                <a:cs typeface="Arial Nova Condensed Bold"/>
                <a:sym typeface="Arial Nova Condensed Bold"/>
              </a:rPr>
              <a:t>fonctionnement</a:t>
            </a:r>
            <a:r>
              <a:rPr lang="en-US" sz="999">
                <a:solidFill>
                  <a:srgbClr val="000000"/>
                </a:solidFill>
                <a:latin typeface="Arial Nova Condensed"/>
                <a:ea typeface="Arial Nova Condensed"/>
                <a:cs typeface="Arial Nova Condensed"/>
                <a:sym typeface="Arial Nova Condensed"/>
              </a:rPr>
              <a:t> (par exemple le Traitement des minerais ou le Recyclage des métaux) et sur ses </a:t>
            </a:r>
            <a:r>
              <a:rPr lang="en-US" b="true" sz="999">
                <a:solidFill>
                  <a:srgbClr val="000000"/>
                </a:solidFill>
                <a:latin typeface="Arial Nova Condensed Bold"/>
                <a:ea typeface="Arial Nova Condensed Bold"/>
                <a:cs typeface="Arial Nova Condensed Bold"/>
                <a:sym typeface="Arial Nova Condensed Bold"/>
              </a:rPr>
              <a:t>impacts</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environnementaux</a:t>
            </a:r>
            <a:r>
              <a:rPr lang="en-US" sz="999">
                <a:solidFill>
                  <a:srgbClr val="000000"/>
                </a:solidFill>
                <a:latin typeface="Arial Nova Condensed"/>
                <a:ea typeface="Arial Nova Condensed"/>
                <a:cs typeface="Arial Nova Condensed"/>
                <a:sym typeface="Arial Nova Condensed"/>
              </a:rPr>
              <a:t> (malus Pollutions, Catastrophe) et </a:t>
            </a:r>
            <a:r>
              <a:rPr lang="en-US" b="true" sz="999">
                <a:solidFill>
                  <a:srgbClr val="000000"/>
                </a:solidFill>
                <a:latin typeface="Arial Nova Condensed Bold"/>
                <a:ea typeface="Arial Nova Condensed Bold"/>
                <a:cs typeface="Arial Nova Condensed Bold"/>
                <a:sym typeface="Arial Nova Condensed Bold"/>
              </a:rPr>
              <a:t>sociaux</a:t>
            </a:r>
            <a:r>
              <a:rPr lang="en-US" sz="999">
                <a:solidFill>
                  <a:srgbClr val="000000"/>
                </a:solidFill>
                <a:latin typeface="Arial Nova Condensed"/>
                <a:ea typeface="Arial Nova Condensed"/>
                <a:cs typeface="Arial Nova Condensed"/>
                <a:sym typeface="Arial Nova Condensed"/>
              </a:rPr>
              <a:t> (malus Tensions, Conflits). </a:t>
            </a:r>
          </a:p>
        </p:txBody>
      </p:sp>
      <p:sp>
        <p:nvSpPr>
          <p:cNvPr name="TextBox 13" id="13"/>
          <p:cNvSpPr txBox="true"/>
          <p:nvPr/>
        </p:nvSpPr>
        <p:spPr>
          <a:xfrm rot="0">
            <a:off x="1922448" y="4840949"/>
            <a:ext cx="2858609" cy="1134537"/>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Le chiffre en bas à droite indique dans quelles </a:t>
            </a:r>
            <a:r>
              <a:rPr lang="en-US" b="true" sz="999">
                <a:solidFill>
                  <a:srgbClr val="000000"/>
                </a:solidFill>
                <a:latin typeface="Arial Nova Condensed Bold"/>
                <a:ea typeface="Arial Nova Condensed Bold"/>
                <a:cs typeface="Arial Nova Condensed Bold"/>
                <a:sym typeface="Arial Nova Condensed Bold"/>
              </a:rPr>
              <a:t>configurations</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 nombres de joueur·euses </a:t>
            </a:r>
            <a:r>
              <a:rPr lang="en-US" sz="999">
                <a:solidFill>
                  <a:srgbClr val="000000"/>
                </a:solidFill>
                <a:latin typeface="Arial Nova Condensed"/>
                <a:ea typeface="Arial Nova Condensed"/>
                <a:cs typeface="Arial Nova Condensed"/>
                <a:sym typeface="Arial Nova Condensed"/>
              </a:rPr>
              <a:t>- le malus est utilisé.</a:t>
            </a:r>
          </a:p>
          <a:p>
            <a:pPr algn="just">
              <a:lnSpc>
                <a:spcPts val="980"/>
              </a:lnSpc>
              <a:spcBef>
                <a:spcPct val="0"/>
              </a:spcBef>
            </a:pPr>
          </a:p>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Exemple</a:t>
            </a:r>
            <a:r>
              <a:rPr lang="en-US" sz="999">
                <a:solidFill>
                  <a:srgbClr val="000000"/>
                </a:solidFill>
                <a:latin typeface="Arial Nova Condensed"/>
                <a:ea typeface="Arial Nova Condensed"/>
                <a:cs typeface="Arial Nova Condensed"/>
                <a:sym typeface="Arial Nova Condensed"/>
              </a:rPr>
              <a:t> : dans une partie à 4 joueur·euses, les cartes 3+ et 4+ sont utilisées et les cartes 5+ sont remises dans la boîte. </a:t>
            </a:r>
          </a:p>
        </p:txBody>
      </p:sp>
      <p:sp>
        <p:nvSpPr>
          <p:cNvPr name="TextBox 14" id="14"/>
          <p:cNvSpPr txBox="true"/>
          <p:nvPr/>
        </p:nvSpPr>
        <p:spPr>
          <a:xfrm rot="0">
            <a:off x="2638600" y="7076925"/>
            <a:ext cx="508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8</a:t>
            </a:r>
          </a:p>
        </p:txBody>
      </p:sp>
      <p:sp>
        <p:nvSpPr>
          <p:cNvPr name="TextBox 15" id="15"/>
          <p:cNvSpPr txBox="true"/>
          <p:nvPr/>
        </p:nvSpPr>
        <p:spPr>
          <a:xfrm rot="0">
            <a:off x="806706" y="3227253"/>
            <a:ext cx="3880796" cy="102235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Remarque : </a:t>
            </a:r>
            <a:r>
              <a:rPr lang="en-US" sz="999">
                <a:solidFill>
                  <a:srgbClr val="000000"/>
                </a:solidFill>
                <a:latin typeface="Arial Nova Condensed"/>
                <a:ea typeface="Arial Nova Condensed"/>
                <a:cs typeface="Arial Nova Condensed"/>
                <a:sym typeface="Arial Nova Condensed"/>
              </a:rPr>
              <a:t>Les cartes Malus se concentrent sur les impacts environnementaux et sociaux de la production des métaux contenus dans les smartphones. Il est important de ne pas oublier que ces métaux ont bien d'autres usages que la fabrication de smartphones, mais aussi que les impacts environnementaux et sociaux des smartphones ne se limitent pas à la production des métaux qui les composent.</a:t>
            </a:r>
          </a:p>
        </p:txBody>
      </p:sp>
      <p:sp>
        <p:nvSpPr>
          <p:cNvPr name="TextBox 16" id="16"/>
          <p:cNvSpPr txBox="true"/>
          <p:nvPr/>
        </p:nvSpPr>
        <p:spPr>
          <a:xfrm rot="0">
            <a:off x="2232876" y="6468651"/>
            <a:ext cx="1538725" cy="336550"/>
          </a:xfrm>
          <a:prstGeom prst="rect">
            <a:avLst/>
          </a:prstGeom>
        </p:spPr>
        <p:txBody>
          <a:bodyPr anchor="t" rtlCol="false" tIns="0" lIns="0" bIns="0" rIns="0">
            <a:spAutoFit/>
          </a:bodyPr>
          <a:lstStyle/>
          <a:p>
            <a:pPr algn="just">
              <a:lnSpc>
                <a:spcPts val="1399"/>
              </a:lnSpc>
            </a:pPr>
            <a:r>
              <a:rPr lang="en-US" sz="999" b="true">
                <a:solidFill>
                  <a:srgbClr val="000000"/>
                </a:solidFill>
                <a:latin typeface="Arial Nova Condensed Bold"/>
                <a:ea typeface="Arial Nova Condensed Bold"/>
                <a:cs typeface="Arial Nova Condensed Bold"/>
                <a:sym typeface="Arial Nova Condensed Bold"/>
              </a:rPr>
              <a:t>https://phoneimpact.inria.fr</a:t>
            </a:r>
          </a:p>
          <a:p>
            <a:pPr algn="just">
              <a:lnSpc>
                <a:spcPts val="1399"/>
              </a:lnSpc>
            </a:pPr>
          </a:p>
        </p:txBody>
      </p:sp>
      <p:sp>
        <p:nvSpPr>
          <p:cNvPr name="TextBox 17" id="17"/>
          <p:cNvSpPr txBox="true"/>
          <p:nvPr/>
        </p:nvSpPr>
        <p:spPr>
          <a:xfrm rot="0">
            <a:off x="1941664" y="6138023"/>
            <a:ext cx="2765969" cy="504827"/>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Remarque : </a:t>
            </a:r>
            <a:r>
              <a:rPr lang="en-US" sz="999">
                <a:solidFill>
                  <a:srgbClr val="000000"/>
                </a:solidFill>
                <a:latin typeface="Arial Nova Condensed"/>
                <a:ea typeface="Arial Nova Condensed"/>
                <a:cs typeface="Arial Nova Condensed"/>
                <a:sym typeface="Arial Nova Condensed"/>
              </a:rPr>
              <a:t>Le numéro en bas à gauche sert à retrouver les sources associées sur le portail web du jeu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825"/>
            <a:ext cx="5328000" cy="7468175"/>
          </a:xfrm>
          <a:custGeom>
            <a:avLst/>
            <a:gdLst/>
            <a:ahLst/>
            <a:cxnLst/>
            <a:rect r="r" b="b" t="t" l="l"/>
            <a:pathLst>
              <a:path h="7468175" w="5328000">
                <a:moveTo>
                  <a:pt x="0" y="0"/>
                </a:moveTo>
                <a:lnTo>
                  <a:pt x="5328000" y="0"/>
                </a:lnTo>
                <a:lnTo>
                  <a:pt x="5328000" y="7468175"/>
                </a:lnTo>
                <a:lnTo>
                  <a:pt x="0" y="7468175"/>
                </a:lnTo>
                <a:lnTo>
                  <a:pt x="0" y="0"/>
                </a:lnTo>
                <a:close/>
              </a:path>
            </a:pathLst>
          </a:custGeom>
          <a:blipFill>
            <a:blip r:embed="rId2"/>
            <a:stretch>
              <a:fillRect l="0" t="-627" r="0" b="-627"/>
            </a:stretch>
          </a:blipFill>
        </p:spPr>
      </p:sp>
      <p:sp>
        <p:nvSpPr>
          <p:cNvPr name="Freeform 3" id="3"/>
          <p:cNvSpPr/>
          <p:nvPr/>
        </p:nvSpPr>
        <p:spPr>
          <a:xfrm flipH="true" flipV="true" rot="0">
            <a:off x="553045" y="4821790"/>
            <a:ext cx="1328730" cy="1916664"/>
          </a:xfrm>
          <a:custGeom>
            <a:avLst/>
            <a:gdLst/>
            <a:ahLst/>
            <a:cxnLst/>
            <a:rect r="r" b="b" t="t" l="l"/>
            <a:pathLst>
              <a:path h="1916664" w="1328730">
                <a:moveTo>
                  <a:pt x="1328730" y="1916663"/>
                </a:moveTo>
                <a:lnTo>
                  <a:pt x="0" y="1916663"/>
                </a:lnTo>
                <a:lnTo>
                  <a:pt x="0" y="0"/>
                </a:lnTo>
                <a:lnTo>
                  <a:pt x="1328730" y="0"/>
                </a:lnTo>
                <a:lnTo>
                  <a:pt x="1328730" y="1916663"/>
                </a:lnTo>
                <a:close/>
              </a:path>
            </a:pathLst>
          </a:custGeom>
          <a:blipFill>
            <a:blip r:embed="rId3"/>
            <a:stretch>
              <a:fillRect l="-26703" t="-14530" r="-347942" b="-118134"/>
            </a:stretch>
          </a:blipFill>
        </p:spPr>
      </p:sp>
      <p:grpSp>
        <p:nvGrpSpPr>
          <p:cNvPr name="Group 4" id="4"/>
          <p:cNvGrpSpPr/>
          <p:nvPr/>
        </p:nvGrpSpPr>
        <p:grpSpPr>
          <a:xfrm rot="0">
            <a:off x="535828" y="3436440"/>
            <a:ext cx="4259372" cy="986882"/>
            <a:chOff x="0" y="0"/>
            <a:chExt cx="2165927" cy="501838"/>
          </a:xfrm>
        </p:grpSpPr>
        <p:sp>
          <p:nvSpPr>
            <p:cNvPr name="Freeform 5" id="5"/>
            <p:cNvSpPr/>
            <p:nvPr/>
          </p:nvSpPr>
          <p:spPr>
            <a:xfrm flipH="false" flipV="false" rot="0">
              <a:off x="0" y="0"/>
              <a:ext cx="2165927" cy="501838"/>
            </a:xfrm>
            <a:custGeom>
              <a:avLst/>
              <a:gdLst/>
              <a:ahLst/>
              <a:cxnLst/>
              <a:rect r="r" b="b" t="t" l="l"/>
              <a:pathLst>
                <a:path h="501838" w="2165927">
                  <a:moveTo>
                    <a:pt x="16359" y="0"/>
                  </a:moveTo>
                  <a:lnTo>
                    <a:pt x="2149568" y="0"/>
                  </a:lnTo>
                  <a:cubicBezTo>
                    <a:pt x="2153907" y="0"/>
                    <a:pt x="2158067" y="1723"/>
                    <a:pt x="2161135" y="4791"/>
                  </a:cubicBezTo>
                  <a:cubicBezTo>
                    <a:pt x="2164203" y="7859"/>
                    <a:pt x="2165927" y="12020"/>
                    <a:pt x="2165927" y="16359"/>
                  </a:cubicBezTo>
                  <a:lnTo>
                    <a:pt x="2165927" y="485479"/>
                  </a:lnTo>
                  <a:cubicBezTo>
                    <a:pt x="2165927" y="494514"/>
                    <a:pt x="2158603" y="501838"/>
                    <a:pt x="2149568" y="501838"/>
                  </a:cubicBezTo>
                  <a:lnTo>
                    <a:pt x="16359" y="501838"/>
                  </a:lnTo>
                  <a:cubicBezTo>
                    <a:pt x="7324" y="501838"/>
                    <a:pt x="0" y="494514"/>
                    <a:pt x="0" y="485479"/>
                  </a:cubicBezTo>
                  <a:lnTo>
                    <a:pt x="0" y="16359"/>
                  </a:lnTo>
                  <a:cubicBezTo>
                    <a:pt x="0" y="7324"/>
                    <a:pt x="7324" y="0"/>
                    <a:pt x="16359" y="0"/>
                  </a:cubicBezTo>
                  <a:close/>
                </a:path>
              </a:pathLst>
            </a:custGeom>
            <a:solidFill>
              <a:srgbClr val="D9D9D9">
                <a:alpha val="60000"/>
              </a:srgbClr>
            </a:solidFill>
          </p:spPr>
        </p:sp>
        <p:sp>
          <p:nvSpPr>
            <p:cNvPr name="TextBox 6" id="6"/>
            <p:cNvSpPr txBox="true"/>
            <p:nvPr/>
          </p:nvSpPr>
          <p:spPr>
            <a:xfrm>
              <a:off x="0" y="-38100"/>
              <a:ext cx="2165927" cy="539938"/>
            </a:xfrm>
            <a:prstGeom prst="rect">
              <a:avLst/>
            </a:prstGeom>
          </p:spPr>
          <p:txBody>
            <a:bodyPr anchor="ctr" rtlCol="false" tIns="50800" lIns="50800" bIns="50800" rIns="50800"/>
            <a:lstStyle/>
            <a:p>
              <a:pPr algn="ctr">
                <a:lnSpc>
                  <a:spcPts val="1819"/>
                </a:lnSpc>
              </a:pPr>
            </a:p>
          </p:txBody>
        </p:sp>
      </p:grpSp>
      <p:sp>
        <p:nvSpPr>
          <p:cNvPr name="Freeform 7" id="7"/>
          <p:cNvSpPr/>
          <p:nvPr/>
        </p:nvSpPr>
        <p:spPr>
          <a:xfrm flipH="false" flipV="false" rot="0">
            <a:off x="2186478" y="1568099"/>
            <a:ext cx="1079454" cy="1701184"/>
          </a:xfrm>
          <a:custGeom>
            <a:avLst/>
            <a:gdLst/>
            <a:ahLst/>
            <a:cxnLst/>
            <a:rect r="r" b="b" t="t" l="l"/>
            <a:pathLst>
              <a:path h="1701184" w="1079454">
                <a:moveTo>
                  <a:pt x="0" y="0"/>
                </a:moveTo>
                <a:lnTo>
                  <a:pt x="1079454" y="0"/>
                </a:lnTo>
                <a:lnTo>
                  <a:pt x="1079454" y="1701185"/>
                </a:lnTo>
                <a:lnTo>
                  <a:pt x="0" y="1701185"/>
                </a:lnTo>
                <a:lnTo>
                  <a:pt x="0" y="0"/>
                </a:lnTo>
                <a:close/>
              </a:path>
            </a:pathLst>
          </a:custGeom>
          <a:blipFill>
            <a:blip r:embed="rId4"/>
            <a:stretch>
              <a:fillRect l="0" t="0" r="0" b="0"/>
            </a:stretch>
          </a:blipFill>
        </p:spPr>
      </p:sp>
      <p:sp>
        <p:nvSpPr>
          <p:cNvPr name="Freeform 8" id="8"/>
          <p:cNvSpPr/>
          <p:nvPr/>
        </p:nvSpPr>
        <p:spPr>
          <a:xfrm flipH="false" flipV="false" rot="0">
            <a:off x="744354" y="1568099"/>
            <a:ext cx="1086307" cy="1715940"/>
          </a:xfrm>
          <a:custGeom>
            <a:avLst/>
            <a:gdLst/>
            <a:ahLst/>
            <a:cxnLst/>
            <a:rect r="r" b="b" t="t" l="l"/>
            <a:pathLst>
              <a:path h="1715940" w="1086307">
                <a:moveTo>
                  <a:pt x="0" y="0"/>
                </a:moveTo>
                <a:lnTo>
                  <a:pt x="1086306" y="0"/>
                </a:lnTo>
                <a:lnTo>
                  <a:pt x="1086306" y="1715941"/>
                </a:lnTo>
                <a:lnTo>
                  <a:pt x="0" y="1715941"/>
                </a:lnTo>
                <a:lnTo>
                  <a:pt x="0" y="0"/>
                </a:lnTo>
                <a:close/>
              </a:path>
            </a:pathLst>
          </a:custGeom>
          <a:blipFill>
            <a:blip r:embed="rId5"/>
            <a:stretch>
              <a:fillRect l="0" t="0" r="0" b="0"/>
            </a:stretch>
          </a:blipFill>
        </p:spPr>
      </p:sp>
      <p:sp>
        <p:nvSpPr>
          <p:cNvPr name="Freeform 9" id="9"/>
          <p:cNvSpPr/>
          <p:nvPr/>
        </p:nvSpPr>
        <p:spPr>
          <a:xfrm flipH="false" flipV="false" rot="0">
            <a:off x="3618357" y="1568099"/>
            <a:ext cx="1069620" cy="1701184"/>
          </a:xfrm>
          <a:custGeom>
            <a:avLst/>
            <a:gdLst/>
            <a:ahLst/>
            <a:cxnLst/>
            <a:rect r="r" b="b" t="t" l="l"/>
            <a:pathLst>
              <a:path h="1701184" w="1069620">
                <a:moveTo>
                  <a:pt x="0" y="0"/>
                </a:moveTo>
                <a:lnTo>
                  <a:pt x="1069620" y="0"/>
                </a:lnTo>
                <a:lnTo>
                  <a:pt x="1069620" y="1701185"/>
                </a:lnTo>
                <a:lnTo>
                  <a:pt x="0" y="1701185"/>
                </a:lnTo>
                <a:lnTo>
                  <a:pt x="0" y="0"/>
                </a:lnTo>
                <a:close/>
              </a:path>
            </a:pathLst>
          </a:custGeom>
          <a:blipFill>
            <a:blip r:embed="rId6"/>
            <a:stretch>
              <a:fillRect l="0" t="0" r="0" b="0"/>
            </a:stretch>
          </a:blipFill>
        </p:spPr>
      </p:sp>
      <p:sp>
        <p:nvSpPr>
          <p:cNvPr name="TextBox 10" id="10"/>
          <p:cNvSpPr txBox="true"/>
          <p:nvPr/>
        </p:nvSpPr>
        <p:spPr>
          <a:xfrm rot="0">
            <a:off x="532807" y="606501"/>
            <a:ext cx="2239169" cy="233680"/>
          </a:xfrm>
          <a:prstGeom prst="rect">
            <a:avLst/>
          </a:prstGeom>
        </p:spPr>
        <p:txBody>
          <a:bodyPr anchor="t" rtlCol="false" tIns="0" lIns="0" bIns="0" rIns="0">
            <a:spAutoFit/>
          </a:bodyPr>
          <a:lstStyle/>
          <a:p>
            <a:pPr algn="ctr">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Cartes Synthèses des ressources</a:t>
            </a:r>
          </a:p>
        </p:txBody>
      </p:sp>
      <p:sp>
        <p:nvSpPr>
          <p:cNvPr name="TextBox 11" id="11"/>
          <p:cNvSpPr txBox="true"/>
          <p:nvPr/>
        </p:nvSpPr>
        <p:spPr>
          <a:xfrm rot="0">
            <a:off x="570262" y="888649"/>
            <a:ext cx="4224938" cy="508000"/>
          </a:xfrm>
          <a:prstGeom prst="rect">
            <a:avLst/>
          </a:prstGeom>
        </p:spPr>
        <p:txBody>
          <a:bodyPr anchor="t" rtlCol="false" tIns="0" lIns="0" bIns="0" rIns="0">
            <a:spAutoFit/>
          </a:bodyPr>
          <a:lstStyle/>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Pour chaque fournisseur, ces cartes indiquent la répartition des différents types de ressources présents dans les pioches. Le </a:t>
            </a:r>
            <a:r>
              <a:rPr lang="en-US" b="true" sz="999">
                <a:solidFill>
                  <a:srgbClr val="000000"/>
                </a:solidFill>
                <a:latin typeface="Arial Nova Condensed Bold"/>
                <a:ea typeface="Arial Nova Condensed Bold"/>
                <a:cs typeface="Arial Nova Condensed Bold"/>
                <a:sym typeface="Arial Nova Condensed Bold"/>
              </a:rPr>
              <a:t>nombre de cartes Ressources</a:t>
            </a:r>
            <a:r>
              <a:rPr lang="en-US" sz="999">
                <a:solidFill>
                  <a:srgbClr val="000000"/>
                </a:solidFill>
                <a:latin typeface="Arial Nova Condensed"/>
                <a:ea typeface="Arial Nova Condensed"/>
                <a:cs typeface="Arial Nova Condensed"/>
                <a:sym typeface="Arial Nova Condensed"/>
              </a:rPr>
              <a:t> et de </a:t>
            </a:r>
            <a:r>
              <a:rPr lang="en-US" b="true" sz="999">
                <a:solidFill>
                  <a:srgbClr val="000000"/>
                </a:solidFill>
                <a:latin typeface="Arial Nova Condensed Bold"/>
                <a:ea typeface="Arial Nova Condensed Bold"/>
                <a:cs typeface="Arial Nova Condensed Bold"/>
                <a:sym typeface="Arial Nova Condensed Bold"/>
              </a:rPr>
              <a:t>cartes</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Malus</a:t>
            </a:r>
            <a:r>
              <a:rPr lang="en-US" sz="999">
                <a:solidFill>
                  <a:srgbClr val="000000"/>
                </a:solidFill>
                <a:latin typeface="Arial Nova Condensed"/>
                <a:ea typeface="Arial Nova Condensed"/>
                <a:cs typeface="Arial Nova Condensed"/>
                <a:sym typeface="Arial Nova Condensed"/>
              </a:rPr>
              <a:t> à piocher sont indiqués à côté du nom du fournisseur.</a:t>
            </a:r>
          </a:p>
        </p:txBody>
      </p:sp>
      <p:sp>
        <p:nvSpPr>
          <p:cNvPr name="TextBox 12" id="12"/>
          <p:cNvSpPr txBox="true"/>
          <p:nvPr/>
        </p:nvSpPr>
        <p:spPr>
          <a:xfrm rot="0">
            <a:off x="601342" y="3486901"/>
            <a:ext cx="4141001" cy="850900"/>
          </a:xfrm>
          <a:prstGeom prst="rect">
            <a:avLst/>
          </a:prstGeom>
        </p:spPr>
        <p:txBody>
          <a:bodyPr anchor="t" rtlCol="false" tIns="0" lIns="0" bIns="0" rIns="0">
            <a:spAutoFit/>
          </a:bodyPr>
          <a:lstStyle/>
          <a:p>
            <a:pPr algn="just">
              <a:lnSpc>
                <a:spcPts val="1399"/>
              </a:lnSpc>
              <a:spcBef>
                <a:spcPct val="0"/>
              </a:spcBef>
            </a:pPr>
            <a:r>
              <a:rPr lang="en-US" b="true" sz="999">
                <a:solidFill>
                  <a:srgbClr val="000000"/>
                </a:solidFill>
                <a:latin typeface="Arial Nova Condensed Bold"/>
                <a:ea typeface="Arial Nova Condensed Bold"/>
                <a:cs typeface="Arial Nova Condensed Bold"/>
                <a:sym typeface="Arial Nova Condensed Bold"/>
              </a:rPr>
              <a:t>Remarques</a:t>
            </a:r>
            <a:r>
              <a:rPr lang="en-US" b="true" sz="999">
                <a:solidFill>
                  <a:srgbClr val="000000"/>
                </a:solidFill>
                <a:latin typeface="Arial Nova Condensed Bold"/>
                <a:ea typeface="Arial Nova Condensed Bold"/>
                <a:cs typeface="Arial Nova Condensed Bold"/>
                <a:sym typeface="Arial Nova Condensed Bold"/>
              </a:rPr>
              <a:t> : </a:t>
            </a:r>
          </a:p>
          <a:p>
            <a:pPr algn="just" marL="215899" indent="-107950" lvl="1">
              <a:lnSpc>
                <a:spcPts val="1399"/>
              </a:lnSpc>
              <a:buFont typeface="Arial"/>
              <a:buChar char="•"/>
            </a:pPr>
            <a:r>
              <a:rPr lang="en-US" sz="999">
                <a:solidFill>
                  <a:srgbClr val="000000"/>
                </a:solidFill>
                <a:latin typeface="Arial Nova Condensed"/>
                <a:ea typeface="Arial Nova Condensed"/>
                <a:cs typeface="Arial Nova Condensed"/>
                <a:sym typeface="Arial Nova Condensed"/>
              </a:rPr>
              <a:t>L</a:t>
            </a:r>
            <a:r>
              <a:rPr lang="en-US" sz="999">
                <a:solidFill>
                  <a:srgbClr val="000000"/>
                </a:solidFill>
                <a:latin typeface="Arial Nova Condensed"/>
                <a:ea typeface="Arial Nova Condensed"/>
                <a:cs typeface="Arial Nova Condensed"/>
                <a:sym typeface="Arial Nova Condensed"/>
              </a:rPr>
              <a:t>e fabricant Recycl’ (en vert) ne fournit pas de ressource de type </a:t>
            </a:r>
            <a:r>
              <a:rPr lang="en-US" b="true" sz="999">
                <a:solidFill>
                  <a:srgbClr val="000000"/>
                </a:solidFill>
                <a:latin typeface="Arial Nova Condensed Bold"/>
                <a:ea typeface="Arial Nova Condensed Bold"/>
                <a:cs typeface="Arial Nova Condensed Bold"/>
                <a:sym typeface="Arial Nova Condensed Bold"/>
              </a:rPr>
              <a:t>Autres métaux</a:t>
            </a:r>
            <a:r>
              <a:rPr lang="en-US" sz="999">
                <a:solidFill>
                  <a:srgbClr val="000000"/>
                </a:solidFill>
                <a:latin typeface="Arial Nova Condensed"/>
                <a:ea typeface="Arial Nova Condensed"/>
                <a:cs typeface="Arial Nova Condensed"/>
                <a:sym typeface="Arial Nova Condensed"/>
              </a:rPr>
              <a:t> ou </a:t>
            </a:r>
            <a:r>
              <a:rPr lang="en-US" b="true" sz="999">
                <a:solidFill>
                  <a:srgbClr val="000000"/>
                </a:solidFill>
                <a:latin typeface="Arial Nova Condensed Bold"/>
                <a:ea typeface="Arial Nova Condensed Bold"/>
                <a:cs typeface="Arial Nova Condensed Bold"/>
                <a:sym typeface="Arial Nova Condensed Bold"/>
              </a:rPr>
              <a:t>Terres rares</a:t>
            </a:r>
            <a:r>
              <a:rPr lang="en-US" sz="999">
                <a:solidFill>
                  <a:srgbClr val="000000"/>
                </a:solidFill>
                <a:latin typeface="Arial Nova Condensed"/>
                <a:ea typeface="Arial Nova Condensed"/>
                <a:cs typeface="Arial Nova Condensed"/>
                <a:sym typeface="Arial Nova Condensed"/>
              </a:rPr>
              <a:t> qui sont des ressources non recyclables.</a:t>
            </a:r>
          </a:p>
          <a:p>
            <a:pPr algn="just" marL="215899" indent="-107950" lvl="1">
              <a:lnSpc>
                <a:spcPts val="1399"/>
              </a:lnSpc>
              <a:spcBef>
                <a:spcPct val="0"/>
              </a:spcBef>
              <a:buFont typeface="Arial"/>
              <a:buChar char="•"/>
            </a:pPr>
            <a:r>
              <a:rPr lang="en-US" sz="999">
                <a:solidFill>
                  <a:srgbClr val="000000"/>
                </a:solidFill>
                <a:latin typeface="Arial Nova Condensed"/>
                <a:ea typeface="Arial Nova Condensed"/>
                <a:cs typeface="Arial Nova Condensed"/>
                <a:sym typeface="Arial Nova Condensed"/>
              </a:rPr>
              <a:t>L</a:t>
            </a:r>
            <a:r>
              <a:rPr lang="en-US" sz="999">
                <a:solidFill>
                  <a:srgbClr val="000000"/>
                </a:solidFill>
                <a:latin typeface="Arial Nova Condensed"/>
                <a:ea typeface="Arial Nova Condensed"/>
                <a:cs typeface="Arial Nova Condensed"/>
                <a:sym typeface="Arial Nova Condensed"/>
              </a:rPr>
              <a:t>es chiffres sont choisis pour favoriser la dynamique de jeu mais ne sont pas représentatifs de la réalité de la production.</a:t>
            </a:r>
          </a:p>
        </p:txBody>
      </p:sp>
      <p:sp>
        <p:nvSpPr>
          <p:cNvPr name="TextBox 13" id="13"/>
          <p:cNvSpPr txBox="true"/>
          <p:nvPr/>
        </p:nvSpPr>
        <p:spPr>
          <a:xfrm rot="0">
            <a:off x="566090" y="4542852"/>
            <a:ext cx="1526663" cy="233680"/>
          </a:xfrm>
          <a:prstGeom prst="rect">
            <a:avLst/>
          </a:prstGeom>
        </p:spPr>
        <p:txBody>
          <a:bodyPr anchor="t" rtlCol="false" tIns="0" lIns="0" bIns="0" rIns="0">
            <a:spAutoFit/>
          </a:bodyPr>
          <a:lstStyle/>
          <a:p>
            <a:pPr algn="l">
              <a:lnSpc>
                <a:spcPts val="1819"/>
              </a:lnSpc>
              <a:spcBef>
                <a:spcPct val="0"/>
              </a:spcBef>
            </a:pPr>
            <a:r>
              <a:rPr lang="en-US" b="true" sz="1299">
                <a:solidFill>
                  <a:srgbClr val="000000"/>
                </a:solidFill>
                <a:latin typeface="Arial Nova Condensed Bold"/>
                <a:ea typeface="Arial Nova Condensed Bold"/>
                <a:cs typeface="Arial Nova Condensed Bold"/>
                <a:sym typeface="Arial Nova Condensed Bold"/>
              </a:rPr>
              <a:t>Cartes Événements</a:t>
            </a:r>
          </a:p>
        </p:txBody>
      </p:sp>
      <p:sp>
        <p:nvSpPr>
          <p:cNvPr name="TextBox 14" id="14"/>
          <p:cNvSpPr txBox="true"/>
          <p:nvPr/>
        </p:nvSpPr>
        <p:spPr>
          <a:xfrm rot="0">
            <a:off x="1966780" y="4900811"/>
            <a:ext cx="2828420" cy="1708150"/>
          </a:xfrm>
          <a:prstGeom prst="rect">
            <a:avLst/>
          </a:prstGeom>
        </p:spPr>
        <p:txBody>
          <a:bodyPr anchor="t" rtlCol="false" tIns="0" lIns="0" bIns="0" rIns="0">
            <a:spAutoFit/>
          </a:bodyPr>
          <a:lstStyle/>
          <a:p>
            <a:pPr algn="just">
              <a:lnSpc>
                <a:spcPts val="1399"/>
              </a:lnSpc>
            </a:pPr>
            <a:r>
              <a:rPr lang="en-US" sz="999">
                <a:solidFill>
                  <a:srgbClr val="000000"/>
                </a:solidFill>
                <a:latin typeface="Arial Nova Condensed"/>
                <a:ea typeface="Arial Nova Condensed"/>
                <a:cs typeface="Arial Nova Condensed"/>
                <a:sym typeface="Arial Nova Condensed"/>
              </a:rPr>
              <a:t>Les cartes </a:t>
            </a:r>
            <a:r>
              <a:rPr lang="en-US" sz="999" b="true">
                <a:solidFill>
                  <a:srgbClr val="000000"/>
                </a:solidFill>
                <a:latin typeface="Arial Nova Condensed Bold"/>
                <a:ea typeface="Arial Nova Condensed Bold"/>
                <a:cs typeface="Arial Nova Condensed Bold"/>
                <a:sym typeface="Arial Nova Condensed Bold"/>
              </a:rPr>
              <a:t>Événements</a:t>
            </a:r>
            <a:r>
              <a:rPr lang="en-US" sz="999">
                <a:solidFill>
                  <a:srgbClr val="000000"/>
                </a:solidFill>
                <a:latin typeface="Arial Nova Condensed"/>
                <a:ea typeface="Arial Nova Condensed"/>
                <a:cs typeface="Arial Nova Condensed"/>
                <a:sym typeface="Arial Nova Condensed"/>
              </a:rPr>
              <a:t> sont numérotées de 1 à 14, incluant une carte spéciale 1bis. </a:t>
            </a:r>
          </a:p>
          <a:p>
            <a:pPr algn="just">
              <a:lnSpc>
                <a:spcPts val="1399"/>
              </a:lnSpc>
            </a:pPr>
          </a:p>
          <a:p>
            <a:pPr algn="just">
              <a:lnSpc>
                <a:spcPts val="1399"/>
              </a:lnSpc>
              <a:spcBef>
                <a:spcPct val="0"/>
              </a:spcBef>
            </a:pPr>
            <a:r>
              <a:rPr lang="en-US" sz="999">
                <a:solidFill>
                  <a:srgbClr val="000000"/>
                </a:solidFill>
                <a:latin typeface="Arial Nova Condensed"/>
                <a:ea typeface="Arial Nova Condensed"/>
                <a:cs typeface="Arial Nova Condensed"/>
                <a:sym typeface="Arial Nova Condensed"/>
              </a:rPr>
              <a:t>Chaque carte décrit </a:t>
            </a:r>
            <a:r>
              <a:rPr lang="en-US" b="true" sz="999">
                <a:solidFill>
                  <a:srgbClr val="000000"/>
                </a:solidFill>
                <a:latin typeface="Arial Nova Condensed Bold"/>
                <a:ea typeface="Arial Nova Condensed Bold"/>
                <a:cs typeface="Arial Nova Condensed Bold"/>
                <a:sym typeface="Arial Nova Condensed Bold"/>
              </a:rPr>
              <a:t>un</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fait</a:t>
            </a:r>
            <a:r>
              <a:rPr lang="en-US" sz="999">
                <a:solidFill>
                  <a:srgbClr val="000000"/>
                </a:solidFill>
                <a:latin typeface="Arial Nova Condensed"/>
                <a:ea typeface="Arial Nova Condensed"/>
                <a:cs typeface="Arial Nova Condensed"/>
                <a:sym typeface="Arial Nova Condensed"/>
              </a:rPr>
              <a:t> (parfois réel parfois fictif mais ancré dans la réalité) qui se produit à TechCity et </a:t>
            </a:r>
            <a:r>
              <a:rPr lang="en-US" b="true" sz="999">
                <a:solidFill>
                  <a:srgbClr val="000000"/>
                </a:solidFill>
                <a:latin typeface="Arial Nova Condensed Bold"/>
                <a:ea typeface="Arial Nova Condensed Bold"/>
                <a:cs typeface="Arial Nova Condensed Bold"/>
                <a:sym typeface="Arial Nova Condensed Bold"/>
              </a:rPr>
              <a:t>une</a:t>
            </a:r>
            <a:r>
              <a:rPr lang="en-US" sz="999">
                <a:solidFill>
                  <a:srgbClr val="000000"/>
                </a:solidFill>
                <a:latin typeface="Arial Nova Condensed"/>
                <a:ea typeface="Arial Nova Condensed"/>
                <a:cs typeface="Arial Nova Condensed"/>
                <a:sym typeface="Arial Nova Condensed"/>
              </a:rPr>
              <a:t> </a:t>
            </a:r>
            <a:r>
              <a:rPr lang="en-US" b="true" sz="999">
                <a:solidFill>
                  <a:srgbClr val="000000"/>
                </a:solidFill>
                <a:latin typeface="Arial Nova Condensed Bold"/>
                <a:ea typeface="Arial Nova Condensed Bold"/>
                <a:cs typeface="Arial Nova Condensed Bold"/>
                <a:sym typeface="Arial Nova Condensed Bold"/>
              </a:rPr>
              <a:t>action</a:t>
            </a:r>
            <a:r>
              <a:rPr lang="en-US" sz="999">
                <a:solidFill>
                  <a:srgbClr val="000000"/>
                </a:solidFill>
                <a:latin typeface="Arial Nova Condensed"/>
                <a:ea typeface="Arial Nova Condensed"/>
                <a:cs typeface="Arial Nova Condensed"/>
                <a:sym typeface="Arial Nova Condensed"/>
              </a:rPr>
              <a:t> à lire au début de chaque tour, applicable à tous les joueur·euses. Ces événements introduisent des éléments imprévus et des défis supplémentaires, influençant le cours de la partie de manière significative.</a:t>
            </a:r>
          </a:p>
        </p:txBody>
      </p:sp>
      <p:sp>
        <p:nvSpPr>
          <p:cNvPr name="TextBox 15" id="15"/>
          <p:cNvSpPr txBox="true"/>
          <p:nvPr/>
        </p:nvSpPr>
        <p:spPr>
          <a:xfrm rot="0">
            <a:off x="2638600" y="7076925"/>
            <a:ext cx="50800" cy="143722"/>
          </a:xfrm>
          <a:prstGeom prst="rect">
            <a:avLst/>
          </a:prstGeom>
        </p:spPr>
        <p:txBody>
          <a:bodyPr anchor="t" rtlCol="false" tIns="0" lIns="0" bIns="0" rIns="0">
            <a:spAutoFit/>
          </a:bodyPr>
          <a:lstStyle/>
          <a:p>
            <a:pPr algn="ctr">
              <a:lnSpc>
                <a:spcPts val="1120"/>
              </a:lnSpc>
              <a:spcBef>
                <a:spcPct val="0"/>
              </a:spcBef>
            </a:pPr>
            <a:r>
              <a:rPr lang="en-US" sz="800">
                <a:solidFill>
                  <a:srgbClr val="000000"/>
                </a:solidFill>
                <a:latin typeface="Arial Nova Condensed"/>
                <a:ea typeface="Arial Nova Condensed"/>
                <a:cs typeface="Arial Nova Condensed"/>
                <a:sym typeface="Arial Nova Condense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CCC1B8BBCBD044B0A3ED87D4360FB2" ma:contentTypeVersion="19" ma:contentTypeDescription="Crée un document." ma:contentTypeScope="" ma:versionID="ff677c05c900fa25241f0d72836fb241">
  <xsd:schema xmlns:xsd="http://www.w3.org/2001/XMLSchema" xmlns:xs="http://www.w3.org/2001/XMLSchema" xmlns:p="http://schemas.microsoft.com/office/2006/metadata/properties" xmlns:ns2="92e136f1-1372-40b1-86e2-efbf51f8ef50" xmlns:ns3="ec6ae400-df67-4829-9ed1-e30babf5eeda" targetNamespace="http://schemas.microsoft.com/office/2006/metadata/properties" ma:root="true" ma:fieldsID="2eb5ec25fe5a9ca501957c7a6fed7502" ns2:_="" ns3:_="">
    <xsd:import namespace="92e136f1-1372-40b1-86e2-efbf51f8ef50"/>
    <xsd:import namespace="ec6ae400-df67-4829-9ed1-e30babf5ee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136f1-1372-40b1-86e2-efbf51f8e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eac37446-e390-4bf4-b5f2-94ca7428652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BillingMetadata" ma:index="25"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6ae400-df67-4829-9ed1-e30babf5eeda"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07a4aefd-c564-4445-a828-e502de547f3c}" ma:internalName="TaxCatchAll" ma:showField="CatchAllData" ma:web="ec6ae400-df67-4829-9ed1-e30babf5ee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c6ae400-df67-4829-9ed1-e30babf5eeda" xsi:nil="true"/>
    <lcf76f155ced4ddcb4097134ff3c332f xmlns="92e136f1-1372-40b1-86e2-efbf51f8ef5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08ABD7A-A724-49CA-A613-33778F5A4CE9}"/>
</file>

<file path=customXml/itemProps2.xml><?xml version="1.0" encoding="utf-8"?>
<ds:datastoreItem xmlns:ds="http://schemas.openxmlformats.org/officeDocument/2006/customXml" ds:itemID="{D435B4DA-2572-463F-B388-F5830C05F1F9}"/>
</file>

<file path=customXml/itemProps3.xml><?xml version="1.0" encoding="utf-8"?>
<ds:datastoreItem xmlns:ds="http://schemas.openxmlformats.org/officeDocument/2006/customXml" ds:itemID="{2FE08A05-BEC3-4613-BC0B-6F86C6EF0B66}"/>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Livret de Règles - Phone Impact</dc:title>
  <cp:revision>1</cp:revision>
  <dcterms:created xsi:type="dcterms:W3CDTF">2006-08-16T00:00:00Z</dcterms:created>
  <dcterms:modified xsi:type="dcterms:W3CDTF">2011-08-01T06:04:30Z</dcterms:modified>
  <dc:identifier>DAGOYS-Sq6Y</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0x0101003DCCC1B8BBCBD044B0A3ED87D4360FB2</vt:lpwstr>
  </property>
</Properties>
</file>