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6"/>
  </p:notesMasterIdLst>
  <p:handoutMasterIdLst>
    <p:handoutMasterId r:id="rId7"/>
  </p:handoutMasterIdLst>
  <p:sldIdLst>
    <p:sldId id="511" r:id="rId5"/>
  </p:sldIdLst>
  <p:sldSz cx="6858000" cy="9906000" type="A4"/>
  <p:notesSz cx="6858000" cy="9144000"/>
  <p:defaultTextStyle>
    <a:defPPr rtl="0">
      <a:defRPr lang="ko-kr"/>
    </a:defPPr>
    <a:lvl1pPr marL="0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269382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E8FB5-A7FC-48CA-A706-C30DA843330D}" v="1730" dt="2020-07-02T17:51:03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6370" autoAdjust="0"/>
  </p:normalViewPr>
  <p:slideViewPr>
    <p:cSldViewPr snapToGrid="0">
      <p:cViewPr varScale="1">
        <p:scale>
          <a:sx n="79" d="100"/>
          <a:sy n="79" d="100"/>
        </p:scale>
        <p:origin x="3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9AC425-37DD-4DE6-9374-2B3171A03EC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2022-11-21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823BED-889D-4675-B830-85EC3976F68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02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6B38DA-7DC6-46EF-A151-7229D6829FAC}" type="datetime1">
              <a:rPr lang="ko-KR" altLang="en-US" smtClean="0"/>
              <a:pPr/>
              <a:t>2022-11-21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2F7FBCA-4BE8-4FB5-91BD-69C6AC6BDB5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8764" rtl="0" eaLnBrk="1" latinLnBrk="0" hangingPunct="1">
      <a:defRPr sz="707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269382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9804" y="1096264"/>
            <a:ext cx="5297805" cy="5837936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40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9804" y="6934200"/>
            <a:ext cx="5297805" cy="2443480"/>
          </a:xfrm>
        </p:spPr>
        <p:txBody>
          <a:bodyPr rtlCol="0">
            <a:normAutofit/>
          </a:bodyPr>
          <a:lstStyle>
            <a:lvl1pPr marL="0" indent="0" algn="l">
              <a:buNone/>
              <a:defRPr sz="1238" baseline="0">
                <a:solidFill>
                  <a:schemeClr val="tx1">
                    <a:lumMod val="75000"/>
                  </a:schemeClr>
                </a:solidFill>
              </a:defRPr>
            </a:lvl1pPr>
            <a:lvl2pPr marL="257178" indent="0" algn="ctr">
              <a:buNone/>
              <a:defRPr sz="1238"/>
            </a:lvl2pPr>
            <a:lvl3pPr marL="514356" indent="0" algn="ctr">
              <a:buNone/>
              <a:defRPr sz="1238"/>
            </a:lvl3pPr>
            <a:lvl4pPr marL="771535" indent="0" algn="ctr">
              <a:buNone/>
              <a:defRPr sz="1125"/>
            </a:lvl4pPr>
            <a:lvl5pPr marL="1028713" indent="0" algn="ctr">
              <a:buNone/>
              <a:defRPr sz="1125"/>
            </a:lvl5pPr>
            <a:lvl6pPr marL="1285891" indent="0" algn="ctr">
              <a:buNone/>
              <a:defRPr sz="1125"/>
            </a:lvl6pPr>
            <a:lvl7pPr marL="1543070" indent="0" algn="ctr">
              <a:buNone/>
              <a:defRPr sz="1125"/>
            </a:lvl7pPr>
            <a:lvl8pPr marL="1800248" indent="0" algn="ctr">
              <a:buNone/>
              <a:defRPr sz="1125"/>
            </a:lvl8pPr>
            <a:lvl9pPr marL="2057426" indent="0" algn="ctr">
              <a:buNone/>
              <a:defRPr sz="1125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BE52AD8-9E16-460D-9BF2-19D8EE6F5621}" type="datetime1">
              <a:rPr lang="ko-KR" altLang="en-US" smtClean="0"/>
              <a:pPr/>
              <a:t>2022-11-21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0822D6-6979-4B4D-B9D3-A3A2951AAA03}" type="datetime1">
              <a:rPr lang="ko-KR" altLang="en-US" smtClean="0"/>
              <a:pPr/>
              <a:t>2022-11-21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864895" y="550335"/>
            <a:ext cx="1393031" cy="85187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625" y="550335"/>
            <a:ext cx="4350544" cy="8518701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C813FE-CE94-4F14-92C7-F5C859F5E2EC}" type="datetime1">
              <a:rPr lang="ko-KR" altLang="en-US" smtClean="0"/>
              <a:pPr/>
              <a:t>2022-11-21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490E3-2B5D-4A2C-A159-D159A981B0EF}" type="datetime1">
              <a:rPr lang="ko-KR" altLang="en-US" smtClean="0"/>
              <a:pPr/>
              <a:t>2022-11-21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9804" y="1096264"/>
            <a:ext cx="5297805" cy="5837936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405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9804" y="6934200"/>
            <a:ext cx="5297805" cy="2443480"/>
          </a:xfrm>
        </p:spPr>
        <p:txBody>
          <a:bodyPr rtlCol="0" anchor="t">
            <a:normAutofit/>
          </a:bodyPr>
          <a:lstStyle>
            <a:lvl1pPr marL="0" indent="0">
              <a:buNone/>
              <a:defRPr sz="123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8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3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1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9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7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48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26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507609-DFF2-43AA-99F8-A045C666B51A}" type="datetime1">
              <a:rPr lang="ko-KR" altLang="en-US" smtClean="0"/>
              <a:pPr/>
              <a:t>2022-11-21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25717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9804" y="2641601"/>
            <a:ext cx="2520315" cy="6285264"/>
          </a:xfrm>
        </p:spPr>
        <p:txBody>
          <a:bodyPr rtlCol="0"/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46146" y="2641601"/>
            <a:ext cx="2520315" cy="6285264"/>
          </a:xfrm>
        </p:spPr>
        <p:txBody>
          <a:bodyPr rtlCol="0"/>
          <a:lstStyle>
            <a:lvl1pPr>
              <a:defRPr sz="1013"/>
            </a:lvl1pPr>
            <a:lvl2pPr>
              <a:defRPr sz="900"/>
            </a:lvl2pPr>
            <a:lvl3pPr>
              <a:defRPr sz="788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3BB51C-9EBD-4303-B26E-D7E156C27971}" type="datetime1">
              <a:rPr lang="ko-KR" altLang="en-US" smtClean="0"/>
              <a:pPr/>
              <a:t>2022-11-21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9804" y="2475280"/>
            <a:ext cx="2520315" cy="105664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125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57178" indent="0">
              <a:buNone/>
              <a:defRPr sz="1125" b="1"/>
            </a:lvl2pPr>
            <a:lvl3pPr marL="514356" indent="0">
              <a:buNone/>
              <a:defRPr sz="1013" b="1"/>
            </a:lvl3pPr>
            <a:lvl4pPr marL="771535" indent="0">
              <a:buNone/>
              <a:defRPr sz="900" b="1"/>
            </a:lvl4pPr>
            <a:lvl5pPr marL="1028713" indent="0">
              <a:buNone/>
              <a:defRPr sz="900" b="1"/>
            </a:lvl5pPr>
            <a:lvl6pPr marL="1285891" indent="0">
              <a:buNone/>
              <a:defRPr sz="900" b="1"/>
            </a:lvl6pPr>
            <a:lvl7pPr marL="1543070" indent="0">
              <a:buNone/>
              <a:defRPr sz="900" b="1"/>
            </a:lvl7pPr>
            <a:lvl8pPr marL="1800248" indent="0">
              <a:buNone/>
              <a:defRPr sz="900" b="1"/>
            </a:lvl8pPr>
            <a:lvl9pPr marL="2057426" indent="0">
              <a:buNone/>
              <a:defRPr sz="9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9804" y="3622019"/>
            <a:ext cx="2520315" cy="5293383"/>
          </a:xfrm>
        </p:spPr>
        <p:txBody>
          <a:bodyPr rtlCol="0"/>
          <a:lstStyle>
            <a:lvl1pPr>
              <a:defRPr sz="101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46146" y="2475280"/>
            <a:ext cx="2520315" cy="1056640"/>
          </a:xfrm>
        </p:spPr>
        <p:txBody>
          <a:bodyPr rtlCol="0"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125" b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57178" indent="0">
              <a:buNone/>
              <a:defRPr sz="1125" b="1"/>
            </a:lvl2pPr>
            <a:lvl3pPr marL="514356" indent="0">
              <a:buNone/>
              <a:defRPr sz="1013" b="1"/>
            </a:lvl3pPr>
            <a:lvl4pPr marL="771535" indent="0">
              <a:buNone/>
              <a:defRPr sz="900" b="1"/>
            </a:lvl4pPr>
            <a:lvl5pPr marL="1028713" indent="0">
              <a:buNone/>
              <a:defRPr sz="900" b="1"/>
            </a:lvl5pPr>
            <a:lvl6pPr marL="1285891" indent="0">
              <a:buNone/>
              <a:defRPr sz="900" b="1"/>
            </a:lvl6pPr>
            <a:lvl7pPr marL="1543070" indent="0">
              <a:buNone/>
              <a:defRPr sz="900" b="1"/>
            </a:lvl7pPr>
            <a:lvl8pPr marL="1800248" indent="0">
              <a:buNone/>
              <a:defRPr sz="900" b="1"/>
            </a:lvl8pPr>
            <a:lvl9pPr marL="2057426" indent="0">
              <a:buNone/>
              <a:defRPr sz="900" b="1"/>
            </a:lvl9pPr>
          </a:lstStyle>
          <a:p>
            <a:pPr marL="0" lvl="0" indent="0" algn="l" defTabSz="514356" rtl="0" eaLnBrk="1" latinLnBrk="0" hangingPunct="1">
              <a:lnSpc>
                <a:spcPct val="90000"/>
              </a:lnSpc>
              <a:spcBef>
                <a:spcPts val="1125"/>
              </a:spcBef>
              <a:buFontTx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46146" y="3622019"/>
            <a:ext cx="2520315" cy="5293383"/>
          </a:xfrm>
        </p:spPr>
        <p:txBody>
          <a:bodyPr rtlCol="0"/>
          <a:lstStyle>
            <a:lvl1pPr>
              <a:defRPr sz="101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788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4B9598E-A598-46E7-AC70-8B368E981959}" type="datetime1">
              <a:rPr lang="ko-KR" altLang="en-US" smtClean="0"/>
              <a:pPr/>
              <a:t>2022-11-21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CFD3AE-0692-4D97-8E69-C3E6E41A0670}" type="datetime1">
              <a:rPr lang="ko-KR" altLang="en-US" smtClean="0"/>
              <a:pPr/>
              <a:t>2022-11-21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695E42-1479-45F2-B361-1BD061CF1B33}" type="datetime1">
              <a:rPr lang="ko-KR" altLang="en-US" smtClean="0"/>
              <a:pPr/>
              <a:t>2022-11-21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203" y="660402"/>
            <a:ext cx="1800225" cy="2311396"/>
          </a:xfrm>
        </p:spPr>
        <p:txBody>
          <a:bodyPr rtlCol="0" anchor="b">
            <a:normAutofit/>
          </a:bodyPr>
          <a:lstStyle>
            <a:lvl1pPr>
              <a:defRPr sz="1800" b="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3651" y="990600"/>
            <a:ext cx="3419475" cy="7924800"/>
          </a:xfrm>
        </p:spPr>
        <p:txBody>
          <a:bodyPr rtlCol="0"/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3203" y="3032951"/>
            <a:ext cx="1800225" cy="5503334"/>
          </a:xfrm>
        </p:spPr>
        <p:txBody>
          <a:bodyPr rtlCol="0">
            <a:normAutofit/>
          </a:bodyPr>
          <a:lstStyle>
            <a:lvl1pPr marL="0" indent="0">
              <a:lnSpc>
                <a:spcPct val="114000"/>
              </a:lnSpc>
              <a:spcBef>
                <a:spcPts val="450"/>
              </a:spcBef>
              <a:buNone/>
              <a:defRPr sz="731"/>
            </a:lvl1pPr>
            <a:lvl2pPr marL="257178" indent="0">
              <a:buNone/>
              <a:defRPr sz="675"/>
            </a:lvl2pPr>
            <a:lvl3pPr marL="514356" indent="0">
              <a:buNone/>
              <a:defRPr sz="563"/>
            </a:lvl3pPr>
            <a:lvl4pPr marL="771535" indent="0">
              <a:buNone/>
              <a:defRPr sz="506"/>
            </a:lvl4pPr>
            <a:lvl5pPr marL="1028713" indent="0">
              <a:buNone/>
              <a:defRPr sz="506"/>
            </a:lvl5pPr>
            <a:lvl6pPr marL="1285891" indent="0">
              <a:buNone/>
              <a:defRPr sz="506"/>
            </a:lvl6pPr>
            <a:lvl7pPr marL="1543070" indent="0">
              <a:buNone/>
              <a:defRPr sz="506"/>
            </a:lvl7pPr>
            <a:lvl8pPr marL="1800248" indent="0">
              <a:buNone/>
              <a:defRPr sz="506"/>
            </a:lvl8pPr>
            <a:lvl9pPr marL="2057426" indent="0">
              <a:buNone/>
              <a:defRPr sz="506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B1BCD3-03D9-4702-B3A9-ECB2F79BDABA}" type="datetime1">
              <a:rPr lang="ko-KR" altLang="en-US" smtClean="0"/>
              <a:pPr/>
              <a:t>2022-11-21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7374468"/>
            <a:ext cx="6352223" cy="25315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0" y="7594600"/>
            <a:ext cx="5614988" cy="1320800"/>
          </a:xfrm>
        </p:spPr>
        <p:txBody>
          <a:bodyPr rtlCol="0" anchor="b">
            <a:normAutofit/>
          </a:bodyPr>
          <a:lstStyle>
            <a:lvl1pPr>
              <a:defRPr sz="1575" b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6352223" cy="7408444"/>
          </a:xfrm>
          <a:solidFill>
            <a:schemeClr val="accent1"/>
          </a:solidFill>
        </p:spPr>
        <p:txBody>
          <a:bodyPr rtlCol="0" anchor="t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7178" indent="0">
              <a:buNone/>
              <a:defRPr sz="1575"/>
            </a:lvl2pPr>
            <a:lvl3pPr marL="514356" indent="0">
              <a:buNone/>
              <a:defRPr sz="1350"/>
            </a:lvl3pPr>
            <a:lvl4pPr marL="771535" indent="0">
              <a:buNone/>
              <a:defRPr sz="1125"/>
            </a:lvl4pPr>
            <a:lvl5pPr marL="1028713" indent="0">
              <a:buNone/>
              <a:defRPr sz="1125"/>
            </a:lvl5pPr>
            <a:lvl6pPr marL="1285891" indent="0">
              <a:buNone/>
              <a:defRPr sz="1125"/>
            </a:lvl6pPr>
            <a:lvl7pPr marL="1543070" indent="0">
              <a:buNone/>
              <a:defRPr sz="1125"/>
            </a:lvl7pPr>
            <a:lvl8pPr marL="1800248" indent="0">
              <a:buNone/>
              <a:defRPr sz="1125"/>
            </a:lvl8pPr>
            <a:lvl9pPr marL="2057426" indent="0">
              <a:buNone/>
              <a:defRPr sz="1125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0" y="8823520"/>
            <a:ext cx="5614988" cy="86234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731">
                <a:solidFill>
                  <a:schemeClr val="bg1">
                    <a:lumMod val="85000"/>
                  </a:schemeClr>
                </a:solidFill>
              </a:defRPr>
            </a:lvl1pPr>
            <a:lvl2pPr marL="257178" indent="0">
              <a:buNone/>
              <a:defRPr sz="675"/>
            </a:lvl2pPr>
            <a:lvl3pPr marL="514356" indent="0">
              <a:buNone/>
              <a:defRPr sz="563"/>
            </a:lvl3pPr>
            <a:lvl4pPr marL="771535" indent="0">
              <a:buNone/>
              <a:defRPr sz="506"/>
            </a:lvl4pPr>
            <a:lvl5pPr marL="1028713" indent="0">
              <a:buNone/>
              <a:defRPr sz="506"/>
            </a:lvl5pPr>
            <a:lvl6pPr marL="1285891" indent="0">
              <a:buNone/>
              <a:defRPr sz="506"/>
            </a:lvl6pPr>
            <a:lvl7pPr marL="1543070" indent="0">
              <a:buNone/>
              <a:defRPr sz="506"/>
            </a:lvl7pPr>
            <a:lvl8pPr marL="1800248" indent="0">
              <a:buNone/>
              <a:defRPr sz="506"/>
            </a:lvl8pPr>
            <a:lvl9pPr marL="2057426" indent="0">
              <a:buNone/>
              <a:defRPr sz="506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2B5352-2304-4261-BC17-8C9BF104BD09}" type="datetime1">
              <a:rPr lang="ko-KR" altLang="en-US" smtClean="0"/>
              <a:pPr/>
              <a:t>2022-11-21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52223" y="0"/>
            <a:ext cx="514350" cy="990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09803" y="528322"/>
            <a:ext cx="5452110" cy="1914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9803" y="2641601"/>
            <a:ext cx="4834890" cy="6285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 rot="16200000">
            <a:off x="5233567" y="1603342"/>
            <a:ext cx="2751665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 b="0">
                <a:solidFill>
                  <a:schemeClr val="tx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525A20-7A93-44ED-962D-1081EEAE8987}" type="datetime1">
              <a:rPr lang="ko-KR" altLang="en-US" smtClean="0"/>
              <a:pPr/>
              <a:t>2022-11-21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 rot="16200000">
            <a:off x="4022833" y="6006010"/>
            <a:ext cx="5173133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352223" y="8915402"/>
            <a:ext cx="514350" cy="857603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025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514356" rtl="0" eaLnBrk="1" latinLnBrk="1" hangingPunct="1">
        <a:lnSpc>
          <a:spcPct val="90000"/>
        </a:lnSpc>
        <a:spcBef>
          <a:spcPct val="0"/>
        </a:spcBef>
        <a:buNone/>
        <a:defRPr sz="2475" kern="1200" spc="-28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02871" indent="-102871" algn="l" defTabSz="514356" rtl="0" eaLnBrk="1" latinLnBrk="1" hangingPunct="1">
        <a:lnSpc>
          <a:spcPct val="95000"/>
        </a:lnSpc>
        <a:spcBef>
          <a:spcPts val="788"/>
        </a:spcBef>
        <a:spcAft>
          <a:spcPts val="113"/>
        </a:spcAft>
        <a:buClr>
          <a:schemeClr val="accent1"/>
        </a:buClr>
        <a:buSzPct val="80000"/>
        <a:buFont typeface="Arial" pitchFamily="34" charset="0"/>
        <a:buChar char="•"/>
        <a:defRPr sz="1013" kern="1200" spc="6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57178" indent="-102871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9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11485" indent="-102871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65792" indent="-102871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20099" indent="-102871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00011" indent="-128590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68764" indent="-128590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37516" indent="-128590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406267" indent="-128590" algn="l" defTabSz="514356" rtl="0" eaLnBrk="1" latinLnBrk="1" hangingPunct="1">
        <a:lnSpc>
          <a:spcPct val="90000"/>
        </a:lnSpc>
        <a:spcBef>
          <a:spcPts val="169"/>
        </a:spcBef>
        <a:spcAft>
          <a:spcPts val="169"/>
        </a:spcAft>
        <a:buClr>
          <a:schemeClr val="accent1"/>
        </a:buClr>
        <a:buFont typeface="Wingdings 2" pitchFamily="18" charset="2"/>
        <a:buChar char=""/>
        <a:defRPr sz="7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8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6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35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13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91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70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48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26" algn="l" defTabSz="514356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E89560-9D7E-4BC3-86B9-EE5656B3C3DD}"/>
              </a:ext>
            </a:extLst>
          </p:cNvPr>
          <p:cNvSpPr/>
          <p:nvPr/>
        </p:nvSpPr>
        <p:spPr>
          <a:xfrm>
            <a:off x="0" y="0"/>
            <a:ext cx="6858000" cy="10317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2" name="사각형: 둥근 모서리 1"/>
          <p:cNvSpPr/>
          <p:nvPr/>
        </p:nvSpPr>
        <p:spPr>
          <a:xfrm>
            <a:off x="226956" y="899749"/>
            <a:ext cx="6404088" cy="14835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>
            <a:noAutofit/>
          </a:bodyPr>
          <a:lstStyle/>
          <a:p>
            <a:pPr defTabSz="514356" eaLnBrk="0"/>
            <a:r>
              <a:rPr lang="ko-KR" altLang="en-US" sz="1688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en-US" sz="169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과제명</a:t>
            </a:r>
            <a:r>
              <a:rPr lang="en-US" altLang="ko-KR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688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한글</a:t>
            </a:r>
            <a:r>
              <a:rPr lang="en-US" altLang="ko-KR" sz="1688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) : </a:t>
            </a:r>
            <a:r>
              <a:rPr lang="ko-KR" altLang="en-US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차세대 지능형 교통시스템을 위한 </a:t>
            </a:r>
            <a:r>
              <a:rPr lang="en-US" altLang="ko-KR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WAVE </a:t>
            </a:r>
            <a:r>
              <a:rPr lang="ko-KR" altLang="en-US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구현</a:t>
            </a:r>
            <a:endParaRPr lang="en-US" altLang="ko-KR" sz="1688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14356" eaLnBrk="0"/>
            <a:r>
              <a:rPr lang="ko-KR" altLang="en-US" sz="1688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 과제명</a:t>
            </a:r>
            <a:r>
              <a:rPr lang="en-US" altLang="ko-KR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영문</a:t>
            </a:r>
            <a:r>
              <a:rPr lang="en-US" altLang="ko-KR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 : Implementation</a:t>
            </a:r>
            <a:r>
              <a:rPr lang="ko-KR" altLang="en-US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of</a:t>
            </a:r>
            <a:r>
              <a:rPr lang="ko-KR" altLang="en-US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88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WAVE for C-ITS</a:t>
            </a:r>
          </a:p>
          <a:p>
            <a:pPr defTabSz="514356" eaLnBrk="0"/>
            <a:endParaRPr lang="en-US" altLang="ko-KR" sz="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14356" eaLnBrk="0"/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소속전공</a:t>
            </a:r>
            <a:r>
              <a:rPr lang="en-US" altLang="ko-KR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35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컴퓨터공학부     팀 </a:t>
            </a:r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명</a:t>
            </a:r>
            <a:r>
              <a:rPr lang="en-US" altLang="ko-KR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통합네트워크보안 연구실</a:t>
            </a:r>
            <a:endParaRPr lang="en-US" altLang="ko-KR" sz="135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14356" eaLnBrk="0"/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지도교수</a:t>
            </a:r>
            <a:r>
              <a:rPr lang="en-US" altLang="ko-KR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350">
                <a:solidFill>
                  <a:schemeClr val="tx1"/>
                </a:solidFill>
                <a:latin typeface="맑은 고딕" charset="0"/>
                <a:ea typeface="맑은 고딕" charset="0"/>
              </a:rPr>
              <a:t>오수현            참여학생</a:t>
            </a:r>
            <a:r>
              <a:rPr lang="en-US" altLang="ko-KR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임성식</a:t>
            </a:r>
            <a:r>
              <a:rPr lang="en-US" altLang="ko-KR" sz="135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350">
                <a:solidFill>
                  <a:schemeClr val="tx1"/>
                </a:solidFill>
                <a:latin typeface="맑은 고딕" charset="0"/>
                <a:ea typeface="맑은 고딕" charset="0"/>
              </a:rPr>
              <a:t>김동우</a:t>
            </a:r>
            <a:r>
              <a:rPr lang="en-US" altLang="ko-KR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김서연</a:t>
            </a:r>
            <a:r>
              <a:rPr lang="en-US" altLang="ko-KR" sz="135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35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팜반두</a:t>
            </a:r>
            <a:endParaRPr lang="ko-KR" altLang="en-US" sz="135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95" y="552174"/>
            <a:ext cx="1170043" cy="34043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56B315-7FE3-4E75-9262-5A832289D92F}"/>
              </a:ext>
            </a:extLst>
          </p:cNvPr>
          <p:cNvSpPr/>
          <p:nvPr/>
        </p:nvSpPr>
        <p:spPr>
          <a:xfrm>
            <a:off x="1559933" y="102669"/>
            <a:ext cx="3738134" cy="566500"/>
          </a:xfrm>
          <a:prstGeom prst="roundRect">
            <a:avLst/>
          </a:prstGeom>
          <a:ln w="127000" cmpd="sng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25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AI·SW </a:t>
            </a:r>
            <a:r>
              <a:rPr lang="ko-KR" altLang="en-US" sz="2025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졸업작품 경진대회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7422BB9F-737B-4DCE-9665-F4DDD4B064F3}"/>
              </a:ext>
            </a:extLst>
          </p:cNvPr>
          <p:cNvSpPr/>
          <p:nvPr/>
        </p:nvSpPr>
        <p:spPr>
          <a:xfrm>
            <a:off x="279410" y="2547953"/>
            <a:ext cx="1621110" cy="31075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accent5">
                    <a:lumMod val="50000"/>
                  </a:schemeClr>
                </a:solidFill>
              </a:rPr>
              <a:t>작품개요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8DD562-B14F-4696-831B-407595072E87}"/>
              </a:ext>
            </a:extLst>
          </p:cNvPr>
          <p:cNvSpPr/>
          <p:nvPr/>
        </p:nvSpPr>
        <p:spPr>
          <a:xfrm>
            <a:off x="153874" y="2945111"/>
            <a:ext cx="6404088" cy="1201897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   자율주행차의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기술 수준이 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운전자 중심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주행에서 시스템 중심의 주행으로 넘어가면서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운전자     </a:t>
            </a:r>
            <a:endParaRPr lang="en-US" altLang="ko-KR" sz="1100" kern="0" spc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 개입이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필요 없는 완전한 자율주행차가 개발 중이다</a:t>
            </a:r>
            <a:r>
              <a:rPr lang="en-US" altLang="ko-KR" sz="1100" kern="0" spc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100" kern="0">
                <a:solidFill>
                  <a:srgbClr val="000000"/>
                </a:solidFill>
                <a:latin typeface="+mn-ea"/>
              </a:rPr>
              <a:t>국내에서는 차세대 지능형 교통시스템</a:t>
            </a:r>
            <a:r>
              <a:rPr lang="en-US" altLang="ko-KR" sz="1100" kern="0">
                <a:solidFill>
                  <a:srgbClr val="000000"/>
                </a:solidFill>
                <a:latin typeface="+mn-ea"/>
              </a:rPr>
              <a:t>(C-</a:t>
            </a:r>
          </a:p>
          <a:p>
            <a:r>
              <a:rPr lang="en-US" altLang="ko-KR" sz="1100" kern="0">
                <a:solidFill>
                  <a:srgbClr val="000000"/>
                </a:solidFill>
                <a:latin typeface="+mn-ea"/>
              </a:rPr>
              <a:t> ITS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100" kern="0" dirty="0">
                <a:solidFill>
                  <a:srgbClr val="000000"/>
                </a:solidFill>
                <a:latin typeface="+mn-ea"/>
              </a:rPr>
              <a:t>의 시범사업이 종료되고 본격적인 구축 사업이 진행되고 있다</a:t>
            </a:r>
            <a:r>
              <a:rPr lang="en-US" altLang="ko-KR" sz="1100" kern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100" kern="0" spc="-100">
                <a:solidFill>
                  <a:srgbClr val="000000"/>
                </a:solidFill>
                <a:effectLst/>
                <a:latin typeface="+mn-ea"/>
              </a:rPr>
              <a:t>   본 프로젝트에서는 </a:t>
            </a:r>
            <a:r>
              <a:rPr lang="en-US" altLang="ko-KR" sz="1100" kern="0" spc="-100">
                <a:solidFill>
                  <a:srgbClr val="000000"/>
                </a:solidFill>
                <a:effectLst/>
                <a:latin typeface="+mn-ea"/>
              </a:rPr>
              <a:t>C-ITS </a:t>
            </a:r>
            <a:r>
              <a:rPr lang="ko-KR" altLang="en-US" sz="1100" kern="0" spc="-100">
                <a:solidFill>
                  <a:srgbClr val="000000"/>
                </a:solidFill>
                <a:effectLst/>
                <a:latin typeface="+mn-ea"/>
              </a:rPr>
              <a:t>구축에 있어서 필수적인 기술인 </a:t>
            </a:r>
            <a:r>
              <a:rPr lang="en-US" altLang="ko-KR" sz="1100" kern="0" spc="-100">
                <a:solidFill>
                  <a:srgbClr val="000000"/>
                </a:solidFill>
                <a:effectLst/>
                <a:latin typeface="+mn-ea"/>
              </a:rPr>
              <a:t>V2X </a:t>
            </a:r>
            <a:r>
              <a:rPr lang="en-US" altLang="ko-KR" sz="1100" kern="0" spc="-100">
                <a:solidFill>
                  <a:srgbClr val="000000"/>
                </a:solidFill>
                <a:latin typeface="+mn-ea"/>
              </a:rPr>
              <a:t>(Vehicle to Everything) </a:t>
            </a:r>
            <a:r>
              <a:rPr lang="ko-KR" altLang="en-US" sz="1100" kern="0" spc="-100">
                <a:solidFill>
                  <a:srgbClr val="000000"/>
                </a:solidFill>
                <a:effectLst/>
                <a:latin typeface="+mn-ea"/>
              </a:rPr>
              <a:t>통신 기술 중 하나인</a:t>
            </a:r>
            <a:endParaRPr lang="en-US" altLang="ko-KR" sz="1100" kern="0" spc="-10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sz="1100" kern="0" spc="-10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100" kern="0" spc="-10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100" kern="0" spc="-100" dirty="0">
                <a:solidFill>
                  <a:srgbClr val="000000"/>
                </a:solidFill>
                <a:effectLst/>
                <a:latin typeface="+mn-ea"/>
              </a:rPr>
              <a:t>WAVE </a:t>
            </a:r>
            <a:r>
              <a:rPr lang="ko-KR" altLang="en-US" sz="1100" kern="0" spc="-100" dirty="0">
                <a:solidFill>
                  <a:srgbClr val="000000"/>
                </a:solidFill>
                <a:effectLst/>
                <a:latin typeface="+mn-ea"/>
              </a:rPr>
              <a:t>프로토콜을 구현하여 </a:t>
            </a:r>
            <a:r>
              <a:rPr lang="en-US" altLang="ko-KR" sz="1100" kern="0" spc="-100" dirty="0">
                <a:solidFill>
                  <a:srgbClr val="000000"/>
                </a:solidFill>
                <a:effectLst/>
                <a:latin typeface="+mn-ea"/>
              </a:rPr>
              <a:t>C-ITS </a:t>
            </a:r>
            <a:r>
              <a:rPr lang="ko-KR" altLang="en-US" sz="1100" kern="0" spc="-100" dirty="0">
                <a:solidFill>
                  <a:srgbClr val="000000"/>
                </a:solidFill>
                <a:effectLst/>
                <a:latin typeface="+mn-ea"/>
              </a:rPr>
              <a:t>환경에 적용하고</a:t>
            </a:r>
            <a:r>
              <a:rPr lang="en-US" altLang="ko-KR" sz="1100" kern="0" spc="-100" dirty="0">
                <a:solidFill>
                  <a:srgbClr val="000000"/>
                </a:solidFill>
                <a:effectLst/>
                <a:latin typeface="+mn-ea"/>
              </a:rPr>
              <a:t>, C-ITS </a:t>
            </a:r>
            <a:r>
              <a:rPr lang="ko-KR" altLang="en-US" sz="1100" kern="0" spc="-100" dirty="0">
                <a:solidFill>
                  <a:srgbClr val="000000"/>
                </a:solidFill>
                <a:effectLst/>
                <a:latin typeface="+mn-ea"/>
              </a:rPr>
              <a:t>및 </a:t>
            </a:r>
            <a:r>
              <a:rPr lang="en-US" altLang="ko-KR" sz="1100" kern="0" spc="-100" dirty="0">
                <a:solidFill>
                  <a:srgbClr val="000000"/>
                </a:solidFill>
                <a:effectLst/>
                <a:latin typeface="+mn-ea"/>
              </a:rPr>
              <a:t>V2X </a:t>
            </a:r>
            <a:r>
              <a:rPr lang="ko-KR" altLang="en-US" sz="1100" kern="0" spc="-100" dirty="0">
                <a:solidFill>
                  <a:srgbClr val="000000"/>
                </a:solidFill>
                <a:effectLst/>
                <a:latin typeface="+mn-ea"/>
              </a:rPr>
              <a:t>통신 기술 발전에 기여한다</a:t>
            </a:r>
            <a:r>
              <a:rPr lang="en-US" altLang="ko-KR" sz="1100" kern="0" spc="-10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FD613790-B53B-4D51-9F40-A2C421F11B5D}"/>
              </a:ext>
            </a:extLst>
          </p:cNvPr>
          <p:cNvSpPr/>
          <p:nvPr/>
        </p:nvSpPr>
        <p:spPr>
          <a:xfrm>
            <a:off x="231431" y="4295496"/>
            <a:ext cx="1621110" cy="31075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accent5">
                    <a:lumMod val="50000"/>
                  </a:schemeClr>
                </a:solidFill>
              </a:rPr>
              <a:t>설계세부내용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5FBB31B-E4BA-4F7B-9FEB-0487E2ABBC35}"/>
              </a:ext>
            </a:extLst>
          </p:cNvPr>
          <p:cNvSpPr/>
          <p:nvPr/>
        </p:nvSpPr>
        <p:spPr>
          <a:xfrm>
            <a:off x="127000" y="4679950"/>
            <a:ext cx="6386838" cy="2933161"/>
          </a:xfrm>
          <a:prstGeom prst="roundRect">
            <a:avLst>
              <a:gd name="adj" fmla="val 705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0734" indent="-160734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WAVE 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프로토콜 구현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패킷 프로그래밍 및 무선랜을 이용한 통신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, 7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종류의 메시지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)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차세대 지능형 교통시스템 기반의 모의 시스템 구축</a:t>
            </a:r>
            <a:endParaRPr lang="en-US" altLang="ko-KR" sz="1100" dirty="0">
              <a:solidFill>
                <a:srgbClr val="EBE3E0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Raspberry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Pi 4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 기반 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RSU 2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개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신호등 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1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개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정보수집장치 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1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개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) 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및 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OBU 3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개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일반 차량 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2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대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긴급 차량 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1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대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) 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제작 및 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WAVE 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프로토콜 적용</a:t>
            </a:r>
            <a:endParaRPr lang="en-US" altLang="ko-KR" sz="1100" dirty="0">
              <a:solidFill>
                <a:srgbClr val="EBE3E0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차량 주행 기능 중 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GPS 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정보수집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,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 라인 </a:t>
            </a:r>
            <a:r>
              <a:rPr lang="ko-KR" altLang="en-US" sz="1100" dirty="0" err="1">
                <a:solidFill>
                  <a:srgbClr val="EBE3E0"/>
                </a:solidFill>
                <a:latin typeface="+mn-ea"/>
              </a:rPr>
              <a:t>트레이싱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 및 초음파 센서를 통한 거리 조절 기능 구현</a:t>
            </a:r>
            <a:endParaRPr lang="en-US" altLang="ko-KR" sz="1100" dirty="0">
              <a:solidFill>
                <a:srgbClr val="EBE3E0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신호등에서는 상황에 따른 신호 제어 기능 및 차단기 작동 기능 구현</a:t>
            </a:r>
            <a:endParaRPr lang="en-US" altLang="ko-KR" sz="1100" dirty="0">
              <a:solidFill>
                <a:srgbClr val="EBE3E0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정보수집장치는 카메라를 통해 정보를 수집하고</a:t>
            </a:r>
            <a:r>
              <a:rPr lang="en-US" altLang="ko-KR" sz="1100">
                <a:solidFill>
                  <a:srgbClr val="EBE3E0"/>
                </a:solidFill>
                <a:latin typeface="+mn-ea"/>
              </a:rPr>
              <a:t>, </a:t>
            </a:r>
            <a:r>
              <a:rPr lang="ko-KR" altLang="en-US" sz="1100">
                <a:solidFill>
                  <a:srgbClr val="EBE3E0"/>
                </a:solidFill>
                <a:latin typeface="+mn-ea"/>
              </a:rPr>
              <a:t>사물 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인식 및 상황에 해당하는 메시지 전송</a:t>
            </a:r>
            <a:endParaRPr lang="en-US" altLang="ko-KR" sz="1100" dirty="0">
              <a:solidFill>
                <a:srgbClr val="EBE3E0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V2X 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보안인증체계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(SCMS)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를 기반으로 차량용 인증서 생성 및 인증서를 이용한 통신 구현</a:t>
            </a:r>
            <a:endParaRPr lang="en-US" altLang="ko-KR" sz="1100" dirty="0">
              <a:solidFill>
                <a:srgbClr val="EBE3E0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설정한 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개의 시나리오에 대해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해당하는 메시지 전송 및 상황 인식할 수 있도록 구현</a:t>
            </a:r>
            <a:br>
              <a:rPr lang="en-US" altLang="ko-KR" sz="1100" dirty="0">
                <a:solidFill>
                  <a:srgbClr val="EBE3E0"/>
                </a:solidFill>
                <a:latin typeface="+mn-ea"/>
              </a:rPr>
            </a:b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또한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인증서를 통한 메시지 서명 및 검증 기능을 구현하고</a:t>
            </a:r>
            <a:r>
              <a:rPr lang="en-US" altLang="ko-KR" sz="1100" dirty="0">
                <a:solidFill>
                  <a:srgbClr val="EBE3E0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rgbClr val="EBE3E0"/>
                </a:solidFill>
                <a:latin typeface="+mn-ea"/>
              </a:rPr>
              <a:t>공격자 시나리오를 설정하여 공격 상황에 대한 보안 기능 구현</a:t>
            </a:r>
            <a:endParaRPr lang="en-US" altLang="ko-KR" sz="1100" dirty="0">
              <a:solidFill>
                <a:srgbClr val="EBE3E0"/>
              </a:solidFill>
              <a:latin typeface="+mn-ea"/>
            </a:endParaRP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388AC561-EA96-4AD5-9D02-2FA3581FDD22}"/>
              </a:ext>
            </a:extLst>
          </p:cNvPr>
          <p:cNvSpPr/>
          <p:nvPr/>
        </p:nvSpPr>
        <p:spPr>
          <a:xfrm>
            <a:off x="277243" y="7759068"/>
            <a:ext cx="1621110" cy="31075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b="1" dirty="0">
                <a:solidFill>
                  <a:schemeClr val="accent5">
                    <a:lumMod val="50000"/>
                  </a:schemeClr>
                </a:solidFill>
              </a:rPr>
              <a:t>결과 및 기대효과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7393F1C-ACF8-4328-BEDF-0E503CC343C6}"/>
              </a:ext>
            </a:extLst>
          </p:cNvPr>
          <p:cNvSpPr/>
          <p:nvPr/>
        </p:nvSpPr>
        <p:spPr>
          <a:xfrm>
            <a:off x="153874" y="8152876"/>
            <a:ext cx="6404088" cy="1455944"/>
          </a:xfrm>
          <a:prstGeom prst="roundRect">
            <a:avLst>
              <a:gd name="adj" fmla="val 135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kern="0">
                <a:solidFill>
                  <a:srgbClr val="000000"/>
                </a:solidFill>
                <a:latin typeface="+mn-ea"/>
              </a:rPr>
              <a:t>   본 </a:t>
            </a:r>
            <a:r>
              <a:rPr lang="ko-KR" altLang="en-US" sz="1100" kern="0" dirty="0">
                <a:solidFill>
                  <a:srgbClr val="000000"/>
                </a:solidFill>
                <a:latin typeface="+mn-ea"/>
              </a:rPr>
              <a:t>프로젝트에서는 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V2X </a:t>
            </a:r>
            <a:r>
              <a:rPr lang="ko-KR" altLang="en-US" sz="1100" kern="0" dirty="0">
                <a:solidFill>
                  <a:srgbClr val="000000"/>
                </a:solidFill>
                <a:latin typeface="+mn-ea"/>
              </a:rPr>
              <a:t>통신 기술 중 하나인 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WAVE</a:t>
            </a:r>
            <a:r>
              <a:rPr lang="ko-KR" altLang="en-US" sz="1100" kern="0" dirty="0">
                <a:solidFill>
                  <a:srgbClr val="000000"/>
                </a:solidFill>
                <a:latin typeface="+mn-ea"/>
              </a:rPr>
              <a:t>를 분석하고 구현하여 모의 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C-ITS </a:t>
            </a:r>
            <a:r>
              <a:rPr lang="ko-KR" altLang="en-US" sz="1100" kern="0">
                <a:solidFill>
                  <a:srgbClr val="000000"/>
                </a:solidFill>
                <a:latin typeface="+mn-ea"/>
              </a:rPr>
              <a:t>환경에  </a:t>
            </a:r>
            <a:endParaRPr lang="en-US" altLang="ko-KR" sz="1100" ker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100" ker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kern="0">
                <a:solidFill>
                  <a:srgbClr val="000000"/>
                </a:solidFill>
                <a:latin typeface="+mn-ea"/>
              </a:rPr>
              <a:t>적용하였다</a:t>
            </a:r>
            <a:r>
              <a:rPr lang="en-US" altLang="ko-KR" sz="1100" kern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100" kern="0">
                <a:solidFill>
                  <a:srgbClr val="000000"/>
                </a:solidFill>
                <a:latin typeface="+mn-ea"/>
              </a:rPr>
              <a:t>모의 </a:t>
            </a:r>
            <a:r>
              <a:rPr lang="ko-KR" altLang="en-US" sz="1100" kern="0" dirty="0">
                <a:solidFill>
                  <a:srgbClr val="000000"/>
                </a:solidFill>
                <a:latin typeface="+mn-ea"/>
              </a:rPr>
              <a:t>차량 및 도로 주변 </a:t>
            </a:r>
            <a:r>
              <a:rPr lang="ko-KR" altLang="en-US" sz="1100" kern="0">
                <a:solidFill>
                  <a:srgbClr val="000000"/>
                </a:solidFill>
                <a:latin typeface="+mn-ea"/>
              </a:rPr>
              <a:t>인프라를 통한 모의 환경을 구현하였고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100" kern="0" dirty="0">
                <a:solidFill>
                  <a:srgbClr val="000000"/>
                </a:solidFill>
                <a:latin typeface="+mn-ea"/>
              </a:rPr>
              <a:t>구현한 </a:t>
            </a:r>
            <a:r>
              <a:rPr lang="ko-KR" altLang="en-US" sz="1100" kern="0">
                <a:solidFill>
                  <a:srgbClr val="000000"/>
                </a:solidFill>
                <a:latin typeface="+mn-ea"/>
              </a:rPr>
              <a:t>요소들은  </a:t>
            </a:r>
            <a:endParaRPr lang="en-US" altLang="ko-KR" sz="1100" ker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100" kern="0">
                <a:solidFill>
                  <a:srgbClr val="000000"/>
                </a:solidFill>
                <a:latin typeface="+mn-ea"/>
              </a:rPr>
              <a:t>  WAVE</a:t>
            </a:r>
            <a:r>
              <a:rPr lang="ko-KR" altLang="en-US" sz="1100" ker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100" kern="0" dirty="0">
                <a:solidFill>
                  <a:srgbClr val="000000"/>
                </a:solidFill>
                <a:latin typeface="+mn-ea"/>
              </a:rPr>
              <a:t>프로토콜을 이용하여 효과적인 통신이 가능하다</a:t>
            </a:r>
            <a:r>
              <a:rPr lang="en-US" altLang="ko-KR" sz="1100" kern="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r>
              <a:rPr lang="ko-KR" altLang="en-US" sz="1100" kern="0" spc="0">
                <a:solidFill>
                  <a:srgbClr val="000000"/>
                </a:solidFill>
                <a:effectLst/>
                <a:latin typeface="+mn-ea"/>
              </a:rPr>
              <a:t>   국내</a:t>
            </a:r>
            <a:r>
              <a:rPr lang="en-US" altLang="ko-KR" sz="1100" kern="0" spc="-100" dirty="0">
                <a:solidFill>
                  <a:srgbClr val="000000"/>
                </a:solidFill>
                <a:effectLst/>
                <a:latin typeface="+mn-ea"/>
              </a:rPr>
              <a:t>·</a:t>
            </a:r>
            <a:r>
              <a:rPr lang="ko-KR" altLang="en-US" sz="1100" kern="0" spc="-100" dirty="0">
                <a:solidFill>
                  <a:srgbClr val="000000"/>
                </a:solidFill>
                <a:effectLst/>
                <a:latin typeface="+mn-ea"/>
              </a:rPr>
              <a:t>외 에서 </a:t>
            </a:r>
            <a:r>
              <a:rPr lang="en-US" altLang="ko-KR" sz="1100" kern="0" spc="-100" dirty="0">
                <a:solidFill>
                  <a:srgbClr val="000000"/>
                </a:solidFill>
                <a:latin typeface="+mn-ea"/>
              </a:rPr>
              <a:t>C-ITS </a:t>
            </a:r>
            <a:r>
              <a:rPr lang="ko-KR" altLang="en-US" sz="1100" kern="0" spc="-100" dirty="0">
                <a:solidFill>
                  <a:srgbClr val="000000"/>
                </a:solidFill>
                <a:latin typeface="+mn-ea"/>
              </a:rPr>
              <a:t>구축 사업이 활발히 진행중인 가운데</a:t>
            </a:r>
            <a:r>
              <a:rPr lang="en-US" altLang="ko-KR" sz="1100" kern="0" spc="-100" dirty="0">
                <a:solidFill>
                  <a:srgbClr val="000000"/>
                </a:solidFill>
                <a:latin typeface="+mn-ea"/>
              </a:rPr>
              <a:t>, V2X </a:t>
            </a:r>
            <a:r>
              <a:rPr lang="ko-KR" altLang="en-US" sz="1100" kern="0" spc="-100" dirty="0">
                <a:solidFill>
                  <a:srgbClr val="000000"/>
                </a:solidFill>
                <a:latin typeface="+mn-ea"/>
              </a:rPr>
              <a:t>통신 기술 중 하나인 </a:t>
            </a:r>
            <a:r>
              <a:rPr lang="en-US" altLang="ko-KR" sz="1100" kern="0" spc="-100" dirty="0">
                <a:solidFill>
                  <a:srgbClr val="000000"/>
                </a:solidFill>
                <a:latin typeface="+mn-ea"/>
              </a:rPr>
              <a:t>WAVE</a:t>
            </a:r>
            <a:r>
              <a:rPr lang="ko-KR" altLang="en-US" sz="1100" kern="0" spc="-100" dirty="0">
                <a:solidFill>
                  <a:srgbClr val="000000"/>
                </a:solidFill>
                <a:latin typeface="+mn-ea"/>
              </a:rPr>
              <a:t>를 구현 및 </a:t>
            </a:r>
            <a:r>
              <a:rPr lang="ko-KR" altLang="en-US" sz="1100" kern="0" spc="-100">
                <a:solidFill>
                  <a:srgbClr val="000000"/>
                </a:solidFill>
                <a:latin typeface="+mn-ea"/>
              </a:rPr>
              <a:t>모의 </a:t>
            </a:r>
            <a:endParaRPr lang="en-US" altLang="ko-KR" sz="1100" kern="0" spc="-10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100" kern="0" spc="-10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kern="0" spc="-100">
                <a:solidFill>
                  <a:srgbClr val="000000"/>
                </a:solidFill>
                <a:latin typeface="+mn-ea"/>
              </a:rPr>
              <a:t>환경에 적용하여</a:t>
            </a:r>
            <a:r>
              <a:rPr lang="en-US" altLang="ko-KR" sz="1100" kern="0" spc="-10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100" kern="0" spc="-100" dirty="0">
                <a:solidFill>
                  <a:srgbClr val="000000"/>
                </a:solidFill>
                <a:latin typeface="+mn-ea"/>
              </a:rPr>
              <a:t>안전하고 효율적인 지능형 교통시스템 구축에 이바지한다</a:t>
            </a:r>
            <a:r>
              <a:rPr lang="en-US" altLang="ko-KR" sz="1100" kern="0" spc="-1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100" kern="0" spc="-100" dirty="0">
                <a:solidFill>
                  <a:srgbClr val="000000"/>
                </a:solidFill>
                <a:latin typeface="+mn-ea"/>
              </a:rPr>
              <a:t>또한</a:t>
            </a:r>
            <a:r>
              <a:rPr lang="en-US" altLang="ko-KR" sz="1100" kern="0" spc="-1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100" kern="0" spc="-100" dirty="0">
                <a:solidFill>
                  <a:srgbClr val="000000"/>
                </a:solidFill>
                <a:latin typeface="+mn-ea"/>
              </a:rPr>
              <a:t>향후 </a:t>
            </a:r>
            <a:r>
              <a:rPr lang="en-US" altLang="ko-KR" sz="1100" kern="0" spc="-100" dirty="0">
                <a:solidFill>
                  <a:srgbClr val="000000"/>
                </a:solidFill>
                <a:latin typeface="+mn-ea"/>
              </a:rPr>
              <a:t>WAVE</a:t>
            </a:r>
            <a:r>
              <a:rPr lang="ko-KR" altLang="en-US" sz="1100" kern="0" spc="-100" dirty="0">
                <a:solidFill>
                  <a:srgbClr val="000000"/>
                </a:solidFill>
                <a:latin typeface="+mn-ea"/>
              </a:rPr>
              <a:t>에서 </a:t>
            </a:r>
            <a:r>
              <a:rPr lang="ko-KR" altLang="en-US" sz="1100" kern="0" spc="-100">
                <a:solidFill>
                  <a:srgbClr val="000000"/>
                </a:solidFill>
                <a:latin typeface="+mn-ea"/>
              </a:rPr>
              <a:t>발생할 </a:t>
            </a:r>
            <a:endParaRPr lang="en-US" altLang="ko-KR" sz="1100" kern="0" spc="-10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100" kern="0" spc="-10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kern="0" spc="-100">
                <a:solidFill>
                  <a:srgbClr val="000000"/>
                </a:solidFill>
                <a:latin typeface="+mn-ea"/>
              </a:rPr>
              <a:t>수 </a:t>
            </a:r>
            <a:r>
              <a:rPr lang="ko-KR" altLang="en-US" sz="1100" kern="0" spc="-100" dirty="0">
                <a:solidFill>
                  <a:srgbClr val="000000"/>
                </a:solidFill>
                <a:latin typeface="+mn-ea"/>
              </a:rPr>
              <a:t>있는 보안 문제를 확인하고 개선하기 위한 기초 연구가 될 것이며</a:t>
            </a:r>
            <a:r>
              <a:rPr lang="en-US" altLang="ko-KR" sz="1100" kern="0" spc="-1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100" kern="0" spc="-100">
                <a:solidFill>
                  <a:srgbClr val="000000"/>
                </a:solidFill>
                <a:latin typeface="+mn-ea"/>
              </a:rPr>
              <a:t>이는 </a:t>
            </a:r>
            <a:r>
              <a:rPr lang="en-US" altLang="ko-KR" sz="1100" kern="0" spc="-100">
                <a:solidFill>
                  <a:srgbClr val="000000"/>
                </a:solidFill>
                <a:latin typeface="+mn-ea"/>
              </a:rPr>
              <a:t>WAVE </a:t>
            </a:r>
            <a:r>
              <a:rPr lang="ko-KR" altLang="en-US" sz="1100" kern="0" spc="-100" dirty="0">
                <a:solidFill>
                  <a:srgbClr val="000000"/>
                </a:solidFill>
                <a:latin typeface="+mn-ea"/>
              </a:rPr>
              <a:t>뿐만 아니라 </a:t>
            </a:r>
            <a:r>
              <a:rPr lang="en-US" altLang="ko-KR" sz="1100" kern="0" spc="-100" dirty="0">
                <a:solidFill>
                  <a:srgbClr val="000000"/>
                </a:solidFill>
                <a:latin typeface="+mn-ea"/>
              </a:rPr>
              <a:t>C-V2X </a:t>
            </a:r>
            <a:r>
              <a:rPr lang="ko-KR" altLang="en-US" sz="1100" kern="0" spc="-100">
                <a:solidFill>
                  <a:srgbClr val="000000"/>
                </a:solidFill>
                <a:latin typeface="+mn-ea"/>
              </a:rPr>
              <a:t>관련 </a:t>
            </a:r>
            <a:endParaRPr lang="en-US" altLang="ko-KR" sz="1100" kern="0" spc="-10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100" kern="0" spc="-10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kern="0" spc="-100">
                <a:solidFill>
                  <a:srgbClr val="000000"/>
                </a:solidFill>
                <a:latin typeface="+mn-ea"/>
              </a:rPr>
              <a:t>연구를 위한 </a:t>
            </a:r>
            <a:r>
              <a:rPr lang="ko-KR" altLang="en-US" sz="1100" kern="0" spc="-100" dirty="0">
                <a:solidFill>
                  <a:srgbClr val="000000"/>
                </a:solidFill>
                <a:latin typeface="+mn-ea"/>
              </a:rPr>
              <a:t>발판이 될 것으로 기대된다</a:t>
            </a:r>
            <a:r>
              <a:rPr lang="en-US" altLang="ko-KR" sz="1100" kern="0" spc="-100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11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1372BB-D6E0-454C-997C-9917CEA485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" y="10056827"/>
            <a:ext cx="2313719" cy="2638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825B7D-AE30-4CA5-AF43-8CA447FED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095" y="9770017"/>
            <a:ext cx="471898" cy="549202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8EE86E-3011-4993-9D50-E30A365ACA38}"/>
              </a:ext>
            </a:extLst>
          </p:cNvPr>
          <p:cNvSpPr/>
          <p:nvPr/>
        </p:nvSpPr>
        <p:spPr>
          <a:xfrm>
            <a:off x="66936" y="4696160"/>
            <a:ext cx="4078344" cy="29093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0734" indent="-160734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WAVE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프로토콜 구현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패킷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프로그래밍 및 무선랜을 이용한 통신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, 7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종류의 메시지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차세대 지능형 교통시스템 기반의 모의 시스템 구축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Raspberry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Pi 4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기반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RSU 2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신호등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정보수집장치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및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  OBU 3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일반 차량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대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긴급 차량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대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제작과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WAVE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프로토콜 적용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차량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주행 기능 중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GPS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정보수집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라인 </a:t>
            </a:r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트레이싱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및 초음파 센서를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통한 거리 조절 기능 구현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신호등의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상황에 따른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신호 제어 및 차단기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기능 구현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카메라를 통한 정보수집장치의 정보 수집 및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사물 인식을 통한 상황별 적합한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메시지 전송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V2X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보안인증체계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(SCMS)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를 기반으로 한 차량용 인증서 등 보안 인증서 생성 및 인증서를 이용한 메시지 통신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구현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설정한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개의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시나리오에 대해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인증서를 통한 서명 및 검증 기능을 구현하고 적합한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메시지 전송 및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상황 인식 구현</a:t>
            </a:r>
            <a:endParaRPr lang="en-US" altLang="ko-KR" sz="1000">
              <a:solidFill>
                <a:schemeClr val="tx1"/>
              </a:solidFill>
              <a:latin typeface="+mn-ea"/>
            </a:endParaRPr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공격자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시나리오를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설정하여 각 시나리오별 공격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상황에 대한 보안 기능 구현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A66786-577A-4E87-B9F0-9463A738E5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3879589" y="4189888"/>
            <a:ext cx="2776780" cy="2781939"/>
          </a:xfrm>
          <a:prstGeom prst="roundRect">
            <a:avLst>
              <a:gd name="adj" fmla="val 410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9EF393-6CCE-4F3C-A254-985A513C4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938" y="7007976"/>
            <a:ext cx="2763431" cy="1096127"/>
          </a:xfrm>
          <a:prstGeom prst="roundRect">
            <a:avLst>
              <a:gd name="adj" fmla="val 933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6992299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805838_TF67347921.potx" id="{9AFBC19A-10A6-4B13-AFDD-5B0E2B5B9488}" vid="{1F0A8216-F0AF-4D8D-8BEF-BDC8151734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C17B96-44E1-4D27-8275-49488FA5EBD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보기 디자인</Template>
  <TotalTime>0</TotalTime>
  <Words>504</Words>
  <Application>Microsoft Office PowerPoint</Application>
  <PresentationFormat>A4 용지(210x297mm)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Century Schoolbook</vt:lpstr>
      <vt:lpstr>Wingdings 2</vt:lpstr>
      <vt:lpstr>보기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2020-07-02T08:38:16Z</dcterms:created>
  <dcterms:modified xsi:type="dcterms:W3CDTF">2022-11-21T06:43:09Z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