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embeddedFontLst>
    <p:embeddedFont>
      <p:font typeface="Century Gothic"/>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jl7UjFz1Mqdwuejdb1TCjyXu1j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CenturyGothic-bold.fntdata"/><Relationship Id="rId12" Type="http://schemas.openxmlformats.org/officeDocument/2006/relationships/slide" Target="slides/slide8.xml"/><Relationship Id="rId34" Type="http://schemas.openxmlformats.org/officeDocument/2006/relationships/font" Target="fonts/CenturyGothic-regular.fntdata"/><Relationship Id="rId15" Type="http://schemas.openxmlformats.org/officeDocument/2006/relationships/slide" Target="slides/slide11.xml"/><Relationship Id="rId37" Type="http://schemas.openxmlformats.org/officeDocument/2006/relationships/font" Target="fonts/CenturyGothic-boldItalic.fntdata"/><Relationship Id="rId14" Type="http://schemas.openxmlformats.org/officeDocument/2006/relationships/slide" Target="slides/slide10.xml"/><Relationship Id="rId36" Type="http://schemas.openxmlformats.org/officeDocument/2006/relationships/font" Target="fonts/CenturyGothic-italic.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6f1f486af5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6f1f486af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6f1f486af5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6f1f486af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6f1f486af5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6f1f486af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6f1f486af5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6f1f486af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6f1f486af5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6f1f486af5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6f1f486af5_1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6f1f486af5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6f1f486af5_1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6f1f486af5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6f26c1b427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6f26c1b42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6f1f486af5_1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6f1f486af5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6f1f486af5_1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6f1f486af5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6f1f486af5_1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6f1f486af5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6f1f486af5_1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6f1f486af5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6f1f486af5_1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6f1f486af5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6f1f486af5_1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6f1f486af5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6f1f486af5_1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6f1f486af5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6f26c1b427_4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6f26c1b427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6f26c1b427_4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6f26c1b427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6f26c1b427_4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6f26c1b427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6f26c1b427_4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6f26c1b427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6f26c1b427_4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6f26c1b427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6d4a1aaaba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6d4a1aaab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6f1f486af5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6f1f486af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9"/>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9"/>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18"/>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8"/>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8"/>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19"/>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9"/>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19"/>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9"/>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19"/>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0" name="Google Shape;120;p19"/>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20"/>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0"/>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2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21"/>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1"/>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21"/>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1"/>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21"/>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37" name="Google Shape;137;p21"/>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22"/>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2"/>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22"/>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2"/>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23"/>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3"/>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4"/>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1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11"/>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1"/>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12"/>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2"/>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12"/>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13"/>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3"/>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13"/>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13"/>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13"/>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4"/>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16"/>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6"/>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16"/>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17"/>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7"/>
          <p:cNvSpPr/>
          <p:nvPr>
            <p:ph idx="2" type="pic"/>
          </p:nvPr>
        </p:nvSpPr>
        <p:spPr>
          <a:xfrm>
            <a:off x="2589212" y="634965"/>
            <a:ext cx="8915400" cy="3854970"/>
          </a:xfrm>
          <a:prstGeom prst="rect">
            <a:avLst/>
          </a:prstGeom>
          <a:noFill/>
          <a:ln>
            <a:noFill/>
          </a:ln>
        </p:spPr>
      </p:sp>
      <p:sp>
        <p:nvSpPr>
          <p:cNvPr id="99" name="Google Shape;99;p17"/>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7"/>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8"/>
          <p:cNvGrpSpPr/>
          <p:nvPr/>
        </p:nvGrpSpPr>
        <p:grpSpPr>
          <a:xfrm>
            <a:off x="1" y="228600"/>
            <a:ext cx="2851516" cy="6638628"/>
            <a:chOff x="2487613" y="285750"/>
            <a:chExt cx="2428875" cy="5654676"/>
          </a:xfrm>
        </p:grpSpPr>
        <p:sp>
          <p:nvSpPr>
            <p:cNvPr id="7" name="Google Shape;7;p8"/>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8"/>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8"/>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8"/>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8"/>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8"/>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8"/>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8"/>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8"/>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8"/>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8"/>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8"/>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8"/>
          <p:cNvGrpSpPr/>
          <p:nvPr/>
        </p:nvGrpSpPr>
        <p:grpSpPr>
          <a:xfrm>
            <a:off x="27221" y="-786"/>
            <a:ext cx="2356674" cy="6854039"/>
            <a:chOff x="6627813" y="194833"/>
            <a:chExt cx="1952625" cy="5678918"/>
          </a:xfrm>
        </p:grpSpPr>
        <p:sp>
          <p:nvSpPr>
            <p:cNvPr id="20" name="Google Shape;20;p8"/>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8"/>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8"/>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8"/>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8"/>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8"/>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8"/>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8"/>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8"/>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8"/>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8"/>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8"/>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8"/>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8"/>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1524000" y="889001"/>
            <a:ext cx="9144000" cy="1295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3600"/>
              <a:buFont typeface="Times New Roman"/>
              <a:buNone/>
            </a:pPr>
            <a:r>
              <a:rPr lang="en-US" sz="3600">
                <a:latin typeface="Times New Roman"/>
                <a:ea typeface="Times New Roman"/>
                <a:cs typeface="Times New Roman"/>
                <a:sym typeface="Times New Roman"/>
              </a:rPr>
              <a:t>Mini Project NLP Chatbot </a:t>
            </a:r>
            <a:br>
              <a:rPr lang="en-US" sz="3600">
                <a:latin typeface="Times New Roman"/>
                <a:ea typeface="Times New Roman"/>
                <a:cs typeface="Times New Roman"/>
                <a:sym typeface="Times New Roman"/>
              </a:rPr>
            </a:br>
            <a:r>
              <a:rPr lang="en-US" sz="3600">
                <a:latin typeface="Times New Roman"/>
                <a:ea typeface="Times New Roman"/>
                <a:cs typeface="Times New Roman"/>
                <a:sym typeface="Times New Roman"/>
              </a:rPr>
              <a:t>PT. Pencari Cinta Sejati</a:t>
            </a:r>
            <a:endParaRPr sz="3600">
              <a:latin typeface="Times New Roman"/>
              <a:ea typeface="Times New Roman"/>
              <a:cs typeface="Times New Roman"/>
              <a:sym typeface="Times New Roman"/>
            </a:endParaRPr>
          </a:p>
        </p:txBody>
      </p:sp>
      <p:sp>
        <p:nvSpPr>
          <p:cNvPr id="165" name="Google Shape;165;p1"/>
          <p:cNvSpPr txBox="1"/>
          <p:nvPr>
            <p:ph idx="1" type="subTitle"/>
          </p:nvPr>
        </p:nvSpPr>
        <p:spPr>
          <a:xfrm>
            <a:off x="2768600" y="2717800"/>
            <a:ext cx="9144000" cy="292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sz="2000">
                <a:solidFill>
                  <a:schemeClr val="dk1"/>
                </a:solidFill>
                <a:latin typeface="Times New Roman"/>
                <a:ea typeface="Times New Roman"/>
                <a:cs typeface="Times New Roman"/>
                <a:sym typeface="Times New Roman"/>
              </a:rPr>
              <a:t>Nama Anggota Kelompok 3 – Kelas Jatayu :</a:t>
            </a:r>
            <a:endParaRPr/>
          </a:p>
          <a:p>
            <a:pPr indent="-457200" lvl="0" marL="457200" rtl="0" algn="l">
              <a:spcBef>
                <a:spcPts val="1000"/>
              </a:spcBef>
              <a:spcAft>
                <a:spcPts val="0"/>
              </a:spcAft>
              <a:buSzPts val="2000"/>
              <a:buAutoNum type="arabicPeriod"/>
            </a:pPr>
            <a:r>
              <a:rPr lang="en-US" sz="2000">
                <a:solidFill>
                  <a:schemeClr val="dk1"/>
                </a:solidFill>
                <a:latin typeface="Times New Roman"/>
                <a:ea typeface="Times New Roman"/>
                <a:cs typeface="Times New Roman"/>
                <a:sym typeface="Times New Roman"/>
              </a:rPr>
              <a:t>Indra Saepudin</a:t>
            </a:r>
            <a:endParaRPr sz="2000">
              <a:solidFill>
                <a:schemeClr val="dk1"/>
              </a:solidFill>
              <a:latin typeface="Times New Roman"/>
              <a:ea typeface="Times New Roman"/>
              <a:cs typeface="Times New Roman"/>
              <a:sym typeface="Times New Roman"/>
            </a:endParaRPr>
          </a:p>
          <a:p>
            <a:pPr indent="-457200" lvl="0" marL="457200" rtl="0" algn="l">
              <a:spcBef>
                <a:spcPts val="1000"/>
              </a:spcBef>
              <a:spcAft>
                <a:spcPts val="0"/>
              </a:spcAft>
              <a:buSzPts val="2000"/>
              <a:buAutoNum type="arabicPeriod"/>
            </a:pPr>
            <a:r>
              <a:rPr lang="en-US" sz="2000">
                <a:solidFill>
                  <a:schemeClr val="dk1"/>
                </a:solidFill>
                <a:latin typeface="Times New Roman"/>
                <a:ea typeface="Times New Roman"/>
                <a:cs typeface="Times New Roman"/>
                <a:sym typeface="Times New Roman"/>
              </a:rPr>
              <a:t>Ramanda Kholisandra</a:t>
            </a:r>
            <a:endParaRPr sz="2000">
              <a:solidFill>
                <a:schemeClr val="dk1"/>
              </a:solidFill>
              <a:latin typeface="Times New Roman"/>
              <a:ea typeface="Times New Roman"/>
              <a:cs typeface="Times New Roman"/>
              <a:sym typeface="Times New Roman"/>
            </a:endParaRPr>
          </a:p>
          <a:p>
            <a:pPr indent="-457200" lvl="0" marL="457200" rtl="0" algn="l">
              <a:spcBef>
                <a:spcPts val="1000"/>
              </a:spcBef>
              <a:spcAft>
                <a:spcPts val="0"/>
              </a:spcAft>
              <a:buSzPts val="2000"/>
              <a:buAutoNum type="arabicPeriod"/>
            </a:pPr>
            <a:r>
              <a:rPr lang="en-US" sz="2000">
                <a:solidFill>
                  <a:schemeClr val="dk1"/>
                </a:solidFill>
                <a:latin typeface="Times New Roman"/>
                <a:ea typeface="Times New Roman"/>
                <a:cs typeface="Times New Roman"/>
                <a:sym typeface="Times New Roman"/>
              </a:rPr>
              <a:t>Izati Nuramadanti</a:t>
            </a:r>
            <a:endParaRPr sz="2000">
              <a:solidFill>
                <a:schemeClr val="dk1"/>
              </a:solidFill>
              <a:latin typeface="Times New Roman"/>
              <a:ea typeface="Times New Roman"/>
              <a:cs typeface="Times New Roman"/>
              <a:sym typeface="Times New Roman"/>
            </a:endParaRPr>
          </a:p>
          <a:p>
            <a:pPr indent="-457200" lvl="0" marL="457200" rtl="0" algn="l">
              <a:spcBef>
                <a:spcPts val="1000"/>
              </a:spcBef>
              <a:spcAft>
                <a:spcPts val="0"/>
              </a:spcAft>
              <a:buSzPts val="2000"/>
              <a:buAutoNum type="arabicPeriod"/>
            </a:pPr>
            <a:r>
              <a:rPr lang="en-US" sz="2000">
                <a:solidFill>
                  <a:schemeClr val="dk1"/>
                </a:solidFill>
                <a:latin typeface="Times New Roman"/>
                <a:ea typeface="Times New Roman"/>
                <a:cs typeface="Times New Roman"/>
                <a:sym typeface="Times New Roman"/>
              </a:rPr>
              <a:t>Bintari</a:t>
            </a:r>
            <a:endParaRPr sz="2000">
              <a:solidFill>
                <a:schemeClr val="dk1"/>
              </a:solidFill>
              <a:latin typeface="Times New Roman"/>
              <a:ea typeface="Times New Roman"/>
              <a:cs typeface="Times New Roman"/>
              <a:sym typeface="Times New Roman"/>
            </a:endParaRPr>
          </a:p>
          <a:p>
            <a:pPr indent="-457200" lvl="0" marL="457200" rtl="0" algn="l">
              <a:spcBef>
                <a:spcPts val="1000"/>
              </a:spcBef>
              <a:spcAft>
                <a:spcPts val="0"/>
              </a:spcAft>
              <a:buSzPts val="2000"/>
              <a:buAutoNum type="arabicPeriod"/>
            </a:pPr>
            <a:r>
              <a:rPr lang="en-US" sz="2000">
                <a:solidFill>
                  <a:schemeClr val="dk1"/>
                </a:solidFill>
                <a:latin typeface="Times New Roman"/>
                <a:ea typeface="Times New Roman"/>
                <a:cs typeface="Times New Roman"/>
                <a:sym typeface="Times New Roman"/>
              </a:rPr>
              <a:t>Inayah Khasnaputri A</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6f1f486af5_1_8"/>
          <p:cNvSpPr txBox="1"/>
          <p:nvPr>
            <p:ph type="title"/>
          </p:nvPr>
        </p:nvSpPr>
        <p:spPr>
          <a:xfrm>
            <a:off x="2705900" y="1043628"/>
            <a:ext cx="8911800" cy="9573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Menyimpan olahan kata kedalam bentuk model</a:t>
            </a:r>
            <a:endParaRPr>
              <a:latin typeface="Times New Roman"/>
              <a:ea typeface="Times New Roman"/>
              <a:cs typeface="Times New Roman"/>
              <a:sym typeface="Times New Roman"/>
            </a:endParaRPr>
          </a:p>
        </p:txBody>
      </p:sp>
      <p:sp>
        <p:nvSpPr>
          <p:cNvPr id="223" name="Google Shape;223;g16f1f486af5_1_8"/>
          <p:cNvSpPr txBox="1"/>
          <p:nvPr>
            <p:ph idx="1" type="body"/>
          </p:nvPr>
        </p:nvSpPr>
        <p:spPr>
          <a:xfrm>
            <a:off x="2589212" y="2133600"/>
            <a:ext cx="8915400" cy="3777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100">
                <a:latin typeface="Times New Roman"/>
                <a:ea typeface="Times New Roman"/>
                <a:cs typeface="Times New Roman"/>
                <a:sym typeface="Times New Roman"/>
              </a:rPr>
              <a:t>Setelah kata sudah kita tokenisasi dan Lemmatize, kita simpan olahan kata tersebut kedalam bentuk model pickle. Begitu juga dengan olahan class.</a:t>
            </a:r>
            <a:endParaRPr sz="2100">
              <a:latin typeface="Times New Roman"/>
              <a:ea typeface="Times New Roman"/>
              <a:cs typeface="Times New Roman"/>
              <a:sym typeface="Times New Roman"/>
            </a:endParaRPr>
          </a:p>
        </p:txBody>
      </p:sp>
      <p:pic>
        <p:nvPicPr>
          <p:cNvPr id="224" name="Google Shape;224;g16f1f486af5_1_8"/>
          <p:cNvPicPr preferRelativeResize="0"/>
          <p:nvPr/>
        </p:nvPicPr>
        <p:blipFill>
          <a:blip r:embed="rId3">
            <a:alphaModFix/>
          </a:blip>
          <a:stretch>
            <a:fillRect/>
          </a:stretch>
        </p:blipFill>
        <p:spPr>
          <a:xfrm>
            <a:off x="2705900" y="2999675"/>
            <a:ext cx="7060400" cy="1050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6f1f486af5_1_14"/>
          <p:cNvSpPr txBox="1"/>
          <p:nvPr>
            <p:ph type="title"/>
          </p:nvPr>
        </p:nvSpPr>
        <p:spPr>
          <a:xfrm>
            <a:off x="2689750" y="1140479"/>
            <a:ext cx="8911800" cy="79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Membuat training data</a:t>
            </a:r>
            <a:endParaRPr>
              <a:latin typeface="Times New Roman"/>
              <a:ea typeface="Times New Roman"/>
              <a:cs typeface="Times New Roman"/>
              <a:sym typeface="Times New Roman"/>
            </a:endParaRPr>
          </a:p>
        </p:txBody>
      </p:sp>
      <p:sp>
        <p:nvSpPr>
          <p:cNvPr id="230" name="Google Shape;230;g16f1f486af5_1_14"/>
          <p:cNvSpPr txBox="1"/>
          <p:nvPr>
            <p:ph idx="1" type="body"/>
          </p:nvPr>
        </p:nvSpPr>
        <p:spPr>
          <a:xfrm>
            <a:off x="2589212" y="2133600"/>
            <a:ext cx="8915400" cy="3777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100">
                <a:latin typeface="Times New Roman"/>
                <a:ea typeface="Times New Roman"/>
                <a:cs typeface="Times New Roman"/>
                <a:sym typeface="Times New Roman"/>
              </a:rPr>
              <a:t>Membuat sebuah list kosong untuk isi training datanya.  Serta membuat array kosong untuk output</a:t>
            </a:r>
            <a:endParaRPr sz="2100">
              <a:latin typeface="Times New Roman"/>
              <a:ea typeface="Times New Roman"/>
              <a:cs typeface="Times New Roman"/>
              <a:sym typeface="Times New Roman"/>
            </a:endParaRPr>
          </a:p>
        </p:txBody>
      </p:sp>
      <p:pic>
        <p:nvPicPr>
          <p:cNvPr id="231" name="Google Shape;231;g16f1f486af5_1_14"/>
          <p:cNvPicPr preferRelativeResize="0"/>
          <p:nvPr/>
        </p:nvPicPr>
        <p:blipFill rotWithShape="1">
          <a:blip r:embed="rId3">
            <a:alphaModFix/>
          </a:blip>
          <a:srcRect b="81702" l="0" r="59556" t="0"/>
          <a:stretch/>
        </p:blipFill>
        <p:spPr>
          <a:xfrm>
            <a:off x="2589201" y="2975500"/>
            <a:ext cx="4771711" cy="128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6f1f486af5_1_20"/>
          <p:cNvSpPr txBox="1"/>
          <p:nvPr>
            <p:ph idx="1" type="body"/>
          </p:nvPr>
        </p:nvSpPr>
        <p:spPr>
          <a:xfrm>
            <a:off x="2589200" y="726150"/>
            <a:ext cx="8915400" cy="5950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sz="2000">
                <a:latin typeface="Times New Roman"/>
                <a:ea typeface="Times New Roman"/>
                <a:cs typeface="Times New Roman"/>
                <a:sym typeface="Times New Roman"/>
              </a:rPr>
              <a:t>Selanjutnya keluarkan semua value yang terkandung di variabel </a:t>
            </a:r>
            <a:r>
              <a:rPr i="1" lang="en-US" sz="2000">
                <a:latin typeface="Times New Roman"/>
                <a:ea typeface="Times New Roman"/>
                <a:cs typeface="Times New Roman"/>
                <a:sym typeface="Times New Roman"/>
              </a:rPr>
              <a:t>documents</a:t>
            </a:r>
            <a:r>
              <a:rPr lang="en-US" sz="2000">
                <a:latin typeface="Times New Roman"/>
                <a:ea typeface="Times New Roman"/>
                <a:cs typeface="Times New Roman"/>
                <a:sym typeface="Times New Roman"/>
              </a:rPr>
              <a:t> untuk kita olah kedalam sebuah </a:t>
            </a:r>
            <a:r>
              <a:rPr i="1" lang="en-US" sz="2000">
                <a:latin typeface="Times New Roman"/>
                <a:ea typeface="Times New Roman"/>
                <a:cs typeface="Times New Roman"/>
                <a:sym typeface="Times New Roman"/>
              </a:rPr>
              <a:t>bag of words</a:t>
            </a:r>
            <a:r>
              <a:rPr lang="en-US" sz="2000">
                <a:latin typeface="Times New Roman"/>
                <a:ea typeface="Times New Roman"/>
                <a:cs typeface="Times New Roman"/>
                <a:sym typeface="Times New Roman"/>
              </a:rPr>
              <a:t> yang dimana ini bertujuan untuk memudahkan kita dalam membuat “key” terhadap kata yang diucapkan client kepada chatbot.</a:t>
            </a:r>
            <a:endParaRPr sz="2000">
              <a:latin typeface="Times New Roman"/>
              <a:ea typeface="Times New Roman"/>
              <a:cs typeface="Times New Roman"/>
              <a:sym typeface="Times New Roman"/>
            </a:endParaRPr>
          </a:p>
        </p:txBody>
      </p:sp>
      <p:pic>
        <p:nvPicPr>
          <p:cNvPr id="237" name="Google Shape;237;g16f1f486af5_1_20"/>
          <p:cNvPicPr preferRelativeResize="0"/>
          <p:nvPr/>
        </p:nvPicPr>
        <p:blipFill rotWithShape="1">
          <a:blip r:embed="rId3">
            <a:alphaModFix/>
          </a:blip>
          <a:srcRect b="0" l="0" r="0" t="17211"/>
          <a:stretch/>
        </p:blipFill>
        <p:spPr>
          <a:xfrm>
            <a:off x="2620962" y="2104326"/>
            <a:ext cx="8851875" cy="43483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6f1f486af5_1_26"/>
          <p:cNvSpPr txBox="1"/>
          <p:nvPr>
            <p:ph type="title"/>
          </p:nvPr>
        </p:nvSpPr>
        <p:spPr>
          <a:xfrm>
            <a:off x="2592925" y="624105"/>
            <a:ext cx="8911800" cy="662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Membuat data train dan test</a:t>
            </a:r>
            <a:endParaRPr>
              <a:latin typeface="Times New Roman"/>
              <a:ea typeface="Times New Roman"/>
              <a:cs typeface="Times New Roman"/>
              <a:sym typeface="Times New Roman"/>
            </a:endParaRPr>
          </a:p>
        </p:txBody>
      </p:sp>
      <p:sp>
        <p:nvSpPr>
          <p:cNvPr id="243" name="Google Shape;243;g16f1f486af5_1_26"/>
          <p:cNvSpPr txBox="1"/>
          <p:nvPr>
            <p:ph idx="1" type="body"/>
          </p:nvPr>
        </p:nvSpPr>
        <p:spPr>
          <a:xfrm>
            <a:off x="2589200" y="1362525"/>
            <a:ext cx="8915400" cy="45486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sz="2100">
                <a:latin typeface="Times New Roman"/>
                <a:ea typeface="Times New Roman"/>
                <a:cs typeface="Times New Roman"/>
                <a:sym typeface="Times New Roman"/>
              </a:rPr>
              <a:t>Acak data training dan ubah kedalam bentuk array numpy. Hal ini dimaksudkan agar respon yang diberikan chatbot dapat secara random dalam memberi jawaban. Setelah itu, kita membuat data train dan test untuk pengujian di langkah selanjutnya.</a:t>
            </a:r>
            <a:endParaRPr sz="2100">
              <a:latin typeface="Times New Roman"/>
              <a:ea typeface="Times New Roman"/>
              <a:cs typeface="Times New Roman"/>
              <a:sym typeface="Times New Roman"/>
            </a:endParaRPr>
          </a:p>
        </p:txBody>
      </p:sp>
      <p:pic>
        <p:nvPicPr>
          <p:cNvPr id="244" name="Google Shape;244;g16f1f486af5_1_26"/>
          <p:cNvPicPr preferRelativeResize="0"/>
          <p:nvPr/>
        </p:nvPicPr>
        <p:blipFill>
          <a:blip r:embed="rId3">
            <a:alphaModFix/>
          </a:blip>
          <a:stretch>
            <a:fillRect/>
          </a:stretch>
        </p:blipFill>
        <p:spPr>
          <a:xfrm>
            <a:off x="2592925" y="2903400"/>
            <a:ext cx="6853501" cy="2304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6f1f486af5_1_32"/>
          <p:cNvSpPr txBox="1"/>
          <p:nvPr>
            <p:ph type="title"/>
          </p:nvPr>
        </p:nvSpPr>
        <p:spPr>
          <a:xfrm>
            <a:off x="2722025" y="850004"/>
            <a:ext cx="8911800" cy="7083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Implementasi </a:t>
            </a:r>
            <a:r>
              <a:rPr lang="en-US">
                <a:latin typeface="Times New Roman"/>
                <a:ea typeface="Times New Roman"/>
                <a:cs typeface="Times New Roman"/>
                <a:sym typeface="Times New Roman"/>
              </a:rPr>
              <a:t>Sequential</a:t>
            </a:r>
            <a:r>
              <a:rPr lang="en-US">
                <a:latin typeface="Times New Roman"/>
                <a:ea typeface="Times New Roman"/>
                <a:cs typeface="Times New Roman"/>
                <a:sym typeface="Times New Roman"/>
              </a:rPr>
              <a:t> pada data train</a:t>
            </a:r>
            <a:endParaRPr>
              <a:latin typeface="Times New Roman"/>
              <a:ea typeface="Times New Roman"/>
              <a:cs typeface="Times New Roman"/>
              <a:sym typeface="Times New Roman"/>
            </a:endParaRPr>
          </a:p>
        </p:txBody>
      </p:sp>
      <p:sp>
        <p:nvSpPr>
          <p:cNvPr id="250" name="Google Shape;250;g16f1f486af5_1_32"/>
          <p:cNvSpPr txBox="1"/>
          <p:nvPr>
            <p:ph idx="1" type="body"/>
          </p:nvPr>
        </p:nvSpPr>
        <p:spPr>
          <a:xfrm>
            <a:off x="2589200" y="1839550"/>
            <a:ext cx="8915400" cy="48519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sz="2000">
                <a:latin typeface="Times New Roman"/>
                <a:ea typeface="Times New Roman"/>
                <a:cs typeface="Times New Roman"/>
                <a:sym typeface="Times New Roman"/>
              </a:rPr>
              <a:t>Buat sebuat model untuk pengujian Sequential-nya. Pengujian ini dimaksudkan untuk menilai </a:t>
            </a:r>
            <a:r>
              <a:rPr lang="en-US" sz="2000">
                <a:latin typeface="Times New Roman"/>
                <a:ea typeface="Times New Roman"/>
                <a:cs typeface="Times New Roman"/>
                <a:sym typeface="Times New Roman"/>
              </a:rPr>
              <a:t>keakuratan data terhadap hasil yang diinginkan. Buat 3 Layer model dengan layer pertama berisi 128 neurons, layers ke-2 berisi 64 neuron, dan layer ke-3 berisi output berdasarkan jumlah neuron dan menggunakan fungsi softmax.</a:t>
            </a:r>
            <a:endParaRPr sz="2000">
              <a:latin typeface="Times New Roman"/>
              <a:ea typeface="Times New Roman"/>
              <a:cs typeface="Times New Roman"/>
              <a:sym typeface="Times New Roman"/>
            </a:endParaRPr>
          </a:p>
        </p:txBody>
      </p:sp>
      <p:pic>
        <p:nvPicPr>
          <p:cNvPr id="251" name="Google Shape;251;g16f1f486af5_1_32"/>
          <p:cNvPicPr preferRelativeResize="0"/>
          <p:nvPr/>
        </p:nvPicPr>
        <p:blipFill>
          <a:blip r:embed="rId3">
            <a:alphaModFix/>
          </a:blip>
          <a:stretch>
            <a:fillRect/>
          </a:stretch>
        </p:blipFill>
        <p:spPr>
          <a:xfrm>
            <a:off x="2592925" y="3320075"/>
            <a:ext cx="8911800" cy="29021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6f1f486af5_1_38"/>
          <p:cNvSpPr txBox="1"/>
          <p:nvPr>
            <p:ph type="title"/>
          </p:nvPr>
        </p:nvSpPr>
        <p:spPr>
          <a:xfrm>
            <a:off x="2736200" y="542085"/>
            <a:ext cx="8911800" cy="1281000"/>
          </a:xfrm>
          <a:prstGeom prst="rect">
            <a:avLst/>
          </a:prstGeom>
        </p:spPr>
        <p:txBody>
          <a:bodyPr anchorCtr="0" anchor="t" bIns="45700" lIns="91425" spcFirstLastPara="1" rIns="91425" wrap="square" tIns="45700">
            <a:normAutofit/>
          </a:bodyPr>
          <a:lstStyle/>
          <a:p>
            <a:pPr indent="0" lvl="0" marL="0" rtl="0" algn="just">
              <a:spcBef>
                <a:spcPts val="0"/>
              </a:spcBef>
              <a:spcAft>
                <a:spcPts val="0"/>
              </a:spcAft>
              <a:buNone/>
            </a:pPr>
            <a:r>
              <a:rPr lang="en-US" sz="3500">
                <a:latin typeface="Times New Roman"/>
                <a:ea typeface="Times New Roman"/>
                <a:cs typeface="Times New Roman"/>
                <a:sym typeface="Times New Roman"/>
              </a:rPr>
              <a:t>Meng-compile data dengan algoritma Stochastic Gradient Descent</a:t>
            </a:r>
            <a:endParaRPr sz="3500">
              <a:latin typeface="Times New Roman"/>
              <a:ea typeface="Times New Roman"/>
              <a:cs typeface="Times New Roman"/>
              <a:sym typeface="Times New Roman"/>
            </a:endParaRPr>
          </a:p>
        </p:txBody>
      </p:sp>
      <p:sp>
        <p:nvSpPr>
          <p:cNvPr id="257" name="Google Shape;257;g16f1f486af5_1_38"/>
          <p:cNvSpPr txBox="1"/>
          <p:nvPr>
            <p:ph idx="1" type="body"/>
          </p:nvPr>
        </p:nvSpPr>
        <p:spPr>
          <a:xfrm>
            <a:off x="2589200" y="2113875"/>
            <a:ext cx="8915400" cy="44868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sz="2000">
                <a:latin typeface="Times New Roman"/>
                <a:ea typeface="Times New Roman"/>
                <a:cs typeface="Times New Roman"/>
                <a:sym typeface="Times New Roman"/>
              </a:rPr>
              <a:t>Selanjutnya data train yang sudah di uji akurasinya, akan kita compile </a:t>
            </a:r>
            <a:r>
              <a:rPr lang="en-US" sz="2000">
                <a:latin typeface="Times New Roman"/>
                <a:ea typeface="Times New Roman"/>
                <a:cs typeface="Times New Roman"/>
                <a:sym typeface="Times New Roman"/>
              </a:rPr>
              <a:t>menggunakan</a:t>
            </a:r>
            <a:r>
              <a:rPr lang="en-US" sz="2000">
                <a:latin typeface="Times New Roman"/>
                <a:ea typeface="Times New Roman"/>
                <a:cs typeface="Times New Roman"/>
                <a:sym typeface="Times New Roman"/>
              </a:rPr>
              <a:t> algoritma SGD. SGD dipilih dikarenakan memiliki fungsi melakukan proses pembelajaran dan akan update setiap ada 1 data baru. Sehingga ini akan membuat model training lebih akurat dan efisien.</a:t>
            </a:r>
            <a:endParaRPr sz="2000">
              <a:latin typeface="Times New Roman"/>
              <a:ea typeface="Times New Roman"/>
              <a:cs typeface="Times New Roman"/>
              <a:sym typeface="Times New Roman"/>
            </a:endParaRPr>
          </a:p>
        </p:txBody>
      </p:sp>
      <p:pic>
        <p:nvPicPr>
          <p:cNvPr id="258" name="Google Shape;258;g16f1f486af5_1_38"/>
          <p:cNvPicPr preferRelativeResize="0"/>
          <p:nvPr/>
        </p:nvPicPr>
        <p:blipFill>
          <a:blip r:embed="rId3">
            <a:alphaModFix/>
          </a:blip>
          <a:stretch>
            <a:fillRect/>
          </a:stretch>
        </p:blipFill>
        <p:spPr>
          <a:xfrm>
            <a:off x="2589208" y="3753983"/>
            <a:ext cx="7840425" cy="17031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6f1f486af5_1_45"/>
          <p:cNvSpPr txBox="1"/>
          <p:nvPr>
            <p:ph type="title"/>
          </p:nvPr>
        </p:nvSpPr>
        <p:spPr>
          <a:xfrm>
            <a:off x="2592925" y="624105"/>
            <a:ext cx="8911800" cy="662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Fitting model dan menyimpannya </a:t>
            </a:r>
            <a:endParaRPr>
              <a:latin typeface="Times New Roman"/>
              <a:ea typeface="Times New Roman"/>
              <a:cs typeface="Times New Roman"/>
              <a:sym typeface="Times New Roman"/>
            </a:endParaRPr>
          </a:p>
        </p:txBody>
      </p:sp>
      <p:sp>
        <p:nvSpPr>
          <p:cNvPr id="264" name="Google Shape;264;g16f1f486af5_1_45"/>
          <p:cNvSpPr txBox="1"/>
          <p:nvPr>
            <p:ph idx="1" type="body"/>
          </p:nvPr>
        </p:nvSpPr>
        <p:spPr>
          <a:xfrm>
            <a:off x="2589200" y="1392800"/>
            <a:ext cx="8915400" cy="45186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sz="2000">
                <a:latin typeface="Times New Roman"/>
                <a:ea typeface="Times New Roman"/>
                <a:cs typeface="Times New Roman"/>
                <a:sym typeface="Times New Roman"/>
              </a:rPr>
              <a:t>Jika langkah pemodelan sudah kita lakukan semua, terakhir kita akan menyimpan model tersebut kedalam model.h5 . Ini dilakukan agar nantinya saat kita ingin menggunakan model program ini tidak perlu melakukan training dara setiap kita ingin menjalankan chatbot. Jadi, data yang sudah kita latih langsung saja masukan kedalam bentuk model Format Data Hirarki atau h5 agar data bisa langsung kita akses dan jalankan pada chatbot.</a:t>
            </a:r>
            <a:endParaRPr sz="2000">
              <a:latin typeface="Times New Roman"/>
              <a:ea typeface="Times New Roman"/>
              <a:cs typeface="Times New Roman"/>
              <a:sym typeface="Times New Roman"/>
            </a:endParaRPr>
          </a:p>
        </p:txBody>
      </p:sp>
      <p:pic>
        <p:nvPicPr>
          <p:cNvPr id="265" name="Google Shape;265;g16f1f486af5_1_45"/>
          <p:cNvPicPr preferRelativeResize="0"/>
          <p:nvPr/>
        </p:nvPicPr>
        <p:blipFill>
          <a:blip r:embed="rId3">
            <a:alphaModFix/>
          </a:blip>
          <a:stretch>
            <a:fillRect/>
          </a:stretch>
        </p:blipFill>
        <p:spPr>
          <a:xfrm>
            <a:off x="2722148" y="3469861"/>
            <a:ext cx="7519975" cy="2151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6f26c1b427_2_0"/>
          <p:cNvSpPr txBox="1"/>
          <p:nvPr>
            <p:ph type="title"/>
          </p:nvPr>
        </p:nvSpPr>
        <p:spPr>
          <a:xfrm>
            <a:off x="2591000" y="185080"/>
            <a:ext cx="8911800" cy="693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Implementasi</a:t>
            </a:r>
            <a:r>
              <a:rPr lang="en-US"/>
              <a:t> ke dalam model GUI</a:t>
            </a:r>
            <a:endParaRPr/>
          </a:p>
        </p:txBody>
      </p:sp>
      <p:sp>
        <p:nvSpPr>
          <p:cNvPr id="271" name="Google Shape;271;g16f26c1b427_2_0"/>
          <p:cNvSpPr txBox="1"/>
          <p:nvPr>
            <p:ph idx="1" type="body"/>
          </p:nvPr>
        </p:nvSpPr>
        <p:spPr>
          <a:xfrm>
            <a:off x="2589200" y="968900"/>
            <a:ext cx="8915400" cy="4942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a:t>Setelah kita membuat sebuah model training-nya, selanjutnya kita akan membuat sebuah tampilan antarmuka chatbotnya, agar lebih menarik. Langkah pertama kita import beberapa library yang dibutuhkan.</a:t>
            </a:r>
            <a:endParaRPr/>
          </a:p>
          <a:p>
            <a:pPr indent="0" lvl="0" marL="0" rtl="0" algn="just">
              <a:spcBef>
                <a:spcPts val="1000"/>
              </a:spcBef>
              <a:spcAft>
                <a:spcPts val="0"/>
              </a:spcAft>
              <a:buNone/>
            </a:pPr>
            <a:r>
              <a:t/>
            </a:r>
            <a:endParaRPr/>
          </a:p>
        </p:txBody>
      </p:sp>
      <p:pic>
        <p:nvPicPr>
          <p:cNvPr id="272" name="Google Shape;272;g16f26c1b427_2_0"/>
          <p:cNvPicPr preferRelativeResize="0"/>
          <p:nvPr/>
        </p:nvPicPr>
        <p:blipFill>
          <a:blip r:embed="rId3">
            <a:alphaModFix/>
          </a:blip>
          <a:stretch>
            <a:fillRect/>
          </a:stretch>
        </p:blipFill>
        <p:spPr>
          <a:xfrm>
            <a:off x="2591000" y="2227450"/>
            <a:ext cx="7234250" cy="2920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6f1f486af5_1_54"/>
          <p:cNvSpPr txBox="1"/>
          <p:nvPr>
            <p:ph type="title"/>
          </p:nvPr>
        </p:nvSpPr>
        <p:spPr>
          <a:xfrm>
            <a:off x="2720075" y="1006998"/>
            <a:ext cx="8911800" cy="1101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SzPts val="990"/>
              <a:buNone/>
            </a:pPr>
            <a:r>
              <a:rPr lang="en-US" sz="3640">
                <a:latin typeface="Times New Roman"/>
                <a:ea typeface="Times New Roman"/>
                <a:cs typeface="Times New Roman"/>
                <a:sym typeface="Times New Roman"/>
              </a:rPr>
              <a:t>Membuat variabel untuk menampung data model dan dataset</a:t>
            </a:r>
            <a:endParaRPr sz="3640">
              <a:latin typeface="Times New Roman"/>
              <a:ea typeface="Times New Roman"/>
              <a:cs typeface="Times New Roman"/>
              <a:sym typeface="Times New Roman"/>
            </a:endParaRPr>
          </a:p>
        </p:txBody>
      </p:sp>
      <p:sp>
        <p:nvSpPr>
          <p:cNvPr id="278" name="Google Shape;278;g16f1f486af5_1_54"/>
          <p:cNvSpPr txBox="1"/>
          <p:nvPr>
            <p:ph idx="1" type="body"/>
          </p:nvPr>
        </p:nvSpPr>
        <p:spPr>
          <a:xfrm>
            <a:off x="2589200" y="2533425"/>
            <a:ext cx="8915400" cy="3378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200">
                <a:latin typeface="Times New Roman"/>
                <a:ea typeface="Times New Roman"/>
                <a:cs typeface="Times New Roman"/>
                <a:sym typeface="Times New Roman"/>
              </a:rPr>
              <a:t>Kita buat beberapa variabel untuk menampung data-data seperti data json (dataset) dan data model.</a:t>
            </a:r>
            <a:endParaRPr sz="220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279" name="Google Shape;279;g16f1f486af5_1_54"/>
          <p:cNvPicPr preferRelativeResize="0"/>
          <p:nvPr/>
        </p:nvPicPr>
        <p:blipFill>
          <a:blip r:embed="rId3">
            <a:alphaModFix/>
          </a:blip>
          <a:stretch>
            <a:fillRect/>
          </a:stretch>
        </p:blipFill>
        <p:spPr>
          <a:xfrm>
            <a:off x="2589200" y="3563775"/>
            <a:ext cx="8365375" cy="1944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6f1f486af5_1_60"/>
          <p:cNvSpPr txBox="1"/>
          <p:nvPr>
            <p:ph type="title"/>
          </p:nvPr>
        </p:nvSpPr>
        <p:spPr>
          <a:xfrm>
            <a:off x="2592925" y="624102"/>
            <a:ext cx="8911800" cy="99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SzPts val="990"/>
              <a:buNone/>
            </a:pPr>
            <a:r>
              <a:rPr lang="en-US" sz="3640">
                <a:latin typeface="Times New Roman"/>
                <a:ea typeface="Times New Roman"/>
                <a:cs typeface="Times New Roman"/>
                <a:sym typeface="Times New Roman"/>
              </a:rPr>
              <a:t>Membuat function untuk membersihkan kata dari simbol yang tidak diperlukan</a:t>
            </a:r>
            <a:endParaRPr sz="3640">
              <a:latin typeface="Times New Roman"/>
              <a:ea typeface="Times New Roman"/>
              <a:cs typeface="Times New Roman"/>
              <a:sym typeface="Times New Roman"/>
            </a:endParaRPr>
          </a:p>
        </p:txBody>
      </p:sp>
      <p:sp>
        <p:nvSpPr>
          <p:cNvPr id="285" name="Google Shape;285;g16f1f486af5_1_60"/>
          <p:cNvSpPr txBox="1"/>
          <p:nvPr>
            <p:ph idx="1" type="body"/>
          </p:nvPr>
        </p:nvSpPr>
        <p:spPr>
          <a:xfrm>
            <a:off x="2589200" y="1907525"/>
            <a:ext cx="8915400" cy="40038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sz="2000">
                <a:latin typeface="Times New Roman"/>
                <a:ea typeface="Times New Roman"/>
                <a:cs typeface="Times New Roman"/>
                <a:sym typeface="Times New Roman"/>
              </a:rPr>
              <a:t>Buat sebuah function yang berfungsi sebagai penyaring dan pemecah kalimat menjadi beberapa kata. Ini berfungsi sebagai pengolah kata yang diajukan oleh inputan client agar dapat mudah kita olah tanpa ada simbol-simbol yang mengganggu dan huruf-huruf yang besar diubah menjadi kecil agar mudah dalam olah pencocokan kata nantinya.</a:t>
            </a:r>
            <a:endParaRPr sz="2000">
              <a:latin typeface="Times New Roman"/>
              <a:ea typeface="Times New Roman"/>
              <a:cs typeface="Times New Roman"/>
              <a:sym typeface="Times New Roman"/>
            </a:endParaRPr>
          </a:p>
        </p:txBody>
      </p:sp>
      <p:pic>
        <p:nvPicPr>
          <p:cNvPr id="286" name="Google Shape;286;g16f1f486af5_1_60"/>
          <p:cNvPicPr preferRelativeResize="0"/>
          <p:nvPr/>
        </p:nvPicPr>
        <p:blipFill>
          <a:blip r:embed="rId3">
            <a:alphaModFix/>
          </a:blip>
          <a:stretch>
            <a:fillRect/>
          </a:stretch>
        </p:blipFill>
        <p:spPr>
          <a:xfrm>
            <a:off x="2589207" y="3695382"/>
            <a:ext cx="8729976" cy="2215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
          <p:cNvSpPr txBox="1"/>
          <p:nvPr>
            <p:ph type="title"/>
          </p:nvPr>
        </p:nvSpPr>
        <p:spPr>
          <a:xfrm>
            <a:off x="3175000" y="1208310"/>
            <a:ext cx="8583612" cy="8490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Times New Roman"/>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Pengenalan NLP</a:t>
            </a:r>
            <a:endParaRPr>
              <a:latin typeface="Times New Roman"/>
              <a:ea typeface="Times New Roman"/>
              <a:cs typeface="Times New Roman"/>
              <a:sym typeface="Times New Roman"/>
            </a:endParaRPr>
          </a:p>
        </p:txBody>
      </p:sp>
      <p:sp>
        <p:nvSpPr>
          <p:cNvPr id="171" name="Google Shape;171;p2"/>
          <p:cNvSpPr txBox="1"/>
          <p:nvPr>
            <p:ph idx="1" type="body"/>
          </p:nvPr>
        </p:nvSpPr>
        <p:spPr>
          <a:xfrm>
            <a:off x="2538412" y="21717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lang="en-US" sz="2000">
                <a:latin typeface="Times New Roman"/>
                <a:ea typeface="Times New Roman"/>
                <a:cs typeface="Times New Roman"/>
                <a:sym typeface="Times New Roman"/>
              </a:rPr>
              <a:t>Natural Languange Processing adalah Kekuatan pendorong dibalik aplikasi yang umum kita gunakan saat ini.</a:t>
            </a:r>
            <a:endParaRPr/>
          </a:p>
          <a:p>
            <a:pPr indent="-342900" lvl="0" marL="342900" rtl="0" algn="l">
              <a:spcBef>
                <a:spcPts val="1000"/>
              </a:spcBef>
              <a:spcAft>
                <a:spcPts val="0"/>
              </a:spcAft>
              <a:buSzPts val="2000"/>
              <a:buChar char="🠶"/>
            </a:pPr>
            <a:r>
              <a:rPr lang="en-US" sz="2000">
                <a:latin typeface="Times New Roman"/>
                <a:ea typeface="Times New Roman"/>
                <a:cs typeface="Times New Roman"/>
                <a:sym typeface="Times New Roman"/>
              </a:rPr>
              <a:t>Pemrosesan bahasa alamiah membantu komputer berkomunikasi dengan manusia dalam bahasanya sendiri dan membuat skala tugas-tugas yang terkait bahasa lainnya. Misalnya, </a:t>
            </a:r>
            <a:r>
              <a:rPr b="1" lang="en-US" sz="2000">
                <a:latin typeface="Times New Roman"/>
                <a:ea typeface="Times New Roman"/>
                <a:cs typeface="Times New Roman"/>
                <a:sym typeface="Times New Roman"/>
              </a:rPr>
              <a:t>NLP</a:t>
            </a:r>
            <a:r>
              <a:rPr lang="en-US" sz="2000">
                <a:latin typeface="Times New Roman"/>
                <a:ea typeface="Times New Roman"/>
                <a:cs typeface="Times New Roman"/>
                <a:sym typeface="Times New Roman"/>
              </a:rPr>
              <a:t> memungkinkan komputer untuk membaca teks, mendengar ucapan, menafsirkannya, mengukur sentimen, dan menentukan bagian mana yang penting.</a:t>
            </a:r>
            <a:endParaRPr sz="2000">
              <a:latin typeface="Times New Roman"/>
              <a:ea typeface="Times New Roman"/>
              <a:cs typeface="Times New Roman"/>
              <a:sym typeface="Times New Roman"/>
            </a:endParaRPr>
          </a:p>
          <a:p>
            <a:pPr indent="-342900" lvl="0" marL="342900" rtl="0" algn="l">
              <a:spcBef>
                <a:spcPts val="1000"/>
              </a:spcBef>
              <a:spcAft>
                <a:spcPts val="0"/>
              </a:spcAft>
              <a:buSzPts val="2000"/>
              <a:buChar char="🠶"/>
            </a:pPr>
            <a:r>
              <a:rPr lang="en-US" sz="2000">
                <a:latin typeface="Times New Roman"/>
                <a:ea typeface="Times New Roman"/>
                <a:cs typeface="Times New Roman"/>
                <a:sym typeface="Times New Roman"/>
              </a:rPr>
              <a:t>Metode </a:t>
            </a:r>
            <a:r>
              <a:rPr b="1" lang="en-US" sz="2000">
                <a:latin typeface="Times New Roman"/>
                <a:ea typeface="Times New Roman"/>
                <a:cs typeface="Times New Roman"/>
                <a:sym typeface="Times New Roman"/>
              </a:rPr>
              <a:t>NLP</a:t>
            </a:r>
            <a:r>
              <a:rPr lang="en-US" sz="2000">
                <a:latin typeface="Times New Roman"/>
                <a:ea typeface="Times New Roman"/>
                <a:cs typeface="Times New Roman"/>
                <a:sym typeface="Times New Roman"/>
              </a:rPr>
              <a:t> = </a:t>
            </a:r>
            <a:r>
              <a:rPr b="1" lang="en-US" sz="2000">
                <a:latin typeface="Times New Roman"/>
                <a:ea typeface="Times New Roman"/>
                <a:cs typeface="Times New Roman"/>
                <a:sym typeface="Times New Roman"/>
              </a:rPr>
              <a:t>Neuro Linguistic Programming</a:t>
            </a:r>
            <a:r>
              <a:rPr lang="en-US" sz="2000">
                <a:latin typeface="Times New Roman"/>
                <a:ea typeface="Times New Roman"/>
                <a:cs typeface="Times New Roman"/>
                <a:sym typeface="Times New Roman"/>
              </a:rPr>
              <a:t>; Kontemplasi = Perenungan = Muhasabah = ESQ Technique; Membangun Konsep Diri (Self Concept).</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6f1f486af5_1_66"/>
          <p:cNvSpPr txBox="1"/>
          <p:nvPr>
            <p:ph type="title"/>
          </p:nvPr>
        </p:nvSpPr>
        <p:spPr>
          <a:xfrm>
            <a:off x="2591000" y="653029"/>
            <a:ext cx="8911800" cy="8316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Membuat function kamus bag of words</a:t>
            </a:r>
            <a:endParaRPr>
              <a:latin typeface="Times New Roman"/>
              <a:ea typeface="Times New Roman"/>
              <a:cs typeface="Times New Roman"/>
              <a:sym typeface="Times New Roman"/>
            </a:endParaRPr>
          </a:p>
        </p:txBody>
      </p:sp>
      <p:sp>
        <p:nvSpPr>
          <p:cNvPr id="292" name="Google Shape;292;g16f1f486af5_1_66"/>
          <p:cNvSpPr txBox="1"/>
          <p:nvPr>
            <p:ph idx="1" type="body"/>
          </p:nvPr>
        </p:nvSpPr>
        <p:spPr>
          <a:xfrm>
            <a:off x="2589200" y="1645925"/>
            <a:ext cx="8915400" cy="50607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sz="2000">
                <a:latin typeface="Times New Roman"/>
                <a:ea typeface="Times New Roman"/>
                <a:cs typeface="Times New Roman"/>
                <a:sym typeface="Times New Roman"/>
              </a:rPr>
              <a:t>Setelah membuat function pemecah kalimat menjadi kata, selanjutnya kita buat function yang menampung beberapa kosa kata ke dalam bag of word. Ini berfungsi sebagai kamus apabila client menanyakan sesuatu, kita dapat memberi jawaban berdasarkan “key” atau kata kunci yang terkandung dalam setiap kalimat inputan client.</a:t>
            </a:r>
            <a:endParaRPr sz="2000">
              <a:latin typeface="Times New Roman"/>
              <a:ea typeface="Times New Roman"/>
              <a:cs typeface="Times New Roman"/>
              <a:sym typeface="Times New Roman"/>
            </a:endParaRPr>
          </a:p>
        </p:txBody>
      </p:sp>
      <p:pic>
        <p:nvPicPr>
          <p:cNvPr id="293" name="Google Shape;293;g16f1f486af5_1_66"/>
          <p:cNvPicPr preferRelativeResize="0"/>
          <p:nvPr/>
        </p:nvPicPr>
        <p:blipFill>
          <a:blip r:embed="rId3">
            <a:alphaModFix/>
          </a:blip>
          <a:stretch>
            <a:fillRect/>
          </a:stretch>
        </p:blipFill>
        <p:spPr>
          <a:xfrm>
            <a:off x="2591000" y="3417600"/>
            <a:ext cx="7355375" cy="2982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6f1f486af5_1_72"/>
          <p:cNvSpPr txBox="1"/>
          <p:nvPr>
            <p:ph type="title"/>
          </p:nvPr>
        </p:nvSpPr>
        <p:spPr>
          <a:xfrm>
            <a:off x="2591000" y="914555"/>
            <a:ext cx="8911800" cy="64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Membuat function prediksi jawaban</a:t>
            </a:r>
            <a:endParaRPr>
              <a:latin typeface="Times New Roman"/>
              <a:ea typeface="Times New Roman"/>
              <a:cs typeface="Times New Roman"/>
              <a:sym typeface="Times New Roman"/>
            </a:endParaRPr>
          </a:p>
        </p:txBody>
      </p:sp>
      <p:sp>
        <p:nvSpPr>
          <p:cNvPr id="299" name="Google Shape;299;g16f1f486af5_1_72"/>
          <p:cNvSpPr txBox="1"/>
          <p:nvPr>
            <p:ph idx="1" type="body"/>
          </p:nvPr>
        </p:nvSpPr>
        <p:spPr>
          <a:xfrm>
            <a:off x="2589200" y="1678200"/>
            <a:ext cx="8915400" cy="42330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sz="2100">
                <a:latin typeface="Times New Roman"/>
                <a:ea typeface="Times New Roman"/>
                <a:cs typeface="Times New Roman"/>
                <a:sym typeface="Times New Roman"/>
              </a:rPr>
              <a:t>Setelah pengolahan kata dan pembuatan kamus sudah kita terapkan, maka selanjutnya kita akan mencoba membuat function untuk memberikan prediksi jawaban untuk setiap pertanyaan yang diajukan client.</a:t>
            </a:r>
            <a:endParaRPr sz="2100">
              <a:latin typeface="Times New Roman"/>
              <a:ea typeface="Times New Roman"/>
              <a:cs typeface="Times New Roman"/>
              <a:sym typeface="Times New Roman"/>
            </a:endParaRPr>
          </a:p>
        </p:txBody>
      </p:sp>
      <p:pic>
        <p:nvPicPr>
          <p:cNvPr id="300" name="Google Shape;300;g16f1f486af5_1_72"/>
          <p:cNvPicPr preferRelativeResize="0"/>
          <p:nvPr/>
        </p:nvPicPr>
        <p:blipFill>
          <a:blip r:embed="rId3">
            <a:alphaModFix/>
          </a:blip>
          <a:stretch>
            <a:fillRect/>
          </a:stretch>
        </p:blipFill>
        <p:spPr>
          <a:xfrm>
            <a:off x="2592928" y="3074378"/>
            <a:ext cx="7455038" cy="2922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16f1f486af5_1_78"/>
          <p:cNvSpPr txBox="1"/>
          <p:nvPr>
            <p:ph type="title"/>
          </p:nvPr>
        </p:nvSpPr>
        <p:spPr>
          <a:xfrm>
            <a:off x="2591000" y="1200879"/>
            <a:ext cx="8911800" cy="783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Membuat function memberi respon</a:t>
            </a:r>
            <a:endParaRPr>
              <a:latin typeface="Times New Roman"/>
              <a:ea typeface="Times New Roman"/>
              <a:cs typeface="Times New Roman"/>
              <a:sym typeface="Times New Roman"/>
            </a:endParaRPr>
          </a:p>
        </p:txBody>
      </p:sp>
      <p:sp>
        <p:nvSpPr>
          <p:cNvPr id="306" name="Google Shape;306;g16f1f486af5_1_78"/>
          <p:cNvSpPr txBox="1"/>
          <p:nvPr>
            <p:ph idx="1" type="body"/>
          </p:nvPr>
        </p:nvSpPr>
        <p:spPr>
          <a:xfrm>
            <a:off x="2589200" y="1984775"/>
            <a:ext cx="8915400" cy="39264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sz="2200">
                <a:latin typeface="Times New Roman"/>
                <a:ea typeface="Times New Roman"/>
                <a:cs typeface="Times New Roman"/>
                <a:sym typeface="Times New Roman"/>
              </a:rPr>
              <a:t>Kita selanjutnya membuat function untuk memberi respon atas pertanyaan atau ucapan dari client dan menampilkannya berdasarkan prediksi respon yang sudah kita buat </a:t>
            </a:r>
            <a:endParaRPr sz="2200">
              <a:latin typeface="Times New Roman"/>
              <a:ea typeface="Times New Roman"/>
              <a:cs typeface="Times New Roman"/>
              <a:sym typeface="Times New Roman"/>
            </a:endParaRPr>
          </a:p>
          <a:p>
            <a:pPr indent="0" lvl="0" marL="0" rtl="0" algn="just">
              <a:spcBef>
                <a:spcPts val="1000"/>
              </a:spcBef>
              <a:spcAft>
                <a:spcPts val="0"/>
              </a:spcAft>
              <a:buNone/>
            </a:pPr>
            <a:r>
              <a:t/>
            </a:r>
            <a:endParaRPr/>
          </a:p>
        </p:txBody>
      </p:sp>
      <p:pic>
        <p:nvPicPr>
          <p:cNvPr id="307" name="Google Shape;307;g16f1f486af5_1_78"/>
          <p:cNvPicPr preferRelativeResize="0"/>
          <p:nvPr/>
        </p:nvPicPr>
        <p:blipFill rotWithShape="1">
          <a:blip r:embed="rId3">
            <a:alphaModFix/>
          </a:blip>
          <a:srcRect b="-12720" l="0" r="0" t="12720"/>
          <a:stretch/>
        </p:blipFill>
        <p:spPr>
          <a:xfrm>
            <a:off x="2592931" y="3394750"/>
            <a:ext cx="5777350" cy="2410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6f1f486af5_1_85"/>
          <p:cNvSpPr txBox="1"/>
          <p:nvPr>
            <p:ph idx="1" type="body"/>
          </p:nvPr>
        </p:nvSpPr>
        <p:spPr>
          <a:xfrm>
            <a:off x="2589200" y="1823425"/>
            <a:ext cx="8915400" cy="4087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200">
                <a:latin typeface="Times New Roman"/>
                <a:ea typeface="Times New Roman"/>
                <a:cs typeface="Times New Roman"/>
                <a:sym typeface="Times New Roman"/>
              </a:rPr>
              <a:t>Menampilkan respon berdasarkan prediksi</a:t>
            </a:r>
            <a:endParaRPr sz="2200">
              <a:latin typeface="Times New Roman"/>
              <a:ea typeface="Times New Roman"/>
              <a:cs typeface="Times New Roman"/>
              <a:sym typeface="Times New Roman"/>
            </a:endParaRPr>
          </a:p>
        </p:txBody>
      </p:sp>
      <p:pic>
        <p:nvPicPr>
          <p:cNvPr id="313" name="Google Shape;313;g16f1f486af5_1_85"/>
          <p:cNvPicPr preferRelativeResize="0"/>
          <p:nvPr/>
        </p:nvPicPr>
        <p:blipFill rotWithShape="1">
          <a:blip r:embed="rId3">
            <a:alphaModFix/>
          </a:blip>
          <a:srcRect b="0" l="0" r="7002" t="62232"/>
          <a:stretch/>
        </p:blipFill>
        <p:spPr>
          <a:xfrm>
            <a:off x="2589200" y="2572500"/>
            <a:ext cx="7201850" cy="1877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6f1f486af5_1_91"/>
          <p:cNvSpPr txBox="1"/>
          <p:nvPr>
            <p:ph type="title"/>
          </p:nvPr>
        </p:nvSpPr>
        <p:spPr>
          <a:xfrm>
            <a:off x="2589200" y="911324"/>
            <a:ext cx="8911800" cy="783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Menampilkan chatbot secara GUI dengan Flask</a:t>
            </a:r>
            <a:endParaRPr>
              <a:latin typeface="Times New Roman"/>
              <a:ea typeface="Times New Roman"/>
              <a:cs typeface="Times New Roman"/>
              <a:sym typeface="Times New Roman"/>
            </a:endParaRPr>
          </a:p>
        </p:txBody>
      </p:sp>
      <p:sp>
        <p:nvSpPr>
          <p:cNvPr id="319" name="Google Shape;319;g16f1f486af5_1_91"/>
          <p:cNvSpPr txBox="1"/>
          <p:nvPr>
            <p:ph idx="1" type="body"/>
          </p:nvPr>
        </p:nvSpPr>
        <p:spPr>
          <a:xfrm>
            <a:off x="2589200" y="1694325"/>
            <a:ext cx="8915400" cy="51636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sz="2100">
                <a:latin typeface="Times New Roman"/>
                <a:ea typeface="Times New Roman"/>
                <a:cs typeface="Times New Roman"/>
                <a:sym typeface="Times New Roman"/>
              </a:rPr>
              <a:t>Langkah terakhir adalah menampilkan antarmuka dari chatbotnya dalam versi web. Disini kita memanfaatkan library Flask sebagai media penjembatan antara python dengan script HTML UI nya agar bisa saling terhubung satu sama lain.</a:t>
            </a:r>
            <a:endParaRPr sz="2100">
              <a:latin typeface="Times New Roman"/>
              <a:ea typeface="Times New Roman"/>
              <a:cs typeface="Times New Roman"/>
              <a:sym typeface="Times New Roman"/>
            </a:endParaRPr>
          </a:p>
        </p:txBody>
      </p:sp>
      <p:pic>
        <p:nvPicPr>
          <p:cNvPr id="320" name="Google Shape;320;g16f1f486af5_1_91"/>
          <p:cNvPicPr preferRelativeResize="0"/>
          <p:nvPr/>
        </p:nvPicPr>
        <p:blipFill>
          <a:blip r:embed="rId3">
            <a:alphaModFix/>
          </a:blip>
          <a:stretch>
            <a:fillRect/>
          </a:stretch>
        </p:blipFill>
        <p:spPr>
          <a:xfrm>
            <a:off x="2589200" y="2990325"/>
            <a:ext cx="6219950" cy="3503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16f26c1b427_4_6"/>
          <p:cNvSpPr txBox="1"/>
          <p:nvPr>
            <p:ph type="title"/>
          </p:nvPr>
        </p:nvSpPr>
        <p:spPr>
          <a:xfrm>
            <a:off x="2591000" y="185080"/>
            <a:ext cx="8911800" cy="693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Hasil Akhir Tampilan ChatBot</a:t>
            </a:r>
            <a:endParaRPr>
              <a:latin typeface="Times New Roman"/>
              <a:ea typeface="Times New Roman"/>
              <a:cs typeface="Times New Roman"/>
              <a:sym typeface="Times New Roman"/>
            </a:endParaRPr>
          </a:p>
        </p:txBody>
      </p:sp>
      <p:sp>
        <p:nvSpPr>
          <p:cNvPr id="326" name="Google Shape;326;g16f26c1b427_4_6"/>
          <p:cNvSpPr txBox="1"/>
          <p:nvPr>
            <p:ph idx="1" type="body"/>
          </p:nvPr>
        </p:nvSpPr>
        <p:spPr>
          <a:xfrm>
            <a:off x="2589200" y="968900"/>
            <a:ext cx="8915400" cy="4942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sz="2100">
                <a:latin typeface="Times New Roman"/>
                <a:ea typeface="Times New Roman"/>
                <a:cs typeface="Times New Roman"/>
                <a:sym typeface="Times New Roman"/>
              </a:rPr>
              <a:t>Setelah semua tahapan yang telah kita lakukan sekarang kita tinggal menampilkan chatbot yang telah kita buat.</a:t>
            </a:r>
            <a:endParaRPr sz="2100">
              <a:latin typeface="Times New Roman"/>
              <a:ea typeface="Times New Roman"/>
              <a:cs typeface="Times New Roman"/>
              <a:sym typeface="Times New Roman"/>
            </a:endParaRPr>
          </a:p>
          <a:p>
            <a:pPr indent="0" lvl="0" marL="0" rtl="0" algn="just">
              <a:spcBef>
                <a:spcPts val="1000"/>
              </a:spcBef>
              <a:spcAft>
                <a:spcPts val="0"/>
              </a:spcAft>
              <a:buNone/>
            </a:pPr>
            <a:r>
              <a:t/>
            </a:r>
            <a:endParaRPr/>
          </a:p>
        </p:txBody>
      </p:sp>
      <p:pic>
        <p:nvPicPr>
          <p:cNvPr id="327" name="Google Shape;327;g16f26c1b427_4_6"/>
          <p:cNvPicPr preferRelativeResize="0"/>
          <p:nvPr/>
        </p:nvPicPr>
        <p:blipFill>
          <a:blip r:embed="rId3">
            <a:alphaModFix/>
          </a:blip>
          <a:stretch>
            <a:fillRect/>
          </a:stretch>
        </p:blipFill>
        <p:spPr>
          <a:xfrm>
            <a:off x="2589200" y="1878125"/>
            <a:ext cx="7863850" cy="44212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16f26c1b427_4_14"/>
          <p:cNvSpPr txBox="1"/>
          <p:nvPr>
            <p:ph type="title"/>
          </p:nvPr>
        </p:nvSpPr>
        <p:spPr>
          <a:xfrm>
            <a:off x="2121550" y="185080"/>
            <a:ext cx="8911800" cy="693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Hasil Akhir Tampilan ChatBot</a:t>
            </a:r>
            <a:endParaRPr>
              <a:latin typeface="Times New Roman"/>
              <a:ea typeface="Times New Roman"/>
              <a:cs typeface="Times New Roman"/>
              <a:sym typeface="Times New Roman"/>
            </a:endParaRPr>
          </a:p>
        </p:txBody>
      </p:sp>
      <p:pic>
        <p:nvPicPr>
          <p:cNvPr id="333" name="Google Shape;333;g16f26c1b427_4_14"/>
          <p:cNvPicPr preferRelativeResize="0"/>
          <p:nvPr/>
        </p:nvPicPr>
        <p:blipFill>
          <a:blip r:embed="rId3">
            <a:alphaModFix/>
          </a:blip>
          <a:stretch>
            <a:fillRect/>
          </a:stretch>
        </p:blipFill>
        <p:spPr>
          <a:xfrm>
            <a:off x="2121550" y="1109075"/>
            <a:ext cx="9534198" cy="5360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16f26c1b427_4_21"/>
          <p:cNvSpPr txBox="1"/>
          <p:nvPr>
            <p:ph type="title"/>
          </p:nvPr>
        </p:nvSpPr>
        <p:spPr>
          <a:xfrm>
            <a:off x="2309625" y="202680"/>
            <a:ext cx="8911800" cy="693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Hasil Akhir Tampilan ChatBot</a:t>
            </a:r>
            <a:endParaRPr>
              <a:latin typeface="Times New Roman"/>
              <a:ea typeface="Times New Roman"/>
              <a:cs typeface="Times New Roman"/>
              <a:sym typeface="Times New Roman"/>
            </a:endParaRPr>
          </a:p>
        </p:txBody>
      </p:sp>
      <p:pic>
        <p:nvPicPr>
          <p:cNvPr id="339" name="Google Shape;339;g16f26c1b427_4_21"/>
          <p:cNvPicPr preferRelativeResize="0"/>
          <p:nvPr/>
        </p:nvPicPr>
        <p:blipFill>
          <a:blip r:embed="rId3">
            <a:alphaModFix/>
          </a:blip>
          <a:stretch>
            <a:fillRect/>
          </a:stretch>
        </p:blipFill>
        <p:spPr>
          <a:xfrm>
            <a:off x="2432725" y="1197025"/>
            <a:ext cx="8911801" cy="501045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6f26c1b427_4_28"/>
          <p:cNvSpPr txBox="1"/>
          <p:nvPr>
            <p:ph type="title"/>
          </p:nvPr>
        </p:nvSpPr>
        <p:spPr>
          <a:xfrm>
            <a:off x="2107200" y="149925"/>
            <a:ext cx="7977600" cy="693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Hasil Akhir Tampilan ChatBot</a:t>
            </a:r>
            <a:endParaRPr>
              <a:latin typeface="Times New Roman"/>
              <a:ea typeface="Times New Roman"/>
              <a:cs typeface="Times New Roman"/>
              <a:sym typeface="Times New Roman"/>
            </a:endParaRPr>
          </a:p>
        </p:txBody>
      </p:sp>
      <p:sp>
        <p:nvSpPr>
          <p:cNvPr id="345" name="Google Shape;345;g16f26c1b427_4_28"/>
          <p:cNvSpPr txBox="1"/>
          <p:nvPr>
            <p:ph idx="1" type="body"/>
          </p:nvPr>
        </p:nvSpPr>
        <p:spPr>
          <a:xfrm>
            <a:off x="2589200" y="968900"/>
            <a:ext cx="8915400" cy="4942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t/>
            </a:r>
            <a:endParaRPr sz="2100">
              <a:latin typeface="Times New Roman"/>
              <a:ea typeface="Times New Roman"/>
              <a:cs typeface="Times New Roman"/>
              <a:sym typeface="Times New Roman"/>
            </a:endParaRPr>
          </a:p>
          <a:p>
            <a:pPr indent="0" lvl="0" marL="0" rtl="0" algn="just">
              <a:spcBef>
                <a:spcPts val="1000"/>
              </a:spcBef>
              <a:spcAft>
                <a:spcPts val="0"/>
              </a:spcAft>
              <a:buNone/>
            </a:pPr>
            <a:r>
              <a:t/>
            </a:r>
            <a:endParaRPr/>
          </a:p>
        </p:txBody>
      </p:sp>
      <p:pic>
        <p:nvPicPr>
          <p:cNvPr id="346" name="Google Shape;346;g16f26c1b427_4_28"/>
          <p:cNvPicPr preferRelativeResize="0"/>
          <p:nvPr/>
        </p:nvPicPr>
        <p:blipFill>
          <a:blip r:embed="rId3">
            <a:alphaModFix/>
          </a:blip>
          <a:stretch>
            <a:fillRect/>
          </a:stretch>
        </p:blipFill>
        <p:spPr>
          <a:xfrm>
            <a:off x="1993375" y="1179425"/>
            <a:ext cx="9273525" cy="5213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16f26c1b427_4_37"/>
          <p:cNvSpPr txBox="1"/>
          <p:nvPr>
            <p:ph type="title"/>
          </p:nvPr>
        </p:nvSpPr>
        <p:spPr>
          <a:xfrm>
            <a:off x="2573075" y="940600"/>
            <a:ext cx="3150900" cy="693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Kesimpulan</a:t>
            </a:r>
            <a:endParaRPr>
              <a:latin typeface="Times New Roman"/>
              <a:ea typeface="Times New Roman"/>
              <a:cs typeface="Times New Roman"/>
              <a:sym typeface="Times New Roman"/>
            </a:endParaRPr>
          </a:p>
        </p:txBody>
      </p:sp>
      <p:sp>
        <p:nvSpPr>
          <p:cNvPr id="352" name="Google Shape;352;g16f26c1b427_4_37"/>
          <p:cNvSpPr txBox="1"/>
          <p:nvPr>
            <p:ph idx="1" type="body"/>
          </p:nvPr>
        </p:nvSpPr>
        <p:spPr>
          <a:xfrm>
            <a:off x="2573075" y="1840275"/>
            <a:ext cx="8915400" cy="40263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sz="2200">
                <a:latin typeface="Times New Roman"/>
                <a:ea typeface="Times New Roman"/>
                <a:cs typeface="Times New Roman"/>
                <a:sym typeface="Times New Roman"/>
              </a:rPr>
              <a:t>Jadi </a:t>
            </a:r>
            <a:r>
              <a:rPr lang="en-US" sz="2200">
                <a:latin typeface="Times New Roman"/>
                <a:ea typeface="Times New Roman"/>
                <a:cs typeface="Times New Roman"/>
                <a:sym typeface="Times New Roman"/>
              </a:rPr>
              <a:t>kesimpulan</a:t>
            </a:r>
            <a:r>
              <a:rPr lang="en-US" sz="2200">
                <a:latin typeface="Times New Roman"/>
                <a:ea typeface="Times New Roman"/>
                <a:cs typeface="Times New Roman"/>
                <a:sym typeface="Times New Roman"/>
              </a:rPr>
              <a:t> dari aplikasi yang telah kita bikin ini yaitu untuk memudahkan orang-orang yang kesulitan terutama dibidang asmara untuk mendapatkan pasangan pujaan hatinya dan juga bisa dijadikan sebagai teman curhat dan tentunya privasi 1000% terjaga. Jadi teruntuk kamu yang kesulitan dalam mendapatkan pasangan, dan suka kesel kalo liat orang lain punya pasangan, mungkin kamu perlu pakai chatbot ini biar peluang asmara kamu semakin besar. Bukan malah emosi kalo liat orang lain ada jodoh sama doa’in kalo malem minggu hujan. Gitu ya sob…</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
          <p:cNvSpPr txBox="1"/>
          <p:nvPr>
            <p:ph type="title"/>
          </p:nvPr>
        </p:nvSpPr>
        <p:spPr>
          <a:xfrm>
            <a:off x="3418425" y="1119410"/>
            <a:ext cx="8911687" cy="8109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Times New Roman"/>
              <a:buNone/>
            </a:pPr>
            <a:r>
              <a:rPr lang="en-US">
                <a:latin typeface="Times New Roman"/>
                <a:ea typeface="Times New Roman"/>
                <a:cs typeface="Times New Roman"/>
                <a:sym typeface="Times New Roman"/>
              </a:rPr>
              <a:t>Pengertian Chatbot</a:t>
            </a:r>
            <a:endParaRPr>
              <a:latin typeface="Times New Roman"/>
              <a:ea typeface="Times New Roman"/>
              <a:cs typeface="Times New Roman"/>
              <a:sym typeface="Times New Roman"/>
            </a:endParaRPr>
          </a:p>
        </p:txBody>
      </p:sp>
      <p:sp>
        <p:nvSpPr>
          <p:cNvPr id="177" name="Google Shape;177;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b="1" lang="en-US" sz="2000">
                <a:latin typeface="Times New Roman"/>
                <a:ea typeface="Times New Roman"/>
                <a:cs typeface="Times New Roman"/>
                <a:sym typeface="Times New Roman"/>
              </a:rPr>
              <a:t>Chatbot</a:t>
            </a:r>
            <a:r>
              <a:rPr lang="en-US" sz="2000">
                <a:latin typeface="Times New Roman"/>
                <a:ea typeface="Times New Roman"/>
                <a:cs typeface="Times New Roman"/>
                <a:sym typeface="Times New Roman"/>
              </a:rPr>
              <a:t> adalah program komputer yang menyimulasikan percakapan manusia melalui perintah suara, obrolan teks, atau keduanya. </a:t>
            </a:r>
            <a:r>
              <a:rPr b="1" lang="en-US" sz="2000">
                <a:latin typeface="Times New Roman"/>
                <a:ea typeface="Times New Roman"/>
                <a:cs typeface="Times New Roman"/>
                <a:sym typeface="Times New Roman"/>
              </a:rPr>
              <a:t>Chatbot</a:t>
            </a:r>
            <a:r>
              <a:rPr lang="en-US" sz="2000">
                <a:latin typeface="Times New Roman"/>
                <a:ea typeface="Times New Roman"/>
                <a:cs typeface="Times New Roman"/>
                <a:sym typeface="Times New Roman"/>
              </a:rPr>
              <a:t> sendiri adalah kependekan dari chatterbot yang merupakan kecerdasan buatan atau AI (artificial intelligence).</a:t>
            </a:r>
            <a:endParaRPr/>
          </a:p>
          <a:p>
            <a:pPr indent="-342900" lvl="0" marL="342900" rtl="0" algn="l">
              <a:spcBef>
                <a:spcPts val="1000"/>
              </a:spcBef>
              <a:spcAft>
                <a:spcPts val="0"/>
              </a:spcAft>
              <a:buSzPts val="2000"/>
              <a:buChar char="🠶"/>
            </a:pPr>
            <a:r>
              <a:rPr b="1" lang="en-US" sz="2000">
                <a:latin typeface="Times New Roman"/>
                <a:ea typeface="Times New Roman"/>
                <a:cs typeface="Times New Roman"/>
                <a:sym typeface="Times New Roman"/>
              </a:rPr>
              <a:t>Fungsi</a:t>
            </a:r>
            <a:r>
              <a:rPr lang="en-US" sz="2000">
                <a:latin typeface="Times New Roman"/>
                <a:ea typeface="Times New Roman"/>
                <a:cs typeface="Times New Roman"/>
                <a:sym typeface="Times New Roman"/>
              </a:rPr>
              <a:t> utama </a:t>
            </a:r>
            <a:r>
              <a:rPr b="1" lang="en-US" sz="2000">
                <a:latin typeface="Times New Roman"/>
                <a:ea typeface="Times New Roman"/>
                <a:cs typeface="Times New Roman"/>
                <a:sym typeface="Times New Roman"/>
              </a:rPr>
              <a:t>chatbot</a:t>
            </a:r>
            <a:r>
              <a:rPr lang="en-US" sz="2000">
                <a:latin typeface="Times New Roman"/>
                <a:ea typeface="Times New Roman"/>
                <a:cs typeface="Times New Roman"/>
                <a:sym typeface="Times New Roman"/>
              </a:rPr>
              <a:t> adalah sebagai customer service yang melayani pelanggan. Namun terlepas dari </a:t>
            </a:r>
            <a:r>
              <a:rPr b="1" lang="en-US" sz="2000">
                <a:latin typeface="Times New Roman"/>
                <a:ea typeface="Times New Roman"/>
                <a:cs typeface="Times New Roman"/>
                <a:sym typeface="Times New Roman"/>
              </a:rPr>
              <a:t>itu</a:t>
            </a:r>
            <a:r>
              <a:rPr lang="en-US" sz="2000">
                <a:latin typeface="Times New Roman"/>
                <a:ea typeface="Times New Roman"/>
                <a:cs typeface="Times New Roman"/>
                <a:sym typeface="Times New Roman"/>
              </a:rPr>
              <a:t>, Bot juga memiliki </a:t>
            </a:r>
            <a:r>
              <a:rPr b="1" lang="en-US" sz="2000">
                <a:latin typeface="Times New Roman"/>
                <a:ea typeface="Times New Roman"/>
                <a:cs typeface="Times New Roman"/>
                <a:sym typeface="Times New Roman"/>
              </a:rPr>
              <a:t>fungsi</a:t>
            </a:r>
            <a:r>
              <a:rPr lang="en-US" sz="2000">
                <a:latin typeface="Times New Roman"/>
                <a:ea typeface="Times New Roman"/>
                <a:cs typeface="Times New Roman"/>
                <a:sym typeface="Times New Roman"/>
              </a:rPr>
              <a:t> lainnya, seperti: Mengirimkan pengingat dan notifikasi ke pelanggan. Merespon keluhan dan pertanyaan pelanggan dengan cepat.</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
          <p:cNvSpPr txBox="1"/>
          <p:nvPr>
            <p:ph type="title"/>
          </p:nvPr>
        </p:nvSpPr>
        <p:spPr>
          <a:xfrm>
            <a:off x="3280313" y="1233710"/>
            <a:ext cx="8911687" cy="7855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Times New Roman"/>
              <a:buNone/>
            </a:pPr>
            <a:r>
              <a:rPr lang="en-US">
                <a:latin typeface="Times New Roman"/>
                <a:ea typeface="Times New Roman"/>
                <a:cs typeface="Times New Roman"/>
                <a:sym typeface="Times New Roman"/>
              </a:rPr>
              <a:t>Mengapa Chatbot Penting Bagi Bisnis?</a:t>
            </a:r>
            <a:endParaRPr>
              <a:latin typeface="Times New Roman"/>
              <a:ea typeface="Times New Roman"/>
              <a:cs typeface="Times New Roman"/>
              <a:sym typeface="Times New Roman"/>
            </a:endParaRPr>
          </a:p>
        </p:txBody>
      </p:sp>
      <p:sp>
        <p:nvSpPr>
          <p:cNvPr id="183" name="Google Shape;183;p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lang="en-US" sz="2000">
                <a:latin typeface="Times New Roman"/>
                <a:ea typeface="Times New Roman"/>
                <a:cs typeface="Times New Roman"/>
                <a:sym typeface="Times New Roman"/>
              </a:rPr>
              <a:t>Chatbot memudahkan operasional bisnis dan menghemat biaya customer service. Teknologi ini sangat memungkinkan Anda untuk bisa menjawab berbagai jenis pertanyaan ataupun masalah yang dihadapi pelanggan secara cepat dan tepat. Bahkan, menambahkan fitur Chatbot pada website juga dapat meningkatkan kenyamanan pelanggan, sehingga mereka akan merasa kalau Anda benar-benar peduli dengan apa yang mereka butuhkan.</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
          <p:cNvSpPr txBox="1"/>
          <p:nvPr>
            <p:ph type="title"/>
          </p:nvPr>
        </p:nvSpPr>
        <p:spPr>
          <a:xfrm>
            <a:off x="3189825" y="1017810"/>
            <a:ext cx="8911687" cy="8617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Times New Roman"/>
              <a:buNone/>
            </a:pPr>
            <a:r>
              <a:rPr lang="en-US">
                <a:latin typeface="Times New Roman"/>
                <a:ea typeface="Times New Roman"/>
                <a:cs typeface="Times New Roman"/>
                <a:sym typeface="Times New Roman"/>
              </a:rPr>
              <a:t>Chatbot PT.Pencari Cinta Sejati</a:t>
            </a:r>
            <a:endParaRPr>
              <a:latin typeface="Times New Roman"/>
              <a:ea typeface="Times New Roman"/>
              <a:cs typeface="Times New Roman"/>
              <a:sym typeface="Times New Roman"/>
            </a:endParaRPr>
          </a:p>
        </p:txBody>
      </p:sp>
      <p:sp>
        <p:nvSpPr>
          <p:cNvPr id="189" name="Google Shape;189;p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lang="en-US" sz="2000">
                <a:latin typeface="Times New Roman"/>
                <a:ea typeface="Times New Roman"/>
                <a:cs typeface="Times New Roman"/>
                <a:sym typeface="Times New Roman"/>
              </a:rPr>
              <a:t>Chatbot PT.Pencari Cinta Sejati adalah sebuah layanan yang dikhususkan bagi para pencari jodoh khususnya remaja-remaja gen z, sampai duda maupun janda. Didalamnya mengandung banyak fitur yang memudahkan seseorang untuk menemukan pujaan hatinya, mulai dari tata cara pendekatan sampai permasalahan dalam rumah tangga yang tentunya itu akan sangat membantu bagi mereka yang mempunyai hubungan cinta yang rumit.</a:t>
            </a:r>
            <a:endParaRPr/>
          </a:p>
          <a:p>
            <a:pPr indent="-342900" lvl="0" marL="342900" rtl="0" algn="l">
              <a:spcBef>
                <a:spcPts val="1000"/>
              </a:spcBef>
              <a:spcAft>
                <a:spcPts val="0"/>
              </a:spcAft>
              <a:buSzPts val="2000"/>
              <a:buChar char="🠶"/>
            </a:pPr>
            <a:r>
              <a:rPr lang="en-US" sz="2000">
                <a:latin typeface="Times New Roman"/>
                <a:ea typeface="Times New Roman"/>
                <a:cs typeface="Times New Roman"/>
                <a:sym typeface="Times New Roman"/>
              </a:rPr>
              <a:t>Chatbot ini juga bisa memberi saran atau motivasi yang dapat membuat peluang cinta kamu menjadi lebih besar. Dan juga chatbot ini berani bersaing dengan aplikasi-aplikasi yang sedang trend seperti tinder, tantan, michat, dll.</a:t>
            </a:r>
            <a:endParaRPr sz="2000">
              <a:latin typeface="Times New Roman"/>
              <a:ea typeface="Times New Roman"/>
              <a:cs typeface="Times New Roman"/>
              <a:sym typeface="Times New Roman"/>
            </a:endParaRPr>
          </a:p>
          <a:p>
            <a:pPr indent="-215900" lvl="0" marL="342900" rtl="0" algn="l">
              <a:spcBef>
                <a:spcPts val="1000"/>
              </a:spcBef>
              <a:spcAft>
                <a:spcPts val="0"/>
              </a:spcAft>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6"/>
          <p:cNvSpPr txBox="1"/>
          <p:nvPr>
            <p:ph type="title"/>
          </p:nvPr>
        </p:nvSpPr>
        <p:spPr>
          <a:xfrm>
            <a:off x="3048000" y="895978"/>
            <a:ext cx="8911687" cy="772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Times New Roman"/>
              <a:buNone/>
            </a:pPr>
            <a:r>
              <a:rPr lang="en-US">
                <a:latin typeface="Times New Roman"/>
                <a:ea typeface="Times New Roman"/>
                <a:cs typeface="Times New Roman"/>
                <a:sym typeface="Times New Roman"/>
              </a:rPr>
              <a:t>Library yang dibutuhkan</a:t>
            </a:r>
            <a:endParaRPr>
              <a:latin typeface="Times New Roman"/>
              <a:ea typeface="Times New Roman"/>
              <a:cs typeface="Times New Roman"/>
              <a:sym typeface="Times New Roman"/>
            </a:endParaRPr>
          </a:p>
        </p:txBody>
      </p:sp>
      <p:sp>
        <p:nvSpPr>
          <p:cNvPr id="195" name="Google Shape;195;p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000"/>
              <a:buChar char="🠶"/>
            </a:pPr>
            <a:r>
              <a:rPr lang="en-US" sz="2000">
                <a:latin typeface="Times New Roman"/>
                <a:ea typeface="Times New Roman"/>
                <a:cs typeface="Times New Roman"/>
                <a:sym typeface="Times New Roman"/>
              </a:rPr>
              <a:t>Library python adalah kumpulan modul terkait berisi kumpulan kode yang dapat digunakan berulang kali dalam program yang berbeda.</a:t>
            </a:r>
            <a:endParaRPr/>
          </a:p>
          <a:p>
            <a:pPr indent="-228600" lvl="0" marL="342900" rtl="0" algn="l">
              <a:spcBef>
                <a:spcPts val="1000"/>
              </a:spcBef>
              <a:spcAft>
                <a:spcPts val="0"/>
              </a:spcAft>
              <a:buSzPts val="1800"/>
              <a:buNone/>
            </a:pPr>
            <a:r>
              <a:t/>
            </a:r>
            <a:endParaRPr/>
          </a:p>
        </p:txBody>
      </p:sp>
      <p:pic>
        <p:nvPicPr>
          <p:cNvPr id="196" name="Google Shape;196;p6"/>
          <p:cNvPicPr preferRelativeResize="0"/>
          <p:nvPr/>
        </p:nvPicPr>
        <p:blipFill rotWithShape="1">
          <a:blip r:embed="rId3">
            <a:alphaModFix/>
          </a:blip>
          <a:srcRect b="65934" l="22916" r="34374" t="10907"/>
          <a:stretch/>
        </p:blipFill>
        <p:spPr>
          <a:xfrm>
            <a:off x="3048000" y="3073400"/>
            <a:ext cx="8115300" cy="283782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7"/>
          <p:cNvSpPr txBox="1"/>
          <p:nvPr>
            <p:ph type="title"/>
          </p:nvPr>
        </p:nvSpPr>
        <p:spPr>
          <a:xfrm>
            <a:off x="2592925" y="624105"/>
            <a:ext cx="8911800" cy="632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240"/>
              <a:buFont typeface="Century Gothic"/>
              <a:buNone/>
            </a:pPr>
            <a:r>
              <a:rPr lang="en-US" sz="3640">
                <a:latin typeface="Times New Roman"/>
                <a:ea typeface="Times New Roman"/>
                <a:cs typeface="Times New Roman"/>
                <a:sym typeface="Times New Roman"/>
              </a:rPr>
              <a:t>Pembuatan Variable</a:t>
            </a:r>
            <a:endParaRPr sz="3640">
              <a:latin typeface="Times New Roman"/>
              <a:ea typeface="Times New Roman"/>
              <a:cs typeface="Times New Roman"/>
              <a:sym typeface="Times New Roman"/>
            </a:endParaRPr>
          </a:p>
        </p:txBody>
      </p:sp>
      <p:sp>
        <p:nvSpPr>
          <p:cNvPr id="202" name="Google Shape;202;p7"/>
          <p:cNvSpPr txBox="1"/>
          <p:nvPr>
            <p:ph idx="1" type="body"/>
          </p:nvPr>
        </p:nvSpPr>
        <p:spPr>
          <a:xfrm>
            <a:off x="2589200" y="1407926"/>
            <a:ext cx="8915400" cy="4503300"/>
          </a:xfrm>
          <a:prstGeom prst="rect">
            <a:avLst/>
          </a:prstGeom>
          <a:noFill/>
          <a:ln>
            <a:noFill/>
          </a:ln>
        </p:spPr>
        <p:txBody>
          <a:bodyPr anchorCtr="0" anchor="t" bIns="45700" lIns="91425" spcFirstLastPara="1" rIns="91425" wrap="square" tIns="45700">
            <a:normAutofit/>
          </a:bodyPr>
          <a:lstStyle/>
          <a:p>
            <a:pPr indent="0" lvl="0" marL="114300" rtl="0" algn="just">
              <a:spcBef>
                <a:spcPts val="0"/>
              </a:spcBef>
              <a:spcAft>
                <a:spcPts val="0"/>
              </a:spcAft>
              <a:buSzPts val="1800"/>
              <a:buNone/>
            </a:pPr>
            <a:r>
              <a:rPr lang="en-US" sz="2000">
                <a:latin typeface="Times New Roman"/>
                <a:ea typeface="Times New Roman"/>
                <a:cs typeface="Times New Roman"/>
                <a:sym typeface="Times New Roman"/>
              </a:rPr>
              <a:t>variabel words berfungsi untuk menampung beberapa kata yang sering muncul dalam satu kalimat yang diutarakan oleh client. classes berfungsi sebagai penggolongan sebuah kalimat yang diajukan oleh client itu tergolong dalam apa , contohnya seperti sebuah salam, ucapan selamat, atau ucapan perpisahan. documents berfungsi sebagai penampung beberapa corpus yang sudah di tokenisasi berdasarkan kata ucapan si client terhadap dataset yang tersedia. ignore_words memiliki fungsi sebagai penyaring simbol-simbol yang tidak dibutuhkan dalam olah data kata. data_file berfungsi </a:t>
            </a:r>
            <a:r>
              <a:rPr lang="en-US" sz="2000">
                <a:latin typeface="Times New Roman"/>
                <a:ea typeface="Times New Roman"/>
                <a:cs typeface="Times New Roman"/>
                <a:sym typeface="Times New Roman"/>
              </a:rPr>
              <a:t>sebagai variabel pemanggil dataset. intents berfungsi sebagai pengkonversi data json dataset agar mampu terbaca di Python</a:t>
            </a:r>
            <a:endParaRPr sz="2000">
              <a:latin typeface="Times New Roman"/>
              <a:ea typeface="Times New Roman"/>
              <a:cs typeface="Times New Roman"/>
              <a:sym typeface="Times New Roman"/>
            </a:endParaRPr>
          </a:p>
          <a:p>
            <a:pPr indent="0" lvl="0" marL="114300" rtl="0" algn="just">
              <a:spcBef>
                <a:spcPts val="0"/>
              </a:spcBef>
              <a:spcAft>
                <a:spcPts val="0"/>
              </a:spcAft>
              <a:buSzPts val="1800"/>
              <a:buNone/>
            </a:pPr>
            <a:r>
              <a:t/>
            </a:r>
            <a:endParaRPr/>
          </a:p>
        </p:txBody>
      </p:sp>
      <p:pic>
        <p:nvPicPr>
          <p:cNvPr id="203" name="Google Shape;203;p7"/>
          <p:cNvPicPr preferRelativeResize="0"/>
          <p:nvPr/>
        </p:nvPicPr>
        <p:blipFill>
          <a:blip r:embed="rId3">
            <a:alphaModFix/>
          </a:blip>
          <a:stretch>
            <a:fillRect/>
          </a:stretch>
        </p:blipFill>
        <p:spPr>
          <a:xfrm>
            <a:off x="2808499" y="4257675"/>
            <a:ext cx="4764050" cy="2262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6d4a1aaaba_2_1"/>
          <p:cNvSpPr txBox="1"/>
          <p:nvPr>
            <p:ph type="title"/>
          </p:nvPr>
        </p:nvSpPr>
        <p:spPr>
          <a:xfrm>
            <a:off x="2592925" y="624105"/>
            <a:ext cx="8911800" cy="678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Memecah kalimat menjadi per-kata</a:t>
            </a:r>
            <a:endParaRPr>
              <a:latin typeface="Times New Roman"/>
              <a:ea typeface="Times New Roman"/>
              <a:cs typeface="Times New Roman"/>
              <a:sym typeface="Times New Roman"/>
            </a:endParaRPr>
          </a:p>
        </p:txBody>
      </p:sp>
      <p:sp>
        <p:nvSpPr>
          <p:cNvPr id="209" name="Google Shape;209;g16d4a1aaaba_2_1"/>
          <p:cNvSpPr txBox="1"/>
          <p:nvPr>
            <p:ph idx="1" type="body"/>
          </p:nvPr>
        </p:nvSpPr>
        <p:spPr>
          <a:xfrm>
            <a:off x="2589200" y="1423075"/>
            <a:ext cx="8915400" cy="52533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sz="2000">
                <a:latin typeface="Times New Roman"/>
                <a:ea typeface="Times New Roman"/>
                <a:cs typeface="Times New Roman"/>
                <a:sym typeface="Times New Roman"/>
              </a:rPr>
              <a:t>Masukan semua value ‘intents’ pada </a:t>
            </a:r>
            <a:r>
              <a:rPr i="1" lang="en-US" sz="2000">
                <a:latin typeface="Times New Roman"/>
                <a:ea typeface="Times New Roman"/>
                <a:cs typeface="Times New Roman"/>
                <a:sym typeface="Times New Roman"/>
              </a:rPr>
              <a:t>looping</a:t>
            </a:r>
            <a:r>
              <a:rPr lang="en-US" sz="2000">
                <a:latin typeface="Times New Roman"/>
                <a:ea typeface="Times New Roman"/>
                <a:cs typeface="Times New Roman"/>
                <a:sym typeface="Times New Roman"/>
              </a:rPr>
              <a:t>, begitu juga semua value dari </a:t>
            </a:r>
            <a:r>
              <a:rPr i="1" lang="en-US" sz="2000">
                <a:latin typeface="Times New Roman"/>
                <a:ea typeface="Times New Roman"/>
                <a:cs typeface="Times New Roman"/>
                <a:sym typeface="Times New Roman"/>
              </a:rPr>
              <a:t>key </a:t>
            </a:r>
            <a:r>
              <a:rPr lang="en-US" sz="2000">
                <a:latin typeface="Times New Roman"/>
                <a:ea typeface="Times New Roman"/>
                <a:cs typeface="Times New Roman"/>
                <a:sym typeface="Times New Roman"/>
              </a:rPr>
              <a:t>‘patterns’ </a:t>
            </a:r>
            <a:r>
              <a:rPr lang="en-US" sz="2000">
                <a:latin typeface="Times New Roman"/>
                <a:ea typeface="Times New Roman"/>
                <a:cs typeface="Times New Roman"/>
                <a:sym typeface="Times New Roman"/>
              </a:rPr>
              <a:t>ke dalam</a:t>
            </a:r>
            <a:r>
              <a:rPr lang="en-US" sz="2000">
                <a:latin typeface="Times New Roman"/>
                <a:ea typeface="Times New Roman"/>
                <a:cs typeface="Times New Roman"/>
                <a:sym typeface="Times New Roman"/>
              </a:rPr>
              <a:t> </a:t>
            </a:r>
            <a:r>
              <a:rPr i="1" lang="en-US" sz="2000">
                <a:latin typeface="Times New Roman"/>
                <a:ea typeface="Times New Roman"/>
                <a:cs typeface="Times New Roman"/>
                <a:sym typeface="Times New Roman"/>
              </a:rPr>
              <a:t>looping</a:t>
            </a:r>
            <a:r>
              <a:rPr lang="en-US" sz="2000">
                <a:latin typeface="Times New Roman"/>
                <a:ea typeface="Times New Roman"/>
                <a:cs typeface="Times New Roman"/>
                <a:sym typeface="Times New Roman"/>
              </a:rPr>
              <a:t> juga.  Ini dimaksudkan untuk mengambil semua isi ‘patterns’ pada json sebagai acuan untuk nantinya chatbot memberi jawaban apa saat client bertanya. Selanjutnya, setiap akan di tokenisasi agar dapat memudahkan dalam olah kata. Setiap kata yang </a:t>
            </a:r>
            <a:r>
              <a:rPr lang="en-US" sz="2000">
                <a:latin typeface="Times New Roman"/>
                <a:ea typeface="Times New Roman"/>
                <a:cs typeface="Times New Roman"/>
                <a:sym typeface="Times New Roman"/>
              </a:rPr>
              <a:t>di tokenisasi</a:t>
            </a:r>
            <a:r>
              <a:rPr lang="en-US" sz="2000">
                <a:latin typeface="Times New Roman"/>
                <a:ea typeface="Times New Roman"/>
                <a:cs typeface="Times New Roman"/>
                <a:sym typeface="Times New Roman"/>
              </a:rPr>
              <a:t> juga akan </a:t>
            </a:r>
            <a:r>
              <a:rPr lang="en-US" sz="2000">
                <a:latin typeface="Times New Roman"/>
                <a:ea typeface="Times New Roman"/>
                <a:cs typeface="Times New Roman"/>
                <a:sym typeface="Times New Roman"/>
              </a:rPr>
              <a:t>dikumpulkan</a:t>
            </a:r>
            <a:r>
              <a:rPr lang="en-US" sz="2000">
                <a:latin typeface="Times New Roman"/>
                <a:ea typeface="Times New Roman"/>
                <a:cs typeface="Times New Roman"/>
                <a:sym typeface="Times New Roman"/>
              </a:rPr>
              <a:t> berdasarkan “tag” (sifatnya). </a:t>
            </a:r>
            <a:endParaRPr sz="2000">
              <a:latin typeface="Times New Roman"/>
              <a:ea typeface="Times New Roman"/>
              <a:cs typeface="Times New Roman"/>
              <a:sym typeface="Times New Roman"/>
            </a:endParaRPr>
          </a:p>
        </p:txBody>
      </p:sp>
      <p:pic>
        <p:nvPicPr>
          <p:cNvPr id="210" name="Google Shape;210;g16d4a1aaaba_2_1"/>
          <p:cNvPicPr preferRelativeResize="0"/>
          <p:nvPr/>
        </p:nvPicPr>
        <p:blipFill>
          <a:blip r:embed="rId3">
            <a:alphaModFix/>
          </a:blip>
          <a:stretch>
            <a:fillRect/>
          </a:stretch>
        </p:blipFill>
        <p:spPr>
          <a:xfrm>
            <a:off x="2705525" y="3357025"/>
            <a:ext cx="6284550" cy="340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6f1f486af5_1_2"/>
          <p:cNvSpPr txBox="1"/>
          <p:nvPr>
            <p:ph type="title"/>
          </p:nvPr>
        </p:nvSpPr>
        <p:spPr>
          <a:xfrm>
            <a:off x="2592925" y="624105"/>
            <a:ext cx="8911800" cy="587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SzPts val="990"/>
              <a:buNone/>
            </a:pPr>
            <a:r>
              <a:rPr lang="en-US" sz="3640">
                <a:latin typeface="Times New Roman"/>
                <a:ea typeface="Times New Roman"/>
                <a:cs typeface="Times New Roman"/>
                <a:sym typeface="Times New Roman"/>
              </a:rPr>
              <a:t>Lemmatize</a:t>
            </a:r>
            <a:r>
              <a:rPr lang="en-US" sz="3640">
                <a:latin typeface="Times New Roman"/>
                <a:ea typeface="Times New Roman"/>
                <a:cs typeface="Times New Roman"/>
                <a:sym typeface="Times New Roman"/>
              </a:rPr>
              <a:t> pada setiap kata</a:t>
            </a:r>
            <a:endParaRPr sz="3640">
              <a:latin typeface="Times New Roman"/>
              <a:ea typeface="Times New Roman"/>
              <a:cs typeface="Times New Roman"/>
              <a:sym typeface="Times New Roman"/>
            </a:endParaRPr>
          </a:p>
        </p:txBody>
      </p:sp>
      <p:sp>
        <p:nvSpPr>
          <p:cNvPr id="216" name="Google Shape;216;g16f1f486af5_1_2"/>
          <p:cNvSpPr txBox="1"/>
          <p:nvPr>
            <p:ph idx="1" type="body"/>
          </p:nvPr>
        </p:nvSpPr>
        <p:spPr>
          <a:xfrm>
            <a:off x="2589200" y="1317100"/>
            <a:ext cx="8915400" cy="4594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sz="2000">
                <a:latin typeface="Times New Roman"/>
                <a:ea typeface="Times New Roman"/>
                <a:cs typeface="Times New Roman"/>
                <a:sym typeface="Times New Roman"/>
              </a:rPr>
              <a:t>Lemmatize dilakukan supaya kata yang sudah berubah karena penempatannya, bisa dikembalikan ke kata dasarnya. Kata tersebut juga diubah menjadi huruf kecil semua agar mudah dalam pencocokan kata dan juga dibuang beberapa simbol yang tidak dibutuhkan. Selanjutnya kata tersebut akan </a:t>
            </a:r>
            <a:r>
              <a:rPr lang="en-US" sz="2000">
                <a:latin typeface="Times New Roman"/>
                <a:ea typeface="Times New Roman"/>
                <a:cs typeface="Times New Roman"/>
                <a:sym typeface="Times New Roman"/>
              </a:rPr>
              <a:t>diurutkan</a:t>
            </a:r>
            <a:r>
              <a:rPr lang="en-US" sz="2000">
                <a:latin typeface="Times New Roman"/>
                <a:ea typeface="Times New Roman"/>
                <a:cs typeface="Times New Roman"/>
                <a:sym typeface="Times New Roman"/>
              </a:rPr>
              <a:t> dan dimasukkan kedalam variabel words. Begitu juga dengan class, kita urutkan dan masukkan ke dalam variabel classes.</a:t>
            </a:r>
            <a:endParaRPr sz="2000">
              <a:latin typeface="Times New Roman"/>
              <a:ea typeface="Times New Roman"/>
              <a:cs typeface="Times New Roman"/>
              <a:sym typeface="Times New Roman"/>
            </a:endParaRPr>
          </a:p>
        </p:txBody>
      </p:sp>
      <p:pic>
        <p:nvPicPr>
          <p:cNvPr id="217" name="Google Shape;217;g16f1f486af5_1_2"/>
          <p:cNvPicPr preferRelativeResize="0"/>
          <p:nvPr/>
        </p:nvPicPr>
        <p:blipFill>
          <a:blip r:embed="rId3">
            <a:alphaModFix/>
          </a:blip>
          <a:stretch>
            <a:fillRect/>
          </a:stretch>
        </p:blipFill>
        <p:spPr>
          <a:xfrm>
            <a:off x="2669875" y="3229550"/>
            <a:ext cx="6365972" cy="339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2022-10-19T13:58:41Z</dcterms:created>
  <dc:creator>ASUS</dc:creator>
</cp:coreProperties>
</file>