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82" r:id="rId4"/>
    <p:sldId id="276" r:id="rId5"/>
    <p:sldId id="260" r:id="rId6"/>
    <p:sldId id="261" r:id="rId7"/>
    <p:sldId id="262" r:id="rId8"/>
    <p:sldId id="263" r:id="rId9"/>
    <p:sldId id="283" r:id="rId10"/>
    <p:sldId id="286" r:id="rId11"/>
    <p:sldId id="287" r:id="rId12"/>
    <p:sldId id="285" r:id="rId13"/>
    <p:sldId id="268"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88" d="100"/>
          <a:sy n="88" d="100"/>
        </p:scale>
        <p:origin x="-283"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smtClean="0"/>
              <a:t>insaf&amp;chaima</a:t>
            </a: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F7A87E-53ED-41D9-B1B4-5CDF9903BFD7}" type="datetimeFigureOut">
              <a:rPr lang="fr-FR" smtClean="0"/>
              <a:t>05/03/2023</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A03E9D-6DD5-43B8-96AE-BEFCBBC17D44}" type="slidenum">
              <a:rPr lang="fr-FR" smtClean="0"/>
              <a:t>‹N°›</a:t>
            </a:fld>
            <a:endParaRPr lang="fr-FR"/>
          </a:p>
        </p:txBody>
      </p:sp>
    </p:spTree>
    <p:extLst>
      <p:ext uri="{BB962C8B-B14F-4D97-AF65-F5344CB8AC3E}">
        <p14:creationId xmlns:p14="http://schemas.microsoft.com/office/powerpoint/2010/main" val="390976161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insaf&amp;chaima</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D0062-A848-469B-BA64-62E0171F0133}" type="datetimeFigureOut">
              <a:rPr lang="fr"/>
              <a:t>05/03/2023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8430D-CB4B-4966-826B-84D06BAF298D}" type="slidenum">
              <a:rPr lang="fr"/>
              <a:t>‹N°›</a:t>
            </a:fld>
            <a:endParaRPr lang="en-US"/>
          </a:p>
        </p:txBody>
      </p:sp>
    </p:spTree>
    <p:extLst>
      <p:ext uri="{BB962C8B-B14F-4D97-AF65-F5344CB8AC3E}">
        <p14:creationId xmlns:p14="http://schemas.microsoft.com/office/powerpoint/2010/main" val="254847701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en-US" smtClean="0"/>
              <a:t>insaf&amp;chaima</a:t>
            </a:r>
            <a:endParaRPr lang="en-US"/>
          </a:p>
        </p:txBody>
      </p:sp>
      <p:sp>
        <p:nvSpPr>
          <p:cNvPr id="5" name="Espace réservé du numéro de diapositive 4"/>
          <p:cNvSpPr>
            <a:spLocks noGrp="1"/>
          </p:cNvSpPr>
          <p:nvPr>
            <p:ph type="sldNum" sz="quarter" idx="11"/>
          </p:nvPr>
        </p:nvSpPr>
        <p:spPr/>
        <p:txBody>
          <a:bodyPr/>
          <a:lstStyle/>
          <a:p>
            <a:fld id="{06C8430D-CB4B-4966-826B-84D06BAF298D}" type="slidenum">
              <a:rPr lang="fr" smtClean="0"/>
              <a:t>1</a:t>
            </a:fld>
            <a:endParaRPr lang="en-US"/>
          </a:p>
        </p:txBody>
      </p:sp>
      <p:sp>
        <p:nvSpPr>
          <p:cNvPr id="6" name="Espace réservé du pied de page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948958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6C8430D-CB4B-4966-826B-84D06BAF298D}" type="slidenum">
              <a:rPr lang="fr" smtClean="0"/>
              <a:t>2</a:t>
            </a:fld>
            <a:endParaRPr lang="en-US"/>
          </a:p>
        </p:txBody>
      </p:sp>
      <p:sp>
        <p:nvSpPr>
          <p:cNvPr id="5" name="Espace réservé de l'en-tête 4"/>
          <p:cNvSpPr>
            <a:spLocks noGrp="1"/>
          </p:cNvSpPr>
          <p:nvPr>
            <p:ph type="hdr" sz="quarter" idx="11"/>
          </p:nvPr>
        </p:nvSpPr>
        <p:spPr/>
        <p:txBody>
          <a:bodyPr/>
          <a:lstStyle/>
          <a:p>
            <a:r>
              <a:rPr lang="en-US" smtClean="0"/>
              <a:t>insaf&amp;chaima</a:t>
            </a:r>
            <a:endParaRPr lang="en-US"/>
          </a:p>
        </p:txBody>
      </p:sp>
      <p:sp>
        <p:nvSpPr>
          <p:cNvPr id="6" name="Espace réservé du pied de page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58752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cs typeface="Calibri"/>
            </a:endParaRPr>
          </a:p>
        </p:txBody>
      </p:sp>
      <p:sp>
        <p:nvSpPr>
          <p:cNvPr id="4" name="Slide Number Placeholder 3"/>
          <p:cNvSpPr>
            <a:spLocks noGrp="1"/>
          </p:cNvSpPr>
          <p:nvPr>
            <p:ph type="sldNum" sz="quarter" idx="5"/>
          </p:nvPr>
        </p:nvSpPr>
        <p:spPr/>
        <p:txBody>
          <a:bodyPr/>
          <a:lstStyle/>
          <a:p>
            <a:fld id="{06C8430D-CB4B-4966-826B-84D06BAF298D}" type="slidenum">
              <a:rPr lang="fr"/>
              <a:t>4</a:t>
            </a:fld>
            <a:endParaRPr lang="en-US"/>
          </a:p>
        </p:txBody>
      </p:sp>
      <p:sp>
        <p:nvSpPr>
          <p:cNvPr id="5" name="Espace réservé de l'en-tête 4"/>
          <p:cNvSpPr>
            <a:spLocks noGrp="1"/>
          </p:cNvSpPr>
          <p:nvPr>
            <p:ph type="hdr" sz="quarter" idx="10"/>
          </p:nvPr>
        </p:nvSpPr>
        <p:spPr/>
        <p:txBody>
          <a:bodyPr/>
          <a:lstStyle/>
          <a:p>
            <a:r>
              <a:rPr lang="en-US" smtClean="0"/>
              <a:t>insaf&amp;chaima</a:t>
            </a:r>
            <a:endParaRPr lang="en-US"/>
          </a:p>
        </p:txBody>
      </p:sp>
      <p:sp>
        <p:nvSpPr>
          <p:cNvPr id="6" name="Espace réservé du pied de page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34857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de-D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de-DE"/>
          </a:p>
        </p:txBody>
      </p:sp>
      <p:sp>
        <p:nvSpPr>
          <p:cNvPr id="4" name="Espace réservé de la date 3"/>
          <p:cNvSpPr>
            <a:spLocks noGrp="1"/>
          </p:cNvSpPr>
          <p:nvPr>
            <p:ph type="dt" sz="half" idx="10"/>
          </p:nvPr>
        </p:nvSpPr>
        <p:spPr/>
        <p:txBody>
          <a:bodyPr/>
          <a:lstStyle/>
          <a:p>
            <a:fld id="{B4C9D247-65AA-4067-BBD7-AAE634D2DCA5}" type="datetime1">
              <a:rPr lang="de-DE" smtClean="0"/>
              <a:t>05.03.2023</a:t>
            </a:fld>
            <a:endParaRPr lang="de-DE"/>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1049118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A0690BEB-83E5-46D0-8AA0-B44A1885A413}" type="datetime1">
              <a:rPr lang="de-DE" smtClean="0"/>
              <a:t>05.03.2023</a:t>
            </a:fld>
            <a:endParaRPr lang="de-DE"/>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17278721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EBA41FDD-3982-4382-B781-E74E5D599DB2}" type="datetime1">
              <a:rPr lang="de-DE" smtClean="0"/>
              <a:t>05.03.2023</a:t>
            </a:fld>
            <a:endParaRPr lang="de-DE"/>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90217751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E02D6DF2-105D-4363-A43A-BFA1AC24D857}" type="datetime1">
              <a:rPr lang="de-DE" smtClean="0"/>
              <a:t>05.03.2023</a:t>
            </a:fld>
            <a:endParaRPr lang="de-DE"/>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841795644"/>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825CDED-B255-41F9-B937-D7A303C939E9}" type="datetime1">
              <a:rPr lang="de-DE" smtClean="0"/>
              <a:t>05.03.2023</a:t>
            </a:fld>
            <a:endParaRPr lang="de-DE"/>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46692345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p:cNvSpPr>
            <a:spLocks noGrp="1"/>
          </p:cNvSpPr>
          <p:nvPr>
            <p:ph type="dt" sz="half" idx="10"/>
          </p:nvPr>
        </p:nvSpPr>
        <p:spPr/>
        <p:txBody>
          <a:bodyPr/>
          <a:lstStyle/>
          <a:p>
            <a:fld id="{1B91505D-0DE6-42AC-A571-8CC8A3137654}" type="datetime1">
              <a:rPr lang="de-DE" smtClean="0"/>
              <a:t>05.03.2023</a:t>
            </a:fld>
            <a:endParaRPr lang="de-DE"/>
          </a:p>
        </p:txBody>
      </p:sp>
      <p:sp>
        <p:nvSpPr>
          <p:cNvPr id="6" name="Espace réservé du pied de page 5"/>
          <p:cNvSpPr>
            <a:spLocks noGrp="1"/>
          </p:cNvSpPr>
          <p:nvPr>
            <p:ph type="ftr" sz="quarter" idx="11"/>
          </p:nvPr>
        </p:nvSpPr>
        <p:spPr/>
        <p:txBody>
          <a:bodyPr/>
          <a:lstStyle/>
          <a:p>
            <a:r>
              <a:rPr lang="fr-FR" smtClean="0"/>
              <a:t>Gestion d'un institut scolaire privé *NST Groupe*</a:t>
            </a:r>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74763223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7" name="Espace réservé de la date 6"/>
          <p:cNvSpPr>
            <a:spLocks noGrp="1"/>
          </p:cNvSpPr>
          <p:nvPr>
            <p:ph type="dt" sz="half" idx="10"/>
          </p:nvPr>
        </p:nvSpPr>
        <p:spPr/>
        <p:txBody>
          <a:bodyPr/>
          <a:lstStyle/>
          <a:p>
            <a:fld id="{C06C123A-076D-468C-AD0B-8F9A801548D2}" type="datetime1">
              <a:rPr lang="de-DE" smtClean="0"/>
              <a:t>05.03.2023</a:t>
            </a:fld>
            <a:endParaRPr lang="de-DE"/>
          </a:p>
        </p:txBody>
      </p:sp>
      <p:sp>
        <p:nvSpPr>
          <p:cNvPr id="8" name="Espace réservé du pied de page 7"/>
          <p:cNvSpPr>
            <a:spLocks noGrp="1"/>
          </p:cNvSpPr>
          <p:nvPr>
            <p:ph type="ftr" sz="quarter" idx="11"/>
          </p:nvPr>
        </p:nvSpPr>
        <p:spPr/>
        <p:txBody>
          <a:bodyPr/>
          <a:lstStyle/>
          <a:p>
            <a:r>
              <a:rPr lang="fr-FR" smtClean="0"/>
              <a:t>Gestion d'un institut scolaire privé *NST Groupe*</a:t>
            </a:r>
            <a:endParaRPr lang="de-DE"/>
          </a:p>
        </p:txBody>
      </p:sp>
      <p:sp>
        <p:nvSpPr>
          <p:cNvPr id="9" name="Espace réservé du numéro de diapositive 8"/>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61186659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e la date 2"/>
          <p:cNvSpPr>
            <a:spLocks noGrp="1"/>
          </p:cNvSpPr>
          <p:nvPr>
            <p:ph type="dt" sz="half" idx="10"/>
          </p:nvPr>
        </p:nvSpPr>
        <p:spPr/>
        <p:txBody>
          <a:bodyPr/>
          <a:lstStyle/>
          <a:p>
            <a:fld id="{347AACEF-6E89-43CA-B9C6-2C90E1BD2C41}" type="datetime1">
              <a:rPr lang="de-DE" smtClean="0"/>
              <a:t>05.03.2023</a:t>
            </a:fld>
            <a:endParaRPr lang="de-DE"/>
          </a:p>
        </p:txBody>
      </p:sp>
      <p:sp>
        <p:nvSpPr>
          <p:cNvPr id="4" name="Espace réservé du pied de page 3"/>
          <p:cNvSpPr>
            <a:spLocks noGrp="1"/>
          </p:cNvSpPr>
          <p:nvPr>
            <p:ph type="ftr" sz="quarter" idx="11"/>
          </p:nvPr>
        </p:nvSpPr>
        <p:spPr/>
        <p:txBody>
          <a:bodyPr/>
          <a:lstStyle/>
          <a:p>
            <a:r>
              <a:rPr lang="fr-FR" smtClean="0"/>
              <a:t>Gestion d'un institut scolaire privé *NST Groupe*</a:t>
            </a:r>
            <a:endParaRPr lang="de-DE"/>
          </a:p>
        </p:txBody>
      </p:sp>
      <p:sp>
        <p:nvSpPr>
          <p:cNvPr id="5" name="Espace réservé du numéro de diapositive 4"/>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95854097"/>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73B516-A4B5-4C7E-B767-0B6995109F8D}" type="datetime1">
              <a:rPr lang="de-DE" smtClean="0"/>
              <a:t>05.03.2023</a:t>
            </a:fld>
            <a:endParaRPr lang="de-DE"/>
          </a:p>
        </p:txBody>
      </p:sp>
      <p:sp>
        <p:nvSpPr>
          <p:cNvPr id="3" name="Espace réservé du pied de page 2"/>
          <p:cNvSpPr>
            <a:spLocks noGrp="1"/>
          </p:cNvSpPr>
          <p:nvPr>
            <p:ph type="ftr" sz="quarter" idx="11"/>
          </p:nvPr>
        </p:nvSpPr>
        <p:spPr/>
        <p:txBody>
          <a:bodyPr/>
          <a:lstStyle/>
          <a:p>
            <a:r>
              <a:rPr lang="fr-FR" smtClean="0"/>
              <a:t>Gestion d'un institut scolaire privé *NST Groupe*</a:t>
            </a:r>
            <a:endParaRPr lang="de-DE"/>
          </a:p>
        </p:txBody>
      </p:sp>
      <p:sp>
        <p:nvSpPr>
          <p:cNvPr id="4" name="Espace réservé du numéro de diapositive 3"/>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040201302"/>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68492C0-A5C3-4EAA-BE8D-261C0C850C8E}" type="datetime1">
              <a:rPr lang="de-DE" smtClean="0"/>
              <a:t>05.03.2023</a:t>
            </a:fld>
            <a:endParaRPr lang="de-DE"/>
          </a:p>
        </p:txBody>
      </p:sp>
      <p:sp>
        <p:nvSpPr>
          <p:cNvPr id="6" name="Espace réservé du pied de page 5"/>
          <p:cNvSpPr>
            <a:spLocks noGrp="1"/>
          </p:cNvSpPr>
          <p:nvPr>
            <p:ph type="ftr" sz="quarter" idx="11"/>
          </p:nvPr>
        </p:nvSpPr>
        <p:spPr/>
        <p:txBody>
          <a:bodyPr/>
          <a:lstStyle/>
          <a:p>
            <a:r>
              <a:rPr lang="fr-FR" smtClean="0"/>
              <a:t>Gestion d'un institut scolaire privé *NST Groupe*</a:t>
            </a:r>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706407263"/>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BBEDAA7B-5313-4B33-BC68-996CE55728F8}" type="datetime1">
              <a:rPr lang="de-DE" smtClean="0"/>
              <a:t>05.03.2023</a:t>
            </a:fld>
            <a:endParaRPr lang="de-DE"/>
          </a:p>
        </p:txBody>
      </p:sp>
      <p:sp>
        <p:nvSpPr>
          <p:cNvPr id="6" name="Espace réservé du pied de page 5"/>
          <p:cNvSpPr>
            <a:spLocks noGrp="1"/>
          </p:cNvSpPr>
          <p:nvPr>
            <p:ph type="ftr" sz="quarter" idx="11"/>
          </p:nvPr>
        </p:nvSpPr>
        <p:spPr/>
        <p:txBody>
          <a:bodyPr/>
          <a:lstStyle/>
          <a:p>
            <a:r>
              <a:rPr lang="fr-FR" smtClean="0"/>
              <a:t>Gestion d'un institut scolaire privé *NST Groupe*</a:t>
            </a:r>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61090334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5EAFF-886E-4A69-8AC5-7A38857FE357}" type="datetime1">
              <a:rPr lang="de-DE" smtClean="0"/>
              <a:t>05.03.2023</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Gestion d'un institut scolaire privé *NST Groupe*</a:t>
            </a:r>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t>‹N°›</a:t>
            </a:fld>
            <a:endParaRPr lang="de-DE"/>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47958" y="962428"/>
            <a:ext cx="4087306" cy="2889114"/>
          </a:xfrm>
        </p:spPr>
        <p:txBody>
          <a:bodyPr anchor="b">
            <a:normAutofit/>
          </a:bodyPr>
          <a:lstStyle/>
          <a:p>
            <a:pPr algn="l">
              <a:spcBef>
                <a:spcPts val="1000"/>
              </a:spcBef>
            </a:pPr>
            <a:r>
              <a:rPr lang="de-DE" sz="5400" b="1" dirty="0">
                <a:ea typeface="+mj-lt"/>
                <a:cs typeface="+mj-lt"/>
              </a:rPr>
              <a:t>Cahier des charges</a:t>
            </a:r>
          </a:p>
          <a:p>
            <a:pPr algn="l"/>
            <a:endParaRPr lang="de-DE" sz="5400" dirty="0">
              <a:cs typeface="Calibri Light"/>
            </a:endParaRPr>
          </a:p>
        </p:txBody>
      </p:sp>
      <p:sp>
        <p:nvSpPr>
          <p:cNvPr id="3" name="Sous-titre 2"/>
          <p:cNvSpPr>
            <a:spLocks noGrp="1"/>
          </p:cNvSpPr>
          <p:nvPr>
            <p:ph type="subTitle" idx="1"/>
          </p:nvPr>
        </p:nvSpPr>
        <p:spPr>
          <a:xfrm>
            <a:off x="7028497" y="3846018"/>
            <a:ext cx="4487702" cy="1921769"/>
          </a:xfrm>
        </p:spPr>
        <p:txBody>
          <a:bodyPr vert="horz" lIns="91440" tIns="45720" rIns="91440" bIns="45720" rtlCol="0" anchor="t">
            <a:noAutofit/>
          </a:bodyPr>
          <a:lstStyle/>
          <a:p>
            <a:pPr algn="l"/>
            <a:endParaRPr lang="fr-FR" sz="2000" i="1" dirty="0">
              <a:ea typeface="+mn-lt"/>
              <a:cs typeface="+mn-lt"/>
            </a:endParaRPr>
          </a:p>
          <a:p>
            <a:pPr algn="l"/>
            <a:endParaRPr lang="fr-FR" sz="2000" i="1" dirty="0">
              <a:ea typeface="+mn-lt"/>
              <a:cs typeface="+mn-lt"/>
            </a:endParaRPr>
          </a:p>
          <a:p>
            <a:r>
              <a:rPr lang="fr-FR" sz="2000" i="1" dirty="0">
                <a:ea typeface="+mn-lt"/>
                <a:cs typeface="+mn-lt"/>
              </a:rPr>
              <a:t>Application web de gestion </a:t>
            </a:r>
            <a:r>
              <a:rPr lang="fr-FR" sz="2000" i="1" dirty="0" smtClean="0">
                <a:ea typeface="+mn-lt"/>
                <a:cs typeface="+mn-lt"/>
              </a:rPr>
              <a:t>d’un institut scolaire</a:t>
            </a:r>
            <a:endParaRPr lang="de-DE" sz="2000" b="1" dirty="0">
              <a:cs typeface="Calibri"/>
            </a:endParaRPr>
          </a:p>
          <a:p>
            <a:pPr algn="l"/>
            <a:endParaRPr lang="de-DE" sz="2000" b="1" dirty="0">
              <a:cs typeface="Calibri"/>
            </a:endParaRPr>
          </a:p>
        </p:txBody>
      </p:sp>
      <p:sp>
        <p:nvSpPr>
          <p:cNvPr id="9" name="Freeform: Shape 8">
            <a:extLst>
              <a:ext uri="{FF2B5EF4-FFF2-40B4-BE49-F238E27FC236}">
                <a16:creationId xmlns:a16="http://schemas.microsoft.com/office/drawing/2014/main" xmlns="" id="{E49CC64F-7275-4E33-961B-0C5CDC4398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xmlns="" id="{02FA17F4-310F-4183-AD39-37AB5DA7A40F}"/>
              </a:ext>
            </a:extLst>
          </p:cNvPr>
          <p:cNvPicPr>
            <a:picLocks noChangeAspect="1"/>
          </p:cNvPicPr>
          <p:nvPr/>
        </p:nvPicPr>
        <p:blipFill rotWithShape="1">
          <a:blip r:embed="rId3"/>
          <a:srcRect l="31591" r="4" b="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Slide Number Placeholder 3">
            <a:extLst>
              <a:ext uri="{FF2B5EF4-FFF2-40B4-BE49-F238E27FC236}">
                <a16:creationId xmlns:a16="http://schemas.microsoft.com/office/drawing/2014/main" xmlns="" id="{5D1C5EB7-A2AF-4B08-8F21-84CA67C7775A}"/>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1</a:t>
            </a:fld>
            <a:endParaRPr lang="en-US" sz="1600" dirty="0">
              <a:solidFill>
                <a:schemeClr val="accent1"/>
              </a:solidFill>
              <a:latin typeface="Bernard MT Condensed"/>
            </a:endParaRPr>
          </a:p>
        </p:txBody>
      </p:sp>
      <p:sp>
        <p:nvSpPr>
          <p:cNvPr id="6" name="Espace réservé du pied de page 5"/>
          <p:cNvSpPr>
            <a:spLocks noGrp="1"/>
          </p:cNvSpPr>
          <p:nvPr>
            <p:ph type="ftr" sz="quarter" idx="11"/>
          </p:nvPr>
        </p:nvSpPr>
        <p:spPr>
          <a:xfrm>
            <a:off x="6755921" y="6373603"/>
            <a:ext cx="4114800" cy="365125"/>
          </a:xfrm>
        </p:spPr>
        <p:txBody>
          <a:bodyPr/>
          <a:lstStyle/>
          <a:p>
            <a:r>
              <a:rPr lang="fr-FR" smtClean="0"/>
              <a:t>Gestion d'un institut scolaire privé *NST Groupe*</a:t>
            </a:r>
            <a:endParaRPr lang="de-DE" dirty="0"/>
          </a:p>
        </p:txBody>
      </p:sp>
    </p:spTree>
    <p:extLst>
      <p:ext uri="{BB962C8B-B14F-4D97-AF65-F5344CB8AC3E}">
        <p14:creationId xmlns:p14="http://schemas.microsoft.com/office/powerpoint/2010/main" val="3784089036"/>
      </p:ext>
    </p:extLst>
  </p:cSld>
  <p:clrMapOvr>
    <a:overrideClrMapping bg1="dk1" tx1="lt1" bg2="dk2" tx2="lt2" accent1="accent1" accent2="accent2" accent3="accent3" accent4="accent4" accent5="accent5" accent6="accent6" hlink="hlink" folHlink="folHlink"/>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73A482D-EED6-4A65-9C65-E723EC358A1C}"/>
              </a:ext>
            </a:extLst>
          </p:cNvPr>
          <p:cNvSpPr>
            <a:spLocks noGrp="1"/>
          </p:cNvSpPr>
          <p:nvPr>
            <p:ph idx="1"/>
          </p:nvPr>
        </p:nvSpPr>
        <p:spPr>
          <a:xfrm>
            <a:off x="1155548" y="2217343"/>
            <a:ext cx="9880893" cy="3959619"/>
          </a:xfrm>
        </p:spPr>
        <p:txBody>
          <a:bodyPr vert="horz" lIns="91440" tIns="45720" rIns="91440" bIns="45720" rtlCol="0" anchor="t">
            <a:noAutofit/>
          </a:bodyPr>
          <a:lstStyle/>
          <a:p>
            <a:endParaRPr lang="fr-FR" sz="2400" dirty="0">
              <a:ea typeface="+mn-lt"/>
              <a:cs typeface="+mn-lt"/>
            </a:endParaRPr>
          </a:p>
          <a:p>
            <a:pPr marL="0" indent="0">
              <a:buNone/>
            </a:pPr>
            <a:endParaRPr lang="fr-FR" sz="2200" dirty="0">
              <a:ea typeface="+mn-lt"/>
              <a:cs typeface="+mn-lt"/>
            </a:endParaRPr>
          </a:p>
          <a:p>
            <a:endParaRPr lang="fr-FR" sz="2200" dirty="0">
              <a:ea typeface="+mn-lt"/>
              <a:cs typeface="+mn-lt"/>
            </a:endParaRPr>
          </a:p>
        </p:txBody>
      </p:sp>
      <p:sp>
        <p:nvSpPr>
          <p:cNvPr id="4" name="Slide Number Placeholder 3">
            <a:extLst>
              <a:ext uri="{FF2B5EF4-FFF2-40B4-BE49-F238E27FC236}">
                <a16:creationId xmlns:a16="http://schemas.microsoft.com/office/drawing/2014/main" xmlns="" id="{F35AACC2-375D-4700-AF54-A793C4F6DBF2}"/>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10</a:t>
            </a:fld>
            <a:endParaRPr lang="en-US" sz="1600">
              <a:solidFill>
                <a:schemeClr val="accent1"/>
              </a:solidFill>
              <a:latin typeface="Bernard MT Condensed"/>
              <a:cs typeface="Calibri"/>
            </a:endParaRPr>
          </a:p>
        </p:txBody>
      </p:sp>
      <p:sp>
        <p:nvSpPr>
          <p:cNvPr id="5" name="Titre 4"/>
          <p:cNvSpPr>
            <a:spLocks noGrp="1"/>
          </p:cNvSpPr>
          <p:nvPr>
            <p:ph type="title"/>
          </p:nvPr>
        </p:nvSpPr>
        <p:spPr>
          <a:xfrm>
            <a:off x="320614" y="465826"/>
            <a:ext cx="10515600" cy="6596991"/>
          </a:xfrm>
        </p:spPr>
        <p:txBody>
          <a:bodyPr>
            <a:normAutofit fontScale="90000"/>
          </a:bodyPr>
          <a:lstStyle/>
          <a:p>
            <a:pPr marL="342900" indent="-342900">
              <a:buFont typeface="Wingdings" pitchFamily="2" charset="2"/>
              <a:buChar char="Ø"/>
            </a:pP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700" dirty="0" smtClean="0">
                <a:solidFill>
                  <a:srgbClr val="FF0000"/>
                </a:solidFill>
                <a:latin typeface="+mn-lt"/>
              </a:rPr>
              <a:t/>
            </a:r>
            <a:br>
              <a:rPr lang="fr-FR" sz="2700" dirty="0" smtClean="0">
                <a:solidFill>
                  <a:srgbClr val="FF0000"/>
                </a:solidFill>
                <a:latin typeface="+mn-lt"/>
              </a:rPr>
            </a:br>
            <a:r>
              <a:rPr lang="fr-FR" sz="2700" dirty="0" smtClean="0">
                <a:solidFill>
                  <a:srgbClr val="FF0000"/>
                </a:solidFill>
                <a:latin typeface="+mn-lt"/>
              </a:rPr>
              <a:t/>
            </a:r>
            <a:br>
              <a:rPr lang="fr-FR" sz="2700" dirty="0" smtClean="0">
                <a:solidFill>
                  <a:srgbClr val="FF0000"/>
                </a:solidFill>
                <a:latin typeface="+mn-lt"/>
              </a:rPr>
            </a:br>
            <a:r>
              <a:rPr lang="fr-FR" sz="2700" dirty="0" smtClean="0">
                <a:solidFill>
                  <a:srgbClr val="FF0000"/>
                </a:solidFill>
                <a:latin typeface="+mn-lt"/>
              </a:rPr>
              <a:t>2-</a:t>
            </a:r>
            <a:r>
              <a:rPr lang="fr-FR" sz="2700" b="1" dirty="0" smtClean="0">
                <a:solidFill>
                  <a:srgbClr val="FF0000"/>
                </a:solidFill>
                <a:latin typeface="+mn-lt"/>
              </a:rPr>
              <a:t>Le professeur:</a:t>
            </a:r>
            <a:r>
              <a:rPr lang="fr-FR" sz="2700" dirty="0" smtClean="0">
                <a:latin typeface="+mn-lt"/>
              </a:rPr>
              <a:t/>
            </a:r>
            <a:br>
              <a:rPr lang="fr-FR" sz="2700" dirty="0" smtClean="0">
                <a:latin typeface="+mn-lt"/>
              </a:rPr>
            </a:br>
            <a:r>
              <a:rPr lang="fr-FR" sz="2700" dirty="0" smtClean="0">
                <a:latin typeface="+mn-lt"/>
              </a:rPr>
              <a:t>Cette fonctionnalité permet a l’enseignant de modifier un note et un absence, et de faire une   recherche sur les pour avoir toutes les informations.</a:t>
            </a:r>
            <a:br>
              <a:rPr lang="fr-FR" sz="2700" dirty="0" smtClean="0">
                <a:latin typeface="+mn-lt"/>
              </a:rPr>
            </a:br>
            <a:r>
              <a:rPr lang="fr-FR" sz="2700" b="1" u="sng" dirty="0" smtClean="0">
                <a:latin typeface="+mn-lt"/>
              </a:rPr>
              <a:t>Description détaillé :</a:t>
            </a:r>
            <a:r>
              <a:rPr lang="fr-FR" sz="2700" b="1" dirty="0" smtClean="0">
                <a:latin typeface="+mn-lt"/>
              </a:rPr>
              <a:t/>
            </a:r>
            <a:br>
              <a:rPr lang="fr-FR" sz="2700" b="1" dirty="0" smtClean="0">
                <a:latin typeface="+mn-lt"/>
              </a:rPr>
            </a:br>
            <a:r>
              <a:rPr lang="fr-FR" sz="2700" dirty="0" smtClean="0">
                <a:latin typeface="+mn-lt"/>
              </a:rPr>
              <a:t/>
            </a:r>
            <a:br>
              <a:rPr lang="fr-FR" sz="2700" dirty="0" smtClean="0">
                <a:latin typeface="+mn-lt"/>
              </a:rPr>
            </a:br>
            <a:r>
              <a:rPr lang="fr-FR" sz="2700" b="1" dirty="0" smtClean="0">
                <a:latin typeface="+mn-lt"/>
              </a:rPr>
              <a:t>Pré conditions</a:t>
            </a:r>
            <a:r>
              <a:rPr lang="fr-FR" sz="2700" dirty="0" smtClean="0">
                <a:latin typeface="+mn-lt"/>
              </a:rPr>
              <a:t>:  Le professeur s’est authentifiée sur le système</a:t>
            </a:r>
            <a:br>
              <a:rPr lang="fr-FR" sz="2700" dirty="0" smtClean="0">
                <a:latin typeface="+mn-lt"/>
              </a:rPr>
            </a:br>
            <a:r>
              <a:rPr lang="fr-FR" sz="2700" dirty="0">
                <a:latin typeface="+mn-lt"/>
              </a:rPr>
              <a:t>L</a:t>
            </a:r>
            <a:r>
              <a:rPr lang="fr-FR" sz="2700" dirty="0" smtClean="0">
                <a:latin typeface="+mn-lt"/>
              </a:rPr>
              <a:t>e professeur peut :</a:t>
            </a:r>
            <a:br>
              <a:rPr lang="fr-FR" sz="2700" dirty="0" smtClean="0">
                <a:latin typeface="+mn-lt"/>
              </a:rPr>
            </a:br>
            <a:r>
              <a:rPr lang="fr-FR" sz="2700" dirty="0" smtClean="0">
                <a:latin typeface="+mn-lt"/>
              </a:rPr>
              <a:t>- Ajouter une note ;</a:t>
            </a:r>
            <a:br>
              <a:rPr lang="fr-FR" sz="2700" dirty="0" smtClean="0">
                <a:latin typeface="+mn-lt"/>
              </a:rPr>
            </a:br>
            <a:r>
              <a:rPr lang="fr-FR" sz="2700" dirty="0" smtClean="0">
                <a:latin typeface="+mn-lt"/>
              </a:rPr>
              <a:t>- Modifier une note ;</a:t>
            </a:r>
            <a:br>
              <a:rPr lang="fr-FR" sz="2700" dirty="0" smtClean="0">
                <a:latin typeface="+mn-lt"/>
              </a:rPr>
            </a:br>
            <a:r>
              <a:rPr lang="fr-FR" sz="2700" dirty="0" smtClean="0">
                <a:latin typeface="+mn-lt"/>
              </a:rPr>
              <a:t>-Supprimer une note:</a:t>
            </a:r>
            <a:br>
              <a:rPr lang="fr-FR" sz="2700" dirty="0" smtClean="0">
                <a:latin typeface="+mn-lt"/>
              </a:rPr>
            </a:br>
            <a:r>
              <a:rPr lang="fr-FR" sz="2700" dirty="0" smtClean="0">
                <a:latin typeface="+mn-lt"/>
              </a:rPr>
              <a:t>-Ajouter une absence;</a:t>
            </a:r>
            <a:br>
              <a:rPr lang="fr-FR" sz="2700" dirty="0" smtClean="0">
                <a:latin typeface="+mn-lt"/>
              </a:rPr>
            </a:br>
            <a:r>
              <a:rPr lang="fr-FR" sz="2700" dirty="0" smtClean="0">
                <a:latin typeface="+mn-lt"/>
              </a:rPr>
              <a:t>-Modifier une absence;</a:t>
            </a:r>
            <a:br>
              <a:rPr lang="fr-FR" sz="2700" dirty="0" smtClean="0">
                <a:latin typeface="+mn-lt"/>
              </a:rPr>
            </a:br>
            <a:r>
              <a:rPr lang="fr-FR" sz="2700" dirty="0" smtClean="0">
                <a:latin typeface="+mn-lt"/>
              </a:rPr>
              <a:t>-Supprimer une absence;</a:t>
            </a:r>
            <a:br>
              <a:rPr lang="fr-FR" sz="2700" dirty="0" smtClean="0">
                <a:latin typeface="+mn-lt"/>
              </a:rPr>
            </a:br>
            <a:r>
              <a:rPr lang="fr-FR" sz="2200" dirty="0" smtClean="0"/>
              <a:t/>
            </a:r>
            <a:br>
              <a:rPr lang="fr-FR" sz="2200" dirty="0" smtClean="0"/>
            </a:br>
            <a:r>
              <a:rPr lang="fr-FR" sz="2700" dirty="0" smtClean="0"/>
              <a:t/>
            </a:r>
            <a:br>
              <a:rPr lang="fr-FR" sz="2700" dirty="0" smtClean="0"/>
            </a:br>
            <a:r>
              <a:rPr lang="fr-FR" dirty="0" smtClean="0"/>
              <a:t/>
            </a:r>
            <a:br>
              <a:rPr lang="fr-FR" dirty="0" smtClean="0"/>
            </a:br>
            <a:r>
              <a:rPr lang="fr-FR" dirty="0" smtClean="0"/>
              <a:t> </a:t>
            </a:r>
            <a:r>
              <a:rPr lang="fr-FR" sz="2700" dirty="0" smtClean="0"/>
              <a:t/>
            </a:r>
            <a:br>
              <a:rPr lang="fr-FR" sz="2700" dirty="0" smtClean="0"/>
            </a:br>
            <a:r>
              <a:rPr lang="fr-FR" sz="2700" dirty="0" smtClean="0">
                <a:cs typeface="Calibri Light"/>
              </a:rPr>
              <a:t/>
            </a:r>
            <a:br>
              <a:rPr lang="fr-FR" sz="2700" dirty="0" smtClean="0">
                <a:cs typeface="Calibri Light"/>
              </a:rPr>
            </a:br>
            <a:endParaRPr lang="fr-FR" sz="2700" dirty="0"/>
          </a:p>
        </p:txBody>
      </p:sp>
      <p:sp>
        <p:nvSpPr>
          <p:cNvPr id="6" name="Espace réservé du pied de page 5"/>
          <p:cNvSpPr>
            <a:spLocks noGrp="1"/>
          </p:cNvSpPr>
          <p:nvPr>
            <p:ph type="ftr" sz="quarter" idx="11"/>
          </p:nvPr>
        </p:nvSpPr>
        <p:spPr/>
        <p:txBody>
          <a:bodyPr/>
          <a:lstStyle/>
          <a:p>
            <a:r>
              <a:rPr lang="fr-FR" smtClean="0"/>
              <a:t>Gestion d'un institut scolaire privé *NST Groupe*</a:t>
            </a:r>
            <a:endParaRPr lang="de-DE"/>
          </a:p>
        </p:txBody>
      </p:sp>
    </p:spTree>
    <p:extLst>
      <p:ext uri="{BB962C8B-B14F-4D97-AF65-F5344CB8AC3E}">
        <p14:creationId xmlns:p14="http://schemas.microsoft.com/office/powerpoint/2010/main" val="2468082899"/>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73A482D-EED6-4A65-9C65-E723EC358A1C}"/>
              </a:ext>
            </a:extLst>
          </p:cNvPr>
          <p:cNvSpPr>
            <a:spLocks noGrp="1"/>
          </p:cNvSpPr>
          <p:nvPr>
            <p:ph idx="1"/>
          </p:nvPr>
        </p:nvSpPr>
        <p:spPr>
          <a:xfrm>
            <a:off x="1155548" y="2217343"/>
            <a:ext cx="9880893" cy="3959619"/>
          </a:xfrm>
        </p:spPr>
        <p:txBody>
          <a:bodyPr vert="horz" lIns="91440" tIns="45720" rIns="91440" bIns="45720" rtlCol="0" anchor="t">
            <a:noAutofit/>
          </a:bodyPr>
          <a:lstStyle/>
          <a:p>
            <a:endParaRPr lang="fr-FR" sz="2400" dirty="0">
              <a:ea typeface="+mn-lt"/>
              <a:cs typeface="+mn-lt"/>
            </a:endParaRPr>
          </a:p>
          <a:p>
            <a:pPr marL="0" indent="0">
              <a:buNone/>
            </a:pPr>
            <a:endParaRPr lang="fr-FR" sz="2200" dirty="0">
              <a:ea typeface="+mn-lt"/>
              <a:cs typeface="+mn-lt"/>
            </a:endParaRPr>
          </a:p>
          <a:p>
            <a:endParaRPr lang="fr-FR" sz="2200" dirty="0">
              <a:ea typeface="+mn-lt"/>
              <a:cs typeface="+mn-lt"/>
            </a:endParaRPr>
          </a:p>
        </p:txBody>
      </p:sp>
      <p:sp>
        <p:nvSpPr>
          <p:cNvPr id="4" name="Slide Number Placeholder 3">
            <a:extLst>
              <a:ext uri="{FF2B5EF4-FFF2-40B4-BE49-F238E27FC236}">
                <a16:creationId xmlns:a16="http://schemas.microsoft.com/office/drawing/2014/main" xmlns="" id="{F35AACC2-375D-4700-AF54-A793C4F6DBF2}"/>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11</a:t>
            </a:fld>
            <a:endParaRPr lang="en-US" sz="1600">
              <a:solidFill>
                <a:schemeClr val="accent1"/>
              </a:solidFill>
              <a:latin typeface="Bernard MT Condensed"/>
              <a:cs typeface="Calibri"/>
            </a:endParaRPr>
          </a:p>
        </p:txBody>
      </p:sp>
      <p:sp>
        <p:nvSpPr>
          <p:cNvPr id="5" name="Titre 4"/>
          <p:cNvSpPr>
            <a:spLocks noGrp="1"/>
          </p:cNvSpPr>
          <p:nvPr>
            <p:ph type="title"/>
          </p:nvPr>
        </p:nvSpPr>
        <p:spPr>
          <a:xfrm>
            <a:off x="337867" y="767750"/>
            <a:ext cx="10515600" cy="6596991"/>
          </a:xfrm>
        </p:spPr>
        <p:txBody>
          <a:bodyPr>
            <a:normAutofit fontScale="90000"/>
          </a:bodyPr>
          <a:lstStyle/>
          <a:p>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400" dirty="0" smtClean="0">
                <a:solidFill>
                  <a:srgbClr val="FF0000"/>
                </a:solidFill>
              </a:rPr>
              <a:t/>
            </a:r>
            <a:br>
              <a:rPr lang="fr-FR" sz="2400" dirty="0" smtClean="0">
                <a:solidFill>
                  <a:srgbClr val="FF0000"/>
                </a:solidFill>
              </a:rPr>
            </a:br>
            <a:r>
              <a:rPr lang="fr-FR" sz="2700" dirty="0" smtClean="0">
                <a:solidFill>
                  <a:srgbClr val="FF0000"/>
                </a:solidFill>
              </a:rPr>
              <a:t/>
            </a:r>
            <a:br>
              <a:rPr lang="fr-FR" sz="2700" dirty="0" smtClean="0">
                <a:solidFill>
                  <a:srgbClr val="FF0000"/>
                </a:solidFill>
              </a:rPr>
            </a:br>
            <a:r>
              <a:rPr lang="fr-FR" sz="2700" dirty="0" smtClean="0">
                <a:solidFill>
                  <a:srgbClr val="FF0000"/>
                </a:solidFill>
                <a:latin typeface="+mn-lt"/>
              </a:rPr>
              <a:t>3-</a:t>
            </a:r>
            <a:r>
              <a:rPr lang="fr-FR" sz="2700" b="1" dirty="0" smtClean="0">
                <a:solidFill>
                  <a:srgbClr val="FF0000"/>
                </a:solidFill>
                <a:latin typeface="+mn-lt"/>
              </a:rPr>
              <a:t>Etudiant :</a:t>
            </a:r>
            <a:r>
              <a:rPr lang="fr-FR" sz="2700" dirty="0">
                <a:latin typeface="+mn-lt"/>
              </a:rPr>
              <a:t/>
            </a:r>
            <a:br>
              <a:rPr lang="fr-FR" sz="2700" dirty="0">
                <a:latin typeface="+mn-lt"/>
              </a:rPr>
            </a:br>
            <a:r>
              <a:rPr lang="fr-FR" sz="2700" dirty="0">
                <a:latin typeface="+mn-lt"/>
              </a:rPr>
              <a:t> Cette fonctionnalité permet au Etudiant de consulter la relevée note et la </a:t>
            </a:r>
            <a:r>
              <a:rPr lang="fr-FR" sz="2700" dirty="0" smtClean="0">
                <a:latin typeface="+mn-lt"/>
              </a:rPr>
              <a:t>liste des absences.</a:t>
            </a:r>
            <a:br>
              <a:rPr lang="fr-FR" sz="2700" dirty="0" smtClean="0">
                <a:latin typeface="+mn-lt"/>
              </a:rPr>
            </a:br>
            <a:r>
              <a:rPr lang="fr-FR" sz="2700" dirty="0">
                <a:latin typeface="+mn-lt"/>
              </a:rPr>
              <a:t/>
            </a:r>
            <a:br>
              <a:rPr lang="fr-FR" sz="2700" dirty="0">
                <a:latin typeface="+mn-lt"/>
              </a:rPr>
            </a:br>
            <a:r>
              <a:rPr lang="fr-FR" sz="2700" b="1" dirty="0">
                <a:latin typeface="+mn-lt"/>
              </a:rPr>
              <a:t>Description détaillé </a:t>
            </a:r>
            <a:r>
              <a:rPr lang="fr-FR" sz="2700" b="1" dirty="0" smtClean="0">
                <a:latin typeface="+mn-lt"/>
              </a:rPr>
              <a:t>:</a:t>
            </a:r>
            <a:r>
              <a:rPr lang="fr-FR" sz="2700" dirty="0">
                <a:latin typeface="+mn-lt"/>
              </a:rPr>
              <a:t/>
            </a:r>
            <a:br>
              <a:rPr lang="fr-FR" sz="2700" dirty="0">
                <a:latin typeface="+mn-lt"/>
              </a:rPr>
            </a:br>
            <a:r>
              <a:rPr lang="fr-FR" sz="2700" b="1" dirty="0">
                <a:latin typeface="+mn-lt"/>
              </a:rPr>
              <a:t>Pré </a:t>
            </a:r>
            <a:r>
              <a:rPr lang="fr-FR" sz="2700" b="1" dirty="0" smtClean="0">
                <a:latin typeface="+mn-lt"/>
              </a:rPr>
              <a:t>conditions</a:t>
            </a:r>
            <a:r>
              <a:rPr lang="fr-FR" sz="2700" dirty="0" smtClean="0">
                <a:latin typeface="+mn-lt"/>
              </a:rPr>
              <a:t>: L’</a:t>
            </a:r>
            <a:r>
              <a:rPr lang="fr-FR" sz="2700" dirty="0">
                <a:latin typeface="+mn-lt"/>
              </a:rPr>
              <a:t>é</a:t>
            </a:r>
            <a:r>
              <a:rPr lang="fr-FR" sz="2700" dirty="0" smtClean="0">
                <a:latin typeface="+mn-lt"/>
              </a:rPr>
              <a:t>tudiant </a:t>
            </a:r>
            <a:r>
              <a:rPr lang="fr-FR" sz="2700" dirty="0">
                <a:latin typeface="+mn-lt"/>
              </a:rPr>
              <a:t>s’est authentifiée sur le </a:t>
            </a:r>
            <a:r>
              <a:rPr lang="fr-FR" sz="2700" dirty="0" smtClean="0">
                <a:latin typeface="+mn-lt"/>
              </a:rPr>
              <a:t>système</a:t>
            </a:r>
            <a:r>
              <a:rPr lang="fr-FR" sz="2700" dirty="0">
                <a:latin typeface="+mn-lt"/>
              </a:rPr>
              <a:t/>
            </a:r>
            <a:br>
              <a:rPr lang="fr-FR" sz="2700" dirty="0">
                <a:latin typeface="+mn-lt"/>
              </a:rPr>
            </a:br>
            <a:r>
              <a:rPr lang="fr-FR" sz="2700" b="1" dirty="0">
                <a:latin typeface="+mn-lt"/>
              </a:rPr>
              <a:t>Description du traitement </a:t>
            </a:r>
            <a:r>
              <a:rPr lang="fr-FR" sz="2700" b="1" dirty="0" smtClean="0">
                <a:latin typeface="+mn-lt"/>
              </a:rPr>
              <a:t>nominal</a:t>
            </a:r>
            <a:r>
              <a:rPr lang="fr-FR" sz="2700" dirty="0">
                <a:latin typeface="+mn-lt"/>
              </a:rPr>
              <a:t> </a:t>
            </a:r>
            <a:r>
              <a:rPr lang="fr-FR" sz="2700" dirty="0" smtClean="0">
                <a:latin typeface="+mn-lt"/>
              </a:rPr>
              <a:t>:L’Etudiant</a:t>
            </a:r>
            <a:r>
              <a:rPr lang="fr-FR" sz="2700" dirty="0">
                <a:latin typeface="+mn-lt"/>
              </a:rPr>
              <a:t> peut :</a:t>
            </a:r>
            <a:br>
              <a:rPr lang="fr-FR" sz="2700" dirty="0">
                <a:latin typeface="+mn-lt"/>
              </a:rPr>
            </a:br>
            <a:r>
              <a:rPr lang="fr-FR" sz="2700" dirty="0">
                <a:latin typeface="+mn-lt"/>
              </a:rPr>
              <a:t/>
            </a:r>
            <a:br>
              <a:rPr lang="fr-FR" sz="2700" dirty="0">
                <a:latin typeface="+mn-lt"/>
              </a:rPr>
            </a:br>
            <a:r>
              <a:rPr lang="fr-FR" sz="2700" dirty="0">
                <a:latin typeface="+mn-lt"/>
              </a:rPr>
              <a:t>Consulter Note ;</a:t>
            </a:r>
            <a:br>
              <a:rPr lang="fr-FR" sz="2700" dirty="0">
                <a:latin typeface="+mn-lt"/>
              </a:rPr>
            </a:br>
            <a:r>
              <a:rPr lang="fr-FR" sz="2700" dirty="0">
                <a:latin typeface="+mn-lt"/>
              </a:rPr>
              <a:t/>
            </a:r>
            <a:br>
              <a:rPr lang="fr-FR" sz="2700" dirty="0">
                <a:latin typeface="+mn-lt"/>
              </a:rPr>
            </a:br>
            <a:r>
              <a:rPr lang="fr-FR" sz="2700" dirty="0">
                <a:latin typeface="+mn-lt"/>
              </a:rPr>
              <a:t>Consulter Absence </a:t>
            </a:r>
            <a:br>
              <a:rPr lang="fr-FR" sz="2700" dirty="0">
                <a:latin typeface="+mn-lt"/>
              </a:rPr>
            </a:br>
            <a:r>
              <a:rPr lang="fr-FR" sz="2700" dirty="0" smtClean="0">
                <a:latin typeface="+mn-lt"/>
              </a:rPr>
              <a:t/>
            </a:r>
            <a:br>
              <a:rPr lang="fr-FR" sz="2700" dirty="0" smtClean="0">
                <a:latin typeface="+mn-lt"/>
              </a:rPr>
            </a:br>
            <a:r>
              <a:rPr lang="fr-FR" sz="2700" dirty="0" smtClean="0">
                <a:latin typeface="+mn-lt"/>
              </a:rPr>
              <a:t/>
            </a:r>
            <a:br>
              <a:rPr lang="fr-FR" sz="2700" dirty="0" smtClean="0">
                <a:latin typeface="+mn-lt"/>
              </a:rPr>
            </a:br>
            <a:r>
              <a:rPr lang="fr-FR" dirty="0" smtClean="0"/>
              <a:t/>
            </a:r>
            <a:br>
              <a:rPr lang="fr-FR" dirty="0" smtClean="0"/>
            </a:br>
            <a:r>
              <a:rPr lang="fr-FR" dirty="0" smtClean="0"/>
              <a:t> </a:t>
            </a:r>
            <a:r>
              <a:rPr lang="fr-FR" sz="2700" dirty="0" smtClean="0"/>
              <a:t/>
            </a:r>
            <a:br>
              <a:rPr lang="fr-FR" sz="2700" dirty="0" smtClean="0"/>
            </a:br>
            <a:r>
              <a:rPr lang="fr-FR" sz="2700" dirty="0" smtClean="0">
                <a:cs typeface="Calibri Light"/>
              </a:rPr>
              <a:t/>
            </a:r>
            <a:br>
              <a:rPr lang="fr-FR" sz="2700" dirty="0" smtClean="0">
                <a:cs typeface="Calibri Light"/>
              </a:rPr>
            </a:br>
            <a:endParaRPr lang="fr-FR" sz="2700" dirty="0"/>
          </a:p>
        </p:txBody>
      </p:sp>
      <p:sp>
        <p:nvSpPr>
          <p:cNvPr id="2" name="Espace réservé du pied de page 1"/>
          <p:cNvSpPr>
            <a:spLocks noGrp="1"/>
          </p:cNvSpPr>
          <p:nvPr>
            <p:ph type="ftr" sz="quarter" idx="11"/>
          </p:nvPr>
        </p:nvSpPr>
        <p:spPr>
          <a:xfrm>
            <a:off x="6479875" y="6382229"/>
            <a:ext cx="4114800" cy="365125"/>
          </a:xfrm>
        </p:spPr>
        <p:txBody>
          <a:bodyPr/>
          <a:lstStyle/>
          <a:p>
            <a:r>
              <a:rPr lang="fr-FR" smtClean="0"/>
              <a:t>Gestion d'un institut scolaire privé *NST Groupe*</a:t>
            </a:r>
            <a:endParaRPr lang="de-DE" dirty="0"/>
          </a:p>
        </p:txBody>
      </p:sp>
    </p:spTree>
    <p:extLst>
      <p:ext uri="{BB962C8B-B14F-4D97-AF65-F5344CB8AC3E}">
        <p14:creationId xmlns:p14="http://schemas.microsoft.com/office/powerpoint/2010/main" val="96665535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2ED5AFB-19E3-433D-BC99-DE73651B97B9}"/>
              </a:ext>
            </a:extLst>
          </p:cNvPr>
          <p:cNvSpPr>
            <a:spLocks noGrp="1"/>
          </p:cNvSpPr>
          <p:nvPr>
            <p:ph type="title"/>
          </p:nvPr>
        </p:nvSpPr>
        <p:spPr>
          <a:xfrm>
            <a:off x="1156851" y="637762"/>
            <a:ext cx="9888496" cy="900131"/>
          </a:xfrm>
        </p:spPr>
        <p:txBody>
          <a:bodyPr anchor="t">
            <a:normAutofit/>
          </a:bodyPr>
          <a:lstStyle/>
          <a:p>
            <a:r>
              <a:rPr lang="fr-FR" sz="2800" b="1" dirty="0">
                <a:solidFill>
                  <a:schemeClr val="accent2">
                    <a:lumMod val="60000"/>
                    <a:lumOff val="40000"/>
                  </a:schemeClr>
                </a:solidFill>
                <a:ea typeface="+mj-lt"/>
                <a:cs typeface="+mj-lt"/>
              </a:rPr>
              <a:t/>
            </a:r>
            <a:br>
              <a:rPr lang="fr-FR" sz="2800" b="1" dirty="0">
                <a:solidFill>
                  <a:schemeClr val="accent2">
                    <a:lumMod val="60000"/>
                    <a:lumOff val="40000"/>
                  </a:schemeClr>
                </a:solidFill>
                <a:ea typeface="+mj-lt"/>
                <a:cs typeface="+mj-lt"/>
              </a:rPr>
            </a:br>
            <a:r>
              <a:rPr lang="fr-FR" sz="2800" b="1" dirty="0">
                <a:solidFill>
                  <a:schemeClr val="accent2">
                    <a:lumMod val="60000"/>
                    <a:lumOff val="40000"/>
                  </a:schemeClr>
                </a:solidFill>
                <a:ea typeface="+mj-lt"/>
                <a:cs typeface="+mj-lt"/>
              </a:rPr>
              <a:t>3. Spécification des besoins non fonctionnels :</a:t>
            </a:r>
            <a:endParaRPr lang="en-US" sz="2800" dirty="0">
              <a:solidFill>
                <a:schemeClr val="accent2">
                  <a:lumMod val="60000"/>
                  <a:lumOff val="40000"/>
                </a:schemeClr>
              </a:solidFill>
              <a:ea typeface="+mj-lt"/>
              <a:cs typeface="+mj-lt"/>
            </a:endParaRPr>
          </a:p>
          <a:p>
            <a:endParaRPr lang="en-US" sz="2800" dirty="0">
              <a:solidFill>
                <a:schemeClr val="bg1"/>
              </a:solidFill>
              <a:cs typeface="Calibri Light"/>
            </a:endParaRPr>
          </a:p>
        </p:txBody>
      </p:sp>
      <p:sp>
        <p:nvSpPr>
          <p:cNvPr id="10"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73A482D-EED6-4A65-9C65-E723EC358A1C}"/>
              </a:ext>
            </a:extLst>
          </p:cNvPr>
          <p:cNvSpPr>
            <a:spLocks noGrp="1"/>
          </p:cNvSpPr>
          <p:nvPr>
            <p:ph idx="1"/>
          </p:nvPr>
        </p:nvSpPr>
        <p:spPr>
          <a:xfrm>
            <a:off x="353684" y="2217343"/>
            <a:ext cx="10682758" cy="3959619"/>
          </a:xfrm>
        </p:spPr>
        <p:txBody>
          <a:bodyPr vert="horz" lIns="91440" tIns="45720" rIns="91440" bIns="45720" rtlCol="0" anchor="t">
            <a:noAutofit/>
          </a:bodyPr>
          <a:lstStyle/>
          <a:p>
            <a:endParaRPr lang="fr-FR" sz="2400" dirty="0">
              <a:ea typeface="+mn-lt"/>
              <a:cs typeface="+mn-lt"/>
            </a:endParaRPr>
          </a:p>
          <a:p>
            <a:pPr marL="0" indent="0">
              <a:buNone/>
            </a:pPr>
            <a:r>
              <a:rPr lang="fr-FR" sz="2400" dirty="0"/>
              <a:t>L’interface de l’application doit répondre à un minimum de règle de </a:t>
            </a:r>
            <a:r>
              <a:rPr lang="fr-FR" sz="2400" dirty="0" smtClean="0"/>
              <a:t>conception des</a:t>
            </a:r>
            <a:r>
              <a:rPr lang="fr-FR" sz="2400" dirty="0"/>
              <a:t> interfaces homme machines, en plus pour un usage personnel et une </a:t>
            </a:r>
            <a:r>
              <a:rPr lang="fr-FR" sz="2400" dirty="0" smtClean="0"/>
              <a:t>meilleure confidentialité des </a:t>
            </a:r>
            <a:r>
              <a:rPr lang="fr-FR" sz="2400" dirty="0"/>
              <a:t>notions de sécurités </a:t>
            </a:r>
            <a:r>
              <a:rPr lang="fr-FR" sz="2400" dirty="0" smtClean="0"/>
              <a:t>s’imposent:</a:t>
            </a:r>
          </a:p>
          <a:p>
            <a:pPr marL="342900" indent="-342900">
              <a:buFont typeface="Wingdings" panose="020B0604020202020204" pitchFamily="34" charset="0"/>
              <a:buChar char="ü"/>
            </a:pPr>
            <a:r>
              <a:rPr lang="fr-FR" sz="2400" dirty="0">
                <a:ea typeface="+mn-lt"/>
                <a:cs typeface="+mn-lt"/>
              </a:rPr>
              <a:t> sécurité :</a:t>
            </a:r>
            <a:endParaRPr lang="en-US" sz="2400" dirty="0">
              <a:ea typeface="+mn-lt"/>
              <a:cs typeface="+mn-lt"/>
            </a:endParaRPr>
          </a:p>
          <a:p>
            <a:pPr>
              <a:buFont typeface="Arial"/>
              <a:buChar char="•"/>
            </a:pPr>
            <a:r>
              <a:rPr lang="fr-FR" sz="2400" dirty="0">
                <a:ea typeface="+mn-lt"/>
                <a:cs typeface="+mn-lt"/>
              </a:rPr>
              <a:t>Notre application permet la sécurité d’accès et cela est assuré par une authentification des utilisateurs en fonction de leurs droits d’accès, de plus elle garantit l’intégrité et la cohérence des données à chaque mise à jour et à chaque insertion.</a:t>
            </a:r>
            <a:endParaRPr lang="fr-FR" sz="2400" dirty="0"/>
          </a:p>
          <a:p>
            <a:pPr marL="0" indent="0">
              <a:buNone/>
            </a:pPr>
            <a:endParaRPr lang="fr-FR" sz="2200" dirty="0">
              <a:ea typeface="+mn-lt"/>
              <a:cs typeface="+mn-lt"/>
            </a:endParaRPr>
          </a:p>
          <a:p>
            <a:endParaRPr lang="fr-FR" sz="2200" dirty="0">
              <a:ea typeface="+mn-lt"/>
              <a:cs typeface="+mn-lt"/>
            </a:endParaRPr>
          </a:p>
        </p:txBody>
      </p:sp>
      <p:sp>
        <p:nvSpPr>
          <p:cNvPr id="4" name="Slide Number Placeholder 3">
            <a:extLst>
              <a:ext uri="{FF2B5EF4-FFF2-40B4-BE49-F238E27FC236}">
                <a16:creationId xmlns:a16="http://schemas.microsoft.com/office/drawing/2014/main" xmlns="" id="{F35AACC2-375D-4700-AF54-A793C4F6DBF2}"/>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12</a:t>
            </a:fld>
            <a:endParaRPr lang="en-US" sz="1600">
              <a:solidFill>
                <a:schemeClr val="accent1"/>
              </a:solidFill>
              <a:latin typeface="Bernard MT Condensed"/>
              <a:cs typeface="Calibri"/>
            </a:endParaRPr>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a:p>
        </p:txBody>
      </p:sp>
    </p:spTree>
    <p:extLst>
      <p:ext uri="{BB962C8B-B14F-4D97-AF65-F5344CB8AC3E}">
        <p14:creationId xmlns:p14="http://schemas.microsoft.com/office/powerpoint/2010/main" val="2468082899"/>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59104AA-68BD-41DD-9AF4-CB34AD7E4946}"/>
              </a:ext>
            </a:extLst>
          </p:cNvPr>
          <p:cNvSpPr>
            <a:spLocks noGrp="1"/>
          </p:cNvSpPr>
          <p:nvPr>
            <p:ph idx="1"/>
          </p:nvPr>
        </p:nvSpPr>
        <p:spPr>
          <a:xfrm>
            <a:off x="1155548" y="2217343"/>
            <a:ext cx="9880893" cy="3959619"/>
          </a:xfrm>
        </p:spPr>
        <p:txBody>
          <a:bodyPr vert="horz" lIns="91440" tIns="45720" rIns="91440" bIns="45720" rtlCol="0" anchor="t">
            <a:noAutofit/>
          </a:bodyPr>
          <a:lstStyle/>
          <a:p>
            <a:pPr>
              <a:buFont typeface="Wingdings"/>
              <a:buChar char="ü"/>
            </a:pPr>
            <a:r>
              <a:rPr lang="fr-FR" sz="2400" dirty="0">
                <a:ea typeface="+mn-lt"/>
                <a:cs typeface="+mn-lt"/>
              </a:rPr>
              <a:t> Performance :</a:t>
            </a:r>
            <a:endParaRPr lang="en-US" sz="2400" dirty="0">
              <a:ea typeface="+mn-lt"/>
              <a:cs typeface="+mn-lt"/>
            </a:endParaRPr>
          </a:p>
          <a:p>
            <a:pPr marL="0" indent="0">
              <a:buNone/>
            </a:pPr>
            <a:r>
              <a:rPr lang="fr-FR" sz="2400" dirty="0">
                <a:ea typeface="+mn-lt"/>
                <a:cs typeface="+mn-lt"/>
              </a:rPr>
              <a:t>L’application doit être avant tout performante. Le système doit réagir rapidement, quelle que soit l’action de l’utilisateur : l’accès, le chargement, et le rafraîchissement des données doit être en temps réel, souple, et rapide. L’application doit fournir tous les statuts et informations en temps réel et d’une manière optimale</a:t>
            </a:r>
            <a:r>
              <a:rPr lang="fr-FR" sz="2400" dirty="0" smtClean="0">
                <a:ea typeface="+mn-lt"/>
                <a:cs typeface="+mn-lt"/>
              </a:rPr>
              <a:t>.</a:t>
            </a:r>
          </a:p>
          <a:p>
            <a:pPr marL="0" indent="0">
              <a:buNone/>
            </a:pPr>
            <a:r>
              <a:rPr lang="fr-FR" sz="2400" dirty="0">
                <a:ea typeface="+mn-lt"/>
                <a:cs typeface="+mn-lt"/>
              </a:rPr>
              <a:t>Fiabilité :</a:t>
            </a:r>
            <a:endParaRPr lang="en-US" sz="2400" dirty="0">
              <a:ea typeface="+mn-lt"/>
              <a:cs typeface="+mn-lt"/>
            </a:endParaRPr>
          </a:p>
          <a:p>
            <a:r>
              <a:rPr lang="fr-FR" sz="2400" dirty="0">
                <a:ea typeface="+mn-lt"/>
                <a:cs typeface="+mn-lt"/>
              </a:rPr>
              <a:t>Le système doit être disponible et fonctionnel à tout moment pour l’utilisateur et Les informations doivent être mises à jour régulièrement.</a:t>
            </a:r>
            <a:endParaRPr lang="en-US" sz="2400" dirty="0">
              <a:ea typeface="+mn-lt"/>
              <a:cs typeface="+mn-lt"/>
            </a:endParaRPr>
          </a:p>
          <a:p>
            <a:pPr marL="0" indent="0">
              <a:buNone/>
            </a:pPr>
            <a:endParaRPr lang="fr-FR" sz="2400" dirty="0">
              <a:ea typeface="+mn-lt"/>
              <a:cs typeface="+mn-lt"/>
            </a:endParaRPr>
          </a:p>
          <a:p>
            <a:endParaRPr lang="en-US" sz="1900" dirty="0">
              <a:cs typeface="Calibri"/>
            </a:endParaRPr>
          </a:p>
        </p:txBody>
      </p:sp>
      <p:sp>
        <p:nvSpPr>
          <p:cNvPr id="2" name="Slide Number Placeholder 1">
            <a:extLst>
              <a:ext uri="{FF2B5EF4-FFF2-40B4-BE49-F238E27FC236}">
                <a16:creationId xmlns:a16="http://schemas.microsoft.com/office/drawing/2014/main" xmlns="" id="{296B8F12-7DBD-4C7D-B5CA-86C619FBD857}"/>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13</a:t>
            </a:fld>
            <a:endParaRPr lang="en-US" sz="1600">
              <a:solidFill>
                <a:schemeClr val="accent1"/>
              </a:solidFill>
              <a:latin typeface="Bernard MT Condensed"/>
              <a:cs typeface="Calibri"/>
            </a:endParaRPr>
          </a:p>
        </p:txBody>
      </p:sp>
      <p:sp>
        <p:nvSpPr>
          <p:cNvPr id="4" name="Espace réservé du pied de page 3"/>
          <p:cNvSpPr>
            <a:spLocks noGrp="1"/>
          </p:cNvSpPr>
          <p:nvPr>
            <p:ph type="ftr" sz="quarter" idx="11"/>
          </p:nvPr>
        </p:nvSpPr>
        <p:spPr/>
        <p:txBody>
          <a:bodyPr/>
          <a:lstStyle/>
          <a:p>
            <a:r>
              <a:rPr lang="fr-FR" smtClean="0"/>
              <a:t>Gestion d'un institut scolaire privé *NST Groupe*</a:t>
            </a:r>
            <a:endParaRPr lang="de-DE"/>
          </a:p>
        </p:txBody>
      </p:sp>
    </p:spTree>
    <p:extLst>
      <p:ext uri="{BB962C8B-B14F-4D97-AF65-F5344CB8AC3E}">
        <p14:creationId xmlns:p14="http://schemas.microsoft.com/office/powerpoint/2010/main" val="402170752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2BA734A2-7A6C-4934-B92C-0BE882B1DA87}"/>
              </a:ext>
            </a:extLst>
          </p:cNvPr>
          <p:cNvSpPr>
            <a:spLocks noGrp="1"/>
          </p:cNvSpPr>
          <p:nvPr>
            <p:ph type="title"/>
          </p:nvPr>
        </p:nvSpPr>
        <p:spPr>
          <a:xfrm>
            <a:off x="1156851" y="637762"/>
            <a:ext cx="9888496" cy="900131"/>
          </a:xfrm>
        </p:spPr>
        <p:txBody>
          <a:bodyPr anchor="t">
            <a:normAutofit/>
          </a:bodyPr>
          <a:lstStyle/>
          <a:p>
            <a:r>
              <a:rPr lang="fr-FR" sz="4000" b="1" dirty="0">
                <a:solidFill>
                  <a:schemeClr val="bg1"/>
                </a:solidFill>
                <a:ea typeface="+mj-lt"/>
                <a:cs typeface="+mj-lt"/>
              </a:rPr>
              <a:t> </a:t>
            </a:r>
            <a:r>
              <a:rPr lang="fr-FR" sz="4000" b="1" dirty="0">
                <a:solidFill>
                  <a:schemeClr val="accent2">
                    <a:lumMod val="60000"/>
                    <a:lumOff val="40000"/>
                  </a:schemeClr>
                </a:solidFill>
                <a:ea typeface="+mj-lt"/>
                <a:cs typeface="+mj-lt"/>
              </a:rPr>
              <a:t>Introduction : </a:t>
            </a:r>
            <a:endParaRPr lang="fr-FR" sz="4000" dirty="0">
              <a:solidFill>
                <a:schemeClr val="accent2">
                  <a:lumMod val="60000"/>
                  <a:lumOff val="40000"/>
                </a:schemeClr>
              </a:solidFill>
              <a:cs typeface="Calibri Light" panose="020F0302020204030204"/>
            </a:endParaRPr>
          </a:p>
        </p:txBody>
      </p:sp>
      <p:sp>
        <p:nvSpPr>
          <p:cNvPr id="10"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58907184-2038-44E8-B885-906088F508EE}"/>
              </a:ext>
            </a:extLst>
          </p:cNvPr>
          <p:cNvSpPr>
            <a:spLocks noGrp="1"/>
          </p:cNvSpPr>
          <p:nvPr>
            <p:ph idx="1"/>
          </p:nvPr>
        </p:nvSpPr>
        <p:spPr>
          <a:xfrm>
            <a:off x="1155548" y="2217343"/>
            <a:ext cx="9880893" cy="3959619"/>
          </a:xfrm>
        </p:spPr>
        <p:txBody>
          <a:bodyPr vert="horz" lIns="91440" tIns="45720" rIns="91440" bIns="45720" rtlCol="0" anchor="t">
            <a:normAutofit/>
          </a:bodyPr>
          <a:lstStyle/>
          <a:p>
            <a:endParaRPr lang="fr-FR" sz="2400" dirty="0">
              <a:ea typeface="+mn-lt"/>
              <a:cs typeface="+mn-lt"/>
            </a:endParaRPr>
          </a:p>
          <a:p>
            <a:endParaRPr lang="fr-FR" sz="2400" dirty="0">
              <a:ea typeface="+mn-lt"/>
              <a:cs typeface="+mn-lt"/>
            </a:endParaRPr>
          </a:p>
          <a:p>
            <a:r>
              <a:rPr lang="fr-FR" sz="2400" dirty="0">
                <a:ea typeface="+mn-lt"/>
                <a:cs typeface="+mn-lt"/>
              </a:rPr>
              <a:t>Ce chapitre est une introduction de Nos projet . Il a pour but de définir le contexte général du projet , la problématique et la solution proposée en citant les objectifs du présent travail. </a:t>
            </a:r>
          </a:p>
          <a:p>
            <a:endParaRPr lang="fr-FR" sz="2400" dirty="0">
              <a:ea typeface="+mn-lt"/>
              <a:cs typeface="+mn-lt"/>
            </a:endParaRPr>
          </a:p>
          <a:p>
            <a:r>
              <a:rPr lang="fr-FR" sz="2400" i="1" dirty="0">
                <a:ea typeface="+mn-lt"/>
                <a:cs typeface="+mn-lt"/>
              </a:rPr>
              <a:t>Dans le cadre de notre projet , nous travaillons pour réaliser </a:t>
            </a:r>
            <a:r>
              <a:rPr lang="fr-FR" sz="2400" i="1" dirty="0">
                <a:ea typeface="+mn-lt"/>
                <a:cs typeface="+mn-lt"/>
              </a:rPr>
              <a:t>une application </a:t>
            </a:r>
            <a:r>
              <a:rPr lang="de-DE" sz="2400" i="1" dirty="0" smtClean="0">
                <a:ea typeface="+mn-lt"/>
                <a:cs typeface="+mn-lt"/>
              </a:rPr>
              <a:t>web </a:t>
            </a:r>
            <a:r>
              <a:rPr lang="fr-FR" sz="2400" i="1" dirty="0" smtClean="0">
                <a:ea typeface="+mn-lt"/>
                <a:cs typeface="+mn-lt"/>
              </a:rPr>
              <a:t>pour </a:t>
            </a:r>
            <a:r>
              <a:rPr lang="fr-FR" sz="2400" i="1" dirty="0">
                <a:ea typeface="+mn-lt"/>
                <a:cs typeface="+mn-lt"/>
              </a:rPr>
              <a:t>gérer la gestion </a:t>
            </a:r>
            <a:r>
              <a:rPr lang="fr-FR" sz="2400" i="1" dirty="0" smtClean="0">
                <a:ea typeface="+mn-lt"/>
                <a:cs typeface="+mn-lt"/>
              </a:rPr>
              <a:t>d’un institut scolaire privé</a:t>
            </a:r>
            <a:endParaRPr lang="fr-FR" sz="2400" dirty="0">
              <a:cs typeface="Calibri" panose="020F0502020204030204"/>
            </a:endParaRPr>
          </a:p>
        </p:txBody>
      </p:sp>
      <p:sp>
        <p:nvSpPr>
          <p:cNvPr id="4" name="Slide Number Placeholder 3">
            <a:extLst>
              <a:ext uri="{FF2B5EF4-FFF2-40B4-BE49-F238E27FC236}">
                <a16:creationId xmlns:a16="http://schemas.microsoft.com/office/drawing/2014/main" xmlns="" id="{BD2D45D5-DB67-4829-B721-290D9981B5C7}"/>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cs typeface="Aharoni"/>
              </a:rPr>
              <a:t>2</a:t>
            </a:fld>
            <a:endParaRPr lang="en-US" sz="1600" dirty="0">
              <a:solidFill>
                <a:schemeClr val="accent1"/>
              </a:solidFill>
              <a:latin typeface="Bernard MT Condensed"/>
              <a:cs typeface="Aharoni"/>
            </a:endParaRPr>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dirty="0"/>
          </a:p>
        </p:txBody>
      </p:sp>
    </p:spTree>
    <p:extLst>
      <p:ext uri="{BB962C8B-B14F-4D97-AF65-F5344CB8AC3E}">
        <p14:creationId xmlns:p14="http://schemas.microsoft.com/office/powerpoint/2010/main" val="394214458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0788CEF3-B4DE-48C4-A40E-0D4CB22EC114}"/>
              </a:ext>
            </a:extLst>
          </p:cNvPr>
          <p:cNvSpPr>
            <a:spLocks noGrp="1"/>
          </p:cNvSpPr>
          <p:nvPr>
            <p:ph type="title"/>
          </p:nvPr>
        </p:nvSpPr>
        <p:spPr>
          <a:xfrm>
            <a:off x="1156851" y="637762"/>
            <a:ext cx="9888496" cy="900131"/>
          </a:xfrm>
        </p:spPr>
        <p:txBody>
          <a:bodyPr anchor="t">
            <a:normAutofit/>
          </a:bodyPr>
          <a:lstStyle/>
          <a:p>
            <a:r>
              <a:rPr lang="fr-FR" sz="4000" b="1" dirty="0">
                <a:solidFill>
                  <a:schemeClr val="accent2">
                    <a:lumMod val="60000"/>
                    <a:lumOff val="40000"/>
                  </a:schemeClr>
                </a:solidFill>
                <a:ea typeface="+mj-lt"/>
                <a:cs typeface="+mj-lt"/>
              </a:rPr>
              <a:t>Problématique :</a:t>
            </a:r>
            <a:endParaRPr lang="fr-FR" sz="4000" b="1" dirty="0">
              <a:solidFill>
                <a:schemeClr val="accent2">
                  <a:lumMod val="60000"/>
                  <a:lumOff val="40000"/>
                </a:schemeClr>
              </a:solidFill>
            </a:endParaRPr>
          </a:p>
        </p:txBody>
      </p:sp>
      <p:sp>
        <p:nvSpPr>
          <p:cNvPr id="6"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7"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1342A86A-EC79-456A-9BBA-0532556FB5B7}"/>
              </a:ext>
            </a:extLst>
          </p:cNvPr>
          <p:cNvSpPr>
            <a:spLocks noGrp="1"/>
          </p:cNvSpPr>
          <p:nvPr>
            <p:ph idx="1"/>
          </p:nvPr>
        </p:nvSpPr>
        <p:spPr>
          <a:xfrm>
            <a:off x="732854" y="2139706"/>
            <a:ext cx="10453356" cy="3959619"/>
          </a:xfrm>
        </p:spPr>
        <p:txBody>
          <a:bodyPr vert="horz" lIns="91440" tIns="45720" rIns="91440" bIns="45720" rtlCol="0" anchor="t">
            <a:noAutofit/>
          </a:bodyPr>
          <a:lstStyle/>
          <a:p>
            <a:pPr>
              <a:buNone/>
            </a:pPr>
            <a:endParaRPr lang="fr-FR" sz="2600" dirty="0">
              <a:ea typeface="+mn-lt"/>
              <a:cs typeface="+mn-lt"/>
            </a:endParaRPr>
          </a:p>
          <a:p>
            <a:pPr>
              <a:buNone/>
            </a:pPr>
            <a:r>
              <a:rPr lang="fr-FR" sz="2400" dirty="0"/>
              <a:t>Les logiciels EXCEL et WORD de Microsoft Corporation, bien qu’ils soient puissants ne satisfont pas à tous les </a:t>
            </a:r>
            <a:r>
              <a:rPr lang="fr-FR" sz="2400" dirty="0" smtClean="0"/>
              <a:t>besoins</a:t>
            </a:r>
            <a:r>
              <a:rPr lang="fr-FR" sz="2400" dirty="0"/>
              <a:t/>
            </a:r>
            <a:br>
              <a:rPr lang="fr-FR" sz="2400" dirty="0"/>
            </a:br>
            <a:r>
              <a:rPr lang="fr-FR" sz="2400" dirty="0"/>
              <a:t>En effet certaines fonctionnalités ne se font pas de manière automatique et nécessite une intervention manuelle qui est la plupart du temps </a:t>
            </a:r>
            <a:r>
              <a:rPr lang="fr-FR" sz="2400" dirty="0" smtClean="0"/>
              <a:t>fastidieuse. L’objectif </a:t>
            </a:r>
            <a:r>
              <a:rPr lang="fr-FR" sz="2400" dirty="0"/>
              <a:t>visé est de satisfaire aux besoins </a:t>
            </a:r>
            <a:r>
              <a:rPr lang="fr-FR" sz="2400" dirty="0" smtClean="0"/>
              <a:t>des administrations </a:t>
            </a:r>
            <a:r>
              <a:rPr lang="fr-FR" sz="2400" dirty="0"/>
              <a:t>en réduisant au maximum la charge de travail due aux différents traitements de l’information.</a:t>
            </a:r>
            <a:r>
              <a:rPr lang="fr-FR" sz="2400" dirty="0"/>
              <a:t/>
            </a:r>
            <a:br>
              <a:rPr lang="fr-FR" sz="2400" dirty="0"/>
            </a:br>
            <a:r>
              <a:rPr lang="fr-FR" sz="2400" dirty="0"/>
              <a:t>Dans un souci de concevoir une application avec plus de fonctionnalités possibles et dans le but d’avoir une interface plus conviviale et plus facile à utiliser tout en étant plus efficace, </a:t>
            </a:r>
            <a:r>
              <a:rPr lang="fr-FR" sz="2400" dirty="0" smtClean="0"/>
              <a:t>nous allons mettre </a:t>
            </a:r>
            <a:r>
              <a:rPr lang="fr-FR" sz="2400" dirty="0"/>
              <a:t>sur pied une application informatique regroupant tous les modules </a:t>
            </a:r>
            <a:r>
              <a:rPr lang="fr-FR" sz="2400" dirty="0" smtClean="0"/>
              <a:t>nécessaires.</a:t>
            </a:r>
            <a:endParaRPr lang="fr-FR" sz="2400" dirty="0">
              <a:ea typeface="+mn-lt"/>
              <a:cs typeface="+mn-lt"/>
            </a:endParaRPr>
          </a:p>
          <a:p>
            <a:pPr>
              <a:buNone/>
            </a:pPr>
            <a:endParaRPr lang="fr-FR" sz="2600" dirty="0">
              <a:ea typeface="+mn-lt"/>
              <a:cs typeface="+mn-lt"/>
            </a:endParaRPr>
          </a:p>
        </p:txBody>
      </p:sp>
      <p:sp>
        <p:nvSpPr>
          <p:cNvPr id="4" name="Slide Number Placeholder 3">
            <a:extLst>
              <a:ext uri="{FF2B5EF4-FFF2-40B4-BE49-F238E27FC236}">
                <a16:creationId xmlns:a16="http://schemas.microsoft.com/office/drawing/2014/main" xmlns="" id="{DC142261-44E3-49F4-A458-DD66A2271CD4}"/>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3</a:t>
            </a:fld>
            <a:endParaRPr lang="en-US" sz="1600">
              <a:solidFill>
                <a:schemeClr val="accent1"/>
              </a:solidFill>
              <a:latin typeface="Bernard MT Condensed"/>
              <a:cs typeface="Calibri"/>
            </a:endParaRPr>
          </a:p>
        </p:txBody>
      </p:sp>
      <p:sp>
        <p:nvSpPr>
          <p:cNvPr id="8" name="Espace réservé du pied de page 7"/>
          <p:cNvSpPr>
            <a:spLocks noGrp="1"/>
          </p:cNvSpPr>
          <p:nvPr>
            <p:ph type="ftr" sz="quarter" idx="11"/>
          </p:nvPr>
        </p:nvSpPr>
        <p:spPr/>
        <p:txBody>
          <a:bodyPr/>
          <a:lstStyle/>
          <a:p>
            <a:r>
              <a:rPr lang="fr-FR" smtClean="0"/>
              <a:t>Gestion d'un institut scolaire privé *NST Groupe*</a:t>
            </a:r>
            <a:endParaRPr lang="de-DE"/>
          </a:p>
        </p:txBody>
      </p:sp>
    </p:spTree>
    <p:extLst>
      <p:ext uri="{BB962C8B-B14F-4D97-AF65-F5344CB8AC3E}">
        <p14:creationId xmlns:p14="http://schemas.microsoft.com/office/powerpoint/2010/main" val="31533494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4B04F7D-C20F-47B7-9F31-51020ECED915}"/>
              </a:ext>
            </a:extLst>
          </p:cNvPr>
          <p:cNvSpPr>
            <a:spLocks noGrp="1"/>
          </p:cNvSpPr>
          <p:nvPr>
            <p:ph type="title"/>
          </p:nvPr>
        </p:nvSpPr>
        <p:spPr>
          <a:xfrm>
            <a:off x="1156851" y="637762"/>
            <a:ext cx="9888496" cy="900131"/>
          </a:xfrm>
        </p:spPr>
        <p:txBody>
          <a:bodyPr anchor="t">
            <a:normAutofit/>
          </a:bodyPr>
          <a:lstStyle/>
          <a:p>
            <a:r>
              <a:rPr lang="en-US" sz="4000" b="1" dirty="0">
                <a:solidFill>
                  <a:schemeClr val="accent2">
                    <a:lumMod val="60000"/>
                    <a:lumOff val="40000"/>
                  </a:schemeClr>
                </a:solidFill>
                <a:ea typeface="+mj-lt"/>
                <a:cs typeface="+mj-lt"/>
              </a:rPr>
              <a:t>Solution </a:t>
            </a:r>
            <a:r>
              <a:rPr lang="en-US" sz="4000" b="1" dirty="0" err="1">
                <a:solidFill>
                  <a:schemeClr val="accent2">
                    <a:lumMod val="60000"/>
                    <a:lumOff val="40000"/>
                  </a:schemeClr>
                </a:solidFill>
                <a:ea typeface="+mj-lt"/>
                <a:cs typeface="+mj-lt"/>
              </a:rPr>
              <a:t>proposée</a:t>
            </a:r>
            <a:r>
              <a:rPr lang="en-US" sz="4000" b="1" dirty="0">
                <a:solidFill>
                  <a:schemeClr val="accent2">
                    <a:lumMod val="60000"/>
                    <a:lumOff val="40000"/>
                  </a:schemeClr>
                </a:solidFill>
                <a:ea typeface="+mj-lt"/>
                <a:cs typeface="+mj-lt"/>
              </a:rPr>
              <a:t>  :</a:t>
            </a:r>
            <a:endParaRPr lang="en-US" sz="4000" b="1" dirty="0">
              <a:solidFill>
                <a:schemeClr val="accent2">
                  <a:lumMod val="60000"/>
                  <a:lumOff val="40000"/>
                </a:schemeClr>
              </a:solidFill>
            </a:endParaRPr>
          </a:p>
        </p:txBody>
      </p:sp>
      <p:sp>
        <p:nvSpPr>
          <p:cNvPr id="11" name="Rectangle 10">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xmlns="" id="{325F3A0C-23FA-43E4-B2E6-74F1B042310F}"/>
              </a:ext>
            </a:extLst>
          </p:cNvPr>
          <p:cNvSpPr>
            <a:spLocks noGrp="1"/>
          </p:cNvSpPr>
          <p:nvPr>
            <p:ph type="sldNum" sz="quarter" idx="12"/>
          </p:nvPr>
        </p:nvSpPr>
        <p:spPr>
          <a:xfrm>
            <a:off x="10888398" y="6342063"/>
            <a:ext cx="672957" cy="343768"/>
          </a:xfrm>
        </p:spPr>
        <p:txBody>
          <a:bodyPr anchor="ctr">
            <a:normAutofit/>
          </a:bodyPr>
          <a:lstStyle/>
          <a:p>
            <a:pPr algn="ctr">
              <a:spcAft>
                <a:spcPts val="600"/>
              </a:spcAft>
            </a:pPr>
            <a:fld id="{27C6CCC6-2BE5-4E42-96A4-D1E8E81A3D8E}" type="slidenum">
              <a:rPr lang="de-DE" sz="1400" dirty="0">
                <a:solidFill>
                  <a:schemeClr val="accent1"/>
                </a:solidFill>
                <a:latin typeface="Bernard MT Condensed"/>
              </a:rPr>
              <a:pPr algn="ctr">
                <a:spcAft>
                  <a:spcPts val="600"/>
                </a:spcAft>
              </a:pPr>
              <a:t>4</a:t>
            </a:fld>
            <a:endParaRPr lang="de-DE" sz="1400" dirty="0">
              <a:solidFill>
                <a:schemeClr val="accent1"/>
              </a:solidFill>
              <a:latin typeface="Bernard MT Condensed"/>
              <a:cs typeface="Calibri"/>
            </a:endParaRPr>
          </a:p>
        </p:txBody>
      </p:sp>
      <p:sp>
        <p:nvSpPr>
          <p:cNvPr id="3" name="Content Placeholder 2">
            <a:extLst>
              <a:ext uri="{FF2B5EF4-FFF2-40B4-BE49-F238E27FC236}">
                <a16:creationId xmlns:a16="http://schemas.microsoft.com/office/drawing/2014/main" xmlns="" id="{EDF8CBA8-0A56-445E-9BE5-0386937A234F}"/>
              </a:ext>
            </a:extLst>
          </p:cNvPr>
          <p:cNvSpPr>
            <a:spLocks noGrp="1"/>
          </p:cNvSpPr>
          <p:nvPr>
            <p:ph idx="1"/>
          </p:nvPr>
        </p:nvSpPr>
        <p:spPr>
          <a:xfrm>
            <a:off x="873712" y="2112960"/>
            <a:ext cx="10687643" cy="4398029"/>
          </a:xfrm>
        </p:spPr>
        <p:txBody>
          <a:bodyPr vert="horz" lIns="91440" tIns="45720" rIns="91440" bIns="45720" rtlCol="0" anchor="t">
            <a:noAutofit/>
          </a:bodyPr>
          <a:lstStyle/>
          <a:p>
            <a:endParaRPr lang="fr-FR" sz="2400" dirty="0"/>
          </a:p>
          <a:p>
            <a:r>
              <a:rPr lang="fr-FR" sz="2400" dirty="0"/>
              <a:t>Étant tous sous l'ère du numérique, le secteur éducatif concentre de plus de plus le besoin des nouvelles technologies</a:t>
            </a:r>
            <a:r>
              <a:rPr lang="fr-FR" sz="2400" dirty="0" smtClean="0"/>
              <a:t>.</a:t>
            </a:r>
          </a:p>
          <a:p>
            <a:r>
              <a:rPr lang="fr-FR" sz="2400" dirty="0" smtClean="0"/>
              <a:t> </a:t>
            </a:r>
            <a:r>
              <a:rPr lang="fr-FR" sz="2400" dirty="0"/>
              <a:t>Dès lors, nous nous donnons la mission de rendre facile l'acquisition, le traitement, l'accès et surtout la conservation des données relatives aux élèves, parents, enseignants et administrateurs des établissements scolaires. Tout ceci grâce à la puissance d'internet </a:t>
            </a:r>
            <a:r>
              <a:rPr lang="fr-FR" sz="2400" dirty="0" smtClean="0"/>
              <a:t>!</a:t>
            </a:r>
            <a:endParaRPr lang="fr-FR" sz="2400" dirty="0"/>
          </a:p>
          <a:p>
            <a:r>
              <a:rPr lang="fr-FR" sz="2400" dirty="0"/>
              <a:t>Accédez à toutes les informations directement grâce à votre </a:t>
            </a:r>
            <a:r>
              <a:rPr lang="fr-FR" sz="2400" dirty="0" err="1"/>
              <a:t>smartphone</a:t>
            </a:r>
            <a:r>
              <a:rPr lang="fr-FR" sz="2400" dirty="0"/>
              <a:t>, votre tablette ou votre ordinateur !</a:t>
            </a:r>
            <a:endParaRPr lang="en-US" sz="2400" dirty="0">
              <a:ea typeface="+mn-lt"/>
              <a:cs typeface="+mn-lt"/>
            </a:endParaRPr>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a:p>
        </p:txBody>
      </p:sp>
    </p:spTree>
    <p:extLst>
      <p:ext uri="{BB962C8B-B14F-4D97-AF65-F5344CB8AC3E}">
        <p14:creationId xmlns:p14="http://schemas.microsoft.com/office/powerpoint/2010/main" val="98173860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17C3F6D6-9386-4815-AA1A-84E782DA35D9}"/>
              </a:ext>
            </a:extLst>
          </p:cNvPr>
          <p:cNvSpPr>
            <a:spLocks noGrp="1"/>
          </p:cNvSpPr>
          <p:nvPr>
            <p:ph type="title"/>
          </p:nvPr>
        </p:nvSpPr>
        <p:spPr>
          <a:xfrm>
            <a:off x="1156851" y="637762"/>
            <a:ext cx="9888496" cy="900131"/>
          </a:xfrm>
        </p:spPr>
        <p:txBody>
          <a:bodyPr anchor="t">
            <a:normAutofit/>
          </a:bodyPr>
          <a:lstStyle/>
          <a:p>
            <a:r>
              <a:rPr lang="fr-FR" sz="4000" b="1" dirty="0">
                <a:solidFill>
                  <a:schemeClr val="accent2">
                    <a:lumMod val="60000"/>
                    <a:lumOff val="40000"/>
                  </a:schemeClr>
                </a:solidFill>
                <a:ea typeface="+mj-lt"/>
                <a:cs typeface="+mj-lt"/>
              </a:rPr>
              <a:t>Spécification des besoins :</a:t>
            </a:r>
            <a:endParaRPr lang="fr-FR" sz="4000" b="1" dirty="0">
              <a:solidFill>
                <a:schemeClr val="accent2">
                  <a:lumMod val="60000"/>
                  <a:lumOff val="40000"/>
                </a:schemeClr>
              </a:solidFill>
            </a:endParaRPr>
          </a:p>
        </p:txBody>
      </p:sp>
      <p:sp>
        <p:nvSpPr>
          <p:cNvPr id="10"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1110B9C7-0095-4F4C-A599-1A5111C37301}"/>
              </a:ext>
            </a:extLst>
          </p:cNvPr>
          <p:cNvSpPr>
            <a:spLocks noGrp="1"/>
          </p:cNvSpPr>
          <p:nvPr>
            <p:ph idx="1"/>
          </p:nvPr>
        </p:nvSpPr>
        <p:spPr>
          <a:xfrm>
            <a:off x="1155548" y="2217343"/>
            <a:ext cx="9880893" cy="3959619"/>
          </a:xfrm>
        </p:spPr>
        <p:txBody>
          <a:bodyPr vert="horz" lIns="91440" tIns="45720" rIns="91440" bIns="45720" rtlCol="0" anchor="t">
            <a:normAutofit/>
          </a:bodyPr>
          <a:lstStyle/>
          <a:p>
            <a:endParaRPr lang="fr-FR" sz="2400" dirty="0">
              <a:ea typeface="+mn-lt"/>
              <a:cs typeface="+mn-lt"/>
            </a:endParaRPr>
          </a:p>
          <a:p>
            <a:endParaRPr lang="fr-FR" sz="2400" dirty="0">
              <a:ea typeface="+mn-lt"/>
              <a:cs typeface="+mn-lt"/>
            </a:endParaRPr>
          </a:p>
          <a:p>
            <a:r>
              <a:rPr lang="fr-FR" sz="2400" dirty="0">
                <a:ea typeface="+mn-lt"/>
                <a:cs typeface="+mn-lt"/>
              </a:rPr>
              <a:t>L’expression des besoins a pour objectif d’assurer une compréhension des</a:t>
            </a:r>
          </a:p>
          <a:p>
            <a:pPr marL="0" indent="0">
              <a:buNone/>
            </a:pPr>
            <a:r>
              <a:rPr lang="fr-FR" sz="2400" dirty="0">
                <a:ea typeface="+mn-lt"/>
                <a:cs typeface="+mn-lt"/>
              </a:rPr>
              <a:t>  besoins, des acteurs et de leurs exigences.</a:t>
            </a:r>
          </a:p>
        </p:txBody>
      </p:sp>
      <p:sp>
        <p:nvSpPr>
          <p:cNvPr id="4" name="Slide Number Placeholder 3">
            <a:extLst>
              <a:ext uri="{FF2B5EF4-FFF2-40B4-BE49-F238E27FC236}">
                <a16:creationId xmlns:a16="http://schemas.microsoft.com/office/drawing/2014/main" xmlns="" id="{8DA81E2D-658D-4AB5-84C9-932E3317967A}"/>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5</a:t>
            </a:fld>
            <a:endParaRPr lang="en-US" sz="1600">
              <a:solidFill>
                <a:schemeClr val="accent1"/>
              </a:solidFill>
              <a:latin typeface="Bernard MT Condensed"/>
              <a:cs typeface="Calibri"/>
            </a:endParaRPr>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a:p>
        </p:txBody>
      </p:sp>
    </p:spTree>
    <p:extLst>
      <p:ext uri="{BB962C8B-B14F-4D97-AF65-F5344CB8AC3E}">
        <p14:creationId xmlns:p14="http://schemas.microsoft.com/office/powerpoint/2010/main" val="363186722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C3CEB079-EBA6-4F40-97C4-47974E1192DC}"/>
              </a:ext>
            </a:extLst>
          </p:cNvPr>
          <p:cNvSpPr>
            <a:spLocks noGrp="1"/>
          </p:cNvSpPr>
          <p:nvPr>
            <p:ph type="title"/>
          </p:nvPr>
        </p:nvSpPr>
        <p:spPr>
          <a:xfrm>
            <a:off x="1156851" y="637762"/>
            <a:ext cx="9888496" cy="900131"/>
          </a:xfrm>
        </p:spPr>
        <p:txBody>
          <a:bodyPr anchor="t">
            <a:normAutofit/>
          </a:bodyPr>
          <a:lstStyle/>
          <a:p>
            <a:r>
              <a:rPr lang="fr-FR" sz="4000" dirty="0">
                <a:solidFill>
                  <a:schemeClr val="accent2">
                    <a:lumMod val="60000"/>
                    <a:lumOff val="40000"/>
                  </a:schemeClr>
                </a:solidFill>
                <a:ea typeface="+mj-lt"/>
                <a:cs typeface="+mj-lt"/>
              </a:rPr>
              <a:t>1. Identification des acteurs :</a:t>
            </a:r>
            <a:endParaRPr lang="fr-FR" sz="4000" dirty="0">
              <a:solidFill>
                <a:schemeClr val="accent2">
                  <a:lumMod val="60000"/>
                  <a:lumOff val="40000"/>
                </a:schemeClr>
              </a:solidFill>
              <a:cs typeface="Calibri Light"/>
            </a:endParaRPr>
          </a:p>
        </p:txBody>
      </p:sp>
      <p:sp>
        <p:nvSpPr>
          <p:cNvPr id="10"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ADA7C626-B059-4D24-8EF7-5A9C4AD9A366}"/>
              </a:ext>
            </a:extLst>
          </p:cNvPr>
          <p:cNvSpPr>
            <a:spLocks noGrp="1"/>
          </p:cNvSpPr>
          <p:nvPr>
            <p:ph idx="1"/>
          </p:nvPr>
        </p:nvSpPr>
        <p:spPr>
          <a:xfrm>
            <a:off x="1155549" y="2010758"/>
            <a:ext cx="9879600" cy="4664997"/>
          </a:xfrm>
        </p:spPr>
        <p:txBody>
          <a:bodyPr vert="horz" lIns="91440" tIns="45720" rIns="91440" bIns="45720" rtlCol="0" anchor="t">
            <a:normAutofit/>
          </a:bodyPr>
          <a:lstStyle/>
          <a:p>
            <a:pPr marL="0" indent="0">
              <a:buNone/>
            </a:pPr>
            <a:endParaRPr lang="fr-FR" sz="2400" dirty="0">
              <a:ea typeface="+mn-lt"/>
              <a:cs typeface="+mn-lt"/>
            </a:endParaRPr>
          </a:p>
          <a:p>
            <a:pPr marL="0" indent="0">
              <a:buNone/>
            </a:pPr>
            <a:endParaRPr lang="fr-FR" sz="2400" dirty="0">
              <a:ea typeface="+mn-lt"/>
              <a:cs typeface="+mn-lt"/>
            </a:endParaRPr>
          </a:p>
          <a:p>
            <a:pPr marL="0" indent="0">
              <a:buNone/>
            </a:pPr>
            <a:r>
              <a:rPr lang="fr-FR" sz="2400" dirty="0">
                <a:ea typeface="+mn-lt"/>
                <a:cs typeface="+mn-lt"/>
              </a:rPr>
              <a:t>Notre application fait intervenir deux acteurs : L’administrateur et les </a:t>
            </a:r>
          </a:p>
          <a:p>
            <a:pPr marL="0" indent="0">
              <a:buNone/>
            </a:pPr>
            <a:r>
              <a:rPr lang="fr-FR" sz="2400" dirty="0">
                <a:ea typeface="+mn-lt"/>
                <a:cs typeface="+mn-lt"/>
              </a:rPr>
              <a:t>p</a:t>
            </a:r>
            <a:r>
              <a:rPr lang="fr-FR" sz="2400" dirty="0" smtClean="0">
                <a:ea typeface="+mn-lt"/>
                <a:cs typeface="+mn-lt"/>
              </a:rPr>
              <a:t>rofesseurs et les étudiants</a:t>
            </a:r>
            <a:endParaRPr lang="fr-FR" sz="2400" dirty="0">
              <a:cs typeface="Calibri" panose="020F0502020204030204"/>
            </a:endParaRPr>
          </a:p>
          <a:p>
            <a:r>
              <a:rPr lang="fr-FR" sz="2400" b="1" dirty="0">
                <a:ea typeface="+mn-lt"/>
                <a:cs typeface="+mn-lt"/>
              </a:rPr>
              <a:t>Administrateur</a:t>
            </a:r>
            <a:r>
              <a:rPr lang="fr-FR" sz="2400" dirty="0">
                <a:ea typeface="+mn-lt"/>
                <a:cs typeface="+mn-lt"/>
              </a:rPr>
              <a:t> : C’est un utilisateur responsable de l’administration de </a:t>
            </a:r>
          </a:p>
          <a:p>
            <a:pPr marL="0" indent="0">
              <a:buNone/>
            </a:pPr>
            <a:r>
              <a:rPr lang="fr-FR" sz="2400" dirty="0">
                <a:ea typeface="+mn-lt"/>
                <a:cs typeface="+mn-lt"/>
              </a:rPr>
              <a:t> l’application qui est capable de contrôler et gérer les utilisateurs.</a:t>
            </a:r>
            <a:endParaRPr lang="fr-FR" sz="2400" dirty="0">
              <a:cs typeface="Calibri" panose="020F0502020204030204"/>
            </a:endParaRPr>
          </a:p>
          <a:p>
            <a:r>
              <a:rPr lang="fr-FR" sz="2400" b="1" dirty="0" smtClean="0">
                <a:ea typeface="+mn-lt"/>
                <a:cs typeface="+mn-lt"/>
              </a:rPr>
              <a:t>Professeur</a:t>
            </a:r>
            <a:r>
              <a:rPr lang="fr-FR" sz="2400" b="1" dirty="0" smtClean="0">
                <a:ea typeface="+mn-lt"/>
                <a:cs typeface="+mn-lt"/>
              </a:rPr>
              <a:t> </a:t>
            </a:r>
          </a:p>
          <a:p>
            <a:r>
              <a:rPr lang="fr-FR" sz="2400" b="1" dirty="0" smtClean="0">
                <a:ea typeface="+mn-lt"/>
                <a:cs typeface="+mn-lt"/>
              </a:rPr>
              <a:t>Etudiant</a:t>
            </a:r>
            <a:r>
              <a:rPr lang="fr-FR" sz="2400" dirty="0">
                <a:ea typeface="+mn-lt"/>
                <a:cs typeface="+mn-lt"/>
              </a:rPr>
              <a:t/>
            </a:r>
            <a:br>
              <a:rPr lang="fr-FR" sz="2400" dirty="0">
                <a:ea typeface="+mn-lt"/>
                <a:cs typeface="+mn-lt"/>
              </a:rPr>
            </a:br>
            <a:r>
              <a:rPr lang="fr-FR" sz="2400" dirty="0">
                <a:ea typeface="+mn-lt"/>
                <a:cs typeface="+mn-lt"/>
              </a:rPr>
              <a:t>           </a:t>
            </a:r>
          </a:p>
          <a:p>
            <a:pPr marL="0" indent="0">
              <a:buNone/>
            </a:pPr>
            <a:endParaRPr lang="fr-FR" sz="2400" dirty="0">
              <a:ea typeface="+mn-lt"/>
              <a:cs typeface="+mn-lt"/>
            </a:endParaRPr>
          </a:p>
        </p:txBody>
      </p:sp>
      <p:sp>
        <p:nvSpPr>
          <p:cNvPr id="4" name="Slide Number Placeholder 3">
            <a:extLst>
              <a:ext uri="{FF2B5EF4-FFF2-40B4-BE49-F238E27FC236}">
                <a16:creationId xmlns:a16="http://schemas.microsoft.com/office/drawing/2014/main" xmlns="" id="{F1F3F80C-356D-4AF3-ABFA-5092A2ECD1AF}"/>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6</a:t>
            </a:fld>
            <a:endParaRPr lang="en-US" sz="1600">
              <a:solidFill>
                <a:schemeClr val="accent1"/>
              </a:solidFill>
              <a:latin typeface="Bernard MT Condensed"/>
              <a:cs typeface="Calibri"/>
            </a:endParaRPr>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a:p>
        </p:txBody>
      </p:sp>
    </p:spTree>
    <p:extLst>
      <p:ext uri="{BB962C8B-B14F-4D97-AF65-F5344CB8AC3E}">
        <p14:creationId xmlns:p14="http://schemas.microsoft.com/office/powerpoint/2010/main" val="199555690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8AF87D79-61B3-41D8-BC33-52C7EEB6F5BA}"/>
              </a:ext>
            </a:extLst>
          </p:cNvPr>
          <p:cNvSpPr>
            <a:spLocks noGrp="1"/>
          </p:cNvSpPr>
          <p:nvPr>
            <p:ph type="title"/>
          </p:nvPr>
        </p:nvSpPr>
        <p:spPr>
          <a:xfrm>
            <a:off x="1156851" y="637762"/>
            <a:ext cx="9888496" cy="900131"/>
          </a:xfrm>
        </p:spPr>
        <p:txBody>
          <a:bodyPr anchor="t">
            <a:normAutofit/>
          </a:bodyPr>
          <a:lstStyle/>
          <a:p>
            <a:r>
              <a:rPr lang="fr-FR" sz="4000" dirty="0">
                <a:solidFill>
                  <a:schemeClr val="accent2">
                    <a:lumMod val="60000"/>
                    <a:lumOff val="40000"/>
                  </a:schemeClr>
                </a:solidFill>
                <a:ea typeface="+mj-lt"/>
                <a:cs typeface="+mj-lt"/>
              </a:rPr>
              <a:t>2. Spécification des besoins fonctionnels :</a:t>
            </a:r>
            <a:endParaRPr lang="fr-FR" sz="4000" dirty="0">
              <a:solidFill>
                <a:schemeClr val="accent2">
                  <a:lumMod val="60000"/>
                  <a:lumOff val="40000"/>
                </a:schemeClr>
              </a:solidFill>
              <a:cs typeface="Calibri Light"/>
            </a:endParaRPr>
          </a:p>
        </p:txBody>
      </p:sp>
      <p:sp>
        <p:nvSpPr>
          <p:cNvPr id="10"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DDB3BA59-3865-4813-A5D6-917F429BB3B0}"/>
              </a:ext>
            </a:extLst>
          </p:cNvPr>
          <p:cNvSpPr>
            <a:spLocks noGrp="1"/>
          </p:cNvSpPr>
          <p:nvPr>
            <p:ph idx="1"/>
          </p:nvPr>
        </p:nvSpPr>
        <p:spPr>
          <a:xfrm>
            <a:off x="1155548" y="2217343"/>
            <a:ext cx="9880893" cy="3959619"/>
          </a:xfrm>
        </p:spPr>
        <p:txBody>
          <a:bodyPr vert="horz" lIns="91440" tIns="45720" rIns="91440" bIns="45720" rtlCol="0">
            <a:normAutofit/>
          </a:bodyPr>
          <a:lstStyle/>
          <a:p>
            <a:endParaRPr lang="fr-FR" sz="2400" dirty="0">
              <a:ea typeface="+mn-lt"/>
              <a:cs typeface="+mn-lt"/>
            </a:endParaRPr>
          </a:p>
          <a:p>
            <a:endParaRPr lang="fr-FR" sz="2400" dirty="0">
              <a:ea typeface="+mn-lt"/>
              <a:cs typeface="+mn-lt"/>
            </a:endParaRPr>
          </a:p>
          <a:p>
            <a:r>
              <a:rPr lang="fr-FR" sz="2400" dirty="0">
                <a:ea typeface="+mn-lt"/>
                <a:cs typeface="+mn-lt"/>
              </a:rPr>
              <a:t>Les besoins fonctionnels représentent les attentes de chaque acteur de</a:t>
            </a:r>
          </a:p>
          <a:p>
            <a:pPr marL="0" indent="0">
              <a:buNone/>
            </a:pPr>
            <a:r>
              <a:rPr lang="fr-FR" sz="2400" dirty="0">
                <a:ea typeface="+mn-lt"/>
                <a:cs typeface="+mn-lt"/>
              </a:rPr>
              <a:t>L'application à développer. Toute solution conceptuelle doit satisfaire </a:t>
            </a:r>
          </a:p>
          <a:p>
            <a:pPr marL="0" indent="0">
              <a:buNone/>
            </a:pPr>
            <a:r>
              <a:rPr lang="fr-FR" sz="2400" dirty="0">
                <a:ea typeface="+mn-lt"/>
                <a:cs typeface="+mn-lt"/>
              </a:rPr>
              <a:t>préalablement à des besoins fonctionnels afin de délimiter le périmètre </a:t>
            </a:r>
          </a:p>
          <a:p>
            <a:pPr marL="0" indent="0">
              <a:buNone/>
            </a:pPr>
            <a:r>
              <a:rPr lang="fr-FR" sz="2400" dirty="0">
                <a:ea typeface="+mn-lt"/>
                <a:cs typeface="+mn-lt"/>
              </a:rPr>
              <a:t>fonctionnel de l'application et surveiller la traçabilité des besoins lors de la </a:t>
            </a:r>
          </a:p>
          <a:p>
            <a:pPr marL="0" indent="0">
              <a:buNone/>
            </a:pPr>
            <a:r>
              <a:rPr lang="fr-FR" sz="2400" dirty="0">
                <a:ea typeface="+mn-lt"/>
                <a:cs typeface="+mn-lt"/>
              </a:rPr>
              <a:t>phase de développement.</a:t>
            </a:r>
            <a:endParaRPr lang="fr-FR" sz="2400" dirty="0">
              <a:cs typeface="Calibri"/>
            </a:endParaRPr>
          </a:p>
        </p:txBody>
      </p:sp>
      <p:sp>
        <p:nvSpPr>
          <p:cNvPr id="4" name="Slide Number Placeholder 3">
            <a:extLst>
              <a:ext uri="{FF2B5EF4-FFF2-40B4-BE49-F238E27FC236}">
                <a16:creationId xmlns:a16="http://schemas.microsoft.com/office/drawing/2014/main" xmlns="" id="{0650EFFF-A9E5-4D32-886F-3A958BF1A352}"/>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7</a:t>
            </a:fld>
            <a:endParaRPr lang="en-US" sz="1600">
              <a:solidFill>
                <a:schemeClr val="accent1"/>
              </a:solidFill>
              <a:latin typeface="Bernard MT Condensed"/>
              <a:cs typeface="Calibri"/>
            </a:endParaRPr>
          </a:p>
        </p:txBody>
      </p:sp>
      <p:sp>
        <p:nvSpPr>
          <p:cNvPr id="5" name="Espace réservé du pied de page 4"/>
          <p:cNvSpPr>
            <a:spLocks noGrp="1"/>
          </p:cNvSpPr>
          <p:nvPr>
            <p:ph type="ftr" sz="quarter" idx="11"/>
          </p:nvPr>
        </p:nvSpPr>
        <p:spPr/>
        <p:txBody>
          <a:bodyPr/>
          <a:lstStyle/>
          <a:p>
            <a:r>
              <a:rPr lang="fr-FR" smtClean="0"/>
              <a:t>Gestion d'un institut scolaire privé *NST Groupe*</a:t>
            </a:r>
            <a:endParaRPr lang="de-DE"/>
          </a:p>
        </p:txBody>
      </p:sp>
    </p:spTree>
    <p:extLst>
      <p:ext uri="{BB962C8B-B14F-4D97-AF65-F5344CB8AC3E}">
        <p14:creationId xmlns:p14="http://schemas.microsoft.com/office/powerpoint/2010/main" val="136920224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9705EFD9-54B6-4F57-A7CB-69657DCBF63F}"/>
              </a:ext>
            </a:extLst>
          </p:cNvPr>
          <p:cNvSpPr>
            <a:spLocks noGrp="1"/>
          </p:cNvSpPr>
          <p:nvPr>
            <p:ph idx="1"/>
          </p:nvPr>
        </p:nvSpPr>
        <p:spPr>
          <a:xfrm>
            <a:off x="819118" y="1688641"/>
            <a:ext cx="9880893" cy="4669027"/>
          </a:xfrm>
        </p:spPr>
        <p:txBody>
          <a:bodyPr vert="horz" lIns="91440" tIns="45720" rIns="91440" bIns="45720" rtlCol="0" anchor="t">
            <a:normAutofit fontScale="25000" lnSpcReduction="20000"/>
          </a:bodyPr>
          <a:lstStyle/>
          <a:p>
            <a:pPr>
              <a:spcBef>
                <a:spcPct val="0"/>
              </a:spcBef>
            </a:pPr>
            <a:endParaRPr lang="fr-FR" sz="2000" dirty="0">
              <a:latin typeface="Calibri Light"/>
              <a:cs typeface="Calibri Light"/>
            </a:endParaRPr>
          </a:p>
          <a:p>
            <a:pPr>
              <a:spcBef>
                <a:spcPct val="0"/>
              </a:spcBef>
            </a:pPr>
            <a:endParaRPr lang="fr-FR" sz="2400" dirty="0">
              <a:latin typeface="Calibri Light"/>
              <a:cs typeface="Calibri Light"/>
            </a:endParaRPr>
          </a:p>
          <a:p>
            <a:pPr marL="0" indent="0">
              <a:lnSpc>
                <a:spcPct val="170000"/>
              </a:lnSpc>
              <a:buNone/>
            </a:pPr>
            <a:r>
              <a:rPr lang="fr-FR" sz="8000" dirty="0"/>
              <a:t>Pour accompagner le traitement habituel des différents documents </a:t>
            </a:r>
            <a:r>
              <a:rPr lang="fr-FR" sz="8000" dirty="0" smtClean="0"/>
              <a:t>de l’institut scolaire sur</a:t>
            </a:r>
            <a:r>
              <a:rPr lang="fr-FR" sz="8000" dirty="0"/>
              <a:t> papier on propose les fonctionnalités suivantes sur PC ou plateforme Mobile, </a:t>
            </a:r>
            <a:r>
              <a:rPr lang="fr-FR" sz="8000" dirty="0" smtClean="0"/>
              <a:t>cette application </a:t>
            </a:r>
            <a:r>
              <a:rPr lang="fr-FR" sz="8000" dirty="0"/>
              <a:t>offrira les services suivants </a:t>
            </a:r>
            <a:r>
              <a:rPr lang="fr-FR" sz="8000" dirty="0" smtClean="0"/>
              <a:t>:</a:t>
            </a:r>
            <a:endParaRPr lang="fr-FR" sz="8000" dirty="0"/>
          </a:p>
          <a:p>
            <a:pPr marL="0" indent="0">
              <a:buNone/>
            </a:pPr>
            <a:r>
              <a:rPr lang="fr-FR" sz="9600" i="1" dirty="0"/>
              <a:t> </a:t>
            </a:r>
            <a:r>
              <a:rPr lang="fr-FR" sz="9600" i="1" dirty="0">
                <a:solidFill>
                  <a:srgbClr val="FF0000"/>
                </a:solidFill>
              </a:rPr>
              <a:t>Mode Authentification</a:t>
            </a:r>
            <a:endParaRPr lang="fr-FR" sz="9600" dirty="0">
              <a:solidFill>
                <a:srgbClr val="FF0000"/>
              </a:solidFill>
            </a:endParaRPr>
          </a:p>
          <a:p>
            <a:r>
              <a:rPr lang="fr-FR" sz="9600" b="1" dirty="0"/>
              <a:t>Les services </a:t>
            </a:r>
            <a:r>
              <a:rPr lang="fr-FR" sz="9600" b="1" dirty="0" smtClean="0"/>
              <a:t>administrations</a:t>
            </a:r>
            <a:endParaRPr lang="fr-FR" sz="9600" dirty="0"/>
          </a:p>
          <a:p>
            <a:pPr marL="0" indent="0">
              <a:buNone/>
            </a:pPr>
            <a:r>
              <a:rPr lang="fr-FR" sz="9600" dirty="0" smtClean="0"/>
              <a:t> chacun</a:t>
            </a:r>
            <a:r>
              <a:rPr lang="fr-FR" sz="9600" dirty="0"/>
              <a:t> peut s’identifier suivant un compte </a:t>
            </a:r>
            <a:r>
              <a:rPr lang="fr-FR" sz="9600" dirty="0" smtClean="0"/>
              <a:t>créé</a:t>
            </a:r>
            <a:r>
              <a:rPr lang="fr-FR" sz="9600" dirty="0"/>
              <a:t> </a:t>
            </a:r>
            <a:r>
              <a:rPr lang="fr-FR" sz="9600" dirty="0" smtClean="0"/>
              <a:t>par l’administrateur </a:t>
            </a:r>
            <a:r>
              <a:rPr lang="fr-FR" sz="9600" dirty="0"/>
              <a:t>du système</a:t>
            </a:r>
            <a:r>
              <a:rPr lang="fr-FR" sz="9600" dirty="0" smtClean="0"/>
              <a:t>.</a:t>
            </a:r>
            <a:r>
              <a:rPr lang="fr-FR" sz="9600" dirty="0"/>
              <a:t> </a:t>
            </a:r>
          </a:p>
          <a:p>
            <a:r>
              <a:rPr lang="fr-FR" sz="9600" b="1" dirty="0"/>
              <a:t>Les enseignants</a:t>
            </a:r>
            <a:endParaRPr lang="fr-FR" sz="9600" dirty="0"/>
          </a:p>
          <a:p>
            <a:pPr marL="0" indent="0">
              <a:buNone/>
            </a:pPr>
            <a:r>
              <a:rPr lang="fr-FR" sz="9600" dirty="0" smtClean="0"/>
              <a:t> s’identifient</a:t>
            </a:r>
            <a:r>
              <a:rPr lang="fr-FR" sz="9600" dirty="0"/>
              <a:t> chacun suivant son carte d’identité national </a:t>
            </a:r>
            <a:r>
              <a:rPr lang="fr-FR" sz="9600" dirty="0" smtClean="0"/>
              <a:t>sur la </a:t>
            </a:r>
            <a:r>
              <a:rPr lang="fr-FR" sz="9600" dirty="0"/>
              <a:t> plateforme.</a:t>
            </a:r>
          </a:p>
          <a:p>
            <a:r>
              <a:rPr lang="fr-FR" sz="9600" b="1" dirty="0"/>
              <a:t>Les étudiants</a:t>
            </a:r>
            <a:endParaRPr lang="fr-FR" sz="9600" dirty="0"/>
          </a:p>
          <a:p>
            <a:pPr marL="0" indent="0">
              <a:buNone/>
            </a:pPr>
            <a:r>
              <a:rPr lang="fr-FR" sz="9600" dirty="0" smtClean="0"/>
              <a:t> s’identifient</a:t>
            </a:r>
            <a:r>
              <a:rPr lang="fr-FR" sz="9600" dirty="0"/>
              <a:t> chacun suivant son carte d’identité national </a:t>
            </a:r>
            <a:r>
              <a:rPr lang="fr-FR" sz="9600" dirty="0" smtClean="0"/>
              <a:t>sur la </a:t>
            </a:r>
            <a:r>
              <a:rPr lang="fr-FR" sz="9600" dirty="0"/>
              <a:t> plateforme.</a:t>
            </a:r>
          </a:p>
          <a:p>
            <a:pPr marL="0" indent="0">
              <a:buNone/>
            </a:pPr>
            <a:endParaRPr lang="fr-FR" sz="7400" dirty="0"/>
          </a:p>
          <a:p>
            <a:pPr>
              <a:buFont typeface="Wingdings" panose="020B0604020202020204" pitchFamily="34" charset="0"/>
              <a:buChar char="Ø"/>
            </a:pPr>
            <a:endParaRPr lang="fr-FR" sz="2600" dirty="0">
              <a:cs typeface="Calibri" panose="020F0502020204030204"/>
            </a:endParaRPr>
          </a:p>
          <a:p>
            <a:pPr>
              <a:buFont typeface="Wingdings" panose="020B0604020202020204" pitchFamily="34" charset="0"/>
              <a:buChar char="Ø"/>
            </a:pPr>
            <a:endParaRPr lang="fr-FR" sz="2600" dirty="0">
              <a:cs typeface="Calibri" panose="020F0502020204030204"/>
            </a:endParaRPr>
          </a:p>
          <a:p>
            <a:pPr>
              <a:buFont typeface="Wingdings" panose="020B0604020202020204" pitchFamily="34" charset="0"/>
              <a:buChar char="Ø"/>
            </a:pPr>
            <a:endParaRPr lang="fr-FR" sz="2000" dirty="0">
              <a:cs typeface="Calibri" panose="020F0502020204030204"/>
            </a:endParaRPr>
          </a:p>
        </p:txBody>
      </p:sp>
      <p:sp>
        <p:nvSpPr>
          <p:cNvPr id="2" name="Slide Number Placeholder 1">
            <a:extLst>
              <a:ext uri="{FF2B5EF4-FFF2-40B4-BE49-F238E27FC236}">
                <a16:creationId xmlns:a16="http://schemas.microsoft.com/office/drawing/2014/main" xmlns="" id="{7AD9262C-D318-4A15-BF50-AE7739B23C2C}"/>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8</a:t>
            </a:fld>
            <a:endParaRPr lang="en-US" sz="1600">
              <a:solidFill>
                <a:schemeClr val="accent1"/>
              </a:solidFill>
              <a:latin typeface="Bernard MT Condensed"/>
              <a:cs typeface="Calibri"/>
            </a:endParaRPr>
          </a:p>
        </p:txBody>
      </p:sp>
      <p:sp>
        <p:nvSpPr>
          <p:cNvPr id="4" name="Espace réservé du pied de page 3"/>
          <p:cNvSpPr>
            <a:spLocks noGrp="1"/>
          </p:cNvSpPr>
          <p:nvPr>
            <p:ph type="ftr" sz="quarter" idx="11"/>
          </p:nvPr>
        </p:nvSpPr>
        <p:spPr/>
        <p:txBody>
          <a:bodyPr/>
          <a:lstStyle/>
          <a:p>
            <a:r>
              <a:rPr lang="fr-FR" smtClean="0"/>
              <a:t>Gestion d'un institut scolaire privé *NST Groupe*</a:t>
            </a:r>
            <a:endParaRPr lang="de-DE"/>
          </a:p>
        </p:txBody>
      </p:sp>
    </p:spTree>
    <p:extLst>
      <p:ext uri="{BB962C8B-B14F-4D97-AF65-F5344CB8AC3E}">
        <p14:creationId xmlns:p14="http://schemas.microsoft.com/office/powerpoint/2010/main" val="299071192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9705EFD9-54B6-4F57-A7CB-69657DCBF63F}"/>
              </a:ext>
            </a:extLst>
          </p:cNvPr>
          <p:cNvSpPr>
            <a:spLocks noGrp="1"/>
          </p:cNvSpPr>
          <p:nvPr>
            <p:ph idx="1"/>
          </p:nvPr>
        </p:nvSpPr>
        <p:spPr>
          <a:xfrm>
            <a:off x="1155548" y="2217343"/>
            <a:ext cx="9880893" cy="3959619"/>
          </a:xfrm>
        </p:spPr>
        <p:txBody>
          <a:bodyPr vert="horz" lIns="91440" tIns="45720" rIns="91440" bIns="45720" rtlCol="0" anchor="t">
            <a:normAutofit fontScale="25000" lnSpcReduction="20000"/>
          </a:bodyPr>
          <a:lstStyle/>
          <a:p>
            <a:pPr marL="0" indent="0">
              <a:buNone/>
            </a:pPr>
            <a:r>
              <a:rPr lang="fr-FR" sz="9600" b="1" dirty="0" smtClean="0">
                <a:solidFill>
                  <a:srgbClr val="FF0000"/>
                </a:solidFill>
              </a:rPr>
              <a:t>1 - L’administrateur:</a:t>
            </a:r>
            <a:endParaRPr lang="fr-FR" sz="9600" dirty="0">
              <a:solidFill>
                <a:srgbClr val="FF0000"/>
              </a:solidFill>
            </a:endParaRPr>
          </a:p>
          <a:p>
            <a:pPr marL="0" indent="0">
              <a:buNone/>
            </a:pPr>
            <a:r>
              <a:rPr lang="fr-FR" sz="9600" dirty="0" smtClean="0"/>
              <a:t>Ajouter </a:t>
            </a:r>
            <a:r>
              <a:rPr lang="fr-FR" sz="9600" dirty="0"/>
              <a:t>et modifier et supprimer un compte . Faire des recherches de projets.</a:t>
            </a:r>
          </a:p>
          <a:p>
            <a:r>
              <a:rPr lang="fr-FR" sz="9600" b="1" u="sng" dirty="0"/>
              <a:t>Description détaillé </a:t>
            </a:r>
            <a:r>
              <a:rPr lang="fr-FR" sz="9600" b="1" u="sng" dirty="0" smtClean="0"/>
              <a:t>:</a:t>
            </a:r>
          </a:p>
          <a:p>
            <a:pPr marL="0" indent="0">
              <a:buNone/>
            </a:pPr>
            <a:endParaRPr lang="fr-FR" sz="9600" u="sng" dirty="0"/>
          </a:p>
          <a:p>
            <a:pPr>
              <a:buFont typeface="Wingdings" pitchFamily="2" charset="2"/>
              <a:buChar char="ü"/>
            </a:pPr>
            <a:r>
              <a:rPr lang="fr-FR" sz="9600" b="1" dirty="0"/>
              <a:t>Pré </a:t>
            </a:r>
            <a:r>
              <a:rPr lang="fr-FR" sz="9600" b="1" dirty="0" smtClean="0"/>
              <a:t>conditions:  </a:t>
            </a:r>
            <a:r>
              <a:rPr lang="fr-FR" sz="9600" dirty="0" smtClean="0"/>
              <a:t>l’administrateur </a:t>
            </a:r>
            <a:r>
              <a:rPr lang="fr-FR" sz="9600" dirty="0"/>
              <a:t>s’est authentifiée sur le </a:t>
            </a:r>
            <a:r>
              <a:rPr lang="fr-FR" sz="9600" dirty="0" smtClean="0"/>
              <a:t>système</a:t>
            </a:r>
            <a:endParaRPr lang="fr-FR" sz="9600" dirty="0"/>
          </a:p>
          <a:p>
            <a:pPr>
              <a:buFont typeface="Wingdings" pitchFamily="2" charset="2"/>
              <a:buChar char="ü"/>
            </a:pPr>
            <a:r>
              <a:rPr lang="fr-FR" sz="9600" b="1" dirty="0"/>
              <a:t>Description du traitement nominal</a:t>
            </a:r>
            <a:endParaRPr lang="fr-FR" sz="9600" dirty="0"/>
          </a:p>
          <a:p>
            <a:pPr marL="0" indent="0">
              <a:buNone/>
            </a:pPr>
            <a:r>
              <a:rPr lang="fr-FR" sz="9600" dirty="0"/>
              <a:t> </a:t>
            </a:r>
            <a:r>
              <a:rPr lang="fr-FR" sz="9600" dirty="0" smtClean="0"/>
              <a:t>L’administrateur </a:t>
            </a:r>
            <a:r>
              <a:rPr lang="fr-FR" sz="9600" dirty="0"/>
              <a:t>peut :</a:t>
            </a:r>
          </a:p>
          <a:p>
            <a:pPr>
              <a:buFont typeface="Wingdings" pitchFamily="2" charset="2"/>
              <a:buChar char="Ø"/>
            </a:pPr>
            <a:r>
              <a:rPr lang="fr-FR" sz="9600" dirty="0" smtClean="0"/>
              <a:t>Ajouter</a:t>
            </a:r>
            <a:r>
              <a:rPr lang="fr-FR" sz="9600" dirty="0"/>
              <a:t> un utilisateur ;</a:t>
            </a:r>
          </a:p>
          <a:p>
            <a:pPr>
              <a:buFont typeface="Wingdings" pitchFamily="2" charset="2"/>
              <a:buChar char="Ø"/>
            </a:pPr>
            <a:r>
              <a:rPr lang="fr-FR" sz="9600" dirty="0" smtClean="0"/>
              <a:t>Modifier </a:t>
            </a:r>
            <a:r>
              <a:rPr lang="fr-FR" sz="9600" dirty="0"/>
              <a:t>un utilisateur</a:t>
            </a:r>
            <a:r>
              <a:rPr lang="fr-FR" sz="9600" dirty="0" smtClean="0"/>
              <a:t>;</a:t>
            </a:r>
            <a:endParaRPr lang="fr-FR" sz="2400" dirty="0"/>
          </a:p>
          <a:p>
            <a:pPr>
              <a:buFont typeface="Wingdings" pitchFamily="2" charset="2"/>
              <a:buChar char="Ø"/>
            </a:pPr>
            <a:r>
              <a:rPr lang="fr-FR" sz="9600" dirty="0"/>
              <a:t>Chercher les informations d’un utilisateur</a:t>
            </a:r>
            <a:r>
              <a:rPr lang="fr-FR" sz="9600" dirty="0" smtClean="0"/>
              <a:t>;</a:t>
            </a:r>
            <a:r>
              <a:rPr lang="fr-FR" sz="2400" dirty="0"/>
              <a:t> </a:t>
            </a:r>
          </a:p>
          <a:p>
            <a:pPr marL="0" indent="0">
              <a:buNone/>
            </a:pPr>
            <a:endParaRPr lang="fr-FR" sz="7400" dirty="0"/>
          </a:p>
          <a:p>
            <a:pPr>
              <a:buFont typeface="Wingdings" panose="020B0604020202020204" pitchFamily="34" charset="0"/>
              <a:buChar char="Ø"/>
            </a:pPr>
            <a:endParaRPr lang="fr-FR" sz="2600" dirty="0">
              <a:cs typeface="Calibri" panose="020F0502020204030204"/>
            </a:endParaRPr>
          </a:p>
          <a:p>
            <a:pPr>
              <a:buFont typeface="Wingdings" panose="020B0604020202020204" pitchFamily="34" charset="0"/>
              <a:buChar char="Ø"/>
            </a:pPr>
            <a:endParaRPr lang="fr-FR" sz="2600" dirty="0">
              <a:cs typeface="Calibri" panose="020F0502020204030204"/>
            </a:endParaRPr>
          </a:p>
          <a:p>
            <a:pPr>
              <a:buFont typeface="Wingdings" panose="020B0604020202020204" pitchFamily="34" charset="0"/>
              <a:buChar char="Ø"/>
            </a:pPr>
            <a:endParaRPr lang="fr-FR" sz="2000" dirty="0">
              <a:cs typeface="Calibri" panose="020F0502020204030204"/>
            </a:endParaRPr>
          </a:p>
        </p:txBody>
      </p:sp>
      <p:sp>
        <p:nvSpPr>
          <p:cNvPr id="2" name="Slide Number Placeholder 1">
            <a:extLst>
              <a:ext uri="{FF2B5EF4-FFF2-40B4-BE49-F238E27FC236}">
                <a16:creationId xmlns:a16="http://schemas.microsoft.com/office/drawing/2014/main" xmlns="" id="{7AD9262C-D318-4A15-BF50-AE7739B23C2C}"/>
              </a:ext>
            </a:extLst>
          </p:cNvPr>
          <p:cNvSpPr>
            <a:spLocks noGrp="1"/>
          </p:cNvSpPr>
          <p:nvPr>
            <p:ph type="sldNum" sz="quarter" idx="12"/>
          </p:nvPr>
        </p:nvSpPr>
        <p:spPr/>
        <p:txBody>
          <a:bodyPr/>
          <a:lstStyle/>
          <a:p>
            <a:fld id="{27C6CCC6-2BE5-4E42-96A4-D1E8E81A3D8E}" type="slidenum">
              <a:rPr lang="de-DE" sz="1600" dirty="0" smtClean="0">
                <a:solidFill>
                  <a:schemeClr val="accent1"/>
                </a:solidFill>
                <a:latin typeface="Bernard MT Condensed"/>
              </a:rPr>
              <a:t>9</a:t>
            </a:fld>
            <a:endParaRPr lang="en-US" sz="1600">
              <a:solidFill>
                <a:schemeClr val="accent1"/>
              </a:solidFill>
              <a:latin typeface="Bernard MT Condensed"/>
              <a:cs typeface="Calibri"/>
            </a:endParaRPr>
          </a:p>
        </p:txBody>
      </p:sp>
      <p:sp>
        <p:nvSpPr>
          <p:cNvPr id="4" name="Espace réservé du pied de page 3"/>
          <p:cNvSpPr>
            <a:spLocks noGrp="1"/>
          </p:cNvSpPr>
          <p:nvPr>
            <p:ph type="ftr" sz="quarter" idx="11"/>
          </p:nvPr>
        </p:nvSpPr>
        <p:spPr/>
        <p:txBody>
          <a:bodyPr/>
          <a:lstStyle/>
          <a:p>
            <a:r>
              <a:rPr lang="fr-FR" smtClean="0"/>
              <a:t>Gestion d'un institut scolaire privé *NST Groupe*</a:t>
            </a:r>
            <a:endParaRPr lang="de-DE"/>
          </a:p>
        </p:txBody>
      </p:sp>
    </p:spTree>
    <p:extLst>
      <p:ext uri="{BB962C8B-B14F-4D97-AF65-F5344CB8AC3E}">
        <p14:creationId xmlns:p14="http://schemas.microsoft.com/office/powerpoint/2010/main" val="3990875941"/>
      </p:ext>
    </p:extLst>
  </p:cSld>
  <p:clrMapOvr>
    <a:masterClrMapping/>
  </p:clrMapOvr>
  <p:transition spd="slow">
    <p:fade/>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5555</TotalTime>
  <Words>445</Words>
  <Application>Microsoft Office PowerPoint</Application>
  <PresentationFormat>Personnalisé</PresentationFormat>
  <Paragraphs>109</Paragraphs>
  <Slides>13</Slides>
  <Notes>3</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Cahier des charges </vt:lpstr>
      <vt:lpstr> Introduction : </vt:lpstr>
      <vt:lpstr>Problématique :</vt:lpstr>
      <vt:lpstr>Solution proposée  :</vt:lpstr>
      <vt:lpstr>Spécification des besoins :</vt:lpstr>
      <vt:lpstr>1. Identification des acteurs :</vt:lpstr>
      <vt:lpstr>2. Spécification des besoins fonctionnels :</vt:lpstr>
      <vt:lpstr>Présentation PowerPoint</vt:lpstr>
      <vt:lpstr>Présentation PowerPoint</vt:lpstr>
      <vt:lpstr>           2-Le professeur: Cette fonctionnalité permet a l’enseignant de modifier un note et un absence, et de faire une   recherche sur les pour avoir toutes les informations. Description détaillé :  Pré conditions:  Le professeur s’est authentifiée sur le système Le professeur peut : - Ajouter une note ; - Modifier une note ; -Supprimer une note: -Ajouter une absence; -Modifier une absence; -Supprimer une absence;       </vt:lpstr>
      <vt:lpstr>        3-Etudiant :  Cette fonctionnalité permet au Etudiant de consulter la relevée note et la liste des absences.  Description détaillé : Pré conditions: L’étudiant s’est authentifiée sur le système Description du traitement nominal :L’Etudiant peut :  Consulter Note ;  Consulter Absence        </vt:lpstr>
      <vt:lpstr> 3. Spécification des besoins non fonctionnels : </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EZZINE</dc:creator>
  <cp:lastModifiedBy>User</cp:lastModifiedBy>
  <cp:revision>2034</cp:revision>
  <dcterms:created xsi:type="dcterms:W3CDTF">2021-02-02T08:37:12Z</dcterms:created>
  <dcterms:modified xsi:type="dcterms:W3CDTF">2023-03-05T07:06:07Z</dcterms:modified>
</cp:coreProperties>
</file>