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7" r:id="rId5"/>
    <p:sldId id="272" r:id="rId6"/>
    <p:sldId id="277" r:id="rId7"/>
    <p:sldId id="265" r:id="rId8"/>
    <p:sldId id="278" r:id="rId9"/>
    <p:sldId id="258" r:id="rId10"/>
    <p:sldId id="275" r:id="rId11"/>
    <p:sldId id="279" r:id="rId12"/>
    <p:sldId id="267" r:id="rId13"/>
    <p:sldId id="264" r:id="rId14"/>
    <p:sldId id="269" r:id="rId15"/>
    <p:sldId id="285" r:id="rId16"/>
    <p:sldId id="286" r:id="rId17"/>
    <p:sldId id="276" r:id="rId18"/>
    <p:sldId id="262" r:id="rId19"/>
    <p:sldId id="280" r:id="rId20"/>
    <p:sldId id="283" r:id="rId21"/>
    <p:sldId id="284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280" autoAdjust="0"/>
  </p:normalViewPr>
  <p:slideViewPr>
    <p:cSldViewPr>
      <p:cViewPr>
        <p:scale>
          <a:sx n="100" d="100"/>
          <a:sy n="100" d="100"/>
        </p:scale>
        <p:origin x="936" y="31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4/5/2025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4/5/2025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1351F-DBB1-4664-ADA9-83BC7CB8848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329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83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1351F-DBB1-4664-ADA9-83BC7CB8848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980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00EA6-0821-4AC5-933C-321AA65453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3CD9712D-992A-4AB1-A5C2-575F75921AA2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Rain Fall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8547" y="6021288"/>
            <a:ext cx="4885051" cy="7131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Presented by Mohammed insaf vp</a:t>
            </a:r>
          </a:p>
          <a:p>
            <a:r>
              <a:rPr lang="en-US" dirty="0"/>
              <a:t> Date of presentation  5-4-2025 </a:t>
            </a:r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09AA0C-AA21-FF9C-2359-2F7650E9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-99392"/>
            <a:ext cx="9601200" cy="1143000"/>
          </a:xfrm>
        </p:spPr>
        <p:txBody>
          <a:bodyPr>
            <a:normAutofit/>
          </a:bodyPr>
          <a:lstStyle/>
          <a:p>
            <a:r>
              <a:rPr lang="en-IN" b="1" i="0" u="none" strike="noStrike" baseline="0" dirty="0">
                <a:latin typeface="Calibri" panose="020F0502020204030204" pitchFamily="34" charset="0"/>
              </a:rPr>
              <a:t>Algorithms Used: </a:t>
            </a:r>
            <a:endParaRPr lang="en-IN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EE175A-9FB9-3BAB-5224-A61E2806D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976" y="1043608"/>
            <a:ext cx="731642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Logistic Regression (Baseline)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and easy to interpret.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Good starting point to compare complex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2.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Great for handling large datasets with mixed data types.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good accuracy and shows feature importance.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Powerful and fast.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complex patterns and often used in competitions.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CEA9FB-5D21-DD1D-F4D2-208EEEC4C7A0}"/>
              </a:ext>
            </a:extLst>
          </p:cNvPr>
          <p:cNvSpPr txBox="1"/>
          <p:nvPr/>
        </p:nvSpPr>
        <p:spPr>
          <a:xfrm>
            <a:off x="837828" y="4725144"/>
            <a:ext cx="828092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Training Process: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Data split: </a:t>
            </a:r>
            <a:r>
              <a:rPr lang="en-US" sz="2000" b="1" dirty="0"/>
              <a:t>80% Training</a:t>
            </a:r>
            <a:r>
              <a:rPr lang="en-US" sz="2000" dirty="0"/>
              <a:t>, </a:t>
            </a:r>
            <a:r>
              <a:rPr lang="en-US" sz="2000" b="1" dirty="0"/>
              <a:t>20% Testing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Used </a:t>
            </a:r>
            <a:r>
              <a:rPr lang="en-US" sz="2000" b="1" dirty="0"/>
              <a:t>Cross-Validation</a:t>
            </a:r>
            <a:r>
              <a:rPr lang="en-US" sz="2000" dirty="0"/>
              <a:t> to reduce overfitting.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Performed </a:t>
            </a:r>
            <a:r>
              <a:rPr lang="en-US" sz="2000" b="1" dirty="0"/>
              <a:t>Hyperparameter Tuning</a:t>
            </a:r>
            <a:r>
              <a:rPr lang="en-US" sz="2000" dirty="0"/>
              <a:t> (like Grid Search for best model settings).</a:t>
            </a:r>
          </a:p>
        </p:txBody>
      </p:sp>
    </p:spTree>
    <p:extLst>
      <p:ext uri="{BB962C8B-B14F-4D97-AF65-F5344CB8AC3E}">
        <p14:creationId xmlns:p14="http://schemas.microsoft.com/office/powerpoint/2010/main" val="2378379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62902D7-304A-F9E2-7E7B-CFD065BC2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884" y="882587"/>
            <a:ext cx="828092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2000" b="1" dirty="0"/>
              <a:t>Metrics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Accuracy</a:t>
            </a:r>
            <a:r>
              <a:rPr lang="en-US" sz="2000" dirty="0"/>
              <a:t> – Measures the overall correctness of the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Precision</a:t>
            </a:r>
            <a:r>
              <a:rPr lang="en-US" sz="2000" dirty="0"/>
              <a:t> – How many predicted rains were actually correct.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Recall</a:t>
            </a:r>
            <a:r>
              <a:rPr lang="en-US" sz="2000" dirty="0"/>
              <a:t> – How many actual rainy days were predicted correctly.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F1 Score</a:t>
            </a:r>
            <a:r>
              <a:rPr lang="en-US" sz="2000" dirty="0"/>
              <a:t> – Balance between precision and recall.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ROC-AUC Score</a:t>
            </a:r>
            <a:r>
              <a:rPr lang="en-US" sz="2000" dirty="0"/>
              <a:t> – Measures model's classification ability.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0A03E5-C914-1649-1ABA-1B0CE3E2ACB3}"/>
              </a:ext>
            </a:extLst>
          </p:cNvPr>
          <p:cNvSpPr txBox="1"/>
          <p:nvPr/>
        </p:nvSpPr>
        <p:spPr>
          <a:xfrm>
            <a:off x="765820" y="18864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u="none" strike="noStrike" baseline="0" dirty="0">
                <a:latin typeface="Calibri" panose="020F0502020204030204" pitchFamily="34" charset="0"/>
              </a:rPr>
              <a:t>Evaluation &amp; Results </a:t>
            </a:r>
            <a:endParaRPr lang="en-IN" sz="3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76C97A-BF11-144A-FAB4-84A910F1C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201467"/>
              </p:ext>
            </p:extLst>
          </p:nvPr>
        </p:nvGraphicFramePr>
        <p:xfrm>
          <a:off x="981844" y="3429000"/>
          <a:ext cx="9601200" cy="201168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399919439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81535024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18516744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17357593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63768834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829211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F1 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ROC-AUC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087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Logistic 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72.51%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73.39%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70.65%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71.99%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0.8053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47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Random Forest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92.13%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92.65%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91.52%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92.08%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0.9768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351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XGBoost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91.75%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94.90%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88.24%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91.45%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99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031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F1DE206-3C11-F770-1E9D-797AD4517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99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E3FE-97D4-10FD-06A5-67737537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1E3CD-A171-DFDE-4328-AD221F937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AFE98-5F28-0799-7736-A132605A4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E6123F-8BC8-3A94-37EF-1A6EB0EA2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24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6DC979-F4F3-34B7-3291-20901928B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2" y="762962"/>
            <a:ext cx="12140640" cy="60950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B56F3B-7E5B-7ACD-22A2-D75FF4773B9E}"/>
              </a:ext>
            </a:extLst>
          </p:cNvPr>
          <p:cNvSpPr txBox="1"/>
          <p:nvPr/>
        </p:nvSpPr>
        <p:spPr>
          <a:xfrm>
            <a:off x="405780" y="116632"/>
            <a:ext cx="6134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0" i="0" u="none" strike="noStrike" baseline="0" dirty="0"/>
              <a:t>Dashboard Overview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36534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BA8398-5883-7DE3-6DC0-2E815C77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1C9B67-F096-17F4-6A92-E7EECA648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88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4A2169-67D6-5BD9-9169-1165868B9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11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AD0E34-3457-0174-BDC0-7164EDEF7091}"/>
              </a:ext>
            </a:extLst>
          </p:cNvPr>
          <p:cNvSpPr txBox="1"/>
          <p:nvPr/>
        </p:nvSpPr>
        <p:spPr>
          <a:xfrm>
            <a:off x="909836" y="142429"/>
            <a:ext cx="115212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/>
              <a:t>Difficulties Faced During the Project:</a:t>
            </a:r>
          </a:p>
          <a:p>
            <a:pPr>
              <a:buNone/>
            </a:pPr>
            <a:endParaRPr lang="en-US" sz="3600" b="1" dirty="0"/>
          </a:p>
          <a:p>
            <a:pPr>
              <a:buNone/>
            </a:pPr>
            <a:endParaRPr lang="en-US" sz="3600" b="1" dirty="0"/>
          </a:p>
          <a:p>
            <a:pPr>
              <a:buNone/>
            </a:pPr>
            <a:endParaRPr 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086A9F-0B3A-A59B-77A0-AB19BF143393}"/>
              </a:ext>
            </a:extLst>
          </p:cNvPr>
          <p:cNvSpPr txBox="1"/>
          <p:nvPr/>
        </p:nvSpPr>
        <p:spPr>
          <a:xfrm>
            <a:off x="909836" y="1296591"/>
            <a:ext cx="1116124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Missing Data:</a:t>
            </a:r>
            <a:r>
              <a:rPr lang="en-US" dirty="0"/>
              <a:t> Many features, such as evaporation and cloud coverage, had significant missing values, requiring imputation or removal.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Imbalanced Dataset:</a:t>
            </a:r>
            <a:r>
              <a:rPr lang="en-US" dirty="0"/>
              <a:t> The dataset had an imbalance in rainfall occurrences, making prediction harder for less frequent classes.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sz="3600" b="1" dirty="0"/>
              <a:t>Limitations of the Approach or Model:</a:t>
            </a:r>
          </a:p>
          <a:p>
            <a:pPr>
              <a:buNone/>
            </a:pPr>
            <a:endParaRPr lang="en-US" sz="3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Bias in Data:</a:t>
            </a:r>
            <a:r>
              <a:rPr lang="en-US" dirty="0"/>
              <a:t> Historical weather data may have biases that affect prediction accuracy.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53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B6F7F-19B2-30B0-5853-889104D6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14883"/>
            <a:ext cx="5040560" cy="1181869"/>
          </a:xfrm>
        </p:spPr>
        <p:txBody>
          <a:bodyPr/>
          <a:lstStyle/>
          <a:p>
            <a:r>
              <a:rPr lang="en-US" sz="3600" b="1" dirty="0"/>
              <a:t>Conclusion</a:t>
            </a:r>
            <a:endParaRPr lang="en-IN" sz="3600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A4D61F9-C53A-FEA2-F7F6-51E8D4F26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892" y="1700808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a predictive model to determine if it will rain tomorrow based on historical weather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and XGBoost delivered the best results, achieving over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92% accuracy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E61767-0D51-B7A0-9C2D-957A6C7B6FEF}"/>
              </a:ext>
            </a:extLst>
          </p:cNvPr>
          <p:cNvSpPr txBox="1"/>
          <p:nvPr/>
        </p:nvSpPr>
        <p:spPr>
          <a:xfrm>
            <a:off x="909836" y="2420888"/>
            <a:ext cx="11134973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/>
              <a:t>Scope for Improvement: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Data Quality:</a:t>
            </a:r>
            <a:r>
              <a:rPr lang="en-US" sz="2000" dirty="0"/>
              <a:t> Improve performance by using more recent and high-resolution datasets.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Advanced Models:</a:t>
            </a:r>
            <a:r>
              <a:rPr lang="en-US" sz="2000" dirty="0"/>
              <a:t> Try deep learning models (e.g., LSTM for sequential weather patterns).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Real-world Deployment:</a:t>
            </a:r>
            <a:r>
              <a:rPr lang="en-US" sz="2000" dirty="0"/>
              <a:t> Integrate model with live weather APIs for dynamic prediction.</a:t>
            </a:r>
          </a:p>
          <a:p>
            <a:pPr lvl="1"/>
            <a:endParaRPr lang="en-US" sz="2000" dirty="0"/>
          </a:p>
          <a:p>
            <a:pPr>
              <a:buNone/>
            </a:pPr>
            <a:r>
              <a:rPr lang="en-US" sz="3600" b="1" dirty="0"/>
              <a:t>Future Enhancements: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Real-time data collection and analysis using IoT or weather APIs.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Build a mobile/web app for users to get live predictions.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Add visualization dashboards for real-time monitoring.</a:t>
            </a:r>
          </a:p>
        </p:txBody>
      </p:sp>
    </p:spTree>
    <p:extLst>
      <p:ext uri="{BB962C8B-B14F-4D97-AF65-F5344CB8AC3E}">
        <p14:creationId xmlns:p14="http://schemas.microsoft.com/office/powerpoint/2010/main" val="829168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br>
              <a:rPr lang="en-IN" dirty="0"/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 statement: </a:t>
            </a:r>
            <a:r>
              <a:rPr lang="en-US" dirty="0"/>
              <a:t>Predict whether it will rain tomorrow based on weather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Real-world importance: </a:t>
            </a:r>
            <a:r>
              <a:rPr lang="en-US" dirty="0"/>
              <a:t>Agriculture, transportation, disaster prepare, and daily planning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ML Role:</a:t>
            </a:r>
            <a:r>
              <a:rPr lang="en-US" dirty="0"/>
              <a:t> Learns patterns in weather to make accurate predictions.</a:t>
            </a:r>
          </a:p>
        </p:txBody>
      </p:sp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AD8C-6DD3-06ED-10E5-C9A929F6E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837" y="1442954"/>
            <a:ext cx="9601200" cy="1143000"/>
          </a:xfrm>
        </p:spPr>
        <p:txBody>
          <a:bodyPr/>
          <a:lstStyle/>
          <a:p>
            <a:r>
              <a:rPr lang="en-US" b="1" dirty="0"/>
              <a:t>Objectives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2CDC4-98FB-1B06-EF1C-EF43D9FAD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2237374"/>
            <a:ext cx="10057185" cy="792088"/>
          </a:xfrm>
        </p:spPr>
        <p:txBody>
          <a:bodyPr/>
          <a:lstStyle/>
          <a:p>
            <a:r>
              <a:rPr lang="en-US" sz="1800" dirty="0"/>
              <a:t>To </a:t>
            </a:r>
            <a:r>
              <a:rPr lang="en-US" sz="1800" b="1" dirty="0"/>
              <a:t>predict whether it will rain tomorrow</a:t>
            </a:r>
            <a:r>
              <a:rPr lang="en-US" sz="1800" dirty="0"/>
              <a:t> based on daily weather data using machine learning models.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F57FD5-03F2-842C-0940-31F7181EFADD}"/>
              </a:ext>
            </a:extLst>
          </p:cNvPr>
          <p:cNvSpPr txBox="1">
            <a:spLocks/>
          </p:cNvSpPr>
          <p:nvPr/>
        </p:nvSpPr>
        <p:spPr>
          <a:xfrm>
            <a:off x="1209837" y="3432820"/>
            <a:ext cx="9601200" cy="1112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What We Aim to Achieve</a:t>
            </a:r>
          </a:p>
          <a:p>
            <a:br>
              <a:rPr lang="en-US" b="1" dirty="0"/>
            </a:br>
            <a:endParaRPr lang="en-IN" b="1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F07979E-FD34-65FF-15CF-CC583DE76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844" y="3989061"/>
            <a:ext cx="123853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 predictive model that can classify whether the next day will have rain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Yes/No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8FB25829-6390-33A4-091B-12D7B1609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844" y="4321752"/>
            <a:ext cx="107762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Understand how weather variables (e.g., humidity, temperature, pressure, cloud cover) impact rainfall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Improve prediction accuracy to support </a:t>
            </a:r>
            <a:r>
              <a:rPr lang="en-US" b="1" dirty="0"/>
              <a:t>agriculture, travel planning, and disaster preparedness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045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505" y="104353"/>
            <a:ext cx="9601200" cy="1143000"/>
          </a:xfrm>
        </p:spPr>
        <p:txBody>
          <a:bodyPr/>
          <a:lstStyle/>
          <a:p>
            <a:r>
              <a:rPr lang="da-DK" b="1" dirty="0"/>
              <a:t>Dataset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9E2CD-79A3-C968-6572-2D488166F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505" y="1686347"/>
            <a:ext cx="9601200" cy="4495800"/>
          </a:xfrm>
        </p:spPr>
        <p:txBody>
          <a:bodyPr/>
          <a:lstStyle/>
          <a:p>
            <a:r>
              <a:rPr lang="en-US" b="1" dirty="0"/>
              <a:t>Kaggle Dataset</a:t>
            </a:r>
            <a:br>
              <a:rPr lang="en-US" dirty="0"/>
            </a:br>
            <a:r>
              <a:rPr lang="en-US" i="1" dirty="0"/>
              <a:t>(Provided by the Australian Bureau of Meteorology)</a:t>
            </a:r>
          </a:p>
          <a:p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381667B-2B04-CC31-258C-B51A0388D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789" y="2564904"/>
            <a:ext cx="6927987" cy="285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90000"/>
              </a:lnSpc>
              <a:spcBef>
                <a:spcPts val="1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/>
              <a:t>Size &amp; Features</a:t>
            </a:r>
          </a:p>
          <a:p>
            <a:pPr marR="0" lvl="0" fontAlgn="base">
              <a:lnSpc>
                <a:spcPct val="90000"/>
              </a:lnSpc>
              <a:spcBef>
                <a:spcPts val="1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/>
              <a:t>   Total Records (Rows): 145,460</a:t>
            </a:r>
          </a:p>
          <a:p>
            <a:pPr marR="0" lvl="0" fontAlgn="base">
              <a:lnSpc>
                <a:spcPct val="90000"/>
              </a:lnSpc>
              <a:spcBef>
                <a:spcPts val="1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/>
              <a:t>   Number of Features (Columns): 23</a:t>
            </a:r>
          </a:p>
          <a:p>
            <a:pPr marR="0" lvl="0" fontAlgn="base">
              <a:lnSpc>
                <a:spcPct val="90000"/>
              </a:lnSpc>
              <a:spcBef>
                <a:spcPts val="1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/>
              <a:t>   Time Span Covered: 10 years (2007 to 2017)</a:t>
            </a:r>
          </a:p>
          <a:p>
            <a:pPr marR="0" lvl="0" fontAlgn="base">
              <a:lnSpc>
                <a:spcPct val="90000"/>
              </a:lnSpc>
              <a:spcBef>
                <a:spcPts val="1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/>
              <a:t>   Target Variable: </a:t>
            </a:r>
            <a:r>
              <a:rPr lang="en-US" altLang="en-US" sz="2400" dirty="0" err="1"/>
              <a:t>RainTomorrow</a:t>
            </a:r>
            <a:r>
              <a:rPr lang="en-US" altLang="en-US" sz="2400" dirty="0"/>
              <a:t> (Yes/No)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674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AEC6-398F-2DCC-1549-D37FCAE9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533" y="18542"/>
            <a:ext cx="9601200" cy="599728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BF2D5-36DD-84A7-287B-54A7A00FE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828" y="723392"/>
            <a:ext cx="5760640" cy="5016759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dirty="0"/>
              <a:t>Categorical Features </a:t>
            </a:r>
            <a:r>
              <a:rPr lang="en-US" sz="2200" b="1" i="1" dirty="0"/>
              <a:t>(Object/String)</a:t>
            </a:r>
            <a:endParaRPr lang="en-US" sz="22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Date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2200" dirty="0">
                <a:latin typeface="Arial Unicode MS"/>
              </a:rPr>
              <a:t>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Location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WindGustDir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WindDir9am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WindDir3pm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RainToday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RainTomorrow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1CDA1-0D82-30A8-2EA9-FAB3806D2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8468" y="1013284"/>
            <a:ext cx="5420096" cy="3274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200" b="1" dirty="0"/>
              <a:t> Numerical Features </a:t>
            </a:r>
            <a:r>
              <a:rPr lang="en-IN" sz="2200" b="1" i="1" dirty="0"/>
              <a:t>(Float64)</a:t>
            </a:r>
            <a:endParaRPr lang="en-IN" sz="2200" b="1" dirty="0"/>
          </a:p>
          <a:p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4FB613-BA23-4B7D-644F-EC4A65E1A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946" y="1340768"/>
            <a:ext cx="273825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MinTemp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MaxTemp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Rainfall</a:t>
            </a:r>
            <a:endParaRPr lang="en-US" altLang="en-US" sz="1400" dirty="0"/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Evaporation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Sunshine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WindGustSpeed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WindSpeed9am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WindSpeed3pm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Humidity9am</a:t>
            </a:r>
            <a:endParaRPr lang="en-US" altLang="en-US" sz="1400" dirty="0"/>
          </a:p>
          <a:p>
            <a:pPr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Humidity3pm</a:t>
            </a:r>
            <a:endParaRPr lang="en-US" altLang="en-US" sz="140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Pressure9am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Pressure3pm</a:t>
            </a:r>
            <a:endParaRPr lang="en-US" altLang="en-US" sz="140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Cloud9am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2000" dirty="0">
                <a:latin typeface="Arial Unicode MS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Cloud3pm</a:t>
            </a:r>
            <a:endParaRPr lang="en-US" altLang="en-US" sz="1400" dirty="0"/>
          </a:p>
          <a:p>
            <a:pPr marR="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Temp9am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R="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Temp3pm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016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1085"/>
            <a:ext cx="8458201" cy="247675"/>
          </a:xfrm>
        </p:spPr>
        <p:txBody>
          <a:bodyPr>
            <a:normAutofit fontScale="90000"/>
          </a:bodyPr>
          <a:lstStyle/>
          <a:p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in the Dataset</a:t>
            </a:r>
            <a:b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08DAAAB-9296-4725-C8CC-A69BAF29D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48" y="692165"/>
            <a:ext cx="9951763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Values: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Several features have missing data: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Evaporation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43% missing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Sunshine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48% missing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Cloud3pm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41% missing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Pressure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10% missing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Imbalanced Target: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"No" values than "Yes" 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RainTomorrow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extreme values observed in rainfall, wind speed, and temperature readings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DDBE2E-6630-AD2E-1B79-4208B3541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3111"/>
            <a:ext cx="12188825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68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CF80DE-E925-C6E0-040D-8FF0AFA07FEA}"/>
              </a:ext>
            </a:extLst>
          </p:cNvPr>
          <p:cNvSpPr txBox="1"/>
          <p:nvPr/>
        </p:nvSpPr>
        <p:spPr>
          <a:xfrm>
            <a:off x="909836" y="1637595"/>
            <a:ext cx="10873208" cy="2449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1. Data Loading and Initial Exploration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Load the </a:t>
            </a:r>
            <a:r>
              <a:rPr lang="en-US" sz="2000" b="0" i="0" dirty="0" err="1">
                <a:effectLst/>
                <a:latin typeface="Roboto" panose="02000000000000000000" pitchFamily="2" charset="0"/>
              </a:rPr>
              <a:t>weatherAUS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 dataset into a pandas </a:t>
            </a:r>
            <a:r>
              <a:rPr lang="en-US" sz="2000" b="0" i="0" dirty="0" err="1">
                <a:effectLst/>
                <a:latin typeface="Roboto" panose="02000000000000000000" pitchFamily="2" charset="0"/>
              </a:rPr>
              <a:t>DataFrame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Examine the data's shape, info (data types, non-null values), and descriptive statistics.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Visualize data distributions: a. Bar plots, pie charts, and count plots for categorical features.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Histograms and box plots for numerical features.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Analyze correlations between numerical features using a heatmap and pair plots.</a:t>
            </a:r>
          </a:p>
          <a:p>
            <a:pPr>
              <a:lnSpc>
                <a:spcPts val="1500"/>
              </a:lnSpc>
            </a:pPr>
            <a:endParaRPr lang="en-IN" sz="2000" b="0" dirty="0">
              <a:effectLst/>
              <a:latin typeface="Arial Unicode M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5598832-16BD-1311-4B85-C74B904A2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0"/>
            <a:ext cx="9601200" cy="692696"/>
          </a:xfrm>
        </p:spPr>
        <p:txBody>
          <a:bodyPr>
            <a:normAutofit/>
          </a:bodyPr>
          <a:lstStyle/>
          <a:p>
            <a:r>
              <a:rPr lang="en-IN" b="1" i="0" u="none" strike="noStrike" baseline="0" dirty="0">
                <a:latin typeface="Calibri" panose="020F0502020204030204" pitchFamily="34" charset="0"/>
              </a:rPr>
              <a:t>Methodology 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93C455-074C-75E4-1752-6F0AC5592164}"/>
              </a:ext>
            </a:extLst>
          </p:cNvPr>
          <p:cNvSpPr txBox="1"/>
          <p:nvPr/>
        </p:nvSpPr>
        <p:spPr>
          <a:xfrm>
            <a:off x="909836" y="3995678"/>
            <a:ext cx="110172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dirty="0">
                <a:latin typeface="Roboto" panose="02000000000000000000" pitchFamily="2" charset="0"/>
              </a:rPr>
              <a:t>2. Data Cleaning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Roboto" panose="02000000000000000000" pitchFamily="2" charset="0"/>
              </a:rPr>
              <a:t>Handle missing values: a. Remove columns ('Sunshine', 'Evaporation', 'Cloud9am', 'Cloud3pm') with a high percentage of missing values.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Roboto" panose="02000000000000000000" pitchFamily="2" charset="0"/>
              </a:rPr>
              <a:t>Fill missing values in numerical features using mean imputation (normally distributed) or median imputation (skewed data).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Roboto" panose="02000000000000000000" pitchFamily="2" charset="0"/>
              </a:rPr>
              <a:t>Fill missing values in categorical columns using the </a:t>
            </a:r>
            <a:r>
              <a:rPr lang="en-IN" sz="2000" dirty="0" err="1">
                <a:latin typeface="Roboto" panose="02000000000000000000" pitchFamily="2" charset="0"/>
              </a:rPr>
              <a:t>mode,mean</a:t>
            </a:r>
            <a:r>
              <a:rPr lang="en-IN" sz="2000" dirty="0">
                <a:latin typeface="Roboto" panose="02000000000000000000" pitchFamily="2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Roboto" panose="02000000000000000000" pitchFamily="2" charset="0"/>
              </a:rPr>
              <a:t>Remove duplicate rows.</a:t>
            </a:r>
          </a:p>
        </p:txBody>
      </p:sp>
    </p:spTree>
    <p:extLst>
      <p:ext uri="{BB962C8B-B14F-4D97-AF65-F5344CB8AC3E}">
        <p14:creationId xmlns:p14="http://schemas.microsoft.com/office/powerpoint/2010/main" val="1547476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7EE7F21-4933-B832-6F21-3D2220716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7868" y="404664"/>
            <a:ext cx="10441160" cy="2232248"/>
          </a:xfrm>
        </p:spPr>
        <p:txBody>
          <a:bodyPr>
            <a:noAutofit/>
          </a:bodyPr>
          <a:lstStyle/>
          <a:p>
            <a:pPr algn="l">
              <a:buNone/>
            </a:pPr>
            <a:r>
              <a:rPr lang="en-IN" sz="2000" i="0" dirty="0">
                <a:effectLst/>
                <a:latin typeface="Roboto" panose="02000000000000000000" pitchFamily="2" charset="0"/>
              </a:rPr>
              <a:t>3. Data Preprocessing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Roboto" panose="02000000000000000000" pitchFamily="2" charset="0"/>
              </a:rPr>
              <a:t>Convert the 'Date' column to datetime objects.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Roboto" panose="02000000000000000000" pitchFamily="2" charset="0"/>
              </a:rPr>
              <a:t>Encode categorical features ('</a:t>
            </a:r>
            <a:r>
              <a:rPr lang="en-IN" i="0" dirty="0" err="1">
                <a:effectLst/>
                <a:latin typeface="Roboto" panose="02000000000000000000" pitchFamily="2" charset="0"/>
              </a:rPr>
              <a:t>RainToday</a:t>
            </a:r>
            <a:r>
              <a:rPr lang="en-IN" i="0" dirty="0">
                <a:effectLst/>
                <a:latin typeface="Roboto" panose="02000000000000000000" pitchFamily="2" charset="0"/>
              </a:rPr>
              <a:t>', '</a:t>
            </a:r>
            <a:r>
              <a:rPr lang="en-IN" i="0" dirty="0" err="1">
                <a:effectLst/>
                <a:latin typeface="Roboto" panose="02000000000000000000" pitchFamily="2" charset="0"/>
              </a:rPr>
              <a:t>RainTomorrow</a:t>
            </a:r>
            <a:r>
              <a:rPr lang="en-IN" i="0" dirty="0">
                <a:effectLst/>
                <a:latin typeface="Roboto" panose="02000000000000000000" pitchFamily="2" charset="0"/>
              </a:rPr>
              <a:t>', 'Location', '</a:t>
            </a:r>
            <a:r>
              <a:rPr lang="en-IN" i="0" dirty="0" err="1">
                <a:effectLst/>
                <a:latin typeface="Roboto" panose="02000000000000000000" pitchFamily="2" charset="0"/>
              </a:rPr>
              <a:t>WindGustDir</a:t>
            </a:r>
            <a:r>
              <a:rPr lang="en-IN" i="0" dirty="0">
                <a:effectLst/>
                <a:latin typeface="Roboto" panose="02000000000000000000" pitchFamily="2" charset="0"/>
              </a:rPr>
              <a:t>', 'WindDir9am', 'WindDir3pm') using Label Encoding.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Roboto" panose="02000000000000000000" pitchFamily="2" charset="0"/>
              </a:rPr>
              <a:t>Handle Skewness: a. Apply log1p transformation to the 'Rainfall' column.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i="0" dirty="0">
                <a:effectLst/>
                <a:latin typeface="Roboto" panose="02000000000000000000" pitchFamily="2" charset="0"/>
              </a:rPr>
              <a:t>Apply sqrt transformation to the 'WindGustSpeed' column. c. Scale specific columns ('</a:t>
            </a:r>
            <a:r>
              <a:rPr lang="en-IN" i="0" dirty="0" err="1">
                <a:effectLst/>
                <a:latin typeface="Roboto" panose="02000000000000000000" pitchFamily="2" charset="0"/>
              </a:rPr>
              <a:t>MinTemp</a:t>
            </a:r>
            <a:r>
              <a:rPr lang="en-IN" i="0" dirty="0">
                <a:effectLst/>
                <a:latin typeface="Roboto" panose="02000000000000000000" pitchFamily="2" charset="0"/>
              </a:rPr>
              <a:t>', '</a:t>
            </a:r>
            <a:r>
              <a:rPr lang="en-IN" i="0" dirty="0" err="1">
                <a:effectLst/>
                <a:latin typeface="Roboto" panose="02000000000000000000" pitchFamily="2" charset="0"/>
              </a:rPr>
              <a:t>MaxTemp</a:t>
            </a:r>
            <a:r>
              <a:rPr lang="en-IN" i="0" dirty="0">
                <a:effectLst/>
                <a:latin typeface="Roboto" panose="02000000000000000000" pitchFamily="2" charset="0"/>
              </a:rPr>
              <a:t>', 'Temp3pm') using </a:t>
            </a:r>
            <a:r>
              <a:rPr lang="en-IN" i="0" dirty="0" err="1">
                <a:effectLst/>
                <a:latin typeface="Roboto" panose="02000000000000000000" pitchFamily="2" charset="0"/>
              </a:rPr>
              <a:t>StandardScaler</a:t>
            </a:r>
            <a:r>
              <a:rPr lang="en-IN" dirty="0">
                <a:latin typeface="Roboto" panose="02000000000000000000" pitchFamily="2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56DFFB-37B2-1A7A-06BE-671F7AFC52BA}"/>
              </a:ext>
            </a:extLst>
          </p:cNvPr>
          <p:cNvSpPr txBox="1"/>
          <p:nvPr/>
        </p:nvSpPr>
        <p:spPr>
          <a:xfrm>
            <a:off x="981844" y="2921168"/>
            <a:ext cx="100091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  4. Outlier Handling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Identify outliers in numerical features using box plots.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Remove outliers using the Interquartile Range (IQR) method.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40C897-E310-6DFB-55AB-6F1D0BF83201}"/>
              </a:ext>
            </a:extLst>
          </p:cNvPr>
          <p:cNvSpPr txBox="1"/>
          <p:nvPr/>
        </p:nvSpPr>
        <p:spPr>
          <a:xfrm>
            <a:off x="1002580" y="4197448"/>
            <a:ext cx="101836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5. Class Imbalance Handling (SMOTE)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Observe the class distribution of the '</a:t>
            </a:r>
            <a:r>
              <a:rPr lang="en-US" sz="2000" b="0" i="0" dirty="0" err="1">
                <a:effectLst/>
                <a:latin typeface="Roboto" panose="02000000000000000000" pitchFamily="2" charset="0"/>
              </a:rPr>
              <a:t>RainTomorrow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' target variable.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Apply the SMOTE algorithm to oversample the minority class (if needed) to balance the class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744908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2" y="190499"/>
            <a:ext cx="10273207" cy="4495801"/>
          </a:xfrm>
        </p:spPr>
        <p:txBody>
          <a:bodyPr>
            <a:noAutofit/>
          </a:bodyPr>
          <a:lstStyle/>
          <a:p>
            <a:pPr algn="l">
              <a:buNone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6. Dimensionality Reduction (PCA - Optional)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Apply Principal Component Analysis (PCA) to reduce the number of features while preserving essential information.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Visualize the data projected onto the principal components.</a:t>
            </a:r>
          </a:p>
          <a:p>
            <a:pPr algn="l">
              <a:buNone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7. Model Building and Evaluation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Split data into training and testing sets.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Train multiple classification models: Logistic Regression, </a:t>
            </a:r>
            <a:r>
              <a:rPr lang="en-US" sz="2000" b="0" i="0" dirty="0" err="1">
                <a:effectLst/>
                <a:latin typeface="Roboto" panose="02000000000000000000" pitchFamily="2" charset="0"/>
              </a:rPr>
              <a:t>RandomForest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, </a:t>
            </a:r>
            <a:r>
              <a:rPr lang="en-US" sz="2000" b="0" i="0" dirty="0" err="1">
                <a:effectLst/>
                <a:latin typeface="Roboto" panose="02000000000000000000" pitchFamily="2" charset="0"/>
              </a:rPr>
              <a:t>XGBoost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, K-Nearest Neighbors.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Evaluate models using: accuracy, precision, recall, F1-score, ROC-AUC, confusion matrix, and classification report.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Select the best performing model.</a:t>
            </a:r>
          </a:p>
          <a:p>
            <a:pPr algn="l">
              <a:buNone/>
            </a:pPr>
            <a:endParaRPr lang="en-US" sz="2000" b="0" i="0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682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erenity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1109.potx" id="{B47C65E8-9F73-4C4F-A3C2-84725F71438E}" vid="{CFC30A9F-F7E5-41F4-B6B7-D2E5B79E3BFB}"/>
    </a:ext>
  </a:extLst>
</a:theme>
</file>

<file path=ppt/theme/theme2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erenity_16x9">
    <a:dk1>
      <a:srgbClr val="164B4F"/>
    </a:dk1>
    <a:lt1>
      <a:sysClr val="window" lastClr="FFFFFF"/>
    </a:lt1>
    <a:dk2>
      <a:srgbClr val="000000"/>
    </a:dk2>
    <a:lt2>
      <a:srgbClr val="C5E5EC"/>
    </a:lt2>
    <a:accent1>
      <a:srgbClr val="1B91A1"/>
    </a:accent1>
    <a:accent2>
      <a:srgbClr val="46AC6F"/>
    </a:accent2>
    <a:accent3>
      <a:srgbClr val="37AFD5"/>
    </a:accent3>
    <a:accent4>
      <a:srgbClr val="6786A9"/>
    </a:accent4>
    <a:accent5>
      <a:srgbClr val="90A693"/>
    </a:accent5>
    <a:accent6>
      <a:srgbClr val="389066"/>
    </a:accent6>
    <a:hlink>
      <a:srgbClr val="27A99A"/>
    </a:hlink>
    <a:folHlink>
      <a:srgbClr val="94AE9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249165-F638-412C-8E0A-DFB7045CA2E0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Words>1054</Words>
  <Application>Microsoft Office PowerPoint</Application>
  <PresentationFormat>Custom</PresentationFormat>
  <Paragraphs>166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Unicode MS</vt:lpstr>
      <vt:lpstr>Calibri</vt:lpstr>
      <vt:lpstr>Euphemia</vt:lpstr>
      <vt:lpstr>Roboto</vt:lpstr>
      <vt:lpstr>Wingdings</vt:lpstr>
      <vt:lpstr>Serenity 16x9</vt:lpstr>
      <vt:lpstr>Rain Fall Prediction</vt:lpstr>
      <vt:lpstr>Introduction </vt:lpstr>
      <vt:lpstr>Objectives </vt:lpstr>
      <vt:lpstr>Dataset Overview</vt:lpstr>
      <vt:lpstr>Data types</vt:lpstr>
      <vt:lpstr>Challenges in the Dataset </vt:lpstr>
      <vt:lpstr>Methodology </vt:lpstr>
      <vt:lpstr>PowerPoint Presentation</vt:lpstr>
      <vt:lpstr>PowerPoint Presentation</vt:lpstr>
      <vt:lpstr>Algorithms Used: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insaf vp</dc:creator>
  <cp:lastModifiedBy>mohammed insaf vp</cp:lastModifiedBy>
  <cp:revision>2</cp:revision>
  <dcterms:created xsi:type="dcterms:W3CDTF">2025-04-05T03:39:26Z</dcterms:created>
  <dcterms:modified xsi:type="dcterms:W3CDTF">2025-04-05T10:53:25Z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