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84" r:id="rId6"/>
    <p:sldMasterId id="2147483768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9" r:id="rId9"/>
    <p:sldId id="257" r:id="rId10"/>
    <p:sldId id="441" r:id="rId11"/>
    <p:sldId id="373" r:id="rId12"/>
    <p:sldId id="442" r:id="rId13"/>
    <p:sldId id="363" r:id="rId14"/>
    <p:sldId id="453" r:id="rId15"/>
    <p:sldId id="443" r:id="rId16"/>
    <p:sldId id="447" r:id="rId17"/>
    <p:sldId id="448" r:id="rId18"/>
    <p:sldId id="449" r:id="rId19"/>
    <p:sldId id="451" r:id="rId20"/>
    <p:sldId id="446" r:id="rId21"/>
  </p:sldIdLst>
  <p:sldSz cx="12192000" cy="6858000"/>
  <p:notesSz cx="6797675" cy="98742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7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7" autoAdjust="0"/>
    <p:restoredTop sz="86437" autoAdjust="0"/>
  </p:normalViewPr>
  <p:slideViewPr>
    <p:cSldViewPr snapToGrid="0">
      <p:cViewPr varScale="1">
        <p:scale>
          <a:sx n="102" d="100"/>
          <a:sy n="102" d="100"/>
        </p:scale>
        <p:origin x="18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1724952979008614"/>
          <c:y val="1.706566382698808E-2"/>
          <c:w val="0.79004747661340147"/>
          <c:h val="0.77975242702016223"/>
        </c:manualLayout>
      </c:layout>
      <c:bar3DChart>
        <c:barDir val="col"/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Пенсионеры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АЭС</c:v>
                </c:pt>
                <c:pt idx="1">
                  <c:v>БуЭС</c:v>
                </c:pt>
                <c:pt idx="2">
                  <c:v>БЭС</c:v>
                </c:pt>
                <c:pt idx="3">
                  <c:v>ЕЭС</c:v>
                </c:pt>
                <c:pt idx="4">
                  <c:v>КЭС</c:v>
                </c:pt>
                <c:pt idx="5">
                  <c:v>НкЭС</c:v>
                </c:pt>
                <c:pt idx="6">
                  <c:v>НчЭС</c:v>
                </c:pt>
                <c:pt idx="7">
                  <c:v>ПЭС</c:v>
                </c:pt>
                <c:pt idx="8">
                  <c:v>ЧЭС</c:v>
                </c:pt>
                <c:pt idx="9">
                  <c:v>Управление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324</c:v>
                </c:pt>
                <c:pt idx="1">
                  <c:v>255</c:v>
                </c:pt>
                <c:pt idx="2">
                  <c:v>367</c:v>
                </c:pt>
                <c:pt idx="3">
                  <c:v>327</c:v>
                </c:pt>
                <c:pt idx="4">
                  <c:v>346</c:v>
                </c:pt>
                <c:pt idx="5">
                  <c:v>332</c:v>
                </c:pt>
                <c:pt idx="6">
                  <c:v>359</c:v>
                </c:pt>
                <c:pt idx="7">
                  <c:v>335</c:v>
                </c:pt>
                <c:pt idx="8">
                  <c:v>277</c:v>
                </c:pt>
                <c:pt idx="9">
                  <c:v>134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FD-4164-8F40-22274D2AE75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Обращения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АЭС</c:v>
                </c:pt>
                <c:pt idx="1">
                  <c:v>БуЭС</c:v>
                </c:pt>
                <c:pt idx="2">
                  <c:v>БЭС</c:v>
                </c:pt>
                <c:pt idx="3">
                  <c:v>ЕЭС</c:v>
                </c:pt>
                <c:pt idx="4">
                  <c:v>КЭС</c:v>
                </c:pt>
                <c:pt idx="5">
                  <c:v>НкЭС</c:v>
                </c:pt>
                <c:pt idx="6">
                  <c:v>НчЭС</c:v>
                </c:pt>
                <c:pt idx="7">
                  <c:v>ПЭС</c:v>
                </c:pt>
                <c:pt idx="8">
                  <c:v>ЧЭС</c:v>
                </c:pt>
                <c:pt idx="9">
                  <c:v>Управление</c:v>
                </c:pt>
              </c:strCache>
            </c:strRef>
          </c:cat>
          <c:val>
            <c:numRef>
              <c:f>Лист1!$C$2:$C$11</c:f>
              <c:numCache>
                <c:formatCode>General</c:formatCode>
                <c:ptCount val="10"/>
                <c:pt idx="0">
                  <c:v>37</c:v>
                </c:pt>
                <c:pt idx="1">
                  <c:v>10</c:v>
                </c:pt>
                <c:pt idx="2">
                  <c:v>29</c:v>
                </c:pt>
                <c:pt idx="3">
                  <c:v>30</c:v>
                </c:pt>
                <c:pt idx="4">
                  <c:v>27</c:v>
                </c:pt>
                <c:pt idx="5">
                  <c:v>43</c:v>
                </c:pt>
                <c:pt idx="6">
                  <c:v>10</c:v>
                </c:pt>
                <c:pt idx="7">
                  <c:v>27</c:v>
                </c:pt>
                <c:pt idx="8">
                  <c:v>30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FD-4164-8F40-22274D2AE75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          Сумма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Лист1!$A$2:$A$11</c:f>
              <c:strCache>
                <c:ptCount val="10"/>
                <c:pt idx="0">
                  <c:v>АЭС</c:v>
                </c:pt>
                <c:pt idx="1">
                  <c:v>БуЭС</c:v>
                </c:pt>
                <c:pt idx="2">
                  <c:v>БЭС</c:v>
                </c:pt>
                <c:pt idx="3">
                  <c:v>ЕЭС</c:v>
                </c:pt>
                <c:pt idx="4">
                  <c:v>КЭС</c:v>
                </c:pt>
                <c:pt idx="5">
                  <c:v>НкЭС</c:v>
                </c:pt>
                <c:pt idx="6">
                  <c:v>НчЭС</c:v>
                </c:pt>
                <c:pt idx="7">
                  <c:v>ПЭС</c:v>
                </c:pt>
                <c:pt idx="8">
                  <c:v>ЧЭС</c:v>
                </c:pt>
                <c:pt idx="9">
                  <c:v>Управление</c:v>
                </c:pt>
              </c:strCache>
            </c:strRef>
          </c:cat>
          <c:val>
            <c:numRef>
              <c:f>Лист1!$D$2:$D$11</c:f>
              <c:numCache>
                <c:formatCode>General</c:formatCode>
                <c:ptCount val="10"/>
                <c:pt idx="0">
                  <c:v>756836.73</c:v>
                </c:pt>
                <c:pt idx="1">
                  <c:v>218160.4</c:v>
                </c:pt>
                <c:pt idx="2">
                  <c:v>664599.68999999994</c:v>
                </c:pt>
                <c:pt idx="3">
                  <c:v>560813.81999999995</c:v>
                </c:pt>
                <c:pt idx="4">
                  <c:v>606330.44999999995</c:v>
                </c:pt>
                <c:pt idx="5">
                  <c:v>778825.8</c:v>
                </c:pt>
                <c:pt idx="6">
                  <c:v>191632.65</c:v>
                </c:pt>
                <c:pt idx="7">
                  <c:v>511688.75</c:v>
                </c:pt>
                <c:pt idx="8">
                  <c:v>639985.81000000006</c:v>
                </c:pt>
                <c:pt idx="9">
                  <c:v>641018.85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EFD-4164-8F40-22274D2AE75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22991136"/>
        <c:axId val="122991696"/>
        <c:axId val="187340704"/>
      </c:bar3DChart>
      <c:catAx>
        <c:axId val="12299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991696"/>
        <c:crosses val="autoZero"/>
        <c:auto val="1"/>
        <c:lblAlgn val="ctr"/>
        <c:lblOffset val="100"/>
        <c:noMultiLvlLbl val="0"/>
      </c:catAx>
      <c:valAx>
        <c:axId val="122991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991136"/>
        <c:crosses val="autoZero"/>
        <c:crossBetween val="between"/>
      </c:valAx>
      <c:serAx>
        <c:axId val="1873407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991696"/>
        <c:crosses val="autoZero"/>
      </c:ser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1"/>
          <c:order val="1"/>
          <c:tx>
            <c:strRef>
              <c:f>Лист1!$C$1</c:f>
              <c:strCache>
                <c:ptCount val="1"/>
                <c:pt idx="0">
                  <c:v>Сумма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3A1-40E2-B678-0E0B99CABC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3A1-40E2-B678-0E0B99CABC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3A1-40E2-B678-0E0B99CABC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3A1-40E2-B678-0E0B99CABC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3A1-40E2-B678-0E0B99CABC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3A1-40E2-B678-0E0B99CABC1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3A1-40E2-B678-0E0B99CABC1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3A1-40E2-B678-0E0B99CABC1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33A1-40E2-B678-0E0B99CABC1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33A1-40E2-B678-0E0B99CABC1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33A1-40E2-B678-0E0B99CABC1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33A1-40E2-B678-0E0B99CABC1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33A1-40E2-B678-0E0B99CABC1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33A1-40E2-B678-0E0B99CABC1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33A1-40E2-B678-0E0B99CABC1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33A1-40E2-B678-0E0B99CABC1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Лист1!$A$2:$A$9</c:f>
              <c:strCache>
                <c:ptCount val="8"/>
                <c:pt idx="0">
                  <c:v>Операция</c:v>
                </c:pt>
                <c:pt idx="1">
                  <c:v>Лечение</c:v>
                </c:pt>
                <c:pt idx="2">
                  <c:v>Медикаменты</c:v>
                </c:pt>
                <c:pt idx="3">
                  <c:v>Зубные протезы</c:v>
                </c:pt>
                <c:pt idx="4">
                  <c:v>Санаторий</c:v>
                </c:pt>
                <c:pt idx="5">
                  <c:v>Слуховой аппарат</c:v>
                </c:pt>
                <c:pt idx="6">
                  <c:v>Обследование</c:v>
                </c:pt>
                <c:pt idx="7">
                  <c:v>КЦСОН (в т.ч. соцзащита)</c:v>
                </c:pt>
              </c:strCache>
            </c:strRef>
          </c:cat>
          <c:val>
            <c:numRef>
              <c:f>Лист1!$C$2:$C$9</c:f>
              <c:numCache>
                <c:formatCode>General</c:formatCode>
                <c:ptCount val="8"/>
                <c:pt idx="0">
                  <c:v>946744.85</c:v>
                </c:pt>
                <c:pt idx="1">
                  <c:v>980564.95</c:v>
                </c:pt>
                <c:pt idx="2">
                  <c:v>211228.64</c:v>
                </c:pt>
                <c:pt idx="3">
                  <c:v>2228654.5</c:v>
                </c:pt>
                <c:pt idx="4">
                  <c:v>814520</c:v>
                </c:pt>
                <c:pt idx="5">
                  <c:v>60000</c:v>
                </c:pt>
                <c:pt idx="6">
                  <c:v>310372.75</c:v>
                </c:pt>
                <c:pt idx="7">
                  <c:v>804843.95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33A1-40E2-B678-0E0B99CABC1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Лист1!$B$1</c15:sqref>
                        </c15:formulaRef>
                      </c:ext>
                    </c:extLst>
                    <c:strCache>
                      <c:ptCount val="1"/>
                      <c:pt idx="0">
                        <c:v>Кол-во заявлений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2-33A1-40E2-B678-0E0B99CABC1F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4-33A1-40E2-B678-0E0B99CABC1F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6-33A1-40E2-B678-0E0B99CABC1F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8-33A1-40E2-B678-0E0B99CABC1F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A-33A1-40E2-B678-0E0B99CABC1F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C-33A1-40E2-B678-0E0B99CABC1F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E-33A1-40E2-B678-0E0B99CABC1F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>
                      <a:noFill/>
                    </a:ln>
                    <a:effectLst>
                      <a:outerShdw blurRad="635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0-33A1-40E2-B678-0E0B99CABC1F}"/>
                    </c:ext>
                  </c:extLst>
                </c:dPt>
                <c:dLbls>
                  <c:dLbl>
                    <c:idx val="0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330" b="1" i="0" u="none" strike="noStrike" kern="1200" spc="0" baseline="0">
                            <a:solidFill>
                              <a:schemeClr val="accen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ru-RU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1"/>
                    <c:showBubbleSize val="0"/>
                    <c:extLst>
                      <c:ext xmlns:c16="http://schemas.microsoft.com/office/drawing/2014/chart" uri="{C3380CC4-5D6E-409C-BE32-E72D297353CC}">
                        <c16:uniqueId val="{00000012-33A1-40E2-B678-0E0B99CABC1F}"/>
                      </c:ext>
                    </c:extLst>
                  </c:dLbl>
                  <c:dLbl>
                    <c:idx val="1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330" b="1" i="0" u="none" strike="noStrike" kern="1200" spc="0" baseline="0">
                            <a:solidFill>
                              <a:schemeClr val="accent2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ru-RU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1"/>
                    <c:showBubbleSize val="0"/>
                    <c:extLst>
                      <c:ext xmlns:c16="http://schemas.microsoft.com/office/drawing/2014/chart" uri="{C3380CC4-5D6E-409C-BE32-E72D297353CC}">
                        <c16:uniqueId val="{00000014-33A1-40E2-B678-0E0B99CABC1F}"/>
                      </c:ext>
                    </c:extLst>
                  </c:dLbl>
                  <c:dLbl>
                    <c:idx val="2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330" b="1" i="0" u="none" strike="noStrike" kern="1200" spc="0" baseline="0">
                            <a:solidFill>
                              <a:schemeClr val="accent3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ru-RU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1"/>
                    <c:showBubbleSize val="0"/>
                    <c:extLst>
                      <c:ext xmlns:c16="http://schemas.microsoft.com/office/drawing/2014/chart" uri="{C3380CC4-5D6E-409C-BE32-E72D297353CC}">
                        <c16:uniqueId val="{00000016-33A1-40E2-B678-0E0B99CABC1F}"/>
                      </c:ext>
                    </c:extLst>
                  </c:dLbl>
                  <c:dLbl>
                    <c:idx val="3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330" b="1" i="0" u="none" strike="noStrike" kern="1200" spc="0" baseline="0">
                            <a:solidFill>
                              <a:schemeClr val="accent4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ru-RU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1"/>
                    <c:showBubbleSize val="0"/>
                    <c:extLst>
                      <c:ext xmlns:c16="http://schemas.microsoft.com/office/drawing/2014/chart" uri="{C3380CC4-5D6E-409C-BE32-E72D297353CC}">
                        <c16:uniqueId val="{00000018-33A1-40E2-B678-0E0B99CABC1F}"/>
                      </c:ext>
                    </c:extLst>
                  </c:dLbl>
                  <c:dLbl>
                    <c:idx val="4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330" b="1" i="0" u="none" strike="noStrike" kern="1200" spc="0" baseline="0">
                            <a:solidFill>
                              <a:schemeClr val="accent5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ru-RU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1"/>
                    <c:showBubbleSize val="0"/>
                    <c:extLst>
                      <c:ext xmlns:c16="http://schemas.microsoft.com/office/drawing/2014/chart" uri="{C3380CC4-5D6E-409C-BE32-E72D297353CC}">
                        <c16:uniqueId val="{0000001A-33A1-40E2-B678-0E0B99CABC1F}"/>
                      </c:ext>
                    </c:extLst>
                  </c:dLbl>
                  <c:dLbl>
                    <c:idx val="5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330" b="1" i="0" u="none" strike="noStrike" kern="1200" spc="0" baseline="0">
                            <a:solidFill>
                              <a:schemeClr val="accent6"/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ru-RU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1"/>
                    <c:showBubbleSize val="0"/>
                    <c:extLst>
                      <c:ext xmlns:c16="http://schemas.microsoft.com/office/drawing/2014/chart" uri="{C3380CC4-5D6E-409C-BE32-E72D297353CC}">
                        <c16:uniqueId val="{0000001C-33A1-40E2-B678-0E0B99CABC1F}"/>
                      </c:ext>
                    </c:extLst>
                  </c:dLbl>
                  <c:dLbl>
                    <c:idx val="6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330" b="1" i="0" u="none" strike="noStrike" kern="1200" spc="0" baseline="0">
                            <a:solidFill>
                              <a:schemeClr val="accent1">
                                <a:lumMod val="6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ru-RU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1"/>
                    <c:showBubbleSize val="0"/>
                    <c:extLst>
                      <c:ext xmlns:c16="http://schemas.microsoft.com/office/drawing/2014/chart" uri="{C3380CC4-5D6E-409C-BE32-E72D297353CC}">
                        <c16:uniqueId val="{0000001E-33A1-40E2-B678-0E0B99CABC1F}"/>
                      </c:ext>
                    </c:extLst>
                  </c:dLbl>
                  <c:dLbl>
                    <c:idx val="7"/>
                    <c:spPr>
                      <a:noFill/>
                      <a:ln>
                        <a:noFill/>
                      </a:ln>
                      <a:effectLst/>
                    </c:spPr>
                    <c:txPr>
                      <a:bodyPr rot="0" spcFirstLastPara="1" vertOverflow="ellipsis" vert="horz" wrap="square" lIns="38100" tIns="19050" rIns="38100" bIns="19050" anchor="ctr" anchorCtr="1">
                        <a:spAutoFit/>
                      </a:bodyPr>
                      <a:lstStyle/>
                      <a:p>
                        <a:pPr>
                          <a:defRPr sz="1330" b="1" i="0" u="none" strike="noStrike" kern="1200" spc="0" baseline="0">
                            <a:solidFill>
                              <a:schemeClr val="accent2">
                                <a:lumMod val="60000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</a:defRPr>
                        </a:pPr>
                        <a:endParaRPr lang="ru-RU"/>
                      </a:p>
                    </c:txPr>
                    <c:dLblPos val="outEnd"/>
                    <c:showLegendKey val="0"/>
                    <c:showVal val="0"/>
                    <c:showCatName val="1"/>
                    <c:showSerName val="0"/>
                    <c:showPercent val="1"/>
                    <c:showBubbleSize val="0"/>
                    <c:extLst>
                      <c:ext xmlns:c16="http://schemas.microsoft.com/office/drawing/2014/chart" uri="{C3380CC4-5D6E-409C-BE32-E72D297353CC}">
                        <c16:uniqueId val="{00000020-33A1-40E2-B678-0E0B99CABC1F}"/>
                      </c:ext>
                    </c:extLst>
                  </c:dLbl>
                  <c:spPr>
                    <a:noFill/>
                    <a:ln>
                      <a:noFill/>
                    </a:ln>
                    <a:effectLst/>
                  </c:spPr>
                  <c:dLblPos val="outEnd"/>
                  <c:showLegendKey val="0"/>
                  <c:showVal val="0"/>
                  <c:showCatName val="1"/>
                  <c:showSerName val="0"/>
                  <c:showPercent val="1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Лист1!$A$2:$A$9</c15:sqref>
                        </c15:formulaRef>
                      </c:ext>
                    </c:extLst>
                    <c:strCache>
                      <c:ptCount val="8"/>
                      <c:pt idx="0">
                        <c:v>Операция</c:v>
                      </c:pt>
                      <c:pt idx="1">
                        <c:v>Лечение</c:v>
                      </c:pt>
                      <c:pt idx="2">
                        <c:v>Медикаменты</c:v>
                      </c:pt>
                      <c:pt idx="3">
                        <c:v>Зубные протезы</c:v>
                      </c:pt>
                      <c:pt idx="4">
                        <c:v>Санаторий</c:v>
                      </c:pt>
                      <c:pt idx="5">
                        <c:v>Слуховой аппарат</c:v>
                      </c:pt>
                      <c:pt idx="6">
                        <c:v>Обследование</c:v>
                      </c:pt>
                      <c:pt idx="7">
                        <c:v>КЦСОН (в т.ч. соцзащита)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Лист1!$B$2:$B$9</c15:sqref>
                        </c15:formulaRef>
                      </c:ext>
                    </c:extLst>
                    <c:numCache>
                      <c:formatCode>General</c:formatCode>
                      <c:ptCount val="8"/>
                      <c:pt idx="0">
                        <c:v>29</c:v>
                      </c:pt>
                      <c:pt idx="1">
                        <c:v>88</c:v>
                      </c:pt>
                      <c:pt idx="2">
                        <c:v>28</c:v>
                      </c:pt>
                      <c:pt idx="3">
                        <c:v>118</c:v>
                      </c:pt>
                      <c:pt idx="4">
                        <c:v>39</c:v>
                      </c:pt>
                      <c:pt idx="5">
                        <c:v>2</c:v>
                      </c:pt>
                      <c:pt idx="6">
                        <c:v>54</c:v>
                      </c:pt>
                      <c:pt idx="7">
                        <c:v>61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1-33A1-40E2-B678-0E0B99CABC1F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just">
              <a:defRPr sz="19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 smtClean="0">
                <a:solidFill>
                  <a:srgbClr val="0070C0"/>
                </a:solidFill>
              </a:rPr>
              <a:t>Обращения и перечисления по видам благотворительной  помощи, оказанной Благотворительным фондом «Надежда и опора» в 2015-2017 гг.</a:t>
            </a:r>
            <a:endParaRPr lang="ru-RU" sz="1800" dirty="0">
              <a:solidFill>
                <a:srgbClr val="0070C0"/>
              </a:solidFill>
            </a:endParaRPr>
          </a:p>
        </c:rich>
      </c:tx>
      <c:layout>
        <c:manualLayout>
          <c:xMode val="edge"/>
          <c:yMode val="edge"/>
          <c:x val="7.6237093410397874E-2"/>
          <c:y val="1.06045052280210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19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4695602752155252"/>
          <c:y val="0.20806560999541732"/>
          <c:w val="0.7094054101232109"/>
          <c:h val="0.69433981506053843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обращений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1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Операция</c:v>
                </c:pt>
                <c:pt idx="1">
                  <c:v>Лечение (в т.ч. Медикаменты)</c:v>
                </c:pt>
                <c:pt idx="2">
                  <c:v>Зубные протезы</c:v>
                </c:pt>
                <c:pt idx="3">
                  <c:v>Санаторий</c:v>
                </c:pt>
                <c:pt idx="4">
                  <c:v>Слуховой аппарат</c:v>
                </c:pt>
                <c:pt idx="5">
                  <c:v>Обследование</c:v>
                </c:pt>
                <c:pt idx="6">
                  <c:v>Форум "Надежда и опора"</c:v>
                </c:pt>
                <c:pt idx="7">
                  <c:v>День пожилого человека</c:v>
                </c:pt>
                <c:pt idx="8">
                  <c:v>КЦСОН</c:v>
                </c:pt>
              </c:strCache>
            </c:strRef>
          </c:cat>
          <c:val>
            <c:numRef>
              <c:f>Лист1!$B$2:$B$10</c:f>
              <c:numCache>
                <c:formatCode>General</c:formatCode>
                <c:ptCount val="9"/>
                <c:pt idx="0">
                  <c:v>58</c:v>
                </c:pt>
                <c:pt idx="1">
                  <c:v>88</c:v>
                </c:pt>
                <c:pt idx="2">
                  <c:v>201</c:v>
                </c:pt>
                <c:pt idx="3">
                  <c:v>66</c:v>
                </c:pt>
                <c:pt idx="4">
                  <c:v>5</c:v>
                </c:pt>
                <c:pt idx="5">
                  <c:v>55</c:v>
                </c:pt>
                <c:pt idx="6">
                  <c:v>191</c:v>
                </c:pt>
                <c:pt idx="8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25-4C22-9E09-B9CBE357256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        Сумма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accent3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3">
                  <a:lumMod val="75000"/>
                </a:schemeClr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Лист1!$A$2:$A$10</c:f>
              <c:strCache>
                <c:ptCount val="9"/>
                <c:pt idx="0">
                  <c:v>Операция</c:v>
                </c:pt>
                <c:pt idx="1">
                  <c:v>Лечение (в т.ч. Медикаменты)</c:v>
                </c:pt>
                <c:pt idx="2">
                  <c:v>Зубные протезы</c:v>
                </c:pt>
                <c:pt idx="3">
                  <c:v>Санаторий</c:v>
                </c:pt>
                <c:pt idx="4">
                  <c:v>Слуховой аппарат</c:v>
                </c:pt>
                <c:pt idx="5">
                  <c:v>Обследование</c:v>
                </c:pt>
                <c:pt idx="6">
                  <c:v>Форум "Надежда и опора"</c:v>
                </c:pt>
                <c:pt idx="7">
                  <c:v>День пожилого человека</c:v>
                </c:pt>
                <c:pt idx="8">
                  <c:v>КЦСОН</c:v>
                </c:pt>
              </c:strCache>
            </c:strRef>
          </c:cat>
          <c:val>
            <c:numRef>
              <c:f>Лист1!$C$2:$C$10</c:f>
              <c:numCache>
                <c:formatCode>General</c:formatCode>
                <c:ptCount val="9"/>
                <c:pt idx="0">
                  <c:v>1685293.75</c:v>
                </c:pt>
                <c:pt idx="1">
                  <c:v>1324187.3799999999</c:v>
                </c:pt>
                <c:pt idx="2">
                  <c:v>3664575</c:v>
                </c:pt>
                <c:pt idx="3">
                  <c:v>1414670</c:v>
                </c:pt>
                <c:pt idx="4">
                  <c:v>121200</c:v>
                </c:pt>
                <c:pt idx="5">
                  <c:v>499008.35</c:v>
                </c:pt>
                <c:pt idx="6">
                  <c:v>1307805.18</c:v>
                </c:pt>
                <c:pt idx="7">
                  <c:v>736000</c:v>
                </c:pt>
                <c:pt idx="8">
                  <c:v>804843.95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25-4C22-9E09-B9CBE35725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5"/>
        <c:shape val="box"/>
        <c:axId val="122775520"/>
        <c:axId val="122776080"/>
        <c:axId val="0"/>
      </c:bar3DChart>
      <c:catAx>
        <c:axId val="1227755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76080"/>
        <c:crosses val="autoZero"/>
        <c:auto val="1"/>
        <c:lblAlgn val="ctr"/>
        <c:lblOffset val="100"/>
        <c:noMultiLvlLbl val="0"/>
      </c:catAx>
      <c:valAx>
        <c:axId val="1227760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775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419A4-4E39-48B0-A650-848A280E05A1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379984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379984"/>
            <a:ext cx="2946400" cy="494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EE65-2BAD-46EE-AE1A-3640D194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8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B9A2-E7FC-4414-A493-D2FA31A5E946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33488"/>
            <a:ext cx="5927725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2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5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22C5-9A87-4525-899E-3A3FCC41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6743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>
                <a:solidFill>
                  <a:prstClr val="black"/>
                </a:solidFill>
              </a:rPr>
              <a:pPr/>
              <a:t>4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822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>
                <a:solidFill>
                  <a:prstClr val="black"/>
                </a:solidFill>
              </a:rPr>
              <a:pPr/>
              <a:t>6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00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>
                <a:solidFill>
                  <a:prstClr val="black"/>
                </a:solidFill>
              </a:rPr>
              <a:pPr/>
              <a:t>7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095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20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72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579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399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7" r="2916"/>
          <a:stretch/>
        </p:blipFill>
        <p:spPr>
          <a:xfrm>
            <a:off x="0" y="0"/>
            <a:ext cx="9652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6497100"/>
            <a:ext cx="10548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25423" y="6332537"/>
            <a:ext cx="664029" cy="365125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" y="252663"/>
            <a:ext cx="57083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30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39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66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21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29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580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35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7" r="2916"/>
          <a:stretch/>
        </p:blipFill>
        <p:spPr>
          <a:xfrm>
            <a:off x="0" y="0"/>
            <a:ext cx="9652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6497100"/>
            <a:ext cx="10548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25423" y="6332537"/>
            <a:ext cx="664029" cy="365125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BC7FCAA-181C-4B9F-B27E-A73C441322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" y="252663"/>
            <a:ext cx="57083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7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373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766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826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9647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7" r="2916"/>
          <a:stretch/>
        </p:blipFill>
        <p:spPr>
          <a:xfrm>
            <a:off x="0" y="0"/>
            <a:ext cx="9652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6497100"/>
            <a:ext cx="10548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25423" y="6332537"/>
            <a:ext cx="664029" cy="365125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" y="252663"/>
            <a:ext cx="57083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50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05083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0054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709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3898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8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3307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0228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9411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5754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721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710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7" r="2916"/>
          <a:stretch/>
        </p:blipFill>
        <p:spPr>
          <a:xfrm>
            <a:off x="0" y="0"/>
            <a:ext cx="9652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6497100"/>
            <a:ext cx="10548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25423" y="6332537"/>
            <a:ext cx="664029" cy="365125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‹#›</a:t>
            </a:fld>
            <a:endParaRPr lang="ru-RU">
              <a:solidFill>
                <a:prstClr val="white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" y="252663"/>
            <a:ext cx="57083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63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7484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5358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753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9857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229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5573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986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6214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130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394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44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5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051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82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9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00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59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55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65" t="38650" r="20574"/>
          <a:stretch/>
        </p:blipFill>
        <p:spPr>
          <a:xfrm flipV="1">
            <a:off x="0" y="-3"/>
            <a:ext cx="12208042" cy="6866023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154237" y="2236375"/>
            <a:ext cx="7889584" cy="226240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b="1" dirty="0" smtClean="0">
                <a:solidFill>
                  <a:schemeClr val="accent1"/>
                </a:solidFill>
                <a:latin typeface="+mn-lt"/>
              </a:rPr>
              <a:t>БЛАГОТВОРИТЕЛЬНЫЙ ФОНД «НАДЕЖДА И ОПОРА»</a:t>
            </a:r>
            <a:endParaRPr lang="ru-RU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1524000" y="4603556"/>
            <a:ext cx="9144000" cy="5646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16 марта 2018 года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830" y="726209"/>
            <a:ext cx="1196340" cy="14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2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10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41742" y="237995"/>
            <a:ext cx="87807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Реабилитационные центры:</a:t>
            </a:r>
            <a:br>
              <a:rPr lang="ru-RU" sz="2400" b="1" dirty="0">
                <a:solidFill>
                  <a:srgbClr val="0070C0"/>
                </a:solidFill>
              </a:rPr>
            </a:br>
            <a:r>
              <a:rPr lang="ru-RU" sz="2400" b="1" dirty="0">
                <a:solidFill>
                  <a:srgbClr val="0070C0"/>
                </a:solidFill>
              </a:rPr>
              <a:t>Центр социальной помощи «</a:t>
            </a:r>
            <a:r>
              <a:rPr lang="ru-RU" sz="2400" b="1" dirty="0" err="1">
                <a:solidFill>
                  <a:srgbClr val="0070C0"/>
                </a:solidFill>
              </a:rPr>
              <a:t>Шатлык</a:t>
            </a:r>
            <a:r>
              <a:rPr lang="ru-RU" sz="2400" b="1" dirty="0">
                <a:solidFill>
                  <a:srgbClr val="0070C0"/>
                </a:solidFill>
              </a:rPr>
              <a:t>» («Радость»), </a:t>
            </a:r>
            <a:r>
              <a:rPr lang="ru-RU" sz="2400" b="1" dirty="0" err="1">
                <a:solidFill>
                  <a:srgbClr val="0070C0"/>
                </a:solidFill>
              </a:rPr>
              <a:t>г.Заинск</a:t>
            </a:r>
            <a:r>
              <a:rPr lang="ru-RU" sz="2400" b="1" dirty="0">
                <a:solidFill>
                  <a:srgbClr val="0070C0"/>
                </a:solidFill>
              </a:rPr>
              <a:t> 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647" y="1327759"/>
            <a:ext cx="4334008" cy="245823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805" y="1327758"/>
            <a:ext cx="4334007" cy="245510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-10800000" flipV="1">
            <a:off x="1490596" y="3908122"/>
            <a:ext cx="4334005" cy="246762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79" y="3908122"/>
            <a:ext cx="4334006" cy="246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8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11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041741" y="237995"/>
            <a:ext cx="93945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70C0"/>
                </a:solidFill>
              </a:rPr>
              <a:t>Реабилитационные центры:</a:t>
            </a:r>
            <a:br>
              <a:rPr lang="ru-RU" sz="2400" b="1" dirty="0">
                <a:solidFill>
                  <a:srgbClr val="0070C0"/>
                </a:solidFill>
              </a:rPr>
            </a:br>
            <a:r>
              <a:rPr lang="ru-RU" sz="2400" b="1" dirty="0">
                <a:solidFill>
                  <a:srgbClr val="0070C0"/>
                </a:solidFill>
              </a:rPr>
              <a:t>Центр социальной помощи </a:t>
            </a:r>
            <a:r>
              <a:rPr lang="ru-RU" sz="2400" b="1" dirty="0" smtClean="0">
                <a:solidFill>
                  <a:srgbClr val="0070C0"/>
                </a:solidFill>
              </a:rPr>
              <a:t>«Камские зори», </a:t>
            </a:r>
            <a:r>
              <a:rPr lang="ru-RU" sz="2400" b="1" dirty="0" err="1" smtClean="0">
                <a:solidFill>
                  <a:srgbClr val="0070C0"/>
                </a:solidFill>
              </a:rPr>
              <a:t>п.г.т</a:t>
            </a:r>
            <a:r>
              <a:rPr lang="ru-RU" sz="2400" b="1" dirty="0" smtClean="0">
                <a:solidFill>
                  <a:srgbClr val="0070C0"/>
                </a:solidFill>
              </a:rPr>
              <a:t>. Камское Устье </a:t>
            </a:r>
            <a:endParaRPr lang="ru-RU" sz="2400" dirty="0">
              <a:solidFill>
                <a:srgbClr val="0070C0"/>
              </a:solidFill>
            </a:endParaRPr>
          </a:p>
        </p:txBody>
      </p:sp>
      <p:pic>
        <p:nvPicPr>
          <p:cNvPr id="8" name="Объект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85" y="1164921"/>
            <a:ext cx="4395704" cy="261793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488" y="1177447"/>
            <a:ext cx="4384109" cy="259288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701" y="3970751"/>
            <a:ext cx="4409162" cy="248258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067" y="3958226"/>
            <a:ext cx="4359056" cy="249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8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12</a:t>
            </a:fld>
            <a:endParaRPr lang="ru-RU">
              <a:solidFill>
                <a:prstClr val="white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412" y="94547"/>
            <a:ext cx="7715508" cy="63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98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13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521897" y="2805922"/>
            <a:ext cx="5060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>
                <a:solidFill>
                  <a:srgbClr val="0070C0"/>
                </a:solidFill>
              </a:rPr>
              <a:t>Спасибо за внимание !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871" y="807442"/>
            <a:ext cx="6198321" cy="112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08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156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722" y="0"/>
            <a:ext cx="12192000" cy="6858000"/>
          </a:xfrm>
          <a:prstGeom prst="rect">
            <a:avLst/>
          </a:prstGeom>
        </p:spPr>
      </p:pic>
      <p:sp>
        <p:nvSpPr>
          <p:cNvPr id="5" name="Заголовок 12"/>
          <p:cNvSpPr txBox="1">
            <a:spLocks/>
          </p:cNvSpPr>
          <p:nvPr/>
        </p:nvSpPr>
        <p:spPr>
          <a:xfrm>
            <a:off x="162838" y="1315233"/>
            <a:ext cx="11508461" cy="2131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ru-RU" sz="3600" b="1" dirty="0" smtClean="0">
                <a:solidFill>
                  <a:srgbClr val="FFFFFF"/>
                </a:solidFill>
                <a:latin typeface="+mn-lt"/>
              </a:rPr>
              <a:t>Отчет о деятельности Благотворительного фонда «Надежда и опора» за 2017 год</a:t>
            </a:r>
            <a:endParaRPr lang="ru-RU" sz="36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7" name="Текст 15"/>
          <p:cNvSpPr txBox="1">
            <a:spLocks/>
          </p:cNvSpPr>
          <p:nvPr/>
        </p:nvSpPr>
        <p:spPr>
          <a:xfrm>
            <a:off x="300625" y="4885151"/>
            <a:ext cx="11370675" cy="8141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b="1" dirty="0" smtClean="0">
                <a:solidFill>
                  <a:srgbClr val="FFFFFF"/>
                </a:solidFill>
              </a:rPr>
              <a:t>Директор Благотворительного фонда «Надежда и опора» </a:t>
            </a:r>
            <a:endParaRPr lang="ru-RU" sz="1800" b="1" dirty="0">
              <a:solidFill>
                <a:srgbClr val="FFFFFF"/>
              </a:solidFill>
            </a:endParaRPr>
          </a:p>
        </p:txBody>
      </p:sp>
      <p:sp>
        <p:nvSpPr>
          <p:cNvPr id="9" name="Текст 15"/>
          <p:cNvSpPr txBox="1">
            <a:spLocks/>
          </p:cNvSpPr>
          <p:nvPr/>
        </p:nvSpPr>
        <p:spPr>
          <a:xfrm>
            <a:off x="275573" y="4002257"/>
            <a:ext cx="4638932" cy="394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accent2"/>
                </a:solidFill>
              </a:rPr>
              <a:t> Докладчик: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0" name="Текст 16"/>
          <p:cNvSpPr txBox="1">
            <a:spLocks/>
          </p:cNvSpPr>
          <p:nvPr/>
        </p:nvSpPr>
        <p:spPr>
          <a:xfrm>
            <a:off x="237995" y="4496844"/>
            <a:ext cx="11757490" cy="403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b="1" dirty="0" smtClean="0">
                <a:solidFill>
                  <a:srgbClr val="FFFFFF"/>
                </a:solidFill>
              </a:rPr>
              <a:t> Абдулхаева  Венера Ривхатовна</a:t>
            </a:r>
            <a:endParaRPr lang="ru-RU" sz="28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4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3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358378" y="1070636"/>
            <a:ext cx="10346490" cy="513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1200"/>
              </a:spcAft>
              <a:buFont typeface="+mj-lt"/>
              <a:buAutoNum type="arabicPeriod"/>
            </a:pP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333499" y="108455"/>
            <a:ext cx="10503597" cy="83099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sz="2400" b="1" dirty="0" smtClean="0">
                <a:solidFill>
                  <a:schemeClr val="accent1"/>
                </a:solidFill>
              </a:rPr>
              <a:t>Обращения в Благотворительный фонд  </a:t>
            </a:r>
          </a:p>
          <a:p>
            <a:pPr algn="ctr"/>
            <a:r>
              <a:rPr lang="ru-RU" sz="2400" b="1" dirty="0" smtClean="0">
                <a:solidFill>
                  <a:schemeClr val="accent1"/>
                </a:solidFill>
              </a:rPr>
              <a:t>«Надежда и опора» за 2017 год </a:t>
            </a:r>
            <a:endParaRPr lang="ru-RU" sz="2400" b="1" dirty="0">
              <a:solidFill>
                <a:schemeClr val="accent1"/>
              </a:solidFill>
            </a:endParaRPr>
          </a:p>
        </p:txBody>
      </p:sp>
      <p:pic>
        <p:nvPicPr>
          <p:cNvPr id="8" name="Рисунок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893331"/>
            <a:ext cx="10548000" cy="18000"/>
          </a:xfrm>
          <a:prstGeom prst="rect">
            <a:avLst/>
          </a:prstGeom>
        </p:spPr>
      </p:pic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685236"/>
              </p:ext>
            </p:extLst>
          </p:nvPr>
        </p:nvGraphicFramePr>
        <p:xfrm>
          <a:off x="1562101" y="1003304"/>
          <a:ext cx="9804399" cy="54476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7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4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58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843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N </a:t>
                      </a:r>
                      <a:r>
                        <a:rPr lang="ru-RU" sz="2000" dirty="0">
                          <a:effectLst/>
                        </a:rPr>
                        <a:t>п/п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    Филиал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Кол-во </a:t>
                      </a:r>
                      <a:r>
                        <a:rPr lang="ru-RU" sz="2000" dirty="0">
                          <a:effectLst/>
                        </a:rPr>
                        <a:t>пенсионеров в филиале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Кол-во </a:t>
                      </a:r>
                      <a:r>
                        <a:rPr lang="ru-RU" sz="2000" dirty="0">
                          <a:effectLst/>
                        </a:rPr>
                        <a:t>обращений 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Сумма </a:t>
                      </a:r>
                      <a:r>
                        <a:rPr lang="ru-RU" sz="2000" dirty="0">
                          <a:effectLst/>
                        </a:rPr>
                        <a:t>перечислений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1.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ЕЭС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327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30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560 813,82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2.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АЭС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324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756 836,73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3.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БуЭС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255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10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218 160,4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4.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БЭС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367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29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664 599,69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5.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КЭС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346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606 330,45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6.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НкЭС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332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43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778 825,8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7.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НчЭС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359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10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191 632,65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8.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ПЭС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335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27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511 688,75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9.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ЧЭС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277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30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639 985,81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0" dirty="0">
                          <a:effectLst/>
                        </a:rPr>
                        <a:t>10.</a:t>
                      </a:r>
                      <a:endParaRPr lang="ru-RU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Управление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134</a:t>
                      </a:r>
                      <a:endParaRPr lang="ru-RU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28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641 018,85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9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 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ИТОГО: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3056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271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5  569 892,95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171825" y="2384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65337" y="452735"/>
            <a:ext cx="10497587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8CC9"/>
                </a:solidFill>
              </a:rPr>
              <a:t>ОБРАЩЕНИЯ ОТ ПЕНСИОНЕРОВ ПО ФИЛИАЛАМ </a:t>
            </a:r>
            <a:endParaRPr lang="ru-RU" sz="2400" b="1" dirty="0">
              <a:solidFill>
                <a:srgbClr val="008CC9"/>
              </a:solidFill>
            </a:endParaRPr>
          </a:p>
        </p:txBody>
      </p:sp>
      <p:pic>
        <p:nvPicPr>
          <p:cNvPr id="8" name="Рисунок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893331"/>
            <a:ext cx="10548000" cy="18000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4</a:t>
            </a:fld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5" name="Диаграмма 4"/>
          <p:cNvGraphicFramePr/>
          <p:nvPr>
            <p:extLst>
              <p:ext uri="{D42A27DB-BD31-4B8C-83A1-F6EECF244321}">
                <p14:modId xmlns:p14="http://schemas.microsoft.com/office/powerpoint/2010/main" val="4061451940"/>
              </p:ext>
            </p:extLst>
          </p:nvPr>
        </p:nvGraphicFramePr>
        <p:xfrm>
          <a:off x="1515649" y="964504"/>
          <a:ext cx="10008296" cy="5436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49386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33499" y="437634"/>
            <a:ext cx="105108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8CC9"/>
                </a:solidFill>
              </a:rPr>
              <a:t>Перечисления по протоколам за 2017 год</a:t>
            </a:r>
          </a:p>
        </p:txBody>
      </p:sp>
      <p:pic>
        <p:nvPicPr>
          <p:cNvPr id="8" name="Рисунок 7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893331"/>
            <a:ext cx="10548000" cy="1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5</a:t>
            </a:fld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799272"/>
              </p:ext>
            </p:extLst>
          </p:nvPr>
        </p:nvGraphicFramePr>
        <p:xfrm>
          <a:off x="2033080" y="1001952"/>
          <a:ext cx="8861899" cy="5442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6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7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9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N</a:t>
                      </a:r>
                      <a:r>
                        <a:rPr lang="ru-RU" sz="1800" dirty="0">
                          <a:effectLst/>
                          <a:latin typeface="+mn-lt"/>
                        </a:rPr>
                        <a:t> п/п протокола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Кол-во обращений по протоколу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Сумма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68 870,00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9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152 104,00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24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1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7 543,00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-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26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14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303 541,10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27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26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579 304,70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28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488 294, 25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29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30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31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53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1 231 430,16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32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26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589 654,62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33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34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20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365 634,45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35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24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532 832,67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36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37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-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38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25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493 879,69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00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+mn-lt"/>
                        </a:rPr>
                        <a:t>39</a:t>
                      </a:r>
                      <a:endParaRPr lang="ru-RU" sz="14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45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+mn-lt"/>
                        </a:rPr>
                        <a:t>756 804,31</a:t>
                      </a:r>
                      <a:endParaRPr lang="ru-RU" sz="1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5334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     Итого </a:t>
                      </a:r>
                      <a:r>
                        <a:rPr lang="ru-RU" sz="1400" dirty="0">
                          <a:effectLst/>
                        </a:rPr>
                        <a:t>по перечислениям: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271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</a:rPr>
                        <a:t>5 569 892, 95</a:t>
                      </a:r>
                      <a:endParaRPr lang="ru-RU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835" marR="56835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635375" y="1751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14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33499" y="437634"/>
            <a:ext cx="105108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8CC9"/>
                </a:solidFill>
              </a:rPr>
              <a:t>Виды благотворительной помощи, оказанной в 2017 году</a:t>
            </a:r>
          </a:p>
        </p:txBody>
      </p:sp>
      <p:pic>
        <p:nvPicPr>
          <p:cNvPr id="5" name="Рисунок 4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893331"/>
            <a:ext cx="10548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6</a:t>
            </a:fld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803107219"/>
              </p:ext>
            </p:extLst>
          </p:nvPr>
        </p:nvGraphicFramePr>
        <p:xfrm>
          <a:off x="2354893" y="951978"/>
          <a:ext cx="8592855" cy="5386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87445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333499" y="437634"/>
            <a:ext cx="105108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8CC9"/>
                </a:solidFill>
              </a:rPr>
              <a:t>По видам оказанной благотворительной помощи:</a:t>
            </a:r>
            <a:endParaRPr lang="ru-RU" sz="2400" b="1" dirty="0">
              <a:solidFill>
                <a:srgbClr val="008CC9"/>
              </a:solidFill>
            </a:endParaRPr>
          </a:p>
        </p:txBody>
      </p:sp>
      <p:pic>
        <p:nvPicPr>
          <p:cNvPr id="19" name="Рисунок 18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893331"/>
            <a:ext cx="10548000" cy="18000"/>
          </a:xfrm>
          <a:prstGeom prst="rect">
            <a:avLst/>
          </a:prstGeo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7</a:t>
            </a:fld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184473"/>
              </p:ext>
            </p:extLst>
          </p:nvPr>
        </p:nvGraphicFramePr>
        <p:xfrm>
          <a:off x="1453019" y="1052186"/>
          <a:ext cx="10121030" cy="52358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00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2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74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2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Вид благотворительной помощи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</a:rPr>
                        <a:t>Количество по видам помощи/ заявлений 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</a:rPr>
                        <a:t>Сумма, руб.</a:t>
                      </a:r>
                      <a:endParaRPr lang="ru-RU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Проведение операции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946 744,85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Лечение 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  <a:tab pos="741045" algn="ctr"/>
                        </a:tabLst>
                      </a:pPr>
                      <a:r>
                        <a:rPr lang="ru-RU" sz="1800" dirty="0">
                          <a:effectLst/>
                        </a:rPr>
                        <a:t>88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980 564,95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Медикаменты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628650" algn="l"/>
                          <a:tab pos="741045" algn="ctr"/>
                        </a:tabLst>
                      </a:pPr>
                      <a:r>
                        <a:rPr lang="ru-RU" sz="1800">
                          <a:effectLst/>
                        </a:rPr>
                        <a:t>28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211 228,64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Зубные протезы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118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 </a:t>
                      </a:r>
                      <a:r>
                        <a:rPr lang="ru-RU" sz="1800" dirty="0" smtClean="0">
                          <a:effectLst/>
                        </a:rPr>
                        <a:t>228 654,5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Путевки в санаторий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39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814 </a:t>
                      </a:r>
                      <a:r>
                        <a:rPr lang="ru-RU" sz="1800" dirty="0" smtClean="0">
                          <a:effectLst/>
                        </a:rPr>
                        <a:t>520,00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Приобретение слухового аппарата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60 </a:t>
                      </a:r>
                      <a:r>
                        <a:rPr lang="ru-RU" sz="1800" dirty="0" smtClean="0">
                          <a:effectLst/>
                        </a:rPr>
                        <a:t>000,00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12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Обследование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54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310 372,75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55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Реабилитационные центры </a:t>
                      </a:r>
                      <a:r>
                        <a:rPr lang="ru-RU" sz="1800" dirty="0" smtClean="0">
                          <a:effectLst/>
                        </a:rPr>
                        <a:t>(КЦСОН </a:t>
                      </a:r>
                      <a:r>
                        <a:rPr lang="ru-RU" sz="1800" dirty="0">
                          <a:effectLst/>
                        </a:rPr>
                        <a:t>через соцзащиту)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4971,26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414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Итого: кол-во по видам помощи: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Всего кол-во заявлений: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361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271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5  569 892,95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056984" y="2360435"/>
            <a:ext cx="14875209" cy="630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92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8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578278" y="388307"/>
            <a:ext cx="934441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 2017 год из Благотворительного фонда «Надежда и опора» оказана благотворительная помощь на </a:t>
            </a:r>
            <a:r>
              <a:rPr lang="ru-RU" sz="20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b="1" u="sng" dirty="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6 761 346,75 рублей</a:t>
            </a:r>
            <a:endParaRPr lang="ru-RU" sz="2000" b="1" u="sng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691014" y="1694837"/>
          <a:ext cx="9206629" cy="42675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0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353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 smtClean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Перечисления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по обращениям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По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договорам с реабилитационными центрами («</a:t>
                      </a:r>
                      <a:r>
                        <a:rPr lang="ru-RU" sz="2000" dirty="0" err="1" smtClean="0">
                          <a:solidFill>
                            <a:schemeClr val="tx1"/>
                          </a:solidFill>
                          <a:effectLst/>
                        </a:rPr>
                        <a:t>Шатлык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» и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«Камские зори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», 58 человек)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Форум 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«Надежда и опора»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ln>
                          <a:solidFill>
                            <a:schemeClr val="tx1"/>
                          </a:solidFill>
                        </a:ln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600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Общая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сумма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1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  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  </a:t>
                      </a:r>
                      <a:endParaRPr lang="ru-RU" sz="2000" b="1" dirty="0" smtClean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r>
                        <a:rPr lang="ru-RU" sz="2000" b="1" dirty="0">
                          <a:solidFill>
                            <a:schemeClr val="tx1"/>
                          </a:solidFill>
                          <a:effectLst/>
                        </a:rPr>
                        <a:t> 569 892,95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 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      </a:t>
                      </a:r>
                      <a:endParaRPr lang="ru-RU" sz="2000" b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 </a:t>
                      </a:r>
                      <a:r>
                        <a:rPr lang="ru-RU" sz="2000" b="1" dirty="0">
                          <a:effectLst/>
                        </a:rPr>
                        <a:t>800 915,00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 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390</a:t>
                      </a:r>
                      <a:r>
                        <a:rPr lang="ru-RU" sz="2000" b="1" dirty="0">
                          <a:effectLst/>
                        </a:rPr>
                        <a:t> 538,80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6</a:t>
                      </a:r>
                      <a:r>
                        <a:rPr lang="ru-RU" sz="2000" b="1" dirty="0">
                          <a:effectLst/>
                        </a:rPr>
                        <a:t> 761 346,75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  <a:endParaRPr lang="ru-RU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10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9</a:t>
            </a:fld>
            <a:endParaRPr lang="ru-RU">
              <a:solidFill>
                <a:prstClr val="white"/>
              </a:solidFill>
            </a:endParaRPr>
          </a:p>
        </p:txBody>
      </p:sp>
      <p:graphicFrame>
        <p:nvGraphicFramePr>
          <p:cNvPr id="8" name="Диаграмма 7"/>
          <p:cNvGraphicFramePr/>
          <p:nvPr>
            <p:extLst>
              <p:ext uri="{D42A27DB-BD31-4B8C-83A1-F6EECF244321}">
                <p14:modId xmlns:p14="http://schemas.microsoft.com/office/powerpoint/2010/main" val="3505787408"/>
              </p:ext>
            </p:extLst>
          </p:nvPr>
        </p:nvGraphicFramePr>
        <p:xfrm>
          <a:off x="1565753" y="150312"/>
          <a:ext cx="9619989" cy="5988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88684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CC9"/>
      </a:accent1>
      <a:accent2>
        <a:srgbClr val="89D2EF"/>
      </a:accent2>
      <a:accent3>
        <a:srgbClr val="92D050"/>
      </a:accent3>
      <a:accent4>
        <a:srgbClr val="FFC431"/>
      </a:accent4>
      <a:accent5>
        <a:srgbClr val="FE912A"/>
      </a:accent5>
      <a:accent6>
        <a:srgbClr val="F1524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CC9"/>
      </a:accent1>
      <a:accent2>
        <a:srgbClr val="89D2EF"/>
      </a:accent2>
      <a:accent3>
        <a:srgbClr val="92D050"/>
      </a:accent3>
      <a:accent4>
        <a:srgbClr val="FFC431"/>
      </a:accent4>
      <a:accent5>
        <a:srgbClr val="FE912A"/>
      </a:accent5>
      <a:accent6>
        <a:srgbClr val="F1524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CC9"/>
      </a:accent1>
      <a:accent2>
        <a:srgbClr val="89D2EF"/>
      </a:accent2>
      <a:accent3>
        <a:srgbClr val="92D050"/>
      </a:accent3>
      <a:accent4>
        <a:srgbClr val="FFC431"/>
      </a:accent4>
      <a:accent5>
        <a:srgbClr val="FE912A"/>
      </a:accent5>
      <a:accent6>
        <a:srgbClr val="F1524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8CC9"/>
      </a:accent1>
      <a:accent2>
        <a:srgbClr val="89D2EF"/>
      </a:accent2>
      <a:accent3>
        <a:srgbClr val="92D050"/>
      </a:accent3>
      <a:accent4>
        <a:srgbClr val="FFC431"/>
      </a:accent4>
      <a:accent5>
        <a:srgbClr val="FE912A"/>
      </a:accent5>
      <a:accent6>
        <a:srgbClr val="F1524F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D4D374AB13A8243AE5DAE8049C39C9F" ma:contentTypeVersion="" ma:contentTypeDescription="Создание документа." ma:contentTypeScope="" ma:versionID="280ae659e7553cb80db992827474a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037d3848deb5b6a76f91bd466906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44097-A9A8-45EF-BCBC-4E6BFB7F6248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40C2412-2661-4EB8-BE82-B81C90D431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79171F2-854F-48B7-9684-7BE97424EF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494</Words>
  <Application>Microsoft Office PowerPoint</Application>
  <PresentationFormat>Широкоэкранный</PresentationFormat>
  <Paragraphs>221</Paragraphs>
  <Slides>14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1_Тема Office</vt:lpstr>
      <vt:lpstr>3_Тема Office</vt:lpstr>
      <vt:lpstr>10_Тема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Драндрова Татьяна Алексеевна</dc:creator>
  <cp:lastModifiedBy>Абдулхаева Венера Ривхатовна</cp:lastModifiedBy>
  <cp:revision>397</cp:revision>
  <cp:lastPrinted>2018-03-12T14:29:24Z</cp:lastPrinted>
  <dcterms:created xsi:type="dcterms:W3CDTF">2016-12-01T13:17:16Z</dcterms:created>
  <dcterms:modified xsi:type="dcterms:W3CDTF">2024-02-09T09:05:10Z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0x010100FD4D374AB13A8243AE5DAE8049C39C9F</vt:lpwstr>
  </property>
  <property fmtid="{D5CDD505-2E9C-101B-9397-08002B2CF9AE}" pid="3" name="_dlc_DocIdItemGuid">
    <vt:lpwstr>2c6e39b2-ec71-4d73-ac7d-41db1e850a1f</vt:lpwstr>
  </property>
  <property fmtid="{D5CDD505-2E9C-101B-9397-08002B2CF9AE}" pid="4" name="Order">
    <vt:r8>500</vt:r8>
  </property>
  <property fmtid="{D5CDD505-2E9C-101B-9397-08002B2CF9AE}" pid="5" name="xd_ProgID">
    <vt:lpwstr/>
  </property>
  <property fmtid="{D5CDD505-2E9C-101B-9397-08002B2CF9AE}" pid="6" name="TemplateUrl">
    <vt:lpwstr/>
  </property>
</Properties>
</file>