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67" r:id="rId5"/>
    <p:sldId id="474" r:id="rId6"/>
    <p:sldId id="475" r:id="rId7"/>
    <p:sldId id="476" r:id="rId8"/>
    <p:sldId id="477" r:id="rId9"/>
    <p:sldId id="478" r:id="rId10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37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94"/>
    <a:srgbClr val="FFFFFF"/>
    <a:srgbClr val="FFE198"/>
    <a:srgbClr val="C4E8F7"/>
    <a:srgbClr val="F8A8A7"/>
    <a:srgbClr val="CC00FF"/>
    <a:srgbClr val="46C7FF"/>
    <a:srgbClr val="B9DE42"/>
    <a:srgbClr val="CC66FF"/>
    <a:srgbClr val="E7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395" autoAdjust="0"/>
  </p:normalViewPr>
  <p:slideViewPr>
    <p:cSldViewPr snapToGrid="0">
      <p:cViewPr varScale="1">
        <p:scale>
          <a:sx n="117" d="100"/>
          <a:sy n="117" d="100"/>
        </p:scale>
        <p:origin x="156" y="126"/>
      </p:cViewPr>
      <p:guideLst>
        <p:guide pos="7537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58324711485748"/>
          <c:y val="0"/>
          <c:w val="0.44706664778935828"/>
          <c:h val="0.94511457997574866"/>
        </c:manualLayout>
      </c:layout>
      <c:doughnutChart>
        <c:varyColors val="1"/>
        <c:ser>
          <c:idx val="0"/>
          <c:order val="0"/>
          <c:tx>
            <c:strRef>
              <c:f>Лист2!$C$41</c:f>
              <c:strCache>
                <c:ptCount val="1"/>
                <c:pt idx="0">
                  <c:v>Кол-во обращений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E-45FE-ADB8-76745298C0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E-45FE-ADB8-76745298C0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1E-45FE-ADB8-76745298C0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1E-45FE-ADB8-76745298C0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B1E-45FE-ADB8-76745298C0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B1E-45FE-ADB8-76745298C0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8B1E-45FE-ADB8-76745298C05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8B1E-45FE-ADB8-76745298C05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8B1E-45FE-ADB8-76745298C05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8B1E-45FE-ADB8-76745298C05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8B1E-45FE-ADB8-76745298C0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Лист2!$B$42:$B$52</c:f>
              <c:strCache>
                <c:ptCount val="11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ДОП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Управление</c:v>
                </c:pt>
                <c:pt idx="10">
                  <c:v>ЧЭС</c:v>
                </c:pt>
              </c:strCache>
            </c:strRef>
          </c:cat>
          <c:val>
            <c:numRef>
              <c:f>Лист2!$C$42:$C$52</c:f>
              <c:numCache>
                <c:formatCode>General</c:formatCode>
                <c:ptCount val="11"/>
                <c:pt idx="0">
                  <c:v>32</c:v>
                </c:pt>
                <c:pt idx="1">
                  <c:v>15</c:v>
                </c:pt>
                <c:pt idx="2">
                  <c:v>37</c:v>
                </c:pt>
                <c:pt idx="3">
                  <c:v>1</c:v>
                </c:pt>
                <c:pt idx="4">
                  <c:v>28</c:v>
                </c:pt>
                <c:pt idx="5">
                  <c:v>17</c:v>
                </c:pt>
                <c:pt idx="6">
                  <c:v>55</c:v>
                </c:pt>
                <c:pt idx="7">
                  <c:v>8</c:v>
                </c:pt>
                <c:pt idx="8">
                  <c:v>56</c:v>
                </c:pt>
                <c:pt idx="9">
                  <c:v>27</c:v>
                </c:pt>
                <c:pt idx="1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1E-45FE-ADB8-76745298C0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69298236060756"/>
          <c:y val="5.0822857669107151E-2"/>
          <c:w val="0.22503450554157908"/>
          <c:h val="0.906292152077481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71211015635492"/>
          <c:y val="2.3634940369295945E-2"/>
          <c:w val="0.4618490323564326"/>
          <c:h val="0.97636505963070408"/>
        </c:manualLayout>
      </c:layout>
      <c:doughnutChart>
        <c:varyColors val="1"/>
        <c:ser>
          <c:idx val="0"/>
          <c:order val="0"/>
          <c:tx>
            <c:strRef>
              <c:f>Лист2!$D$41</c:f>
              <c:strCache>
                <c:ptCount val="1"/>
                <c:pt idx="0">
                  <c:v>Суммы (тыс. руб.)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3-4E77-A61F-670D108D33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3-4E77-A61F-670D108D33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3-4E77-A61F-670D108D33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3-4E77-A61F-670D108D33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3-4E77-A61F-670D108D33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3-4E77-A61F-670D108D33B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3-4E77-A61F-670D108D33B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3153-4E77-A61F-670D108D33B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3153-4E77-A61F-670D108D33B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3153-4E77-A61F-670D108D33B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3153-4E77-A61F-670D108D33B2}"/>
              </c:ext>
            </c:extLst>
          </c:dPt>
          <c:dLbls>
            <c:dLbl>
              <c:idx val="5"/>
              <c:layout>
                <c:manualLayout>
                  <c:x val="1.1065006915629255E-2"/>
                  <c:y val="-3.8986354775828458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153-4E77-A61F-670D108D33B2}"/>
                </c:ext>
              </c:extLst>
            </c:dLbl>
            <c:dLbl>
              <c:idx val="6"/>
              <c:layout>
                <c:manualLayout>
                  <c:x val="-1.2909174734900875E-2"/>
                  <c:y val="-3.8986354775828458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153-4E77-A61F-670D108D33B2}"/>
                </c:ext>
              </c:extLst>
            </c:dLbl>
            <c:dLbl>
              <c:idx val="10"/>
              <c:layout>
                <c:manualLayout>
                  <c:x val="3.688335638543107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153-4E77-A61F-670D108D33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Лист2!$B$42:$B$52</c:f>
              <c:strCache>
                <c:ptCount val="11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ДОП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Управление</c:v>
                </c:pt>
                <c:pt idx="10">
                  <c:v>ЧЭС</c:v>
                </c:pt>
              </c:strCache>
            </c:strRef>
          </c:cat>
          <c:val>
            <c:numRef>
              <c:f>Лист2!$D$42:$D$52</c:f>
              <c:numCache>
                <c:formatCode>0.0</c:formatCode>
                <c:ptCount val="11"/>
                <c:pt idx="0">
                  <c:v>0.67289999999999994</c:v>
                </c:pt>
                <c:pt idx="1">
                  <c:v>0.67479999999999996</c:v>
                </c:pt>
                <c:pt idx="2">
                  <c:v>0.97160000000000002</c:v>
                </c:pt>
                <c:pt idx="3">
                  <c:v>7.7000000000000002E-3</c:v>
                </c:pt>
                <c:pt idx="4">
                  <c:v>0.64039999999999997</c:v>
                </c:pt>
                <c:pt idx="5">
                  <c:v>0.42180000000000001</c:v>
                </c:pt>
                <c:pt idx="6">
                  <c:v>1.0025999999999999</c:v>
                </c:pt>
                <c:pt idx="7">
                  <c:v>0.16930000000000001</c:v>
                </c:pt>
                <c:pt idx="8">
                  <c:v>1.1344000000000001</c:v>
                </c:pt>
                <c:pt idx="9">
                  <c:v>0.5373</c:v>
                </c:pt>
                <c:pt idx="10">
                  <c:v>0.81779999999999997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153-4E77-A61F-670D108D33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B17DA-89EF-478A-9CB8-D67B54CCC76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4E47B3-EE24-4270-9433-761FB710BDB9}">
      <dgm:prSet phldrT="[Текст]" custT="1"/>
      <dgm:spPr/>
      <dgm:t>
        <a:bodyPr/>
        <a:lstStyle/>
        <a:p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24,0</a:t>
          </a:r>
        </a:p>
        <a:p>
          <a:r>
            <a:rPr lang="ru-RU" sz="1800" b="1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млн.руб</a:t>
          </a:r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  <a:endParaRPr lang="ru-RU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FE2C17BD-9121-4C3C-9457-07E69C56723A}" type="parTrans" cxnId="{7F6D2BC0-3BE9-4A2D-8D1C-783ABF8EE758}">
      <dgm:prSet/>
      <dgm:spPr/>
      <dgm:t>
        <a:bodyPr/>
        <a:lstStyle/>
        <a:p>
          <a:endParaRPr lang="ru-RU" b="1"/>
        </a:p>
      </dgm:t>
    </dgm:pt>
    <dgm:pt modelId="{9B1B6CF3-F835-44ED-92AF-A887D5C694A3}" type="sibTrans" cxnId="{7F6D2BC0-3BE9-4A2D-8D1C-783ABF8EE758}">
      <dgm:prSet/>
      <dgm:spPr/>
      <dgm:t>
        <a:bodyPr/>
        <a:lstStyle/>
        <a:p>
          <a:endParaRPr lang="ru-RU" b="1"/>
        </a:p>
      </dgm:t>
    </dgm:pt>
    <dgm:pt modelId="{77CCF976-E8FF-444E-8EBB-0DD7D423E1D4}">
      <dgm:prSet phldrT="[Текст]" custT="1"/>
      <dgm:spPr/>
      <dgm:t>
        <a:bodyPr/>
        <a:lstStyle/>
        <a:p>
          <a:r>
            <a:rPr lang="ru-RU" sz="1000" b="1" dirty="0" smtClean="0"/>
            <a:t>Проведение операций</a:t>
          </a:r>
        </a:p>
        <a:p>
          <a:r>
            <a:rPr lang="ru-RU" sz="1200" b="1" dirty="0" smtClean="0"/>
            <a:t>1,3</a:t>
          </a:r>
          <a:endParaRPr lang="ru-RU" sz="1200" b="1" dirty="0"/>
        </a:p>
      </dgm:t>
    </dgm:pt>
    <dgm:pt modelId="{C9AEB902-5550-4258-8F92-E934D6424F9F}" type="parTrans" cxnId="{4E1C5757-478E-432B-8C03-06BEE2C88571}">
      <dgm:prSet/>
      <dgm:spPr/>
      <dgm:t>
        <a:bodyPr/>
        <a:lstStyle/>
        <a:p>
          <a:endParaRPr lang="ru-RU" b="1"/>
        </a:p>
      </dgm:t>
    </dgm:pt>
    <dgm:pt modelId="{E1EDC38F-E76A-4BBE-AA77-E551C1659C06}" type="sibTrans" cxnId="{4E1C5757-478E-432B-8C03-06BEE2C88571}">
      <dgm:prSet/>
      <dgm:spPr/>
      <dgm:t>
        <a:bodyPr/>
        <a:lstStyle/>
        <a:p>
          <a:endParaRPr lang="ru-RU" b="1"/>
        </a:p>
      </dgm:t>
    </dgm:pt>
    <dgm:pt modelId="{3811EA5B-D04B-44D2-8C5D-5ADECE901535}">
      <dgm:prSet phldrT="[Текст]" custT="1"/>
      <dgm:spPr/>
      <dgm:t>
        <a:bodyPr/>
        <a:lstStyle/>
        <a:p>
          <a:r>
            <a:rPr lang="ru-RU" sz="1000" b="1" dirty="0" smtClean="0"/>
            <a:t>Лечение (в </a:t>
          </a:r>
          <a:r>
            <a:rPr lang="ru-RU" sz="1000" b="1" dirty="0" err="1" smtClean="0"/>
            <a:t>т.ч</a:t>
          </a:r>
          <a:r>
            <a:rPr lang="ru-RU" sz="1000" b="1" dirty="0" smtClean="0"/>
            <a:t>. медикаменты) </a:t>
          </a:r>
        </a:p>
        <a:p>
          <a:r>
            <a:rPr lang="ru-RU" sz="1200" b="1" dirty="0" smtClean="0"/>
            <a:t>1,2</a:t>
          </a:r>
          <a:endParaRPr lang="ru-RU" sz="1200" b="1" dirty="0"/>
        </a:p>
      </dgm:t>
    </dgm:pt>
    <dgm:pt modelId="{29929D13-B0C3-4044-BD3E-01EE2AB8B107}" type="parTrans" cxnId="{4307762D-956D-49F7-8F46-F143F3EDA91D}">
      <dgm:prSet/>
      <dgm:spPr/>
      <dgm:t>
        <a:bodyPr/>
        <a:lstStyle/>
        <a:p>
          <a:endParaRPr lang="ru-RU" b="1"/>
        </a:p>
      </dgm:t>
    </dgm:pt>
    <dgm:pt modelId="{BA5E8CE2-ED70-4EEA-AA1A-CB73343DF67B}" type="sibTrans" cxnId="{4307762D-956D-49F7-8F46-F143F3EDA91D}">
      <dgm:prSet/>
      <dgm:spPr/>
      <dgm:t>
        <a:bodyPr/>
        <a:lstStyle/>
        <a:p>
          <a:endParaRPr lang="ru-RU" b="1"/>
        </a:p>
      </dgm:t>
    </dgm:pt>
    <dgm:pt modelId="{F3F93E44-9A39-4DE6-89DE-B7E15F03BA4E}">
      <dgm:prSet phldrT="[Текст]" custT="1"/>
      <dgm:spPr/>
      <dgm:t>
        <a:bodyPr/>
        <a:lstStyle/>
        <a:p>
          <a:r>
            <a:rPr lang="ru-RU" sz="1000" b="1" dirty="0" smtClean="0"/>
            <a:t>Зубные протезы </a:t>
          </a:r>
        </a:p>
        <a:p>
          <a:r>
            <a:rPr lang="ru-RU" sz="1200" b="1" dirty="0" smtClean="0"/>
            <a:t>2,3</a:t>
          </a:r>
          <a:endParaRPr lang="ru-RU" sz="1200" b="1" dirty="0"/>
        </a:p>
      </dgm:t>
    </dgm:pt>
    <dgm:pt modelId="{FE765F34-D5D1-4427-BC86-3EFE3B81DAEF}" type="parTrans" cxnId="{53979AAB-0FA8-4C9D-846C-76517293A9F3}">
      <dgm:prSet/>
      <dgm:spPr/>
      <dgm:t>
        <a:bodyPr/>
        <a:lstStyle/>
        <a:p>
          <a:endParaRPr lang="ru-RU" b="1"/>
        </a:p>
      </dgm:t>
    </dgm:pt>
    <dgm:pt modelId="{10A12F40-F2E1-4C9E-ACDB-6042A1A0F439}" type="sibTrans" cxnId="{53979AAB-0FA8-4C9D-846C-76517293A9F3}">
      <dgm:prSet/>
      <dgm:spPr/>
      <dgm:t>
        <a:bodyPr/>
        <a:lstStyle/>
        <a:p>
          <a:endParaRPr lang="ru-RU" b="1"/>
        </a:p>
      </dgm:t>
    </dgm:pt>
    <dgm:pt modelId="{FA3E4923-0280-412D-B9EA-B554571E1261}">
      <dgm:prSet phldrT="[Текст]" custT="1"/>
      <dgm:spPr/>
      <dgm:t>
        <a:bodyPr/>
        <a:lstStyle/>
        <a:p>
          <a:r>
            <a:rPr lang="ru-RU" sz="1000" b="1" dirty="0" smtClean="0"/>
            <a:t>Путевки в санатории </a:t>
          </a:r>
        </a:p>
        <a:p>
          <a:r>
            <a:rPr lang="ru-RU" sz="1200" b="1" dirty="0" smtClean="0"/>
            <a:t>4,9</a:t>
          </a:r>
          <a:endParaRPr lang="ru-RU" sz="1200" b="1" dirty="0"/>
        </a:p>
      </dgm:t>
    </dgm:pt>
    <dgm:pt modelId="{93ADE640-6D0A-4A02-8CF3-883CFBA10C58}" type="parTrans" cxnId="{0BC8EE2F-4B49-4D3E-88F8-814D134DD2B8}">
      <dgm:prSet/>
      <dgm:spPr/>
      <dgm:t>
        <a:bodyPr/>
        <a:lstStyle/>
        <a:p>
          <a:endParaRPr lang="ru-RU" b="1"/>
        </a:p>
      </dgm:t>
    </dgm:pt>
    <dgm:pt modelId="{AE0A9528-B70E-4338-B2E5-02E5BF24C02E}" type="sibTrans" cxnId="{0BC8EE2F-4B49-4D3E-88F8-814D134DD2B8}">
      <dgm:prSet/>
      <dgm:spPr/>
      <dgm:t>
        <a:bodyPr/>
        <a:lstStyle/>
        <a:p>
          <a:endParaRPr lang="ru-RU" b="1"/>
        </a:p>
      </dgm:t>
    </dgm:pt>
    <dgm:pt modelId="{5A57585E-64EA-456F-BDD2-51D32B431799}">
      <dgm:prSet phldrT="[Текст]" custT="1"/>
      <dgm:spPr/>
      <dgm:t>
        <a:bodyPr/>
        <a:lstStyle/>
        <a:p>
          <a:r>
            <a:rPr lang="ru-RU" sz="1000" b="1" dirty="0" smtClean="0"/>
            <a:t>Приобретение слуховых аппаратов</a:t>
          </a:r>
        </a:p>
        <a:p>
          <a:r>
            <a:rPr lang="ru-RU" sz="1200" b="1" dirty="0" smtClean="0"/>
            <a:t>0,04</a:t>
          </a:r>
          <a:endParaRPr lang="ru-RU" sz="1200" b="1" dirty="0"/>
        </a:p>
      </dgm:t>
    </dgm:pt>
    <dgm:pt modelId="{605238D2-5B3C-473F-BE5A-CDBB4C40AAD2}" type="parTrans" cxnId="{B85A6476-E7F5-470B-801C-FB4FCB4B13F2}">
      <dgm:prSet/>
      <dgm:spPr/>
      <dgm:t>
        <a:bodyPr/>
        <a:lstStyle/>
        <a:p>
          <a:endParaRPr lang="ru-RU" b="1"/>
        </a:p>
      </dgm:t>
    </dgm:pt>
    <dgm:pt modelId="{1ECBF3A0-AA8F-461A-BD86-47941389B401}" type="sibTrans" cxnId="{B85A6476-E7F5-470B-801C-FB4FCB4B13F2}">
      <dgm:prSet/>
      <dgm:spPr/>
      <dgm:t>
        <a:bodyPr/>
        <a:lstStyle/>
        <a:p>
          <a:endParaRPr lang="ru-RU" b="1"/>
        </a:p>
      </dgm:t>
    </dgm:pt>
    <dgm:pt modelId="{8D0030B5-1A54-4195-ACC5-3B159E6A2706}">
      <dgm:prSet phldrT="[Текст]" custT="1"/>
      <dgm:spPr/>
      <dgm:t>
        <a:bodyPr/>
        <a:lstStyle/>
        <a:p>
          <a:endParaRPr lang="ru-RU" sz="1000" b="1" dirty="0" smtClean="0"/>
        </a:p>
        <a:p>
          <a:r>
            <a:rPr lang="ru-RU" sz="1000" b="1" dirty="0" smtClean="0"/>
            <a:t>Обследование</a:t>
          </a:r>
        </a:p>
        <a:p>
          <a:r>
            <a:rPr lang="ru-RU" sz="1200" b="1" dirty="0" smtClean="0"/>
            <a:t>0,5</a:t>
          </a:r>
        </a:p>
        <a:p>
          <a:endParaRPr lang="ru-RU" sz="1000" b="1" dirty="0"/>
        </a:p>
      </dgm:t>
    </dgm:pt>
    <dgm:pt modelId="{93A5A58E-AF5A-4E6E-AFD3-BD9C4E4DBDA9}" type="parTrans" cxnId="{BD816B77-2F03-479A-B418-B395F08FB3BE}">
      <dgm:prSet/>
      <dgm:spPr/>
      <dgm:t>
        <a:bodyPr/>
        <a:lstStyle/>
        <a:p>
          <a:endParaRPr lang="ru-RU" b="1"/>
        </a:p>
      </dgm:t>
    </dgm:pt>
    <dgm:pt modelId="{0F6EB342-3DD1-4517-9B10-4E5F5669AD4D}" type="sibTrans" cxnId="{BD816B77-2F03-479A-B418-B395F08FB3BE}">
      <dgm:prSet/>
      <dgm:spPr/>
      <dgm:t>
        <a:bodyPr/>
        <a:lstStyle/>
        <a:p>
          <a:endParaRPr lang="ru-RU" b="1"/>
        </a:p>
      </dgm:t>
    </dgm:pt>
    <dgm:pt modelId="{91FA1F4C-A8F4-437C-B29F-696AFF2CD4D3}">
      <dgm:prSet phldrT="[Текст]" custT="1"/>
      <dgm:spPr/>
      <dgm:t>
        <a:bodyPr/>
        <a:lstStyle/>
        <a:p>
          <a:r>
            <a:rPr lang="ru-RU" sz="1000" b="1" dirty="0" smtClean="0"/>
            <a:t>КЦСОН*</a:t>
          </a:r>
        </a:p>
        <a:p>
          <a:r>
            <a:rPr lang="ru-RU" sz="1200" b="1" dirty="0" smtClean="0"/>
            <a:t>1,2</a:t>
          </a:r>
          <a:endParaRPr lang="ru-RU" sz="1200" b="1" dirty="0"/>
        </a:p>
      </dgm:t>
    </dgm:pt>
    <dgm:pt modelId="{430C14B7-565D-4FF5-B558-9915635325AC}" type="parTrans" cxnId="{B1FC406D-5231-4604-B57E-1C1F3EA7DD17}">
      <dgm:prSet/>
      <dgm:spPr/>
      <dgm:t>
        <a:bodyPr/>
        <a:lstStyle/>
        <a:p>
          <a:endParaRPr lang="ru-RU" b="1"/>
        </a:p>
      </dgm:t>
    </dgm:pt>
    <dgm:pt modelId="{1F651517-C853-4DE8-AC0B-A5979A5C24E9}" type="sibTrans" cxnId="{B1FC406D-5231-4604-B57E-1C1F3EA7DD17}">
      <dgm:prSet/>
      <dgm:spPr/>
      <dgm:t>
        <a:bodyPr/>
        <a:lstStyle/>
        <a:p>
          <a:endParaRPr lang="ru-RU" b="1"/>
        </a:p>
      </dgm:t>
    </dgm:pt>
    <dgm:pt modelId="{5E40B898-1ECD-417D-8E9F-411F5867B11A}">
      <dgm:prSet phldrT="[Текст]" custT="1"/>
      <dgm:spPr/>
      <dgm:t>
        <a:bodyPr/>
        <a:lstStyle/>
        <a:p>
          <a:r>
            <a:rPr lang="ru-RU" sz="1000" b="1" dirty="0" smtClean="0"/>
            <a:t>Выплаты на день пожилых людей</a:t>
          </a:r>
        </a:p>
        <a:p>
          <a:r>
            <a:rPr lang="ru-RU" sz="1200" b="1" dirty="0" smtClean="0"/>
            <a:t>2,8</a:t>
          </a:r>
          <a:endParaRPr lang="ru-RU" sz="1200" b="1" dirty="0"/>
        </a:p>
      </dgm:t>
    </dgm:pt>
    <dgm:pt modelId="{73361FC0-0177-4FC5-9B19-CD7B03E9CFDE}" type="parTrans" cxnId="{FA12ABF8-0DC9-4539-9C11-51F922829F78}">
      <dgm:prSet/>
      <dgm:spPr/>
      <dgm:t>
        <a:bodyPr/>
        <a:lstStyle/>
        <a:p>
          <a:endParaRPr lang="ru-RU" b="1"/>
        </a:p>
      </dgm:t>
    </dgm:pt>
    <dgm:pt modelId="{D0570730-26F0-430E-8E85-B0B464F87D1D}" type="sibTrans" cxnId="{FA12ABF8-0DC9-4539-9C11-51F922829F78}">
      <dgm:prSet/>
      <dgm:spPr/>
      <dgm:t>
        <a:bodyPr/>
        <a:lstStyle/>
        <a:p>
          <a:endParaRPr lang="ru-RU" b="1"/>
        </a:p>
      </dgm:t>
    </dgm:pt>
    <dgm:pt modelId="{6C21D891-FFAE-4860-9FF9-6E2603AE7465}">
      <dgm:prSet phldrT="[Текст]" custT="1"/>
      <dgm:spPr/>
      <dgm:t>
        <a:bodyPr/>
        <a:lstStyle/>
        <a:p>
          <a:r>
            <a:rPr lang="ru-RU" sz="1000" b="1" dirty="0" smtClean="0"/>
            <a:t>Проведение мероприятий</a:t>
          </a:r>
        </a:p>
        <a:p>
          <a:r>
            <a:rPr lang="ru-RU" sz="1200" b="1" dirty="0" smtClean="0"/>
            <a:t>8,6</a:t>
          </a:r>
          <a:endParaRPr lang="ru-RU" sz="1200" b="1" dirty="0"/>
        </a:p>
      </dgm:t>
    </dgm:pt>
    <dgm:pt modelId="{5A30F4D8-BB0C-4CCE-A825-8A62CB4ECC2C}" type="parTrans" cxnId="{2D94351A-924D-4085-BC6E-6CB2055EADA0}">
      <dgm:prSet/>
      <dgm:spPr/>
      <dgm:t>
        <a:bodyPr/>
        <a:lstStyle/>
        <a:p>
          <a:endParaRPr lang="ru-RU" b="1"/>
        </a:p>
      </dgm:t>
    </dgm:pt>
    <dgm:pt modelId="{67DDC96A-D180-4E34-8938-48BA93AD92C3}" type="sibTrans" cxnId="{2D94351A-924D-4085-BC6E-6CB2055EADA0}">
      <dgm:prSet/>
      <dgm:spPr/>
      <dgm:t>
        <a:bodyPr/>
        <a:lstStyle/>
        <a:p>
          <a:endParaRPr lang="ru-RU" b="1"/>
        </a:p>
      </dgm:t>
    </dgm:pt>
    <dgm:pt modelId="{41372A83-6CC8-4BAA-89AA-B465D2C7CA2B}">
      <dgm:prSet phldrT="[Текст]" custT="1"/>
      <dgm:spPr/>
      <dgm:t>
        <a:bodyPr/>
        <a:lstStyle/>
        <a:p>
          <a:r>
            <a:rPr lang="ru-RU" sz="1000" b="1" dirty="0" smtClean="0"/>
            <a:t>Пожар</a:t>
          </a:r>
        </a:p>
        <a:p>
          <a:r>
            <a:rPr lang="ru-RU" sz="1200" b="1" dirty="0" smtClean="0"/>
            <a:t>0,6</a:t>
          </a:r>
          <a:endParaRPr lang="ru-RU" sz="1200" b="1" dirty="0"/>
        </a:p>
      </dgm:t>
    </dgm:pt>
    <dgm:pt modelId="{64504D3A-D0F4-42C2-AE00-FB18117966B0}" type="parTrans" cxnId="{7D2B92B6-9BCC-41AC-AF94-881631CD853B}">
      <dgm:prSet/>
      <dgm:spPr/>
      <dgm:t>
        <a:bodyPr/>
        <a:lstStyle/>
        <a:p>
          <a:endParaRPr lang="ru-RU" b="1"/>
        </a:p>
      </dgm:t>
    </dgm:pt>
    <dgm:pt modelId="{A395DC7D-0327-42F4-8853-2CE890BAAAF5}" type="sibTrans" cxnId="{7D2B92B6-9BCC-41AC-AF94-881631CD853B}">
      <dgm:prSet/>
      <dgm:spPr/>
      <dgm:t>
        <a:bodyPr/>
        <a:lstStyle/>
        <a:p>
          <a:endParaRPr lang="ru-RU" b="1"/>
        </a:p>
      </dgm:t>
    </dgm:pt>
    <dgm:pt modelId="{E95B3264-2997-4853-B579-3404D9A62DAA}">
      <dgm:prSet phldrT="[Текст]" custT="1"/>
      <dgm:spPr>
        <a:solidFill>
          <a:srgbClr val="FEC894"/>
        </a:solidFill>
      </dgm:spPr>
      <dgm:t>
        <a:bodyPr/>
        <a:lstStyle/>
        <a:p>
          <a:r>
            <a:rPr lang="ru-RU" sz="1000" b="1" dirty="0" smtClean="0"/>
            <a:t>Помощь детям </a:t>
          </a:r>
          <a:r>
            <a:rPr lang="ru-RU" sz="1000" b="1" dirty="0" err="1" smtClean="0"/>
            <a:t>сотрудникакм</a:t>
          </a:r>
          <a:r>
            <a:rPr lang="ru-RU" sz="1000" b="1" dirty="0" smtClean="0"/>
            <a:t> </a:t>
          </a:r>
        </a:p>
        <a:p>
          <a:r>
            <a:rPr lang="ru-RU" sz="1200" b="1" dirty="0" smtClean="0"/>
            <a:t>0,5</a:t>
          </a:r>
          <a:endParaRPr lang="ru-RU" sz="1200" b="1" dirty="0"/>
        </a:p>
      </dgm:t>
    </dgm:pt>
    <dgm:pt modelId="{CA46954E-CEBA-4C07-A9E9-A5CB9C0ED135}" type="parTrans" cxnId="{30B02658-0873-4C7D-9BE9-150967B54DAA}">
      <dgm:prSet/>
      <dgm:spPr/>
      <dgm:t>
        <a:bodyPr/>
        <a:lstStyle/>
        <a:p>
          <a:endParaRPr lang="ru-RU" b="1"/>
        </a:p>
      </dgm:t>
    </dgm:pt>
    <dgm:pt modelId="{98638402-713B-4622-BB51-36BE86EAB26E}" type="sibTrans" cxnId="{30B02658-0873-4C7D-9BE9-150967B54DAA}">
      <dgm:prSet/>
      <dgm:spPr/>
      <dgm:t>
        <a:bodyPr/>
        <a:lstStyle/>
        <a:p>
          <a:endParaRPr lang="ru-RU" b="1"/>
        </a:p>
      </dgm:t>
    </dgm:pt>
    <dgm:pt modelId="{E7EDD0B3-68E5-4731-BD21-0088A5C5019D}" type="pres">
      <dgm:prSet presAssocID="{927B17DA-89EF-478A-9CB8-D67B54CCC7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2353BED-B500-4199-8FAB-62D1F75684C5}" type="pres">
      <dgm:prSet presAssocID="{927B17DA-89EF-478A-9CB8-D67B54CCC764}" presName="radial" presStyleCnt="0">
        <dgm:presLayoutVars>
          <dgm:animLvl val="ctr"/>
        </dgm:presLayoutVars>
      </dgm:prSet>
      <dgm:spPr/>
    </dgm:pt>
    <dgm:pt modelId="{2B3353CE-4776-47B5-AC23-57B838EDD0F4}" type="pres">
      <dgm:prSet presAssocID="{4D4E47B3-EE24-4270-9433-761FB710BDB9}" presName="centerShape" presStyleLbl="vennNode1" presStyleIdx="0" presStyleCnt="12" custScaleX="85070" custScaleY="88233"/>
      <dgm:spPr/>
      <dgm:t>
        <a:bodyPr/>
        <a:lstStyle/>
        <a:p>
          <a:endParaRPr lang="ru-RU"/>
        </a:p>
      </dgm:t>
    </dgm:pt>
    <dgm:pt modelId="{6968670C-A237-4CB6-8FC3-2465CEE06CD7}" type="pres">
      <dgm:prSet presAssocID="{77CCF976-E8FF-444E-8EBB-0DD7D423E1D4}" presName="node" presStyleLbl="venn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42FB0-D51A-4F04-930E-3978303521DB}" type="pres">
      <dgm:prSet presAssocID="{3811EA5B-D04B-44D2-8C5D-5ADECE901535}" presName="node" presStyleLbl="venn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06A242-1DD9-4BBB-B14C-4E25DEC57AF9}" type="pres">
      <dgm:prSet presAssocID="{F3F93E44-9A39-4DE6-89DE-B7E15F03BA4E}" presName="node" presStyleLbl="venn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3BDBBD-5271-4B03-B03E-69442FAD403A}" type="pres">
      <dgm:prSet presAssocID="{FA3E4923-0280-412D-B9EA-B554571E1261}" presName="node" presStyleLbl="venn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02E346-621F-435D-918C-B7820E6FB304}" type="pres">
      <dgm:prSet presAssocID="{5A57585E-64EA-456F-BDD2-51D32B431799}" presName="node" presStyleLbl="venn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5FAE8C-D568-4EBB-973E-872F3776F226}" type="pres">
      <dgm:prSet presAssocID="{8D0030B5-1A54-4195-ACC5-3B159E6A2706}" presName="node" presStyleLbl="venn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56FDE-7EBF-40D9-BEDB-7F7285A9B985}" type="pres">
      <dgm:prSet presAssocID="{91FA1F4C-A8F4-437C-B29F-696AFF2CD4D3}" presName="node" presStyleLbl="vennNode1" presStyleIdx="7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F4D033-D76F-494D-B026-679311C1CF51}" type="pres">
      <dgm:prSet presAssocID="{5E40B898-1ECD-417D-8E9F-411F5867B11A}" presName="node" presStyleLbl="venn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8FDCF3-ABA3-4BD5-8779-3CABA734A444}" type="pres">
      <dgm:prSet presAssocID="{6C21D891-FFAE-4860-9FF9-6E2603AE7465}" presName="node" presStyleLbl="vennNode1" presStyleIdx="9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8621E9-9241-4DC4-AE66-D1E8A9099F64}" type="pres">
      <dgm:prSet presAssocID="{41372A83-6CC8-4BAA-89AA-B465D2C7CA2B}" presName="node" presStyleLbl="venn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1A9299-359E-4621-AE8F-122B6A8C1145}" type="pres">
      <dgm:prSet presAssocID="{E95B3264-2997-4853-B579-3404D9A62DAA}" presName="node" presStyleLbl="vennNode1" presStyleIdx="1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D0E115-911B-4A30-95F4-6B64B4F4D856}" type="presOf" srcId="{5E40B898-1ECD-417D-8E9F-411F5867B11A}" destId="{2DF4D033-D76F-494D-B026-679311C1CF51}" srcOrd="0" destOrd="0" presId="urn:microsoft.com/office/officeart/2005/8/layout/radial3"/>
    <dgm:cxn modelId="{B1FC406D-5231-4604-B57E-1C1F3EA7DD17}" srcId="{4D4E47B3-EE24-4270-9433-761FB710BDB9}" destId="{91FA1F4C-A8F4-437C-B29F-696AFF2CD4D3}" srcOrd="6" destOrd="0" parTransId="{430C14B7-565D-4FF5-B558-9915635325AC}" sibTransId="{1F651517-C853-4DE8-AC0B-A5979A5C24E9}"/>
    <dgm:cxn modelId="{4E1C5757-478E-432B-8C03-06BEE2C88571}" srcId="{4D4E47B3-EE24-4270-9433-761FB710BDB9}" destId="{77CCF976-E8FF-444E-8EBB-0DD7D423E1D4}" srcOrd="0" destOrd="0" parTransId="{C9AEB902-5550-4258-8F92-E934D6424F9F}" sibTransId="{E1EDC38F-E76A-4BBE-AA77-E551C1659C06}"/>
    <dgm:cxn modelId="{6D3C3A97-628A-404A-944E-19EAE33BBFE6}" type="presOf" srcId="{41372A83-6CC8-4BAA-89AA-B465D2C7CA2B}" destId="{3E8621E9-9241-4DC4-AE66-D1E8A9099F64}" srcOrd="0" destOrd="0" presId="urn:microsoft.com/office/officeart/2005/8/layout/radial3"/>
    <dgm:cxn modelId="{280007D3-9642-4A30-AF97-890422922DE2}" type="presOf" srcId="{8D0030B5-1A54-4195-ACC5-3B159E6A2706}" destId="{AF5FAE8C-D568-4EBB-973E-872F3776F226}" srcOrd="0" destOrd="0" presId="urn:microsoft.com/office/officeart/2005/8/layout/radial3"/>
    <dgm:cxn modelId="{7D2B92B6-9BCC-41AC-AF94-881631CD853B}" srcId="{4D4E47B3-EE24-4270-9433-761FB710BDB9}" destId="{41372A83-6CC8-4BAA-89AA-B465D2C7CA2B}" srcOrd="9" destOrd="0" parTransId="{64504D3A-D0F4-42C2-AE00-FB18117966B0}" sibTransId="{A395DC7D-0327-42F4-8853-2CE890BAAAF5}"/>
    <dgm:cxn modelId="{A26424A1-64D6-47D2-B975-24E16B72EA45}" type="presOf" srcId="{4D4E47B3-EE24-4270-9433-761FB710BDB9}" destId="{2B3353CE-4776-47B5-AC23-57B838EDD0F4}" srcOrd="0" destOrd="0" presId="urn:microsoft.com/office/officeart/2005/8/layout/radial3"/>
    <dgm:cxn modelId="{B85A6476-E7F5-470B-801C-FB4FCB4B13F2}" srcId="{4D4E47B3-EE24-4270-9433-761FB710BDB9}" destId="{5A57585E-64EA-456F-BDD2-51D32B431799}" srcOrd="4" destOrd="0" parTransId="{605238D2-5B3C-473F-BE5A-CDBB4C40AAD2}" sibTransId="{1ECBF3A0-AA8F-461A-BD86-47941389B401}"/>
    <dgm:cxn modelId="{C591973F-72EE-4066-B33C-6E23946D8E44}" type="presOf" srcId="{FA3E4923-0280-412D-B9EA-B554571E1261}" destId="{933BDBBD-5271-4B03-B03E-69442FAD403A}" srcOrd="0" destOrd="0" presId="urn:microsoft.com/office/officeart/2005/8/layout/radial3"/>
    <dgm:cxn modelId="{4DAA57D0-A1AE-43C0-B5D0-B0B0B99E2478}" type="presOf" srcId="{91FA1F4C-A8F4-437C-B29F-696AFF2CD4D3}" destId="{C6556FDE-7EBF-40D9-BEDB-7F7285A9B985}" srcOrd="0" destOrd="0" presId="urn:microsoft.com/office/officeart/2005/8/layout/radial3"/>
    <dgm:cxn modelId="{318DAEC0-2D20-4B92-94F7-288DCEEE0FF7}" type="presOf" srcId="{77CCF976-E8FF-444E-8EBB-0DD7D423E1D4}" destId="{6968670C-A237-4CB6-8FC3-2465CEE06CD7}" srcOrd="0" destOrd="0" presId="urn:microsoft.com/office/officeart/2005/8/layout/radial3"/>
    <dgm:cxn modelId="{53979AAB-0FA8-4C9D-846C-76517293A9F3}" srcId="{4D4E47B3-EE24-4270-9433-761FB710BDB9}" destId="{F3F93E44-9A39-4DE6-89DE-B7E15F03BA4E}" srcOrd="2" destOrd="0" parTransId="{FE765F34-D5D1-4427-BC86-3EFE3B81DAEF}" sibTransId="{10A12F40-F2E1-4C9E-ACDB-6042A1A0F439}"/>
    <dgm:cxn modelId="{C5720CAF-7B3D-4E99-8E61-3BAEC36E6B7F}" type="presOf" srcId="{E95B3264-2997-4853-B579-3404D9A62DAA}" destId="{721A9299-359E-4621-AE8F-122B6A8C1145}" srcOrd="0" destOrd="0" presId="urn:microsoft.com/office/officeart/2005/8/layout/radial3"/>
    <dgm:cxn modelId="{2D94351A-924D-4085-BC6E-6CB2055EADA0}" srcId="{4D4E47B3-EE24-4270-9433-761FB710BDB9}" destId="{6C21D891-FFAE-4860-9FF9-6E2603AE7465}" srcOrd="8" destOrd="0" parTransId="{5A30F4D8-BB0C-4CCE-A825-8A62CB4ECC2C}" sibTransId="{67DDC96A-D180-4E34-8938-48BA93AD92C3}"/>
    <dgm:cxn modelId="{F005AB49-BC28-4123-93A7-22179DC58D91}" type="presOf" srcId="{927B17DA-89EF-478A-9CB8-D67B54CCC764}" destId="{E7EDD0B3-68E5-4731-BD21-0088A5C5019D}" srcOrd="0" destOrd="0" presId="urn:microsoft.com/office/officeart/2005/8/layout/radial3"/>
    <dgm:cxn modelId="{0BC8EE2F-4B49-4D3E-88F8-814D134DD2B8}" srcId="{4D4E47B3-EE24-4270-9433-761FB710BDB9}" destId="{FA3E4923-0280-412D-B9EA-B554571E1261}" srcOrd="3" destOrd="0" parTransId="{93ADE640-6D0A-4A02-8CF3-883CFBA10C58}" sibTransId="{AE0A9528-B70E-4338-B2E5-02E5BF24C02E}"/>
    <dgm:cxn modelId="{BD816B77-2F03-479A-B418-B395F08FB3BE}" srcId="{4D4E47B3-EE24-4270-9433-761FB710BDB9}" destId="{8D0030B5-1A54-4195-ACC5-3B159E6A2706}" srcOrd="5" destOrd="0" parTransId="{93A5A58E-AF5A-4E6E-AFD3-BD9C4E4DBDA9}" sibTransId="{0F6EB342-3DD1-4517-9B10-4E5F5669AD4D}"/>
    <dgm:cxn modelId="{30B02658-0873-4C7D-9BE9-150967B54DAA}" srcId="{4D4E47B3-EE24-4270-9433-761FB710BDB9}" destId="{E95B3264-2997-4853-B579-3404D9A62DAA}" srcOrd="10" destOrd="0" parTransId="{CA46954E-CEBA-4C07-A9E9-A5CB9C0ED135}" sibTransId="{98638402-713B-4622-BB51-36BE86EAB26E}"/>
    <dgm:cxn modelId="{4307762D-956D-49F7-8F46-F143F3EDA91D}" srcId="{4D4E47B3-EE24-4270-9433-761FB710BDB9}" destId="{3811EA5B-D04B-44D2-8C5D-5ADECE901535}" srcOrd="1" destOrd="0" parTransId="{29929D13-B0C3-4044-BD3E-01EE2AB8B107}" sibTransId="{BA5E8CE2-ED70-4EEA-AA1A-CB73343DF67B}"/>
    <dgm:cxn modelId="{133ABEF8-1FC5-4D24-953D-012EEACEEB8D}" type="presOf" srcId="{5A57585E-64EA-456F-BDD2-51D32B431799}" destId="{2102E346-621F-435D-918C-B7820E6FB304}" srcOrd="0" destOrd="0" presId="urn:microsoft.com/office/officeart/2005/8/layout/radial3"/>
    <dgm:cxn modelId="{DD8A0334-094D-4185-B9D4-D662711467A5}" type="presOf" srcId="{3811EA5B-D04B-44D2-8C5D-5ADECE901535}" destId="{F3842FB0-D51A-4F04-930E-3978303521DB}" srcOrd="0" destOrd="0" presId="urn:microsoft.com/office/officeart/2005/8/layout/radial3"/>
    <dgm:cxn modelId="{B9CCA27A-80E1-443E-8A33-6461B35297B9}" type="presOf" srcId="{F3F93E44-9A39-4DE6-89DE-B7E15F03BA4E}" destId="{0E06A242-1DD9-4BBB-B14C-4E25DEC57AF9}" srcOrd="0" destOrd="0" presId="urn:microsoft.com/office/officeart/2005/8/layout/radial3"/>
    <dgm:cxn modelId="{FA12ABF8-0DC9-4539-9C11-51F922829F78}" srcId="{4D4E47B3-EE24-4270-9433-761FB710BDB9}" destId="{5E40B898-1ECD-417D-8E9F-411F5867B11A}" srcOrd="7" destOrd="0" parTransId="{73361FC0-0177-4FC5-9B19-CD7B03E9CFDE}" sibTransId="{D0570730-26F0-430E-8E85-B0B464F87D1D}"/>
    <dgm:cxn modelId="{7F6D2BC0-3BE9-4A2D-8D1C-783ABF8EE758}" srcId="{927B17DA-89EF-478A-9CB8-D67B54CCC764}" destId="{4D4E47B3-EE24-4270-9433-761FB710BDB9}" srcOrd="0" destOrd="0" parTransId="{FE2C17BD-9121-4C3C-9457-07E69C56723A}" sibTransId="{9B1B6CF3-F835-44ED-92AF-A887D5C694A3}"/>
    <dgm:cxn modelId="{6FB8CBAA-CE38-4363-9823-4A8AD304D2CD}" type="presOf" srcId="{6C21D891-FFAE-4860-9FF9-6E2603AE7465}" destId="{018FDCF3-ABA3-4BD5-8779-3CABA734A444}" srcOrd="0" destOrd="0" presId="urn:microsoft.com/office/officeart/2005/8/layout/radial3"/>
    <dgm:cxn modelId="{16158594-0430-4C90-A3CB-2DBA66DA31B5}" type="presParOf" srcId="{E7EDD0B3-68E5-4731-BD21-0088A5C5019D}" destId="{52353BED-B500-4199-8FAB-62D1F75684C5}" srcOrd="0" destOrd="0" presId="urn:microsoft.com/office/officeart/2005/8/layout/radial3"/>
    <dgm:cxn modelId="{275B82F2-D819-4B9B-92A6-5E22DA799E61}" type="presParOf" srcId="{52353BED-B500-4199-8FAB-62D1F75684C5}" destId="{2B3353CE-4776-47B5-AC23-57B838EDD0F4}" srcOrd="0" destOrd="0" presId="urn:microsoft.com/office/officeart/2005/8/layout/radial3"/>
    <dgm:cxn modelId="{D6EB8050-C4DF-4C53-8B94-790622FFAF69}" type="presParOf" srcId="{52353BED-B500-4199-8FAB-62D1F75684C5}" destId="{6968670C-A237-4CB6-8FC3-2465CEE06CD7}" srcOrd="1" destOrd="0" presId="urn:microsoft.com/office/officeart/2005/8/layout/radial3"/>
    <dgm:cxn modelId="{5FE35415-8AB2-4B6D-8993-2667C5B3708B}" type="presParOf" srcId="{52353BED-B500-4199-8FAB-62D1F75684C5}" destId="{F3842FB0-D51A-4F04-930E-3978303521DB}" srcOrd="2" destOrd="0" presId="urn:microsoft.com/office/officeart/2005/8/layout/radial3"/>
    <dgm:cxn modelId="{55550233-40A2-4BC7-A4C4-0AAC0964BE53}" type="presParOf" srcId="{52353BED-B500-4199-8FAB-62D1F75684C5}" destId="{0E06A242-1DD9-4BBB-B14C-4E25DEC57AF9}" srcOrd="3" destOrd="0" presId="urn:microsoft.com/office/officeart/2005/8/layout/radial3"/>
    <dgm:cxn modelId="{6D2D1F12-8234-4C45-9F0E-693FC8677682}" type="presParOf" srcId="{52353BED-B500-4199-8FAB-62D1F75684C5}" destId="{933BDBBD-5271-4B03-B03E-69442FAD403A}" srcOrd="4" destOrd="0" presId="urn:microsoft.com/office/officeart/2005/8/layout/radial3"/>
    <dgm:cxn modelId="{FDC95325-5ADB-4CEB-96FC-CD4755780B9D}" type="presParOf" srcId="{52353BED-B500-4199-8FAB-62D1F75684C5}" destId="{2102E346-621F-435D-918C-B7820E6FB304}" srcOrd="5" destOrd="0" presId="urn:microsoft.com/office/officeart/2005/8/layout/radial3"/>
    <dgm:cxn modelId="{0B712C79-8440-4BC5-8DE3-CDD18B82C9EF}" type="presParOf" srcId="{52353BED-B500-4199-8FAB-62D1F75684C5}" destId="{AF5FAE8C-D568-4EBB-973E-872F3776F226}" srcOrd="6" destOrd="0" presId="urn:microsoft.com/office/officeart/2005/8/layout/radial3"/>
    <dgm:cxn modelId="{7A17A326-CA17-4BC8-A8A4-CFF915018C3E}" type="presParOf" srcId="{52353BED-B500-4199-8FAB-62D1F75684C5}" destId="{C6556FDE-7EBF-40D9-BEDB-7F7285A9B985}" srcOrd="7" destOrd="0" presId="urn:microsoft.com/office/officeart/2005/8/layout/radial3"/>
    <dgm:cxn modelId="{47F94BA8-ABC5-457F-B431-18A83DFFADAC}" type="presParOf" srcId="{52353BED-B500-4199-8FAB-62D1F75684C5}" destId="{2DF4D033-D76F-494D-B026-679311C1CF51}" srcOrd="8" destOrd="0" presId="urn:microsoft.com/office/officeart/2005/8/layout/radial3"/>
    <dgm:cxn modelId="{FA000210-1A35-4F1E-B715-82D901660E8C}" type="presParOf" srcId="{52353BED-B500-4199-8FAB-62D1F75684C5}" destId="{018FDCF3-ABA3-4BD5-8779-3CABA734A444}" srcOrd="9" destOrd="0" presId="urn:microsoft.com/office/officeart/2005/8/layout/radial3"/>
    <dgm:cxn modelId="{6ABE6C5B-7F82-4638-BDBD-C05207024F7F}" type="presParOf" srcId="{52353BED-B500-4199-8FAB-62D1F75684C5}" destId="{3E8621E9-9241-4DC4-AE66-D1E8A9099F64}" srcOrd="10" destOrd="0" presId="urn:microsoft.com/office/officeart/2005/8/layout/radial3"/>
    <dgm:cxn modelId="{E337CBAD-F2B1-4353-96DE-DF036A272F90}" type="presParOf" srcId="{52353BED-B500-4199-8FAB-62D1F75684C5}" destId="{721A9299-359E-4621-AE8F-122B6A8C1145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353CE-4776-47B5-AC23-57B838EDD0F4}">
      <dsp:nvSpPr>
        <dsp:cNvPr id="0" name=""/>
        <dsp:cNvSpPr/>
      </dsp:nvSpPr>
      <dsp:spPr>
        <a:xfrm>
          <a:off x="2007028" y="1311393"/>
          <a:ext cx="2118228" cy="21969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24,0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млн.руб</a:t>
          </a:r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  <a:endParaRPr lang="ru-RU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317235" y="1633134"/>
        <a:ext cx="1497814" cy="1553505"/>
      </dsp:txXfrm>
    </dsp:sp>
    <dsp:sp modelId="{6968670C-A237-4CB6-8FC3-2465CEE06CD7}">
      <dsp:nvSpPr>
        <dsp:cNvPr id="0" name=""/>
        <dsp:cNvSpPr/>
      </dsp:nvSpPr>
      <dsp:spPr>
        <a:xfrm>
          <a:off x="2443646" y="18578"/>
          <a:ext cx="1244991" cy="12449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Проведение операций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1,3</a:t>
          </a:r>
          <a:endParaRPr lang="ru-RU" sz="1200" b="1" kern="1200" dirty="0"/>
        </a:p>
      </dsp:txBody>
      <dsp:txXfrm>
        <a:off x="2625971" y="200903"/>
        <a:ext cx="880341" cy="880341"/>
      </dsp:txXfrm>
    </dsp:sp>
    <dsp:sp modelId="{F3842FB0-D51A-4F04-930E-3978303521DB}">
      <dsp:nvSpPr>
        <dsp:cNvPr id="0" name=""/>
        <dsp:cNvSpPr/>
      </dsp:nvSpPr>
      <dsp:spPr>
        <a:xfrm>
          <a:off x="3399938" y="299371"/>
          <a:ext cx="1244991" cy="124499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Лечение (в </a:t>
          </a:r>
          <a:r>
            <a:rPr lang="ru-RU" sz="1000" b="1" kern="1200" dirty="0" err="1" smtClean="0"/>
            <a:t>т.ч</a:t>
          </a:r>
          <a:r>
            <a:rPr lang="ru-RU" sz="1000" b="1" kern="1200" dirty="0" smtClean="0"/>
            <a:t>. медикаменты)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1,2</a:t>
          </a:r>
          <a:endParaRPr lang="ru-RU" sz="1200" b="1" kern="1200" dirty="0"/>
        </a:p>
      </dsp:txBody>
      <dsp:txXfrm>
        <a:off x="3582263" y="481696"/>
        <a:ext cx="880341" cy="880341"/>
      </dsp:txXfrm>
    </dsp:sp>
    <dsp:sp modelId="{0E06A242-1DD9-4BBB-B14C-4E25DEC57AF9}">
      <dsp:nvSpPr>
        <dsp:cNvPr id="0" name=""/>
        <dsp:cNvSpPr/>
      </dsp:nvSpPr>
      <dsp:spPr>
        <a:xfrm>
          <a:off x="4052615" y="1052600"/>
          <a:ext cx="1244991" cy="124499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Зубные протезы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2,3</a:t>
          </a:r>
          <a:endParaRPr lang="ru-RU" sz="1200" b="1" kern="1200" dirty="0"/>
        </a:p>
      </dsp:txBody>
      <dsp:txXfrm>
        <a:off x="4234940" y="1234925"/>
        <a:ext cx="880341" cy="880341"/>
      </dsp:txXfrm>
    </dsp:sp>
    <dsp:sp modelId="{933BDBBD-5271-4B03-B03E-69442FAD403A}">
      <dsp:nvSpPr>
        <dsp:cNvPr id="0" name=""/>
        <dsp:cNvSpPr/>
      </dsp:nvSpPr>
      <dsp:spPr>
        <a:xfrm>
          <a:off x="4194455" y="2039119"/>
          <a:ext cx="1244991" cy="124499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Путевки в санатории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4,9</a:t>
          </a:r>
          <a:endParaRPr lang="ru-RU" sz="1200" b="1" kern="1200" dirty="0"/>
        </a:p>
      </dsp:txBody>
      <dsp:txXfrm>
        <a:off x="4376780" y="2221444"/>
        <a:ext cx="880341" cy="880341"/>
      </dsp:txXfrm>
    </dsp:sp>
    <dsp:sp modelId="{2102E346-621F-435D-918C-B7820E6FB304}">
      <dsp:nvSpPr>
        <dsp:cNvPr id="0" name=""/>
        <dsp:cNvSpPr/>
      </dsp:nvSpPr>
      <dsp:spPr>
        <a:xfrm>
          <a:off x="3780425" y="2945717"/>
          <a:ext cx="1244991" cy="12449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Приобретение слуховых аппаратов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0,04</a:t>
          </a:r>
          <a:endParaRPr lang="ru-RU" sz="1200" b="1" kern="1200" dirty="0"/>
        </a:p>
      </dsp:txBody>
      <dsp:txXfrm>
        <a:off x="3962750" y="3128042"/>
        <a:ext cx="880341" cy="880341"/>
      </dsp:txXfrm>
    </dsp:sp>
    <dsp:sp modelId="{AF5FAE8C-D568-4EBB-973E-872F3776F226}">
      <dsp:nvSpPr>
        <dsp:cNvPr id="0" name=""/>
        <dsp:cNvSpPr/>
      </dsp:nvSpPr>
      <dsp:spPr>
        <a:xfrm>
          <a:off x="2941978" y="3484554"/>
          <a:ext cx="1244991" cy="12449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Обследование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b="1" kern="1200" dirty="0"/>
        </a:p>
      </dsp:txBody>
      <dsp:txXfrm>
        <a:off x="3124303" y="3666879"/>
        <a:ext cx="880341" cy="880341"/>
      </dsp:txXfrm>
    </dsp:sp>
    <dsp:sp modelId="{C6556FDE-7EBF-40D9-BEDB-7F7285A9B985}">
      <dsp:nvSpPr>
        <dsp:cNvPr id="0" name=""/>
        <dsp:cNvSpPr/>
      </dsp:nvSpPr>
      <dsp:spPr>
        <a:xfrm>
          <a:off x="1945314" y="3484554"/>
          <a:ext cx="1244991" cy="124499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КЦСОН*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1,2</a:t>
          </a:r>
          <a:endParaRPr lang="ru-RU" sz="1200" b="1" kern="1200" dirty="0"/>
        </a:p>
      </dsp:txBody>
      <dsp:txXfrm>
        <a:off x="2127639" y="3666879"/>
        <a:ext cx="880341" cy="880341"/>
      </dsp:txXfrm>
    </dsp:sp>
    <dsp:sp modelId="{2DF4D033-D76F-494D-B026-679311C1CF51}">
      <dsp:nvSpPr>
        <dsp:cNvPr id="0" name=""/>
        <dsp:cNvSpPr/>
      </dsp:nvSpPr>
      <dsp:spPr>
        <a:xfrm>
          <a:off x="1106867" y="2945717"/>
          <a:ext cx="1244991" cy="124499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Выплаты на день пожилых людей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2,8</a:t>
          </a:r>
          <a:endParaRPr lang="ru-RU" sz="1200" b="1" kern="1200" dirty="0"/>
        </a:p>
      </dsp:txBody>
      <dsp:txXfrm>
        <a:off x="1289192" y="3128042"/>
        <a:ext cx="880341" cy="880341"/>
      </dsp:txXfrm>
    </dsp:sp>
    <dsp:sp modelId="{018FDCF3-ABA3-4BD5-8779-3CABA734A444}">
      <dsp:nvSpPr>
        <dsp:cNvPr id="0" name=""/>
        <dsp:cNvSpPr/>
      </dsp:nvSpPr>
      <dsp:spPr>
        <a:xfrm>
          <a:off x="692838" y="2039119"/>
          <a:ext cx="1244991" cy="124499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Проведение мероприятий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8,6</a:t>
          </a:r>
          <a:endParaRPr lang="ru-RU" sz="1200" b="1" kern="1200" dirty="0"/>
        </a:p>
      </dsp:txBody>
      <dsp:txXfrm>
        <a:off x="875163" y="2221444"/>
        <a:ext cx="880341" cy="880341"/>
      </dsp:txXfrm>
    </dsp:sp>
    <dsp:sp modelId="{3E8621E9-9241-4DC4-AE66-D1E8A9099F64}">
      <dsp:nvSpPr>
        <dsp:cNvPr id="0" name=""/>
        <dsp:cNvSpPr/>
      </dsp:nvSpPr>
      <dsp:spPr>
        <a:xfrm>
          <a:off x="834678" y="1052600"/>
          <a:ext cx="1244991" cy="12449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Пожар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0,6</a:t>
          </a:r>
          <a:endParaRPr lang="ru-RU" sz="1200" b="1" kern="1200" dirty="0"/>
        </a:p>
      </dsp:txBody>
      <dsp:txXfrm>
        <a:off x="1017003" y="1234925"/>
        <a:ext cx="880341" cy="880341"/>
      </dsp:txXfrm>
    </dsp:sp>
    <dsp:sp modelId="{721A9299-359E-4621-AE8F-122B6A8C1145}">
      <dsp:nvSpPr>
        <dsp:cNvPr id="0" name=""/>
        <dsp:cNvSpPr/>
      </dsp:nvSpPr>
      <dsp:spPr>
        <a:xfrm>
          <a:off x="1487354" y="299371"/>
          <a:ext cx="1244991" cy="1244991"/>
        </a:xfrm>
        <a:prstGeom prst="ellipse">
          <a:avLst/>
        </a:prstGeom>
        <a:solidFill>
          <a:srgbClr val="FEC8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Помощь детям </a:t>
          </a:r>
          <a:r>
            <a:rPr lang="ru-RU" sz="1000" b="1" kern="1200" dirty="0" err="1" smtClean="0"/>
            <a:t>сотрудникакм</a:t>
          </a:r>
          <a:r>
            <a:rPr lang="ru-RU" sz="1000" b="1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0,5</a:t>
          </a:r>
          <a:endParaRPr lang="ru-RU" sz="1200" b="1" kern="1200" dirty="0"/>
        </a:p>
      </dsp:txBody>
      <dsp:txXfrm>
        <a:off x="1669679" y="481696"/>
        <a:ext cx="880341" cy="880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0.59086</cdr:x>
      <cdr:y>0</cdr:y>
    </cdr:from>
    <cdr:to>
      <cdr:x>0.65492</cdr:x>
      <cdr:y>0.08031</cdr:y>
    </cdr:to>
    <cdr:sp macro="" textlink="">
      <cdr:nvSpPr>
        <cdr:cNvPr id="2" name="TextBox 32"/>
        <cdr:cNvSpPr txBox="1"/>
      </cdr:nvSpPr>
      <cdr:spPr>
        <a:xfrm xmlns:a="http://schemas.openxmlformats.org/drawingml/2006/main">
          <a:off x="4068987" y="0"/>
          <a:ext cx="44114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 i="1" dirty="0"/>
            <a:t>ш</a:t>
          </a:r>
          <a:r>
            <a:rPr lang="ru-RU" sz="1100" i="1" dirty="0" smtClean="0"/>
            <a:t>т.</a:t>
          </a:r>
          <a:endParaRPr lang="ru-RU" sz="1100" i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0.70644</cdr:x>
      <cdr:y>0.03558</cdr:y>
    </cdr:from>
    <cdr:to>
      <cdr:x>0.80914</cdr:x>
      <cdr:y>0.11589</cdr:y>
    </cdr:to>
    <cdr:sp macro="" textlink="">
      <cdr:nvSpPr>
        <cdr:cNvPr id="2" name="TextBox 32"/>
        <cdr:cNvSpPr txBox="1"/>
      </cdr:nvSpPr>
      <cdr:spPr>
        <a:xfrm xmlns:a="http://schemas.openxmlformats.org/drawingml/2006/main">
          <a:off x="4864952" y="115904"/>
          <a:ext cx="707245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 i="1" dirty="0" err="1" smtClean="0"/>
            <a:t>млн.руб</a:t>
          </a:r>
          <a:r>
            <a:rPr lang="ru-RU" sz="1100" i="1" dirty="0" smtClean="0"/>
            <a:t>.</a:t>
          </a:r>
          <a:endParaRPr lang="ru-RU" sz="1100" i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19A4-4E39-48B0-A650-848A280E05A1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EE65-2BAD-46EE-AE1A-3640D194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8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B9A2-E7FC-4414-A493-D2FA31A5E94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22C5-9A87-4525-899E-3A3FCC41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7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9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4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8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0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5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microsoft.com/office/2007/relationships/hdphoto" Target="../media/hdphoto2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2" y="0"/>
            <a:ext cx="12192000" cy="6858000"/>
          </a:xfrm>
          <a:prstGeom prst="rect">
            <a:avLst/>
          </a:prstGeom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275573" y="2363451"/>
            <a:ext cx="11508461" cy="21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rgbClr val="FFFFFF"/>
                </a:solidFill>
                <a:latin typeface="+mn-lt"/>
              </a:rPr>
              <a:t>ОТЧЕТ О ДЕЯТЕЛЬНОСТИ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rgbClr val="FFFFFF"/>
                </a:solidFill>
                <a:latin typeface="+mn-lt"/>
              </a:rPr>
              <a:t>Благотворительного фонда «Надежда и опора»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rgbClr val="FFFFFF"/>
                </a:solidFill>
                <a:latin typeface="+mn-lt"/>
              </a:rPr>
              <a:t>за 2018 год</a:t>
            </a:r>
            <a:endParaRPr lang="ru-RU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Текст 15"/>
          <p:cNvSpPr txBox="1">
            <a:spLocks/>
          </p:cNvSpPr>
          <p:nvPr/>
        </p:nvSpPr>
        <p:spPr>
          <a:xfrm>
            <a:off x="275573" y="4002257"/>
            <a:ext cx="4638932" cy="394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accent2"/>
                </a:solidFill>
              </a:rPr>
              <a:t> 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0903" y="18234"/>
            <a:ext cx="105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 «НАДЕЖДА И ОПОРА» - 2018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02871" y="524011"/>
            <a:ext cx="10548000" cy="1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380" y="809625"/>
            <a:ext cx="7552096" cy="362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-  </a:t>
            </a:r>
            <a:r>
              <a:rPr lang="ru-RU" sz="1400" dirty="0" smtClean="0"/>
              <a:t>социальная поддержка </a:t>
            </a:r>
            <a:r>
              <a:rPr lang="ru-RU" sz="1400" dirty="0"/>
              <a:t>и </a:t>
            </a:r>
            <a:r>
              <a:rPr lang="ru-RU" sz="1400" dirty="0" smtClean="0"/>
              <a:t>защита сотрудников и бывших </a:t>
            </a:r>
            <a:r>
              <a:rPr lang="ru-RU" sz="1400" dirty="0"/>
              <a:t>сотрудников ОАО «Сетевая компания</a:t>
            </a:r>
            <a:r>
              <a:rPr lang="ru-RU" sz="1400" dirty="0" smtClean="0"/>
              <a:t>» (</a:t>
            </a:r>
            <a:r>
              <a:rPr lang="ru-RU" sz="1400" dirty="0"/>
              <a:t>пенсионеров, ветеранов труда</a:t>
            </a:r>
            <a:r>
              <a:rPr lang="ru-RU" sz="1400" dirty="0" smtClean="0"/>
              <a:t>);</a:t>
            </a:r>
            <a:endParaRPr lang="ru-RU" sz="1400" dirty="0"/>
          </a:p>
          <a:p>
            <a:r>
              <a:rPr lang="ru-RU" sz="1400" dirty="0"/>
              <a:t>- </a:t>
            </a:r>
            <a:r>
              <a:rPr lang="ru-RU" sz="1400" dirty="0" smtClean="0"/>
              <a:t>содействие </a:t>
            </a:r>
            <a:r>
              <a:rPr lang="ru-RU" sz="1400" dirty="0"/>
              <a:t>укреплению мира, дружбы и согласия между народами, предотвращению социальных, национальных, религиозных конфликтов;</a:t>
            </a:r>
          </a:p>
          <a:p>
            <a:r>
              <a:rPr lang="ru-RU" sz="1400" dirty="0"/>
              <a:t>- </a:t>
            </a:r>
            <a:r>
              <a:rPr lang="ru-RU" sz="1400" dirty="0" smtClean="0"/>
              <a:t>содействие </a:t>
            </a:r>
            <a:r>
              <a:rPr lang="ru-RU" sz="1400" dirty="0"/>
              <a:t>укреплению престижа и роли семьи в обществе;</a:t>
            </a:r>
          </a:p>
          <a:p>
            <a:r>
              <a:rPr lang="ru-RU" sz="1400" dirty="0"/>
              <a:t>- </a:t>
            </a:r>
            <a:r>
              <a:rPr lang="ru-RU" sz="1400" dirty="0" smtClean="0"/>
              <a:t>содействие </a:t>
            </a:r>
            <a:r>
              <a:rPr lang="ru-RU" sz="1400" dirty="0"/>
              <a:t>защите материнства, детства и отцовства;</a:t>
            </a:r>
          </a:p>
          <a:p>
            <a:r>
              <a:rPr lang="ru-RU" sz="1400" dirty="0"/>
              <a:t>- </a:t>
            </a:r>
            <a:r>
              <a:rPr lang="ru-RU" sz="1400" dirty="0" smtClean="0"/>
              <a:t>содействие </a:t>
            </a:r>
            <a:r>
              <a:rPr lang="ru-RU" sz="1400" dirty="0"/>
              <a:t>деятельности в сфере образования, науки, культуры, искусства, просвещения, духовному развитию личности;</a:t>
            </a:r>
          </a:p>
          <a:p>
            <a:r>
              <a:rPr lang="ru-RU" sz="1400" dirty="0"/>
              <a:t>-  </a:t>
            </a:r>
            <a:r>
              <a:rPr lang="ru-RU" sz="1400" dirty="0" smtClean="0"/>
              <a:t>содействие </a:t>
            </a:r>
            <a:r>
              <a:rPr lang="ru-RU" sz="1400" dirty="0"/>
              <a:t>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  </a:r>
          </a:p>
          <a:p>
            <a:r>
              <a:rPr lang="ru-RU" sz="1400" dirty="0"/>
              <a:t>- с</a:t>
            </a:r>
            <a:r>
              <a:rPr lang="ru-RU" sz="1400" dirty="0" smtClean="0"/>
              <a:t>одействие деятельности </a:t>
            </a:r>
            <a:r>
              <a:rPr lang="ru-RU" sz="1400" dirty="0"/>
              <a:t>в сфере физической культуры и массового спорта;</a:t>
            </a:r>
          </a:p>
          <a:p>
            <a:r>
              <a:rPr lang="ru-RU" sz="1400" dirty="0"/>
              <a:t>- </a:t>
            </a:r>
            <a:r>
              <a:rPr lang="ru-RU" sz="1400" dirty="0" smtClean="0"/>
              <a:t>охрана </a:t>
            </a:r>
            <a:r>
              <a:rPr lang="ru-RU" sz="1400" dirty="0"/>
              <a:t>и </a:t>
            </a:r>
            <a:r>
              <a:rPr lang="ru-RU" sz="1400" dirty="0" smtClean="0"/>
              <a:t>должное содержание </a:t>
            </a:r>
            <a:r>
              <a:rPr lang="ru-RU" sz="1400" dirty="0"/>
              <a:t>зданий, объектов и территорий, имеющих историческое, культовое, культурное или природоохранное значение;</a:t>
            </a:r>
          </a:p>
          <a:p>
            <a:r>
              <a:rPr lang="ru-RU" sz="1400" dirty="0"/>
              <a:t>-  </a:t>
            </a:r>
            <a:r>
              <a:rPr lang="ru-RU" sz="1400" dirty="0" smtClean="0"/>
              <a:t>осуществление </a:t>
            </a:r>
            <a:r>
              <a:rPr lang="ru-RU" sz="1400" dirty="0"/>
              <a:t>иной деятельности, направленной на достижение уставных целей Фонда.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71" y="794856"/>
            <a:ext cx="2520042" cy="363563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797558" y="810708"/>
            <a:ext cx="541177" cy="3619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dirty="0" smtClean="0"/>
              <a:t>ЦЕЛИ ФОНДА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2871" y="4518717"/>
            <a:ext cx="10762604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2018 год </a:t>
            </a:r>
            <a:r>
              <a:rPr lang="ru-RU" sz="19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Благотворительным фондом </a:t>
            </a:r>
            <a:r>
              <a:rPr 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оказана благотворительная помощь на общую сумму  </a:t>
            </a:r>
            <a:r>
              <a:rPr lang="ru-RU" sz="19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23,9 млн. </a:t>
            </a:r>
            <a:r>
              <a:rPr 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sz="19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2871" y="5521340"/>
            <a:ext cx="10762604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19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alt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целом, за период действия Благотворительного фонда «Надежда и опора»  с 2015 по 2018 год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было  рассмотрено 1151 </a:t>
            </a:r>
            <a:r>
              <a:rPr lang="ru-RU" altLang="ru-RU" sz="19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обращений, </a:t>
            </a:r>
            <a:r>
              <a:rPr lang="ru-RU" altLang="ru-RU" sz="19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оказано благотворительной помощи на сумму </a:t>
            </a:r>
            <a:r>
              <a:rPr lang="ru-RU" altLang="ru-RU" sz="19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37,2 млн. руб.</a:t>
            </a:r>
            <a:endParaRPr lang="ru-RU" altLang="ru-RU" sz="1900" b="1" dirty="0">
              <a:solidFill>
                <a:schemeClr val="bg1"/>
              </a:solidFill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sz="18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3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0" y="267726"/>
            <a:ext cx="105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СРЕДСТВ БЛАГОТВОРИТЕЛЬНОГО ФОНДА                  «НАДЕЖДА И ОПОРА» ЗА 2018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1169261"/>
            <a:ext cx="10548000" cy="1800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4392583" y="1450559"/>
            <a:ext cx="4512779" cy="44973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НАДЕЖДА И ОПОРА</a:t>
            </a:r>
          </a:p>
          <a:p>
            <a:pPr algn="ctr"/>
            <a:r>
              <a:rPr lang="ru-RU" i="1" dirty="0" smtClean="0"/>
              <a:t>Благотворительный фонд</a:t>
            </a:r>
          </a:p>
          <a:p>
            <a:pPr algn="ctr"/>
            <a:endParaRPr lang="ru-RU" i="1" dirty="0"/>
          </a:p>
          <a:p>
            <a:pPr algn="ctr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Поступило средств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25,1 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млн.руб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81280" y="2427206"/>
            <a:ext cx="2488033" cy="243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Помощь сотрудникам:</a:t>
            </a:r>
          </a:p>
          <a:p>
            <a:pPr algn="ctr"/>
            <a:r>
              <a:rPr lang="ru-RU" sz="2000" b="1" dirty="0" smtClean="0"/>
              <a:t>1,2 </a:t>
            </a:r>
          </a:p>
          <a:p>
            <a:pPr algn="ctr"/>
            <a:r>
              <a:rPr lang="ru-RU" sz="2000" b="1" dirty="0" smtClean="0"/>
              <a:t>(5%) </a:t>
            </a:r>
          </a:p>
          <a:p>
            <a:pPr algn="ctr"/>
            <a:r>
              <a:rPr lang="ru-RU" sz="2000" dirty="0" err="1" smtClean="0"/>
              <a:t>млн.руб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28631" y="2480182"/>
            <a:ext cx="2488033" cy="243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Помощь Пенсионерам:</a:t>
            </a:r>
          </a:p>
          <a:p>
            <a:pPr algn="ctr"/>
            <a:r>
              <a:rPr lang="ru-RU" sz="2000" dirty="0"/>
              <a:t> </a:t>
            </a:r>
            <a:r>
              <a:rPr lang="ru-RU" sz="2000" b="1" dirty="0" smtClean="0"/>
              <a:t>22,7</a:t>
            </a:r>
          </a:p>
          <a:p>
            <a:pPr algn="ctr"/>
            <a:r>
              <a:rPr lang="ru-RU" sz="2000" b="1" dirty="0" smtClean="0"/>
              <a:t> (</a:t>
            </a:r>
            <a:r>
              <a:rPr lang="ru-RU" sz="2000" b="1" dirty="0"/>
              <a:t>95%)</a:t>
            </a:r>
          </a:p>
          <a:p>
            <a:pPr algn="ctr"/>
            <a:r>
              <a:rPr lang="ru-RU" sz="2000" b="1" dirty="0" smtClean="0"/>
              <a:t> </a:t>
            </a:r>
            <a:r>
              <a:rPr lang="ru-RU" sz="2000" dirty="0" err="1" smtClean="0"/>
              <a:t>млн.руб</a:t>
            </a:r>
            <a:r>
              <a:rPr lang="ru-RU" sz="2000" dirty="0" smtClean="0"/>
              <a:t>. </a:t>
            </a:r>
            <a:endParaRPr lang="ru-RU" sz="2000" b="1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690611" y="3326305"/>
            <a:ext cx="472619" cy="7458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8134714" y="3273328"/>
            <a:ext cx="472619" cy="7458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0745" y="1487622"/>
            <a:ext cx="4778935" cy="4792063"/>
            <a:chOff x="1389532" y="1432291"/>
            <a:chExt cx="4656843" cy="4792063"/>
          </a:xfrm>
        </p:grpSpPr>
        <p:sp>
          <p:nvSpPr>
            <p:cNvPr id="30" name="Полилиния 29"/>
            <p:cNvSpPr/>
            <p:nvPr/>
          </p:nvSpPr>
          <p:spPr>
            <a:xfrm>
              <a:off x="2145408" y="1723330"/>
              <a:ext cx="1224732" cy="1257169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Помощь детям сотрудникам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0,5</a:t>
              </a:r>
              <a:endParaRPr lang="ru-RU" sz="1200" b="1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2549369" y="2690436"/>
              <a:ext cx="2363677" cy="2273507"/>
            </a:xfrm>
            <a:custGeom>
              <a:avLst/>
              <a:gdLst>
                <a:gd name="connsiteX0" fmla="*/ 0 w 2201244"/>
                <a:gd name="connsiteY0" fmla="*/ 1100622 h 2201244"/>
                <a:gd name="connsiteX1" fmla="*/ 1100622 w 2201244"/>
                <a:gd name="connsiteY1" fmla="*/ 0 h 2201244"/>
                <a:gd name="connsiteX2" fmla="*/ 2201244 w 2201244"/>
                <a:gd name="connsiteY2" fmla="*/ 1100622 h 2201244"/>
                <a:gd name="connsiteX3" fmla="*/ 1100622 w 2201244"/>
                <a:gd name="connsiteY3" fmla="*/ 2201244 h 2201244"/>
                <a:gd name="connsiteX4" fmla="*/ 0 w 2201244"/>
                <a:gd name="connsiteY4" fmla="*/ 1100622 h 220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244" h="2201244">
                  <a:moveTo>
                    <a:pt x="0" y="1100622"/>
                  </a:moveTo>
                  <a:cubicBezTo>
                    <a:pt x="0" y="492765"/>
                    <a:pt x="492765" y="0"/>
                    <a:pt x="1100622" y="0"/>
                  </a:cubicBezTo>
                  <a:cubicBezTo>
                    <a:pt x="1708479" y="0"/>
                    <a:pt x="2201244" y="492765"/>
                    <a:pt x="2201244" y="1100622"/>
                  </a:cubicBezTo>
                  <a:cubicBezTo>
                    <a:pt x="2201244" y="1708479"/>
                    <a:pt x="1708479" y="2201244"/>
                    <a:pt x="1100622" y="2201244"/>
                  </a:cubicBezTo>
                  <a:cubicBezTo>
                    <a:pt x="492765" y="2201244"/>
                    <a:pt x="0" y="1708479"/>
                    <a:pt x="0" y="110062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5225" tIns="345225" rIns="345225" bIns="34522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b="1" kern="1200" dirty="0" smtClean="0"/>
                <a:t>37,2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b="1" kern="1200" dirty="0" smtClean="0"/>
                <a:t> </a:t>
              </a:r>
              <a:r>
                <a:rPr lang="ru-RU" b="1" dirty="0" err="1" smtClean="0"/>
                <a:t>млн</a:t>
              </a:r>
              <a:r>
                <a:rPr lang="ru-RU" sz="1800" b="1" kern="1200" dirty="0" err="1" smtClean="0"/>
                <a:t>.руб</a:t>
              </a:r>
              <a:r>
                <a:rPr lang="ru-RU" sz="1800" b="1" kern="1200" dirty="0" smtClean="0"/>
                <a:t>.</a:t>
              </a:r>
              <a:endParaRPr lang="ru-RU" sz="1800" b="1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3179598" y="1432291"/>
              <a:ext cx="1235232" cy="1207677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Проведение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операций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3,0</a:t>
              </a:r>
              <a:endParaRPr lang="ru-RU" sz="1200" b="1" kern="1200" dirty="0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4232252" y="1774146"/>
              <a:ext cx="1216769" cy="1164416"/>
            </a:xfrm>
            <a:custGeom>
              <a:avLst/>
              <a:gdLst>
                <a:gd name="connsiteX0" fmla="*/ 0 w 1211873"/>
                <a:gd name="connsiteY0" fmla="*/ 561405 h 1122810"/>
                <a:gd name="connsiteX1" fmla="*/ 605937 w 1211873"/>
                <a:gd name="connsiteY1" fmla="*/ 0 h 1122810"/>
                <a:gd name="connsiteX2" fmla="*/ 1211874 w 1211873"/>
                <a:gd name="connsiteY2" fmla="*/ 561405 h 1122810"/>
                <a:gd name="connsiteX3" fmla="*/ 605937 w 1211873"/>
                <a:gd name="connsiteY3" fmla="*/ 1122810 h 1122810"/>
                <a:gd name="connsiteX4" fmla="*/ 0 w 1211873"/>
                <a:gd name="connsiteY4" fmla="*/ 561405 h 112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873" h="1122810">
                  <a:moveTo>
                    <a:pt x="0" y="561405"/>
                  </a:moveTo>
                  <a:cubicBezTo>
                    <a:pt x="0" y="251350"/>
                    <a:pt x="271287" y="0"/>
                    <a:pt x="605937" y="0"/>
                  </a:cubicBezTo>
                  <a:cubicBezTo>
                    <a:pt x="940587" y="0"/>
                    <a:pt x="1211874" y="251350"/>
                    <a:pt x="1211874" y="561405"/>
                  </a:cubicBezTo>
                  <a:cubicBezTo>
                    <a:pt x="1211874" y="871460"/>
                    <a:pt x="940587" y="1122810"/>
                    <a:pt x="605937" y="1122810"/>
                  </a:cubicBezTo>
                  <a:cubicBezTo>
                    <a:pt x="271287" y="1122810"/>
                    <a:pt x="0" y="871460"/>
                    <a:pt x="0" y="56140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175" tIns="177132" rIns="190175" bIns="17713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Лечение (в </a:t>
              </a:r>
              <a:r>
                <a:rPr lang="ru-RU" sz="1000" b="1" kern="1200" dirty="0" err="1" smtClean="0"/>
                <a:t>т.ч</a:t>
              </a:r>
              <a:r>
                <a:rPr lang="ru-RU" sz="1000" b="1" kern="1200" dirty="0" smtClean="0"/>
                <a:t>. медикаменты)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2,5</a:t>
              </a:r>
              <a:endParaRPr lang="ru-RU" sz="1200" b="1" kern="1200" dirty="0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4887389" y="2708629"/>
              <a:ext cx="1158986" cy="1140797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Зубные протезы 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6,0</a:t>
              </a:r>
              <a:endParaRPr lang="ru-RU" sz="1200" b="1" kern="1200" dirty="0"/>
            </a:p>
          </p:txBody>
        </p:sp>
        <p:sp>
          <p:nvSpPr>
            <p:cNvPr id="21" name="Полилиния 20"/>
            <p:cNvSpPr/>
            <p:nvPr/>
          </p:nvSpPr>
          <p:spPr>
            <a:xfrm>
              <a:off x="4895730" y="3749121"/>
              <a:ext cx="1150645" cy="1182213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Путевки в санатории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6,3</a:t>
              </a:r>
              <a:endParaRPr lang="ru-RU" sz="1200" b="1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4222553" y="4659985"/>
              <a:ext cx="1226469" cy="1166514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Приобретение слухового аппарата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 </a:t>
              </a:r>
              <a:r>
                <a:rPr lang="ru-RU" sz="1200" b="1" dirty="0" smtClean="0"/>
                <a:t>0,2</a:t>
              </a:r>
              <a:endParaRPr lang="ru-RU" sz="1200" b="1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2066120" y="4645071"/>
              <a:ext cx="1205185" cy="1229596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FFE19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КЦСОН*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2,0</a:t>
              </a:r>
              <a:endParaRPr lang="ru-RU" sz="1200" b="1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464070" y="2585886"/>
              <a:ext cx="1186352" cy="1237662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C4E8F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Пожар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 </a:t>
              </a:r>
              <a:r>
                <a:rPr lang="ru-RU" sz="1200" b="1" dirty="0" smtClean="0"/>
                <a:t>0,6</a:t>
              </a:r>
              <a:endParaRPr lang="ru-RU" sz="1200" b="1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1389532" y="3713638"/>
              <a:ext cx="1149371" cy="1229597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1342" tIns="171342" rIns="171342" bIns="17134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Проведение мероприятий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15,2</a:t>
              </a:r>
              <a:endParaRPr lang="ru-RU" sz="1200" b="1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3131272" y="5009084"/>
              <a:ext cx="1237824" cy="1215270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1342" tIns="171342" rIns="171342" bIns="17134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Обследование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1,0</a:t>
              </a:r>
              <a:endParaRPr lang="ru-RU" sz="1200" b="1" kern="1200" dirty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4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82178" y="958645"/>
            <a:ext cx="10548000" cy="180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29346" y="103887"/>
            <a:ext cx="105993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 eaLnBrk="1" fontAlgn="auto" hangingPunct="1"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400" b="1" dirty="0" smtClean="0">
                <a:solidFill>
                  <a:srgbClr val="0070C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ФОНДА «НАДЕЖДА И ОПОРА»                                         ЗА 2015-2018 ГГ. И  2018 Г.</a:t>
            </a:r>
            <a:endParaRPr lang="ru-RU" sz="2400" b="1" dirty="0" smtClean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  <a:tab pos="741363" algn="ctr"/>
              </a:tabLs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3887086739"/>
              </p:ext>
            </p:extLst>
          </p:nvPr>
        </p:nvGraphicFramePr>
        <p:xfrm>
          <a:off x="6059715" y="1507888"/>
          <a:ext cx="6132285" cy="47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17278" y="1025957"/>
            <a:ext cx="186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2015-2018 гг.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4800" y="1046223"/>
            <a:ext cx="105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2018 г.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0210" y="97664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i="1" dirty="0" err="1" smtClean="0"/>
              <a:t>млн.руб</a:t>
            </a:r>
            <a:r>
              <a:rPr lang="ru-RU" sz="1100" i="1" dirty="0" smtClean="0"/>
              <a:t>.</a:t>
            </a:r>
            <a:endParaRPr lang="ru-RU" sz="11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82178" y="6515099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2568" l="27566" r="700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16" y="1272462"/>
            <a:ext cx="3926329" cy="17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82178" y="1045236"/>
            <a:ext cx="10346490" cy="513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33499" y="18333"/>
            <a:ext cx="1051084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ОКАЗАНИЕ БЛАГОТВОРИТЕЛЬНОЙ ПОМОЩИ ЗА 2018 Г. В РАЗРЕЗЕ СТРУКТУРНЫХ ЕДИНИЦ ОАО «СЕТЕВАЯ КОМПАНИЯ»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2" y="1107235"/>
            <a:ext cx="2626423" cy="18319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75" y="1107235"/>
            <a:ext cx="2725115" cy="183190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451339" y="1107235"/>
            <a:ext cx="2234253" cy="1831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Количество обращений за 2018 год – </a:t>
            </a:r>
          </a:p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302 шт.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522451" y="1094797"/>
            <a:ext cx="2275378" cy="1844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Сумма обращений за 2018 год – </a:t>
            </a:r>
          </a:p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7,1 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млн.руб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731721"/>
              </p:ext>
            </p:extLst>
          </p:nvPr>
        </p:nvGraphicFramePr>
        <p:xfrm>
          <a:off x="457437" y="3123081"/>
          <a:ext cx="688657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85023"/>
              </p:ext>
            </p:extLst>
          </p:nvPr>
        </p:nvGraphicFramePr>
        <p:xfrm>
          <a:off x="5566834" y="3019145"/>
          <a:ext cx="6886575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373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БЛАГОТВОРИТЕЛЬНОЙ ПОМОЩИ ЗА 2018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6348" y="660871"/>
            <a:ext cx="3577081" cy="5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БЛАГОТВОРИТЕЛЬНАЯ ПОМОЩЬ СОТРУДНИКАМ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95732" y="660605"/>
            <a:ext cx="6848616" cy="44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БЛАГОТВОРИТЕЛЬНАЯ ПОМОЩЬ ПЕНСИОНЕРАМ</a:t>
            </a:r>
            <a:endParaRPr lang="ru-RU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31" y="1287700"/>
            <a:ext cx="1805181" cy="1001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6" y="2376652"/>
            <a:ext cx="1692413" cy="8573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16" y="3228708"/>
            <a:ext cx="1613042" cy="97764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41" y="4404589"/>
            <a:ext cx="1746938" cy="8922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83" y="5414843"/>
            <a:ext cx="1800406" cy="9176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41" y="3216721"/>
            <a:ext cx="1784526" cy="99829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67" y="5447006"/>
            <a:ext cx="1805181" cy="95134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25" y="4367427"/>
            <a:ext cx="1784526" cy="95574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5" y="1190301"/>
            <a:ext cx="1805181" cy="89447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67" y="1190301"/>
            <a:ext cx="1805181" cy="9189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69" y="2170309"/>
            <a:ext cx="1747608" cy="923944"/>
          </a:xfrm>
          <a:prstGeom prst="rect">
            <a:avLst/>
          </a:prstGeom>
        </p:spPr>
      </p:pic>
      <p:cxnSp>
        <p:nvCxnSpPr>
          <p:cNvPr id="29" name="Прямая соединительная линия 28"/>
          <p:cNvCxnSpPr/>
          <p:nvPr/>
        </p:nvCxnSpPr>
        <p:spPr>
          <a:xfrm flipH="1">
            <a:off x="4916731" y="653834"/>
            <a:ext cx="20249" cy="5775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2710" y="3943414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Обследование</a:t>
            </a:r>
            <a:endParaRPr lang="ru-R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52585" y="5857502"/>
            <a:ext cx="197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Помощь детям сотрудникам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1041" y="5019162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Пожар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5126" y="2950843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Лечение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8822" y="1810239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81997" y="1611861"/>
            <a:ext cx="197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Лечение (в </a:t>
            </a:r>
            <a:r>
              <a:rPr lang="ru-RU" sz="1400" b="1" dirty="0" err="1" smtClean="0">
                <a:solidFill>
                  <a:schemeClr val="bg1"/>
                </a:solidFill>
              </a:rPr>
              <a:t>т.ч</a:t>
            </a:r>
            <a:r>
              <a:rPr lang="ru-RU" sz="1400" b="1" dirty="0" smtClean="0">
                <a:solidFill>
                  <a:schemeClr val="bg1"/>
                </a:solidFill>
              </a:rPr>
              <a:t>. </a:t>
            </a:r>
            <a:r>
              <a:rPr lang="ru-RU" sz="1400" b="1" dirty="0">
                <a:solidFill>
                  <a:schemeClr val="bg1"/>
                </a:solidFill>
              </a:rPr>
              <a:t>м</a:t>
            </a:r>
            <a:r>
              <a:rPr lang="ru-RU" sz="1400" b="1" dirty="0" smtClean="0">
                <a:solidFill>
                  <a:schemeClr val="bg1"/>
                </a:solidFill>
              </a:rPr>
              <a:t>едикаменты)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87650" y="2824299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Обследование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81997" y="5905924"/>
            <a:ext cx="197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Приобретение слухового аппарата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5585" y="499439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FFFF"/>
                </a:solidFill>
              </a:rPr>
              <a:t>КЦСОН*</a:t>
            </a:r>
            <a:endParaRPr lang="ru-RU" sz="1400" b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50" y="6546522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3341560" y="1297087"/>
            <a:ext cx="1516419" cy="61264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3 обращения, 75,8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08264" y="2450463"/>
            <a:ext cx="1579437" cy="636719"/>
          </a:xfrm>
          <a:prstGeom prst="wedgeRectCallout">
            <a:avLst>
              <a:gd name="adj1" fmla="val 61922"/>
              <a:gd name="adj2" fmla="val -243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1</a:t>
            </a:r>
            <a:r>
              <a:rPr lang="ru-RU" sz="1400" b="1" dirty="0" smtClean="0"/>
              <a:t> обращение, 2,8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3204530" y="3436546"/>
            <a:ext cx="1668899" cy="636719"/>
          </a:xfrm>
          <a:prstGeom prst="wedgeRectCallout">
            <a:avLst>
              <a:gd name="adj1" fmla="val -63078"/>
              <a:gd name="adj2" fmla="val -1405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3 обращения, 33,6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304131" y="4416256"/>
            <a:ext cx="1374429" cy="636719"/>
          </a:xfrm>
          <a:prstGeom prst="wedgeRectCallout">
            <a:avLst>
              <a:gd name="adj1" fmla="val 61208"/>
              <a:gd name="adj2" fmla="val -243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2 обращения, 600,0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3255803" y="5602415"/>
            <a:ext cx="1612337" cy="636719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3</a:t>
            </a:r>
            <a:r>
              <a:rPr lang="ru-RU" sz="1400" b="1" dirty="0" smtClean="0"/>
              <a:t> обращения, 500,1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41" y="3883632"/>
            <a:ext cx="1693921" cy="121235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79" y="5466631"/>
            <a:ext cx="1785325" cy="93171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981997" y="4246682"/>
            <a:ext cx="197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15585" y="5905924"/>
            <a:ext cx="197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Поздравления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энергетика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7010633" y="3409543"/>
            <a:ext cx="1451725" cy="61264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129 обращений, 4 894,9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8585757" y="2795377"/>
            <a:ext cx="1463957" cy="612648"/>
          </a:xfrm>
          <a:prstGeom prst="wedgeRectCallout">
            <a:avLst>
              <a:gd name="adj1" fmla="val 61392"/>
              <a:gd name="adj2" fmla="val -1669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116 обращений, 2 326,1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7013523" y="2252541"/>
            <a:ext cx="1448835" cy="61264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103 обращения, 449,8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7" name="Прямоугольная выноска 56"/>
          <p:cNvSpPr/>
          <p:nvPr/>
        </p:nvSpPr>
        <p:spPr>
          <a:xfrm>
            <a:off x="8472632" y="1522459"/>
            <a:ext cx="1440637" cy="612648"/>
          </a:xfrm>
          <a:prstGeom prst="wedgeRectCallout">
            <a:avLst>
              <a:gd name="adj1" fmla="val 61011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139 обращения, 1 168,2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988800" y="1234783"/>
            <a:ext cx="1400177" cy="61966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52 обращения, 1 219,2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7010634" y="5445278"/>
            <a:ext cx="1430924" cy="61264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8 562,0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60" name="Прямоугольная выноска 59"/>
          <p:cNvSpPr/>
          <p:nvPr/>
        </p:nvSpPr>
        <p:spPr>
          <a:xfrm>
            <a:off x="8537825" y="4150760"/>
            <a:ext cx="1389301" cy="700773"/>
          </a:xfrm>
          <a:prstGeom prst="wedgeRectCallout">
            <a:avLst>
              <a:gd name="adj1" fmla="val 59103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2 804,0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998738" y="4384336"/>
            <a:ext cx="1463620" cy="612648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99 обращения, 1 233,3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8563753" y="5531203"/>
            <a:ext cx="1296049" cy="612648"/>
          </a:xfrm>
          <a:prstGeom prst="wedgeRectCallout">
            <a:avLst>
              <a:gd name="adj1" fmla="val 60739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2 обращения, 43,5 </a:t>
            </a:r>
            <a:r>
              <a:rPr lang="ru-RU" sz="1400" b="1" dirty="0" err="1" smtClean="0"/>
              <a:t>тыс.руб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63" name="Рисунок 62" descr="C:\Users\PetruvEV\Desktop\iQOMPFOFV.jpg"/>
          <p:cNvPicPr/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868" y="2321961"/>
            <a:ext cx="1602769" cy="137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2754" y="3301652"/>
            <a:ext cx="1481456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C6CCC-6BA1-478E-B0F8-4857747810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4CFF88-36A9-4052-9446-AA36EEDF8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2F4948-DF3D-4653-8194-FE33C963E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579</Words>
  <Application>Microsoft Office PowerPoint</Application>
  <PresentationFormat>Широкоэкранный</PresentationFormat>
  <Paragraphs>135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545</cp:revision>
  <cp:lastPrinted>2019-04-02T11:42:06Z</cp:lastPrinted>
  <dcterms:created xsi:type="dcterms:W3CDTF">2016-12-01T13:17:16Z</dcterms:created>
  <dcterms:modified xsi:type="dcterms:W3CDTF">2024-02-09T09:06:51Z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</Properties>
</file>