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467" r:id="rId5"/>
    <p:sldId id="474" r:id="rId6"/>
    <p:sldId id="481" r:id="rId7"/>
    <p:sldId id="476" r:id="rId8"/>
    <p:sldId id="477" r:id="rId9"/>
    <p:sldId id="478" r:id="rId10"/>
    <p:sldId id="485" r:id="rId11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37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894"/>
    <a:srgbClr val="B9DE42"/>
    <a:srgbClr val="FFE198"/>
    <a:srgbClr val="F8A8A7"/>
    <a:srgbClr val="CC00FF"/>
    <a:srgbClr val="C4E8F7"/>
    <a:srgbClr val="00FF00"/>
    <a:srgbClr val="8631F7"/>
    <a:srgbClr val="46C7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6395" autoAdjust="0"/>
  </p:normalViewPr>
  <p:slideViewPr>
    <p:cSldViewPr snapToGrid="0">
      <p:cViewPr varScale="1">
        <p:scale>
          <a:sx n="117" d="100"/>
          <a:sy n="117" d="100"/>
        </p:scale>
        <p:origin x="156" y="126"/>
      </p:cViewPr>
      <p:guideLst>
        <p:guide pos="7537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58324711485748"/>
          <c:y val="0"/>
          <c:w val="0.44706664778935828"/>
          <c:h val="0.94511457997574866"/>
        </c:manualLayout>
      </c:layout>
      <c:pieChart>
        <c:varyColors val="1"/>
        <c:ser>
          <c:idx val="0"/>
          <c:order val="0"/>
          <c:tx>
            <c:strRef>
              <c:f>Лист2!$C$41</c:f>
              <c:strCache>
                <c:ptCount val="1"/>
                <c:pt idx="0">
                  <c:v>Кол-во обращений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1E-45FE-ADB8-76745298C0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1E-45FE-ADB8-76745298C0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1E-45FE-ADB8-76745298C0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1E-45FE-ADB8-76745298C05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B1E-45FE-ADB8-76745298C05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B1E-45FE-ADB8-76745298C05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B1E-45FE-ADB8-76745298C05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B1E-45FE-ADB8-76745298C05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B1E-45FE-ADB8-76745298C05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B1E-45FE-ADB8-76745298C05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B1E-45FE-ADB8-76745298C0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Лист2!$B$42:$B$52</c:f>
              <c:strCache>
                <c:ptCount val="11"/>
                <c:pt idx="0">
                  <c:v>АЭС</c:v>
                </c:pt>
                <c:pt idx="1">
                  <c:v>БуЭС</c:v>
                </c:pt>
                <c:pt idx="2">
                  <c:v>БЭС</c:v>
                </c:pt>
                <c:pt idx="3">
                  <c:v>ДОП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Управление</c:v>
                </c:pt>
                <c:pt idx="10">
                  <c:v>ЧЭС</c:v>
                </c:pt>
              </c:strCache>
            </c:strRef>
          </c:cat>
          <c:val>
            <c:numRef>
              <c:f>Лист2!$C$42:$C$52</c:f>
              <c:numCache>
                <c:formatCode>General</c:formatCode>
                <c:ptCount val="11"/>
                <c:pt idx="0">
                  <c:v>60</c:v>
                </c:pt>
                <c:pt idx="1">
                  <c:v>29</c:v>
                </c:pt>
                <c:pt idx="2">
                  <c:v>38</c:v>
                </c:pt>
                <c:pt idx="3">
                  <c:v>1</c:v>
                </c:pt>
                <c:pt idx="4">
                  <c:v>29</c:v>
                </c:pt>
                <c:pt idx="5">
                  <c:v>39</c:v>
                </c:pt>
                <c:pt idx="6">
                  <c:v>66</c:v>
                </c:pt>
                <c:pt idx="7">
                  <c:v>18</c:v>
                </c:pt>
                <c:pt idx="8">
                  <c:v>53</c:v>
                </c:pt>
                <c:pt idx="9">
                  <c:v>37</c:v>
                </c:pt>
                <c:pt idx="10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B1E-45FE-ADB8-76745298C05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071211015635492"/>
          <c:y val="2.3634940369295945E-2"/>
          <c:w val="0.4618490323564326"/>
          <c:h val="0.97636505963070408"/>
        </c:manualLayout>
      </c:layout>
      <c:doughnut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B17DA-89EF-478A-9CB8-D67B54CCC76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4D4E47B3-EE24-4270-9433-761FB710BDB9}">
      <dgm:prSet phldrT="[Текст]" custT="1"/>
      <dgm:spPr>
        <a:solidFill>
          <a:schemeClr val="accent2">
            <a:lumMod val="75000"/>
            <a:alpha val="5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ru-RU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34,0</a:t>
          </a:r>
        </a:p>
        <a:p>
          <a:r>
            <a:rPr lang="ru-RU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млн. руб.</a:t>
          </a:r>
          <a:endParaRPr lang="ru-RU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FE2C17BD-9121-4C3C-9457-07E69C56723A}" type="parTrans" cxnId="{7F6D2BC0-3BE9-4A2D-8D1C-783ABF8EE758}">
      <dgm:prSet/>
      <dgm:spPr/>
      <dgm:t>
        <a:bodyPr/>
        <a:lstStyle/>
        <a:p>
          <a:endParaRPr lang="ru-RU" b="1"/>
        </a:p>
      </dgm:t>
    </dgm:pt>
    <dgm:pt modelId="{9B1B6CF3-F835-44ED-92AF-A887D5C694A3}" type="sibTrans" cxnId="{7F6D2BC0-3BE9-4A2D-8D1C-783ABF8EE758}">
      <dgm:prSet/>
      <dgm:spPr/>
      <dgm:t>
        <a:bodyPr/>
        <a:lstStyle/>
        <a:p>
          <a:endParaRPr lang="ru-RU" b="1"/>
        </a:p>
      </dgm:t>
    </dgm:pt>
    <dgm:pt modelId="{77CCF976-E8FF-444E-8EBB-0DD7D423E1D4}">
      <dgm:prSet phldrT="[Текст]" custT="1"/>
      <dgm:spPr/>
      <dgm:t>
        <a:bodyPr/>
        <a:lstStyle/>
        <a:p>
          <a:r>
            <a:rPr lang="ru-RU" sz="1000" b="1" dirty="0" smtClean="0"/>
            <a:t>Проведение операций, лечение (в </a:t>
          </a:r>
          <a:r>
            <a:rPr lang="ru-RU" sz="1000" b="1" dirty="0" err="1" smtClean="0"/>
            <a:t>т.ч</a:t>
          </a:r>
          <a:r>
            <a:rPr lang="ru-RU" sz="1000" b="1" dirty="0" smtClean="0"/>
            <a:t>. медикаменты, </a:t>
          </a:r>
          <a:r>
            <a:rPr lang="ru-RU" sz="1000" b="1" dirty="0" err="1" smtClean="0"/>
            <a:t>импланты</a:t>
          </a:r>
          <a:r>
            <a:rPr lang="ru-RU" sz="1000" b="1" dirty="0" smtClean="0"/>
            <a:t>, </a:t>
          </a:r>
          <a:r>
            <a:rPr lang="ru-RU" sz="1000" b="1" dirty="0" err="1" smtClean="0"/>
            <a:t>медприспособления</a:t>
          </a:r>
          <a:r>
            <a:rPr lang="ru-RU" sz="1000" b="1" dirty="0" smtClean="0"/>
            <a:t>) </a:t>
          </a:r>
        </a:p>
        <a:p>
          <a:r>
            <a:rPr lang="ru-RU" sz="1200" b="1" dirty="0" smtClean="0"/>
            <a:t>4,9</a:t>
          </a:r>
          <a:endParaRPr lang="ru-RU" sz="1200" b="1" dirty="0"/>
        </a:p>
      </dgm:t>
    </dgm:pt>
    <dgm:pt modelId="{C9AEB902-5550-4258-8F92-E934D6424F9F}" type="parTrans" cxnId="{4E1C5757-478E-432B-8C03-06BEE2C88571}">
      <dgm:prSet/>
      <dgm:spPr/>
      <dgm:t>
        <a:bodyPr/>
        <a:lstStyle/>
        <a:p>
          <a:endParaRPr lang="ru-RU" b="1"/>
        </a:p>
      </dgm:t>
    </dgm:pt>
    <dgm:pt modelId="{E1EDC38F-E76A-4BBE-AA77-E551C1659C06}" type="sibTrans" cxnId="{4E1C5757-478E-432B-8C03-06BEE2C88571}">
      <dgm:prSet/>
      <dgm:spPr/>
      <dgm:t>
        <a:bodyPr/>
        <a:lstStyle/>
        <a:p>
          <a:endParaRPr lang="ru-RU" b="1"/>
        </a:p>
      </dgm:t>
    </dgm:pt>
    <dgm:pt modelId="{F3F93E44-9A39-4DE6-89DE-B7E15F03BA4E}">
      <dgm:prSet phldrT="[Текст]" custT="1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ru-RU" sz="1000" b="1" dirty="0" smtClean="0"/>
            <a:t>Стоматологические услуги </a:t>
          </a:r>
        </a:p>
        <a:p>
          <a:r>
            <a:rPr lang="ru-RU" sz="1200" b="1" dirty="0" smtClean="0"/>
            <a:t>2,7</a:t>
          </a:r>
          <a:endParaRPr lang="ru-RU" sz="1200" b="1" dirty="0"/>
        </a:p>
      </dgm:t>
    </dgm:pt>
    <dgm:pt modelId="{FE765F34-D5D1-4427-BC86-3EFE3B81DAEF}" type="parTrans" cxnId="{53979AAB-0FA8-4C9D-846C-76517293A9F3}">
      <dgm:prSet/>
      <dgm:spPr/>
      <dgm:t>
        <a:bodyPr/>
        <a:lstStyle/>
        <a:p>
          <a:endParaRPr lang="ru-RU" b="1"/>
        </a:p>
      </dgm:t>
    </dgm:pt>
    <dgm:pt modelId="{10A12F40-F2E1-4C9E-ACDB-6042A1A0F439}" type="sibTrans" cxnId="{53979AAB-0FA8-4C9D-846C-76517293A9F3}">
      <dgm:prSet/>
      <dgm:spPr/>
      <dgm:t>
        <a:bodyPr/>
        <a:lstStyle/>
        <a:p>
          <a:endParaRPr lang="ru-RU" b="1"/>
        </a:p>
      </dgm:t>
    </dgm:pt>
    <dgm:pt modelId="{FA3E4923-0280-412D-B9EA-B554571E1261}">
      <dgm:prSet phldrT="[Текст]" custT="1"/>
      <dgm:spPr/>
      <dgm:t>
        <a:bodyPr/>
        <a:lstStyle/>
        <a:p>
          <a:r>
            <a:rPr lang="ru-RU" sz="1000" b="1" dirty="0" smtClean="0"/>
            <a:t>Путевки в санатории </a:t>
          </a:r>
        </a:p>
        <a:p>
          <a:r>
            <a:rPr lang="ru-RU" sz="1200" b="1" dirty="0" smtClean="0"/>
            <a:t>8,5</a:t>
          </a:r>
          <a:endParaRPr lang="ru-RU" sz="1200" b="1" dirty="0"/>
        </a:p>
      </dgm:t>
    </dgm:pt>
    <dgm:pt modelId="{93ADE640-6D0A-4A02-8CF3-883CFBA10C58}" type="parTrans" cxnId="{0BC8EE2F-4B49-4D3E-88F8-814D134DD2B8}">
      <dgm:prSet/>
      <dgm:spPr/>
      <dgm:t>
        <a:bodyPr/>
        <a:lstStyle/>
        <a:p>
          <a:endParaRPr lang="ru-RU" b="1"/>
        </a:p>
      </dgm:t>
    </dgm:pt>
    <dgm:pt modelId="{AE0A9528-B70E-4338-B2E5-02E5BF24C02E}" type="sibTrans" cxnId="{0BC8EE2F-4B49-4D3E-88F8-814D134DD2B8}">
      <dgm:prSet/>
      <dgm:spPr/>
      <dgm:t>
        <a:bodyPr/>
        <a:lstStyle/>
        <a:p>
          <a:endParaRPr lang="ru-RU" b="1"/>
        </a:p>
      </dgm:t>
    </dgm:pt>
    <dgm:pt modelId="{5A57585E-64EA-456F-BDD2-51D32B431799}">
      <dgm:prSet phldrT="[Текст]" custT="1"/>
      <dgm:spPr/>
      <dgm:t>
        <a:bodyPr/>
        <a:lstStyle/>
        <a:p>
          <a:r>
            <a:rPr lang="ru-RU" sz="1000" b="1" dirty="0" smtClean="0"/>
            <a:t>Приобретение слуховых аппаратов</a:t>
          </a:r>
        </a:p>
        <a:p>
          <a:r>
            <a:rPr lang="ru-RU" sz="1200" b="1" dirty="0" smtClean="0"/>
            <a:t>0,06</a:t>
          </a:r>
          <a:endParaRPr lang="ru-RU" sz="1200" b="1" dirty="0"/>
        </a:p>
      </dgm:t>
    </dgm:pt>
    <dgm:pt modelId="{605238D2-5B3C-473F-BE5A-CDBB4C40AAD2}" type="parTrans" cxnId="{B85A6476-E7F5-470B-801C-FB4FCB4B13F2}">
      <dgm:prSet/>
      <dgm:spPr/>
      <dgm:t>
        <a:bodyPr/>
        <a:lstStyle/>
        <a:p>
          <a:endParaRPr lang="ru-RU" b="1"/>
        </a:p>
      </dgm:t>
    </dgm:pt>
    <dgm:pt modelId="{1ECBF3A0-AA8F-461A-BD86-47941389B401}" type="sibTrans" cxnId="{B85A6476-E7F5-470B-801C-FB4FCB4B13F2}">
      <dgm:prSet/>
      <dgm:spPr/>
      <dgm:t>
        <a:bodyPr/>
        <a:lstStyle/>
        <a:p>
          <a:endParaRPr lang="ru-RU" b="1"/>
        </a:p>
      </dgm:t>
    </dgm:pt>
    <dgm:pt modelId="{8D0030B5-1A54-4195-ACC5-3B159E6A2706}">
      <dgm:prSet phldrT="[Текст]" custT="1"/>
      <dgm:spPr/>
      <dgm:t>
        <a:bodyPr/>
        <a:lstStyle/>
        <a:p>
          <a:endParaRPr lang="ru-RU" sz="1000" b="1" dirty="0" smtClean="0"/>
        </a:p>
        <a:p>
          <a:r>
            <a:rPr lang="ru-RU" sz="1000" b="1" dirty="0" smtClean="0"/>
            <a:t>Обследование</a:t>
          </a:r>
        </a:p>
        <a:p>
          <a:r>
            <a:rPr lang="ru-RU" sz="1200" b="1" dirty="0" smtClean="0"/>
            <a:t>0,5</a:t>
          </a:r>
        </a:p>
        <a:p>
          <a:endParaRPr lang="ru-RU" sz="1000" b="1" dirty="0"/>
        </a:p>
      </dgm:t>
    </dgm:pt>
    <dgm:pt modelId="{93A5A58E-AF5A-4E6E-AFD3-BD9C4E4DBDA9}" type="parTrans" cxnId="{BD816B77-2F03-479A-B418-B395F08FB3BE}">
      <dgm:prSet/>
      <dgm:spPr/>
      <dgm:t>
        <a:bodyPr/>
        <a:lstStyle/>
        <a:p>
          <a:endParaRPr lang="ru-RU" b="1"/>
        </a:p>
      </dgm:t>
    </dgm:pt>
    <dgm:pt modelId="{0F6EB342-3DD1-4517-9B10-4E5F5669AD4D}" type="sibTrans" cxnId="{BD816B77-2F03-479A-B418-B395F08FB3BE}">
      <dgm:prSet/>
      <dgm:spPr/>
      <dgm:t>
        <a:bodyPr/>
        <a:lstStyle/>
        <a:p>
          <a:endParaRPr lang="ru-RU" b="1"/>
        </a:p>
      </dgm:t>
    </dgm:pt>
    <dgm:pt modelId="{91FA1F4C-A8F4-437C-B29F-696AFF2CD4D3}">
      <dgm:prSet phldrT="[Текст]" custT="1"/>
      <dgm:spPr/>
      <dgm:t>
        <a:bodyPr/>
        <a:lstStyle/>
        <a:p>
          <a:r>
            <a:rPr lang="ru-RU" sz="1000" b="1" dirty="0" smtClean="0"/>
            <a:t>КЦСОН*</a:t>
          </a:r>
        </a:p>
        <a:p>
          <a:r>
            <a:rPr lang="ru-RU" sz="1200" b="1" dirty="0" smtClean="0"/>
            <a:t>0,8</a:t>
          </a:r>
          <a:endParaRPr lang="ru-RU" sz="1200" b="1" dirty="0"/>
        </a:p>
      </dgm:t>
    </dgm:pt>
    <dgm:pt modelId="{430C14B7-565D-4FF5-B558-9915635325AC}" type="parTrans" cxnId="{B1FC406D-5231-4604-B57E-1C1F3EA7DD17}">
      <dgm:prSet/>
      <dgm:spPr/>
      <dgm:t>
        <a:bodyPr/>
        <a:lstStyle/>
        <a:p>
          <a:endParaRPr lang="ru-RU" b="1"/>
        </a:p>
      </dgm:t>
    </dgm:pt>
    <dgm:pt modelId="{1F651517-C853-4DE8-AC0B-A5979A5C24E9}" type="sibTrans" cxnId="{B1FC406D-5231-4604-B57E-1C1F3EA7DD17}">
      <dgm:prSet/>
      <dgm:spPr/>
      <dgm:t>
        <a:bodyPr/>
        <a:lstStyle/>
        <a:p>
          <a:endParaRPr lang="ru-RU" b="1"/>
        </a:p>
      </dgm:t>
    </dgm:pt>
    <dgm:pt modelId="{5E40B898-1ECD-417D-8E9F-411F5867B11A}">
      <dgm:prSet phldrT="[Текст]" custT="1"/>
      <dgm:spPr>
        <a:solidFill>
          <a:schemeClr val="accent2">
            <a:lumMod val="75000"/>
            <a:alpha val="50000"/>
          </a:schemeClr>
        </a:solidFill>
      </dgm:spPr>
      <dgm:t>
        <a:bodyPr/>
        <a:lstStyle/>
        <a:p>
          <a:r>
            <a:rPr lang="ru-RU" sz="1000" b="1" dirty="0" smtClean="0"/>
            <a:t>Выплаты на день пожилых людей</a:t>
          </a:r>
        </a:p>
        <a:p>
          <a:r>
            <a:rPr lang="ru-RU" sz="1200" b="1" dirty="0" smtClean="0"/>
            <a:t>2,9</a:t>
          </a:r>
          <a:endParaRPr lang="ru-RU" sz="1200" b="1" dirty="0"/>
        </a:p>
      </dgm:t>
    </dgm:pt>
    <dgm:pt modelId="{73361FC0-0177-4FC5-9B19-CD7B03E9CFDE}" type="parTrans" cxnId="{FA12ABF8-0DC9-4539-9C11-51F922829F78}">
      <dgm:prSet/>
      <dgm:spPr/>
      <dgm:t>
        <a:bodyPr/>
        <a:lstStyle/>
        <a:p>
          <a:endParaRPr lang="ru-RU" b="1"/>
        </a:p>
      </dgm:t>
    </dgm:pt>
    <dgm:pt modelId="{D0570730-26F0-430E-8E85-B0B464F87D1D}" type="sibTrans" cxnId="{FA12ABF8-0DC9-4539-9C11-51F922829F78}">
      <dgm:prSet/>
      <dgm:spPr/>
      <dgm:t>
        <a:bodyPr/>
        <a:lstStyle/>
        <a:p>
          <a:endParaRPr lang="ru-RU" b="1"/>
        </a:p>
      </dgm:t>
    </dgm:pt>
    <dgm:pt modelId="{6C21D891-FFAE-4860-9FF9-6E2603AE7465}">
      <dgm:prSet phldrT="[Текст]" custT="1"/>
      <dgm:spPr>
        <a:solidFill>
          <a:srgbClr val="8631F7">
            <a:alpha val="49804"/>
          </a:srgbClr>
        </a:solidFill>
      </dgm:spPr>
      <dgm:t>
        <a:bodyPr/>
        <a:lstStyle/>
        <a:p>
          <a:r>
            <a:rPr lang="ru-RU" sz="1000" b="1" dirty="0" smtClean="0"/>
            <a:t>Проведение мероприятий</a:t>
          </a:r>
        </a:p>
        <a:p>
          <a:r>
            <a:rPr lang="ru-RU" sz="1200" b="1" dirty="0" smtClean="0"/>
            <a:t>10,8</a:t>
          </a:r>
          <a:endParaRPr lang="ru-RU" sz="1200" b="1" dirty="0"/>
        </a:p>
      </dgm:t>
    </dgm:pt>
    <dgm:pt modelId="{5A30F4D8-BB0C-4CCE-A825-8A62CB4ECC2C}" type="parTrans" cxnId="{2D94351A-924D-4085-BC6E-6CB2055EADA0}">
      <dgm:prSet/>
      <dgm:spPr/>
      <dgm:t>
        <a:bodyPr/>
        <a:lstStyle/>
        <a:p>
          <a:endParaRPr lang="ru-RU" b="1"/>
        </a:p>
      </dgm:t>
    </dgm:pt>
    <dgm:pt modelId="{67DDC96A-D180-4E34-8938-48BA93AD92C3}" type="sibTrans" cxnId="{2D94351A-924D-4085-BC6E-6CB2055EADA0}">
      <dgm:prSet/>
      <dgm:spPr/>
      <dgm:t>
        <a:bodyPr/>
        <a:lstStyle/>
        <a:p>
          <a:endParaRPr lang="ru-RU" b="1"/>
        </a:p>
      </dgm:t>
    </dgm:pt>
    <dgm:pt modelId="{41372A83-6CC8-4BAA-89AA-B465D2C7CA2B}">
      <dgm:prSet phldrT="[Текст]" custT="1"/>
      <dgm:spPr/>
      <dgm:t>
        <a:bodyPr/>
        <a:lstStyle/>
        <a:p>
          <a:r>
            <a:rPr lang="ru-RU" sz="1000" b="1" dirty="0" smtClean="0"/>
            <a:t>Пожар</a:t>
          </a:r>
        </a:p>
        <a:p>
          <a:r>
            <a:rPr lang="ru-RU" sz="1200" b="1" dirty="0" smtClean="0"/>
            <a:t>0,4</a:t>
          </a:r>
          <a:endParaRPr lang="ru-RU" sz="1200" b="1" dirty="0"/>
        </a:p>
      </dgm:t>
    </dgm:pt>
    <dgm:pt modelId="{64504D3A-D0F4-42C2-AE00-FB18117966B0}" type="parTrans" cxnId="{7D2B92B6-9BCC-41AC-AF94-881631CD853B}">
      <dgm:prSet/>
      <dgm:spPr/>
      <dgm:t>
        <a:bodyPr/>
        <a:lstStyle/>
        <a:p>
          <a:endParaRPr lang="ru-RU" b="1"/>
        </a:p>
      </dgm:t>
    </dgm:pt>
    <dgm:pt modelId="{A395DC7D-0327-42F4-8853-2CE890BAAAF5}" type="sibTrans" cxnId="{7D2B92B6-9BCC-41AC-AF94-881631CD853B}">
      <dgm:prSet/>
      <dgm:spPr/>
      <dgm:t>
        <a:bodyPr/>
        <a:lstStyle/>
        <a:p>
          <a:endParaRPr lang="ru-RU" b="1"/>
        </a:p>
      </dgm:t>
    </dgm:pt>
    <dgm:pt modelId="{E95B3264-2997-4853-B579-3404D9A62DAA}">
      <dgm:prSet phldrT="[Текст]" custT="1"/>
      <dgm:spPr>
        <a:solidFill>
          <a:srgbClr val="FEC894"/>
        </a:solidFill>
      </dgm:spPr>
      <dgm:t>
        <a:bodyPr/>
        <a:lstStyle/>
        <a:p>
          <a:r>
            <a:rPr lang="ru-RU" sz="1000" b="1" dirty="0" smtClean="0"/>
            <a:t>Помощь детям сотрудников </a:t>
          </a:r>
        </a:p>
        <a:p>
          <a:r>
            <a:rPr lang="ru-RU" sz="1200" b="1" dirty="0" smtClean="0"/>
            <a:t>2,4</a:t>
          </a:r>
          <a:endParaRPr lang="ru-RU" sz="1200" b="1" dirty="0"/>
        </a:p>
      </dgm:t>
    </dgm:pt>
    <dgm:pt modelId="{CA46954E-CEBA-4C07-A9E9-A5CB9C0ED135}" type="parTrans" cxnId="{30B02658-0873-4C7D-9BE9-150967B54DAA}">
      <dgm:prSet/>
      <dgm:spPr/>
      <dgm:t>
        <a:bodyPr/>
        <a:lstStyle/>
        <a:p>
          <a:endParaRPr lang="ru-RU" b="1"/>
        </a:p>
      </dgm:t>
    </dgm:pt>
    <dgm:pt modelId="{98638402-713B-4622-BB51-36BE86EAB26E}" type="sibTrans" cxnId="{30B02658-0873-4C7D-9BE9-150967B54DAA}">
      <dgm:prSet/>
      <dgm:spPr/>
      <dgm:t>
        <a:bodyPr/>
        <a:lstStyle/>
        <a:p>
          <a:endParaRPr lang="ru-RU" b="1"/>
        </a:p>
      </dgm:t>
    </dgm:pt>
    <dgm:pt modelId="{E7EDD0B3-68E5-4731-BD21-0088A5C5019D}" type="pres">
      <dgm:prSet presAssocID="{927B17DA-89EF-478A-9CB8-D67B54CCC76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2353BED-B500-4199-8FAB-62D1F75684C5}" type="pres">
      <dgm:prSet presAssocID="{927B17DA-89EF-478A-9CB8-D67B54CCC764}" presName="radial" presStyleCnt="0">
        <dgm:presLayoutVars>
          <dgm:animLvl val="ctr"/>
        </dgm:presLayoutVars>
      </dgm:prSet>
      <dgm:spPr/>
    </dgm:pt>
    <dgm:pt modelId="{2B3353CE-4776-47B5-AC23-57B838EDD0F4}" type="pres">
      <dgm:prSet presAssocID="{4D4E47B3-EE24-4270-9433-761FB710BDB9}" presName="centerShape" presStyleLbl="vennNode1" presStyleIdx="0" presStyleCnt="11" custScaleX="86937" custScaleY="86354" custLinFactNeighborX="4383" custLinFactNeighborY="1738"/>
      <dgm:spPr>
        <a:prstGeom prst="verticalScroll">
          <a:avLst/>
        </a:prstGeom>
      </dgm:spPr>
      <dgm:t>
        <a:bodyPr/>
        <a:lstStyle/>
        <a:p>
          <a:endParaRPr lang="ru-RU"/>
        </a:p>
      </dgm:t>
    </dgm:pt>
    <dgm:pt modelId="{6968670C-A237-4CB6-8FC3-2465CEE06CD7}" type="pres">
      <dgm:prSet presAssocID="{77CCF976-E8FF-444E-8EBB-0DD7D423E1D4}" presName="node" presStyleLbl="vennNode1" presStyleIdx="1" presStyleCnt="11" custScaleX="127359" custScaleY="81523" custRadScaleRad="99035" custRadScaleInc="11497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  <dgm:pt modelId="{0E06A242-1DD9-4BBB-B14C-4E25DEC57AF9}" type="pres">
      <dgm:prSet presAssocID="{F3F93E44-9A39-4DE6-89DE-B7E15F03BA4E}" presName="node" presStyleLbl="vennNode1" presStyleIdx="2" presStyleCnt="11" custScaleX="113330" custScaleY="67563" custRadScaleRad="149324" custRadScaleInc="34586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  <dgm:pt modelId="{933BDBBD-5271-4B03-B03E-69442FAD403A}" type="pres">
      <dgm:prSet presAssocID="{FA3E4923-0280-412D-B9EA-B554571E1261}" presName="node" presStyleLbl="vennNode1" presStyleIdx="3" presStyleCnt="11" custAng="0" custScaleX="104405" custScaleY="71678" custRadScaleRad="127219" custRadScaleInc="-3733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  <dgm:pt modelId="{2102E346-621F-435D-918C-B7820E6FB304}" type="pres">
      <dgm:prSet presAssocID="{5A57585E-64EA-456F-BDD2-51D32B431799}" presName="node" presStyleLbl="vennNode1" presStyleIdx="4" presStyleCnt="11" custScaleX="102461" custScaleY="64356" custRadScaleRad="124357" custRadScaleInc="-29981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  <dgm:pt modelId="{AF5FAE8C-D568-4EBB-973E-872F3776F226}" type="pres">
      <dgm:prSet presAssocID="{8D0030B5-1A54-4195-ACC5-3B159E6A2706}" presName="node" presStyleLbl="vennNode1" presStyleIdx="5" presStyleCnt="11" custScaleX="120615" custScaleY="69260" custRadScaleRad="136289" custRadScaleInc="-65723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  <dgm:pt modelId="{C6556FDE-7EBF-40D9-BEDB-7F7285A9B985}" type="pres">
      <dgm:prSet presAssocID="{91FA1F4C-A8F4-437C-B29F-696AFF2CD4D3}" presName="node" presStyleLbl="vennNode1" presStyleIdx="6" presStyleCnt="11" custScaleX="135586" custScaleY="72766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  <dgm:pt modelId="{2DF4D033-D76F-494D-B026-679311C1CF51}" type="pres">
      <dgm:prSet presAssocID="{5E40B898-1ECD-417D-8E9F-411F5867B11A}" presName="node" presStyleLbl="vennNode1" presStyleIdx="7" presStyleCnt="11" custScaleX="110114" custScaleY="71288" custRadScaleRad="130690" custRadScaleInc="60111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  <dgm:pt modelId="{018FDCF3-ABA3-4BD5-8779-3CABA734A444}" type="pres">
      <dgm:prSet presAssocID="{6C21D891-FFAE-4860-9FF9-6E2603AE7465}" presName="node" presStyleLbl="vennNode1" presStyleIdx="8" presStyleCnt="11" custScaleX="107645" custScaleY="62174" custRadScaleRad="102653" custRadScaleInc="29960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  <dgm:pt modelId="{3E8621E9-9241-4DC4-AE66-D1E8A9099F64}" type="pres">
      <dgm:prSet presAssocID="{41372A83-6CC8-4BAA-89AA-B465D2C7CA2B}" presName="node" presStyleLbl="vennNode1" presStyleIdx="9" presStyleCnt="11" custAng="0" custScaleX="111296" custScaleY="70206" custRadScaleRad="106257" custRadScaleInc="13697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  <dgm:pt modelId="{721A9299-359E-4621-AE8F-122B6A8C1145}" type="pres">
      <dgm:prSet presAssocID="{E95B3264-2997-4853-B579-3404D9A62DAA}" presName="node" presStyleLbl="vennNode1" presStyleIdx="10" presStyleCnt="11" custAng="0" custScaleX="109957" custScaleY="64253" custRadScaleRad="132567" custRadScaleInc="-22789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</dgm:ptLst>
  <dgm:cxnLst>
    <dgm:cxn modelId="{58D0E115-911B-4A30-95F4-6B64B4F4D856}" type="presOf" srcId="{5E40B898-1ECD-417D-8E9F-411F5867B11A}" destId="{2DF4D033-D76F-494D-B026-679311C1CF51}" srcOrd="0" destOrd="0" presId="urn:microsoft.com/office/officeart/2005/8/layout/radial3"/>
    <dgm:cxn modelId="{B1FC406D-5231-4604-B57E-1C1F3EA7DD17}" srcId="{4D4E47B3-EE24-4270-9433-761FB710BDB9}" destId="{91FA1F4C-A8F4-437C-B29F-696AFF2CD4D3}" srcOrd="5" destOrd="0" parTransId="{430C14B7-565D-4FF5-B558-9915635325AC}" sibTransId="{1F651517-C853-4DE8-AC0B-A5979A5C24E9}"/>
    <dgm:cxn modelId="{4E1C5757-478E-432B-8C03-06BEE2C88571}" srcId="{4D4E47B3-EE24-4270-9433-761FB710BDB9}" destId="{77CCF976-E8FF-444E-8EBB-0DD7D423E1D4}" srcOrd="0" destOrd="0" parTransId="{C9AEB902-5550-4258-8F92-E934D6424F9F}" sibTransId="{E1EDC38F-E76A-4BBE-AA77-E551C1659C06}"/>
    <dgm:cxn modelId="{6D3C3A97-628A-404A-944E-19EAE33BBFE6}" type="presOf" srcId="{41372A83-6CC8-4BAA-89AA-B465D2C7CA2B}" destId="{3E8621E9-9241-4DC4-AE66-D1E8A9099F64}" srcOrd="0" destOrd="0" presId="urn:microsoft.com/office/officeart/2005/8/layout/radial3"/>
    <dgm:cxn modelId="{280007D3-9642-4A30-AF97-890422922DE2}" type="presOf" srcId="{8D0030B5-1A54-4195-ACC5-3B159E6A2706}" destId="{AF5FAE8C-D568-4EBB-973E-872F3776F226}" srcOrd="0" destOrd="0" presId="urn:microsoft.com/office/officeart/2005/8/layout/radial3"/>
    <dgm:cxn modelId="{7D2B92B6-9BCC-41AC-AF94-881631CD853B}" srcId="{4D4E47B3-EE24-4270-9433-761FB710BDB9}" destId="{41372A83-6CC8-4BAA-89AA-B465D2C7CA2B}" srcOrd="8" destOrd="0" parTransId="{64504D3A-D0F4-42C2-AE00-FB18117966B0}" sibTransId="{A395DC7D-0327-42F4-8853-2CE890BAAAF5}"/>
    <dgm:cxn modelId="{A26424A1-64D6-47D2-B975-24E16B72EA45}" type="presOf" srcId="{4D4E47B3-EE24-4270-9433-761FB710BDB9}" destId="{2B3353CE-4776-47B5-AC23-57B838EDD0F4}" srcOrd="0" destOrd="0" presId="urn:microsoft.com/office/officeart/2005/8/layout/radial3"/>
    <dgm:cxn modelId="{B85A6476-E7F5-470B-801C-FB4FCB4B13F2}" srcId="{4D4E47B3-EE24-4270-9433-761FB710BDB9}" destId="{5A57585E-64EA-456F-BDD2-51D32B431799}" srcOrd="3" destOrd="0" parTransId="{605238D2-5B3C-473F-BE5A-CDBB4C40AAD2}" sibTransId="{1ECBF3A0-AA8F-461A-BD86-47941389B401}"/>
    <dgm:cxn modelId="{C591973F-72EE-4066-B33C-6E23946D8E44}" type="presOf" srcId="{FA3E4923-0280-412D-B9EA-B554571E1261}" destId="{933BDBBD-5271-4B03-B03E-69442FAD403A}" srcOrd="0" destOrd="0" presId="urn:microsoft.com/office/officeart/2005/8/layout/radial3"/>
    <dgm:cxn modelId="{4DAA57D0-A1AE-43C0-B5D0-B0B0B99E2478}" type="presOf" srcId="{91FA1F4C-A8F4-437C-B29F-696AFF2CD4D3}" destId="{C6556FDE-7EBF-40D9-BEDB-7F7285A9B985}" srcOrd="0" destOrd="0" presId="urn:microsoft.com/office/officeart/2005/8/layout/radial3"/>
    <dgm:cxn modelId="{318DAEC0-2D20-4B92-94F7-288DCEEE0FF7}" type="presOf" srcId="{77CCF976-E8FF-444E-8EBB-0DD7D423E1D4}" destId="{6968670C-A237-4CB6-8FC3-2465CEE06CD7}" srcOrd="0" destOrd="0" presId="urn:microsoft.com/office/officeart/2005/8/layout/radial3"/>
    <dgm:cxn modelId="{53979AAB-0FA8-4C9D-846C-76517293A9F3}" srcId="{4D4E47B3-EE24-4270-9433-761FB710BDB9}" destId="{F3F93E44-9A39-4DE6-89DE-B7E15F03BA4E}" srcOrd="1" destOrd="0" parTransId="{FE765F34-D5D1-4427-BC86-3EFE3B81DAEF}" sibTransId="{10A12F40-F2E1-4C9E-ACDB-6042A1A0F439}"/>
    <dgm:cxn modelId="{C5720CAF-7B3D-4E99-8E61-3BAEC36E6B7F}" type="presOf" srcId="{E95B3264-2997-4853-B579-3404D9A62DAA}" destId="{721A9299-359E-4621-AE8F-122B6A8C1145}" srcOrd="0" destOrd="0" presId="urn:microsoft.com/office/officeart/2005/8/layout/radial3"/>
    <dgm:cxn modelId="{2D94351A-924D-4085-BC6E-6CB2055EADA0}" srcId="{4D4E47B3-EE24-4270-9433-761FB710BDB9}" destId="{6C21D891-FFAE-4860-9FF9-6E2603AE7465}" srcOrd="7" destOrd="0" parTransId="{5A30F4D8-BB0C-4CCE-A825-8A62CB4ECC2C}" sibTransId="{67DDC96A-D180-4E34-8938-48BA93AD92C3}"/>
    <dgm:cxn modelId="{F005AB49-BC28-4123-93A7-22179DC58D91}" type="presOf" srcId="{927B17DA-89EF-478A-9CB8-D67B54CCC764}" destId="{E7EDD0B3-68E5-4731-BD21-0088A5C5019D}" srcOrd="0" destOrd="0" presId="urn:microsoft.com/office/officeart/2005/8/layout/radial3"/>
    <dgm:cxn modelId="{0BC8EE2F-4B49-4D3E-88F8-814D134DD2B8}" srcId="{4D4E47B3-EE24-4270-9433-761FB710BDB9}" destId="{FA3E4923-0280-412D-B9EA-B554571E1261}" srcOrd="2" destOrd="0" parTransId="{93ADE640-6D0A-4A02-8CF3-883CFBA10C58}" sibTransId="{AE0A9528-B70E-4338-B2E5-02E5BF24C02E}"/>
    <dgm:cxn modelId="{BD816B77-2F03-479A-B418-B395F08FB3BE}" srcId="{4D4E47B3-EE24-4270-9433-761FB710BDB9}" destId="{8D0030B5-1A54-4195-ACC5-3B159E6A2706}" srcOrd="4" destOrd="0" parTransId="{93A5A58E-AF5A-4E6E-AFD3-BD9C4E4DBDA9}" sibTransId="{0F6EB342-3DD1-4517-9B10-4E5F5669AD4D}"/>
    <dgm:cxn modelId="{30B02658-0873-4C7D-9BE9-150967B54DAA}" srcId="{4D4E47B3-EE24-4270-9433-761FB710BDB9}" destId="{E95B3264-2997-4853-B579-3404D9A62DAA}" srcOrd="9" destOrd="0" parTransId="{CA46954E-CEBA-4C07-A9E9-A5CB9C0ED135}" sibTransId="{98638402-713B-4622-BB51-36BE86EAB26E}"/>
    <dgm:cxn modelId="{133ABEF8-1FC5-4D24-953D-012EEACEEB8D}" type="presOf" srcId="{5A57585E-64EA-456F-BDD2-51D32B431799}" destId="{2102E346-621F-435D-918C-B7820E6FB304}" srcOrd="0" destOrd="0" presId="urn:microsoft.com/office/officeart/2005/8/layout/radial3"/>
    <dgm:cxn modelId="{B9CCA27A-80E1-443E-8A33-6461B35297B9}" type="presOf" srcId="{F3F93E44-9A39-4DE6-89DE-B7E15F03BA4E}" destId="{0E06A242-1DD9-4BBB-B14C-4E25DEC57AF9}" srcOrd="0" destOrd="0" presId="urn:microsoft.com/office/officeart/2005/8/layout/radial3"/>
    <dgm:cxn modelId="{FA12ABF8-0DC9-4539-9C11-51F922829F78}" srcId="{4D4E47B3-EE24-4270-9433-761FB710BDB9}" destId="{5E40B898-1ECD-417D-8E9F-411F5867B11A}" srcOrd="6" destOrd="0" parTransId="{73361FC0-0177-4FC5-9B19-CD7B03E9CFDE}" sibTransId="{D0570730-26F0-430E-8E85-B0B464F87D1D}"/>
    <dgm:cxn modelId="{7F6D2BC0-3BE9-4A2D-8D1C-783ABF8EE758}" srcId="{927B17DA-89EF-478A-9CB8-D67B54CCC764}" destId="{4D4E47B3-EE24-4270-9433-761FB710BDB9}" srcOrd="0" destOrd="0" parTransId="{FE2C17BD-9121-4C3C-9457-07E69C56723A}" sibTransId="{9B1B6CF3-F835-44ED-92AF-A887D5C694A3}"/>
    <dgm:cxn modelId="{6FB8CBAA-CE38-4363-9823-4A8AD304D2CD}" type="presOf" srcId="{6C21D891-FFAE-4860-9FF9-6E2603AE7465}" destId="{018FDCF3-ABA3-4BD5-8779-3CABA734A444}" srcOrd="0" destOrd="0" presId="urn:microsoft.com/office/officeart/2005/8/layout/radial3"/>
    <dgm:cxn modelId="{16158594-0430-4C90-A3CB-2DBA66DA31B5}" type="presParOf" srcId="{E7EDD0B3-68E5-4731-BD21-0088A5C5019D}" destId="{52353BED-B500-4199-8FAB-62D1F75684C5}" srcOrd="0" destOrd="0" presId="urn:microsoft.com/office/officeart/2005/8/layout/radial3"/>
    <dgm:cxn modelId="{275B82F2-D819-4B9B-92A6-5E22DA799E61}" type="presParOf" srcId="{52353BED-B500-4199-8FAB-62D1F75684C5}" destId="{2B3353CE-4776-47B5-AC23-57B838EDD0F4}" srcOrd="0" destOrd="0" presId="urn:microsoft.com/office/officeart/2005/8/layout/radial3"/>
    <dgm:cxn modelId="{D6EB8050-C4DF-4C53-8B94-790622FFAF69}" type="presParOf" srcId="{52353BED-B500-4199-8FAB-62D1F75684C5}" destId="{6968670C-A237-4CB6-8FC3-2465CEE06CD7}" srcOrd="1" destOrd="0" presId="urn:microsoft.com/office/officeart/2005/8/layout/radial3"/>
    <dgm:cxn modelId="{55550233-40A2-4BC7-A4C4-0AAC0964BE53}" type="presParOf" srcId="{52353BED-B500-4199-8FAB-62D1F75684C5}" destId="{0E06A242-1DD9-4BBB-B14C-4E25DEC57AF9}" srcOrd="2" destOrd="0" presId="urn:microsoft.com/office/officeart/2005/8/layout/radial3"/>
    <dgm:cxn modelId="{6D2D1F12-8234-4C45-9F0E-693FC8677682}" type="presParOf" srcId="{52353BED-B500-4199-8FAB-62D1F75684C5}" destId="{933BDBBD-5271-4B03-B03E-69442FAD403A}" srcOrd="3" destOrd="0" presId="urn:microsoft.com/office/officeart/2005/8/layout/radial3"/>
    <dgm:cxn modelId="{FDC95325-5ADB-4CEB-96FC-CD4755780B9D}" type="presParOf" srcId="{52353BED-B500-4199-8FAB-62D1F75684C5}" destId="{2102E346-621F-435D-918C-B7820E6FB304}" srcOrd="4" destOrd="0" presId="urn:microsoft.com/office/officeart/2005/8/layout/radial3"/>
    <dgm:cxn modelId="{0B712C79-8440-4BC5-8DE3-CDD18B82C9EF}" type="presParOf" srcId="{52353BED-B500-4199-8FAB-62D1F75684C5}" destId="{AF5FAE8C-D568-4EBB-973E-872F3776F226}" srcOrd="5" destOrd="0" presId="urn:microsoft.com/office/officeart/2005/8/layout/radial3"/>
    <dgm:cxn modelId="{7A17A326-CA17-4BC8-A8A4-CFF915018C3E}" type="presParOf" srcId="{52353BED-B500-4199-8FAB-62D1F75684C5}" destId="{C6556FDE-7EBF-40D9-BEDB-7F7285A9B985}" srcOrd="6" destOrd="0" presId="urn:microsoft.com/office/officeart/2005/8/layout/radial3"/>
    <dgm:cxn modelId="{47F94BA8-ABC5-457F-B431-18A83DFFADAC}" type="presParOf" srcId="{52353BED-B500-4199-8FAB-62D1F75684C5}" destId="{2DF4D033-D76F-494D-B026-679311C1CF51}" srcOrd="7" destOrd="0" presId="urn:microsoft.com/office/officeart/2005/8/layout/radial3"/>
    <dgm:cxn modelId="{FA000210-1A35-4F1E-B715-82D901660E8C}" type="presParOf" srcId="{52353BED-B500-4199-8FAB-62D1F75684C5}" destId="{018FDCF3-ABA3-4BD5-8779-3CABA734A444}" srcOrd="8" destOrd="0" presId="urn:microsoft.com/office/officeart/2005/8/layout/radial3"/>
    <dgm:cxn modelId="{6ABE6C5B-7F82-4638-BDBD-C05207024F7F}" type="presParOf" srcId="{52353BED-B500-4199-8FAB-62D1F75684C5}" destId="{3E8621E9-9241-4DC4-AE66-D1E8A9099F64}" srcOrd="9" destOrd="0" presId="urn:microsoft.com/office/officeart/2005/8/layout/radial3"/>
    <dgm:cxn modelId="{E337CBAD-F2B1-4353-96DE-DF036A272F90}" type="presParOf" srcId="{52353BED-B500-4199-8FAB-62D1F75684C5}" destId="{721A9299-359E-4621-AE8F-122B6A8C1145}" srcOrd="1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353CE-4776-47B5-AC23-57B838EDD0F4}">
      <dsp:nvSpPr>
        <dsp:cNvPr id="0" name=""/>
        <dsp:cNvSpPr/>
      </dsp:nvSpPr>
      <dsp:spPr>
        <a:xfrm>
          <a:off x="2071558" y="1327286"/>
          <a:ext cx="2293031" cy="2277654"/>
        </a:xfrm>
        <a:prstGeom prst="verticalScroll">
          <a:avLst/>
        </a:prstGeom>
        <a:solidFill>
          <a:schemeClr val="accent2">
            <a:lumMod val="75000"/>
            <a:alpha val="5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34,0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млн. руб.</a:t>
          </a:r>
          <a:endParaRPr lang="ru-RU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356265" y="1611993"/>
        <a:ext cx="1723617" cy="1850594"/>
      </dsp:txXfrm>
    </dsp:sp>
    <dsp:sp modelId="{6968670C-A237-4CB6-8FC3-2465CEE06CD7}">
      <dsp:nvSpPr>
        <dsp:cNvPr id="0" name=""/>
        <dsp:cNvSpPr/>
      </dsp:nvSpPr>
      <dsp:spPr>
        <a:xfrm>
          <a:off x="2350481" y="172190"/>
          <a:ext cx="1679596" cy="1075116"/>
        </a:xfrm>
        <a:prstGeom prst="horizontalScroll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Проведение операций, лечение (в </a:t>
          </a:r>
          <a:r>
            <a:rPr lang="ru-RU" sz="1000" b="1" kern="1200" dirty="0" err="1" smtClean="0"/>
            <a:t>т.ч</a:t>
          </a:r>
          <a:r>
            <a:rPr lang="ru-RU" sz="1000" b="1" kern="1200" dirty="0" smtClean="0"/>
            <a:t>. медикаменты, </a:t>
          </a:r>
          <a:r>
            <a:rPr lang="ru-RU" sz="1000" b="1" kern="1200" dirty="0" err="1" smtClean="0"/>
            <a:t>импланты</a:t>
          </a:r>
          <a:r>
            <a:rPr lang="ru-RU" sz="1000" b="1" kern="1200" dirty="0" smtClean="0"/>
            <a:t>, </a:t>
          </a:r>
          <a:r>
            <a:rPr lang="ru-RU" sz="1000" b="1" kern="1200" dirty="0" err="1" smtClean="0"/>
            <a:t>медприспособления</a:t>
          </a:r>
          <a:r>
            <a:rPr lang="ru-RU" sz="1000" b="1" kern="1200" dirty="0" smtClean="0"/>
            <a:t>)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4,9</a:t>
          </a:r>
          <a:endParaRPr lang="ru-RU" sz="1200" b="1" kern="1200" dirty="0"/>
        </a:p>
      </dsp:txBody>
      <dsp:txXfrm>
        <a:off x="2484871" y="306580"/>
        <a:ext cx="1478011" cy="806337"/>
      </dsp:txXfrm>
    </dsp:sp>
    <dsp:sp modelId="{0E06A242-1DD9-4BBB-B14C-4E25DEC57AF9}">
      <dsp:nvSpPr>
        <dsp:cNvPr id="0" name=""/>
        <dsp:cNvSpPr/>
      </dsp:nvSpPr>
      <dsp:spPr>
        <a:xfrm>
          <a:off x="4239747" y="259706"/>
          <a:ext cx="1494583" cy="891013"/>
        </a:xfrm>
        <a:prstGeom prst="horizontalScroll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Стоматологические услуги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2,7</a:t>
          </a:r>
          <a:endParaRPr lang="ru-RU" sz="1200" b="1" kern="1200" dirty="0"/>
        </a:p>
      </dsp:txBody>
      <dsp:txXfrm>
        <a:off x="4351124" y="371083"/>
        <a:ext cx="1327518" cy="668259"/>
      </dsp:txXfrm>
    </dsp:sp>
    <dsp:sp modelId="{933BDBBD-5271-4B03-B03E-69442FAD403A}">
      <dsp:nvSpPr>
        <dsp:cNvPr id="0" name=""/>
        <dsp:cNvSpPr/>
      </dsp:nvSpPr>
      <dsp:spPr>
        <a:xfrm>
          <a:off x="4440905" y="1209945"/>
          <a:ext cx="1376881" cy="945281"/>
        </a:xfrm>
        <a:prstGeom prst="horizontalScroll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Путевки в санатории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8,5</a:t>
          </a:r>
          <a:endParaRPr lang="ru-RU" sz="1200" b="1" kern="1200" dirty="0"/>
        </a:p>
      </dsp:txBody>
      <dsp:txXfrm>
        <a:off x="4559065" y="1328105"/>
        <a:ext cx="1199641" cy="708961"/>
      </dsp:txXfrm>
    </dsp:sp>
    <dsp:sp modelId="{2102E346-621F-435D-918C-B7820E6FB304}">
      <dsp:nvSpPr>
        <dsp:cNvPr id="0" name=""/>
        <dsp:cNvSpPr/>
      </dsp:nvSpPr>
      <dsp:spPr>
        <a:xfrm>
          <a:off x="4511048" y="2250017"/>
          <a:ext cx="1351244" cy="848719"/>
        </a:xfrm>
        <a:prstGeom prst="horizontalScroll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Приобретение слуховых аппаратов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0,06</a:t>
          </a:r>
          <a:endParaRPr lang="ru-RU" sz="1200" b="1" kern="1200" dirty="0"/>
        </a:p>
      </dsp:txBody>
      <dsp:txXfrm>
        <a:off x="4617138" y="2356107"/>
        <a:ext cx="1192109" cy="636539"/>
      </dsp:txXfrm>
    </dsp:sp>
    <dsp:sp modelId="{AF5FAE8C-D568-4EBB-973E-872F3776F226}">
      <dsp:nvSpPr>
        <dsp:cNvPr id="0" name=""/>
        <dsp:cNvSpPr/>
      </dsp:nvSpPr>
      <dsp:spPr>
        <a:xfrm>
          <a:off x="4292560" y="3132208"/>
          <a:ext cx="1590657" cy="913393"/>
        </a:xfrm>
        <a:prstGeom prst="horizontalScroll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b="1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Обследование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0,5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b="1" kern="1200" dirty="0"/>
        </a:p>
      </dsp:txBody>
      <dsp:txXfrm>
        <a:off x="4406734" y="3246382"/>
        <a:ext cx="1419396" cy="685045"/>
      </dsp:txXfrm>
    </dsp:sp>
    <dsp:sp modelId="{C6556FDE-7EBF-40D9-BEDB-7F7285A9B985}">
      <dsp:nvSpPr>
        <dsp:cNvPr id="0" name=""/>
        <dsp:cNvSpPr/>
      </dsp:nvSpPr>
      <dsp:spPr>
        <a:xfrm>
          <a:off x="2173456" y="3644262"/>
          <a:ext cx="1788093" cy="959630"/>
        </a:xfrm>
        <a:prstGeom prst="horizontalScroll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КЦСОН*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0,8</a:t>
          </a:r>
          <a:endParaRPr lang="ru-RU" sz="1200" b="1" kern="1200" dirty="0"/>
        </a:p>
      </dsp:txBody>
      <dsp:txXfrm>
        <a:off x="2293410" y="3764216"/>
        <a:ext cx="1608162" cy="719722"/>
      </dsp:txXfrm>
    </dsp:sp>
    <dsp:sp modelId="{2DF4D033-D76F-494D-B026-679311C1CF51}">
      <dsp:nvSpPr>
        <dsp:cNvPr id="0" name=""/>
        <dsp:cNvSpPr/>
      </dsp:nvSpPr>
      <dsp:spPr>
        <a:xfrm>
          <a:off x="445212" y="3137852"/>
          <a:ext cx="1452171" cy="940138"/>
        </a:xfrm>
        <a:prstGeom prst="horizontalScroll">
          <a:avLst/>
        </a:prstGeom>
        <a:solidFill>
          <a:schemeClr val="accent2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Выплаты на день пожилых людей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2,9</a:t>
          </a:r>
          <a:endParaRPr lang="ru-RU" sz="1200" b="1" kern="1200" dirty="0"/>
        </a:p>
      </dsp:txBody>
      <dsp:txXfrm>
        <a:off x="562729" y="3255369"/>
        <a:ext cx="1275895" cy="705104"/>
      </dsp:txXfrm>
    </dsp:sp>
    <dsp:sp modelId="{018FDCF3-ABA3-4BD5-8779-3CABA734A444}">
      <dsp:nvSpPr>
        <dsp:cNvPr id="0" name=""/>
        <dsp:cNvSpPr/>
      </dsp:nvSpPr>
      <dsp:spPr>
        <a:xfrm>
          <a:off x="608417" y="2217867"/>
          <a:ext cx="1419610" cy="819944"/>
        </a:xfrm>
        <a:prstGeom prst="horizontalScroll">
          <a:avLst/>
        </a:prstGeom>
        <a:solidFill>
          <a:srgbClr val="8631F7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Проведение мероприятий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10,8</a:t>
          </a:r>
          <a:endParaRPr lang="ru-RU" sz="1200" b="1" kern="1200" dirty="0"/>
        </a:p>
      </dsp:txBody>
      <dsp:txXfrm>
        <a:off x="710910" y="2320360"/>
        <a:ext cx="1265871" cy="614958"/>
      </dsp:txXfrm>
    </dsp:sp>
    <dsp:sp modelId="{3E8621E9-9241-4DC4-AE66-D1E8A9099F64}">
      <dsp:nvSpPr>
        <dsp:cNvPr id="0" name=""/>
        <dsp:cNvSpPr/>
      </dsp:nvSpPr>
      <dsp:spPr>
        <a:xfrm>
          <a:off x="652710" y="1232357"/>
          <a:ext cx="1467759" cy="925869"/>
        </a:xfrm>
        <a:prstGeom prst="horizontalScroll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Пожар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0,4</a:t>
          </a:r>
          <a:endParaRPr lang="ru-RU" sz="1200" b="1" kern="1200" dirty="0"/>
        </a:p>
      </dsp:txBody>
      <dsp:txXfrm>
        <a:off x="768444" y="1348091"/>
        <a:ext cx="1294158" cy="694401"/>
      </dsp:txXfrm>
    </dsp:sp>
    <dsp:sp modelId="{721A9299-359E-4621-AE8F-122B6A8C1145}">
      <dsp:nvSpPr>
        <dsp:cNvPr id="0" name=""/>
        <dsp:cNvSpPr/>
      </dsp:nvSpPr>
      <dsp:spPr>
        <a:xfrm>
          <a:off x="754848" y="350387"/>
          <a:ext cx="1450101" cy="847361"/>
        </a:xfrm>
        <a:prstGeom prst="horizontalScroll">
          <a:avLst/>
        </a:prstGeom>
        <a:solidFill>
          <a:srgbClr val="FEC8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kern="1200" dirty="0" smtClean="0"/>
            <a:t>Помощь детям сотрудников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2,4</a:t>
          </a:r>
          <a:endParaRPr lang="ru-RU" sz="1200" b="1" kern="1200" dirty="0"/>
        </a:p>
      </dsp:txBody>
      <dsp:txXfrm>
        <a:off x="860768" y="456307"/>
        <a:ext cx="1291221" cy="635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0.59086</cdr:x>
      <cdr:y>0</cdr:y>
    </cdr:from>
    <cdr:to>
      <cdr:x>0.65492</cdr:x>
      <cdr:y>0.08031</cdr:y>
    </cdr:to>
    <cdr:sp macro="" textlink="">
      <cdr:nvSpPr>
        <cdr:cNvPr id="2" name="TextBox 32"/>
        <cdr:cNvSpPr txBox="1"/>
      </cdr:nvSpPr>
      <cdr:spPr>
        <a:xfrm xmlns:a="http://schemas.openxmlformats.org/drawingml/2006/main">
          <a:off x="4068987" y="0"/>
          <a:ext cx="44114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100" i="1" dirty="0"/>
            <a:t>ш</a:t>
          </a:r>
          <a:r>
            <a:rPr lang="ru-RU" sz="1100" i="1" dirty="0" smtClean="0"/>
            <a:t>т.</a:t>
          </a:r>
          <a:endParaRPr lang="ru-RU" sz="1100" i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0.70644</cdr:x>
      <cdr:y>0.03558</cdr:y>
    </cdr:from>
    <cdr:to>
      <cdr:x>0.73504</cdr:x>
      <cdr:y>0.11589</cdr:y>
    </cdr:to>
    <cdr:sp macro="" textlink="">
      <cdr:nvSpPr>
        <cdr:cNvPr id="2" name="TextBox 32"/>
        <cdr:cNvSpPr txBox="1"/>
      </cdr:nvSpPr>
      <cdr:spPr>
        <a:xfrm xmlns:a="http://schemas.openxmlformats.org/drawingml/2006/main">
          <a:off x="4562202" y="115904"/>
          <a:ext cx="184731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ru-RU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 sz="1100" i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419A4-4E39-48B0-A650-848A280E05A1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4EE65-2BAD-46EE-AE1A-3640D194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8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3B9A2-E7FC-4414-A493-D2FA31A5E946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22C5-9A87-4525-899E-3A3FCC41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8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75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2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34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8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14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9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0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2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7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7" r="2916"/>
          <a:stretch/>
        </p:blipFill>
        <p:spPr>
          <a:xfrm>
            <a:off x="0" y="0"/>
            <a:ext cx="9652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6497100"/>
            <a:ext cx="10548000" cy="1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25423" y="6332537"/>
            <a:ext cx="664029" cy="365125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BC7FCAA-181C-4B9F-B27E-A73C441322D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" y="252663"/>
            <a:ext cx="57083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2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3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9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53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82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9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1.jp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JP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22" y="0"/>
            <a:ext cx="12192000" cy="6858000"/>
          </a:xfrm>
          <a:prstGeom prst="rect">
            <a:avLst/>
          </a:prstGeom>
        </p:spPr>
      </p:pic>
      <p:sp>
        <p:nvSpPr>
          <p:cNvPr id="5" name="Заголовок 12"/>
          <p:cNvSpPr txBox="1">
            <a:spLocks/>
          </p:cNvSpPr>
          <p:nvPr/>
        </p:nvSpPr>
        <p:spPr>
          <a:xfrm>
            <a:off x="275573" y="2363451"/>
            <a:ext cx="11508461" cy="2131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ОТЧЕТ О ДЕЯТЕЛЬНОСТИ </a:t>
            </a:r>
          </a:p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Благотворительного фонда «Надежда и опора» </a:t>
            </a:r>
          </a:p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за 2019 год</a:t>
            </a:r>
            <a:endParaRPr lang="ru-RU" sz="3600" b="1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9" name="Текст 15"/>
          <p:cNvSpPr txBox="1">
            <a:spLocks/>
          </p:cNvSpPr>
          <p:nvPr/>
        </p:nvSpPr>
        <p:spPr>
          <a:xfrm>
            <a:off x="275573" y="4002257"/>
            <a:ext cx="4638932" cy="394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solidFill>
                  <a:schemeClr val="accent2"/>
                </a:solidFill>
              </a:rPr>
              <a:t> </a:t>
            </a:r>
            <a:endParaRPr lang="ru-RU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0903" y="18234"/>
            <a:ext cx="105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БЛАГОТВОРИТЕЛЬНЫЙ ФОНД «НАДЕЖДА И ОПОРА» - 2019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02871" y="524011"/>
            <a:ext cx="10548000" cy="1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21476" y="1928553"/>
            <a:ext cx="7012661" cy="190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- 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социальная поддержка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и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защита сотрудников и бывших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сотрудников ОАО «Сетевая компания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» (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пенсионеров, ветеранов труда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endParaRPr lang="ru-RU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содействие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укреплению мира, дружбы и согласия между народами, предотвращению социальных, национальных, религиозных конфликтов;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содействие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укреплению престижа и роли семьи в обществе;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содействие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защите материнства, детства и отцовства;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содействие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деятельности в сфере образования, науки, культуры, искусства, просвещения, духовному развитию личности;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- 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содействие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деятельности в сфере профилактики и охраны здоровья граждан, а также пропаганды здорового образа жизни, улучшения морально-психологического состояния граждан;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- с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одействие деятельности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в сфере физической культуры и массового спорта;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охрана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и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должное содержание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зданий, объектов и территорий, имеющих историческое, культовое, культурное или природоохранное значение;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-  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</a:rPr>
              <a:t>осуществление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иной деятельности, направленной на достижение уставных целей Фонда</a:t>
            </a:r>
            <a:r>
              <a:rPr lang="ru-RU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4642357" y="-2781127"/>
            <a:ext cx="352294" cy="7231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ЦЕЛИ ФОНДА: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02871" y="4752474"/>
            <a:ext cx="10762604" cy="803958"/>
          </a:xfrm>
          <a:prstGeom prst="rect">
            <a:avLst/>
          </a:prstGeom>
          <a:solidFill>
            <a:srgbClr val="C4E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900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 </a:t>
            </a: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2019 </a:t>
            </a:r>
            <a:r>
              <a:rPr lang="ru-RU" sz="1900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год </a:t>
            </a: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Благотворительным фондом </a:t>
            </a:r>
            <a:r>
              <a:rPr lang="ru-RU" sz="1900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«Надежда и опора» оказана благотворительная помощь на </a:t>
            </a:r>
            <a:r>
              <a:rPr lang="ru-RU" sz="1900" b="1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34 млн. </a:t>
            </a:r>
            <a:r>
              <a:rPr lang="ru-RU" sz="1900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рублей</a:t>
            </a:r>
            <a:endParaRPr lang="ru-RU" sz="1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02871" y="5618544"/>
            <a:ext cx="10762604" cy="817196"/>
          </a:xfrm>
          <a:prstGeom prst="rect">
            <a:avLst/>
          </a:prstGeom>
          <a:solidFill>
            <a:srgbClr val="C4E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dirty="0" smtClean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r>
              <a:rPr lang="ru-RU" altLang="ru-RU" sz="1900" b="1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ru-RU" altLang="ru-RU" sz="1900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2015 по </a:t>
            </a:r>
            <a:r>
              <a:rPr lang="ru-RU" altLang="ru-RU" sz="1900" b="1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2019 гг. рассмотрено 1547 обращений, </a:t>
            </a:r>
            <a:r>
              <a:rPr lang="ru-RU" altLang="ru-RU" sz="1900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оказано благотворительной </a:t>
            </a:r>
            <a:r>
              <a:rPr lang="ru-RU" altLang="ru-RU" sz="1900" b="1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помощи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r>
              <a:rPr lang="ru-RU" altLang="ru-RU" sz="1900" b="1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900" b="1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altLang="ru-RU" sz="1900" b="1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71,2 млн. рублей</a:t>
            </a:r>
            <a:endParaRPr lang="ru-RU" altLang="ru-RU" sz="19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sz="1850" dirty="0">
              <a:solidFill>
                <a:prstClr val="black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80" y="720471"/>
            <a:ext cx="3345295" cy="37100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9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3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3500" y="267726"/>
            <a:ext cx="105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СРЕДСТВ БЛАГОТВОРИТЕЛЬНОГО ФОНДА                  «НАДЕЖДА И ОПОРА» ЗА 2019 г.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1169261"/>
            <a:ext cx="10548000" cy="18000"/>
          </a:xfrm>
          <a:prstGeom prst="rect">
            <a:avLst/>
          </a:prstGeom>
        </p:spPr>
      </p:pic>
      <p:sp>
        <p:nvSpPr>
          <p:cNvPr id="9" name="Сердце 8"/>
          <p:cNvSpPr/>
          <p:nvPr/>
        </p:nvSpPr>
        <p:spPr>
          <a:xfrm>
            <a:off x="4392583" y="1257799"/>
            <a:ext cx="4512779" cy="4036096"/>
          </a:xfrm>
          <a:prstGeom prst="hear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НАДЕЖДА И ОПОРА</a:t>
            </a:r>
          </a:p>
          <a:p>
            <a:pPr algn="ctr"/>
            <a:r>
              <a:rPr lang="ru-RU" b="1" i="1" dirty="0" smtClean="0">
                <a:solidFill>
                  <a:schemeClr val="accent1">
                    <a:lumMod val="50000"/>
                  </a:schemeClr>
                </a:solidFill>
              </a:rPr>
              <a:t>Благотворительный фонд</a:t>
            </a:r>
          </a:p>
          <a:p>
            <a:pPr algn="ctr"/>
            <a:r>
              <a:rPr lang="ru-RU" sz="2000" dirty="0" smtClean="0">
                <a:solidFill>
                  <a:schemeClr val="accent2">
                    <a:lumMod val="50000"/>
                  </a:schemeClr>
                </a:solidFill>
              </a:rPr>
              <a:t>Поступило средств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31 млн. руб.:</a:t>
            </a:r>
          </a:p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ДБВ: 9,67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млн. руб</a:t>
            </a:r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Целевой взнос: </a:t>
            </a:r>
          </a:p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21,3</a:t>
            </a:r>
          </a:p>
          <a:p>
            <a:pPr algn="ctr"/>
            <a:r>
              <a:rPr lang="ru-RU" sz="2400" dirty="0" smtClean="0">
                <a:solidFill>
                  <a:schemeClr val="accent2">
                    <a:lumMod val="50000"/>
                  </a:schemeClr>
                </a:solidFill>
              </a:rPr>
              <a:t>млн. руб.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872862" y="1973180"/>
            <a:ext cx="2519719" cy="250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Направлена помощь сотрудникам:</a:t>
            </a:r>
          </a:p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4,3 </a:t>
            </a:r>
          </a:p>
          <a:p>
            <a:pPr algn="ctr"/>
            <a:r>
              <a:rPr lang="ru-RU" sz="2000" b="1" smtClean="0">
                <a:solidFill>
                  <a:schemeClr val="accent1">
                    <a:lumMod val="50000"/>
                  </a:schemeClr>
                </a:solidFill>
              </a:rPr>
              <a:t>(13 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%) </a:t>
            </a:r>
          </a:p>
          <a:p>
            <a:pPr algn="ctr"/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млн. руб.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Блок-схема: узел 10"/>
          <p:cNvSpPr/>
          <p:nvPr/>
        </p:nvSpPr>
        <p:spPr>
          <a:xfrm>
            <a:off x="8905362" y="1973179"/>
            <a:ext cx="2519722" cy="2502567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Направлена помощь ветеранам:</a:t>
            </a:r>
          </a:p>
          <a:p>
            <a:pPr algn="ctr"/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29,7</a:t>
            </a:r>
          </a:p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 (87 %)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млн. руб. 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4690611" y="3326305"/>
            <a:ext cx="472619" cy="7458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6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8134714" y="3273328"/>
            <a:ext cx="472619" cy="74588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6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Блок-схема: магнитный диск 2"/>
          <p:cNvSpPr/>
          <p:nvPr/>
        </p:nvSpPr>
        <p:spPr>
          <a:xfrm>
            <a:off x="5257800" y="5364433"/>
            <a:ext cx="2876914" cy="1072462"/>
          </a:xfrm>
          <a:prstGeom prst="flowChartMagneticDisk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Остаток на начало года:</a:t>
            </a:r>
          </a:p>
          <a:p>
            <a:pPr algn="ctr"/>
            <a:r>
              <a:rPr lang="ru-RU" sz="2000" b="1" dirty="0" smtClean="0">
                <a:solidFill>
                  <a:schemeClr val="accent1">
                    <a:lumMod val="50000"/>
                  </a:schemeClr>
                </a:solidFill>
              </a:rPr>
              <a:t>4,6 млн. руб.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282178" y="1448041"/>
            <a:ext cx="4964445" cy="4962433"/>
            <a:chOff x="1343371" y="1399342"/>
            <a:chExt cx="4837615" cy="4962433"/>
          </a:xfrm>
        </p:grpSpPr>
        <p:sp>
          <p:nvSpPr>
            <p:cNvPr id="30" name="Полилиния 29"/>
            <p:cNvSpPr/>
            <p:nvPr/>
          </p:nvSpPr>
          <p:spPr>
            <a:xfrm>
              <a:off x="2004932" y="1573397"/>
              <a:ext cx="1266373" cy="1208833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ln>
              <a:solidFill>
                <a:srgbClr val="FFE198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Помощь детям сотрудникам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2,9</a:t>
              </a:r>
              <a:endParaRPr lang="ru-RU" sz="1200" b="1" kern="1200" dirty="0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2601602" y="2647330"/>
              <a:ext cx="2363677" cy="2366785"/>
            </a:xfrm>
            <a:custGeom>
              <a:avLst/>
              <a:gdLst>
                <a:gd name="connsiteX0" fmla="*/ 0 w 2201244"/>
                <a:gd name="connsiteY0" fmla="*/ 1100622 h 2201244"/>
                <a:gd name="connsiteX1" fmla="*/ 1100622 w 2201244"/>
                <a:gd name="connsiteY1" fmla="*/ 0 h 2201244"/>
                <a:gd name="connsiteX2" fmla="*/ 2201244 w 2201244"/>
                <a:gd name="connsiteY2" fmla="*/ 1100622 h 2201244"/>
                <a:gd name="connsiteX3" fmla="*/ 1100622 w 2201244"/>
                <a:gd name="connsiteY3" fmla="*/ 2201244 h 2201244"/>
                <a:gd name="connsiteX4" fmla="*/ 0 w 2201244"/>
                <a:gd name="connsiteY4" fmla="*/ 1100622 h 220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1244" h="2201244">
                  <a:moveTo>
                    <a:pt x="0" y="1100622"/>
                  </a:moveTo>
                  <a:cubicBezTo>
                    <a:pt x="0" y="492765"/>
                    <a:pt x="492765" y="0"/>
                    <a:pt x="1100622" y="0"/>
                  </a:cubicBezTo>
                  <a:cubicBezTo>
                    <a:pt x="1708479" y="0"/>
                    <a:pt x="2201244" y="492765"/>
                    <a:pt x="2201244" y="1100622"/>
                  </a:cubicBezTo>
                  <a:cubicBezTo>
                    <a:pt x="2201244" y="1708479"/>
                    <a:pt x="1708479" y="2201244"/>
                    <a:pt x="1100622" y="2201244"/>
                  </a:cubicBezTo>
                  <a:cubicBezTo>
                    <a:pt x="492765" y="2201244"/>
                    <a:pt x="0" y="1708479"/>
                    <a:pt x="0" y="1100622"/>
                  </a:cubicBez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45225" tIns="345225" rIns="345225" bIns="34522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b="1" kern="1200" dirty="0" smtClean="0"/>
                <a:t>71,2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800" b="1" kern="1200" dirty="0" smtClean="0"/>
                <a:t> </a:t>
              </a:r>
              <a:r>
                <a:rPr lang="ru-RU" b="1" dirty="0" smtClean="0"/>
                <a:t>млн</a:t>
              </a:r>
              <a:r>
                <a:rPr lang="ru-RU" sz="1800" b="1" kern="1200" dirty="0" smtClean="0"/>
                <a:t>. руб.</a:t>
              </a:r>
              <a:endParaRPr lang="ru-RU" sz="1800" b="1" kern="1200" dirty="0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3377139" y="1399342"/>
              <a:ext cx="1300974" cy="1199083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ln>
              <a:solidFill>
                <a:srgbClr val="B9DE4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Проведение операций, лечение (в </a:t>
              </a:r>
              <a:r>
                <a:rPr lang="ru-RU" sz="1000" b="1" kern="1200" dirty="0" err="1" smtClean="0"/>
                <a:t>т.ч</a:t>
              </a:r>
              <a:r>
                <a:rPr lang="ru-RU" sz="1000" b="1" kern="1200" dirty="0" smtClean="0"/>
                <a:t>. медикаменты, </a:t>
              </a:r>
              <a:r>
                <a:rPr lang="ru-RU" sz="1000" b="1" kern="1200" dirty="0" err="1" smtClean="0"/>
                <a:t>медприспособления</a:t>
              </a:r>
              <a:r>
                <a:rPr lang="ru-RU" sz="1000" b="1" kern="1200" dirty="0" smtClean="0"/>
                <a:t>)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dirty="0" smtClean="0"/>
                <a:t>10,4</a:t>
              </a:r>
              <a:endParaRPr lang="ru-RU" sz="1200" b="1" kern="1200" dirty="0"/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4712420" y="1735803"/>
              <a:ext cx="1172528" cy="1115510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Стоматологические услуги 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8,7</a:t>
              </a:r>
              <a:endParaRPr lang="ru-RU" sz="1200" b="1" kern="1200" dirty="0"/>
            </a:p>
          </p:txBody>
        </p:sp>
        <p:sp>
          <p:nvSpPr>
            <p:cNvPr id="21" name="Полилиния 20"/>
            <p:cNvSpPr/>
            <p:nvPr/>
          </p:nvSpPr>
          <p:spPr>
            <a:xfrm>
              <a:off x="5083720" y="2872724"/>
              <a:ext cx="1097266" cy="1129898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50000"/>
              </a:schemeClr>
            </a:solidFill>
            <a:ln>
              <a:solidFill>
                <a:srgbClr val="FEC894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Путевки в санатории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14,8</a:t>
              </a:r>
              <a:endParaRPr lang="ru-RU" sz="1200" b="1" kern="1200" dirty="0"/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4395359" y="5069813"/>
              <a:ext cx="1228379" cy="1207393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ln>
              <a:solidFill>
                <a:srgbClr val="C4E8F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Приобретение слухового аппарата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 </a:t>
              </a:r>
              <a:r>
                <a:rPr lang="ru-RU" sz="1200" b="1" dirty="0" smtClean="0"/>
                <a:t>0,3</a:t>
              </a:r>
              <a:endParaRPr lang="ru-RU" sz="1200" b="1" kern="1200" dirty="0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1740403" y="5040746"/>
              <a:ext cx="1221468" cy="1181341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B9DE4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КЦСОН*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2,8</a:t>
              </a:r>
              <a:endParaRPr lang="ru-RU" sz="1200" b="1" kern="1200" dirty="0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1343371" y="2584566"/>
              <a:ext cx="1148408" cy="1161987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solidFill>
              <a:srgbClr val="F8A8A7"/>
            </a:solidFill>
            <a:ln>
              <a:solidFill>
                <a:srgbClr val="F8A8A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3882" tIns="173882" rIns="173882" bIns="173882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Пожар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 1,0</a:t>
              </a:r>
              <a:endParaRPr lang="ru-RU" sz="1200" b="1" kern="1200" dirty="0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1343371" y="3832339"/>
              <a:ext cx="1192501" cy="1229597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solidFill>
              <a:srgbClr val="8631F7">
                <a:alpha val="50000"/>
              </a:srgbClr>
            </a:solidFill>
            <a:ln>
              <a:solidFill>
                <a:srgbClr val="CC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1342" tIns="171342" rIns="171342" bIns="17134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Проведение мероприятий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26,0</a:t>
              </a:r>
              <a:endParaRPr lang="ru-RU" sz="1200" b="1" kern="1200" dirty="0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3066773" y="5146505"/>
              <a:ext cx="1223684" cy="1215270"/>
            </a:xfrm>
            <a:custGeom>
              <a:avLst/>
              <a:gdLst>
                <a:gd name="connsiteX0" fmla="*/ 0 w 1100622"/>
                <a:gd name="connsiteY0" fmla="*/ 550311 h 1100622"/>
                <a:gd name="connsiteX1" fmla="*/ 550311 w 1100622"/>
                <a:gd name="connsiteY1" fmla="*/ 0 h 1100622"/>
                <a:gd name="connsiteX2" fmla="*/ 1100622 w 1100622"/>
                <a:gd name="connsiteY2" fmla="*/ 550311 h 1100622"/>
                <a:gd name="connsiteX3" fmla="*/ 550311 w 1100622"/>
                <a:gd name="connsiteY3" fmla="*/ 1100622 h 1100622"/>
                <a:gd name="connsiteX4" fmla="*/ 0 w 1100622"/>
                <a:gd name="connsiteY4" fmla="*/ 550311 h 110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622" h="1100622">
                  <a:moveTo>
                    <a:pt x="0" y="550311"/>
                  </a:moveTo>
                  <a:cubicBezTo>
                    <a:pt x="0" y="246383"/>
                    <a:pt x="246383" y="0"/>
                    <a:pt x="550311" y="0"/>
                  </a:cubicBezTo>
                  <a:cubicBezTo>
                    <a:pt x="854239" y="0"/>
                    <a:pt x="1100622" y="246383"/>
                    <a:pt x="1100622" y="550311"/>
                  </a:cubicBezTo>
                  <a:cubicBezTo>
                    <a:pt x="1100622" y="854239"/>
                    <a:pt x="854239" y="1100622"/>
                    <a:pt x="550311" y="1100622"/>
                  </a:cubicBezTo>
                  <a:cubicBezTo>
                    <a:pt x="246383" y="1100622"/>
                    <a:pt x="0" y="854239"/>
                    <a:pt x="0" y="550311"/>
                  </a:cubicBezTo>
                  <a:close/>
                </a:path>
              </a:pathLst>
            </a:custGeom>
            <a:solidFill>
              <a:srgbClr val="00B050">
                <a:alpha val="5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71342" tIns="171342" rIns="171342" bIns="17134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00" b="1" kern="1200" dirty="0" smtClean="0"/>
                <a:t>Обследование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dirty="0" smtClean="0"/>
                <a:t>1,5</a:t>
              </a:r>
              <a:endParaRPr lang="ru-RU" sz="1200" b="1" kern="1200" dirty="0"/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4</a:t>
            </a:fld>
            <a:endParaRPr lang="ru-RU"/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82178" y="958645"/>
            <a:ext cx="10548000" cy="180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29346" y="103887"/>
            <a:ext cx="1059932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ctr" eaLnBrk="1" fontAlgn="auto" hangingPunct="1">
              <a:spcBef>
                <a:spcPts val="0"/>
              </a:spcBef>
              <a:spcAft>
                <a:spcPts val="0"/>
              </a:spcAft>
              <a:tabLst/>
            </a:pPr>
            <a:r>
              <a:rPr lang="ru-RU" sz="2400" b="1" dirty="0" smtClean="0">
                <a:solidFill>
                  <a:srgbClr val="0070C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БЛАГОТВОРИТЕЛЬНАЯ ПОМОЩЬ ФОНДА «НАДЕЖДА И ОПОРА»                                         ЗА 2015-2019 гг. и  2019 г.</a:t>
            </a:r>
            <a:endParaRPr lang="ru-RU" sz="2400" b="1" dirty="0" smtClean="0">
              <a:solidFill>
                <a:srgbClr val="0070C0"/>
              </a:solidFill>
              <a:latin typeface="Calibri" panose="020F0502020204030204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  <a:tab pos="741363" algn="ctr"/>
              </a:tabLst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5" name="Схема 14"/>
          <p:cNvGraphicFramePr/>
          <p:nvPr>
            <p:extLst>
              <p:ext uri="{D42A27DB-BD31-4B8C-83A1-F6EECF244321}">
                <p14:modId xmlns:p14="http://schemas.microsoft.com/office/powerpoint/2010/main" val="1866731599"/>
              </p:ext>
            </p:extLst>
          </p:nvPr>
        </p:nvGraphicFramePr>
        <p:xfrm>
          <a:off x="5942824" y="1568197"/>
          <a:ext cx="6089568" cy="4755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17278" y="1025957"/>
            <a:ext cx="2016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2015 - 2019 гг.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44800" y="1046223"/>
            <a:ext cx="105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2019 г.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50210" y="976645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i="1" dirty="0" err="1" smtClean="0"/>
              <a:t>млн.руб</a:t>
            </a:r>
            <a:r>
              <a:rPr lang="ru-RU" sz="1100" i="1" dirty="0" smtClean="0"/>
              <a:t>.</a:t>
            </a:r>
            <a:endParaRPr lang="ru-RU" sz="11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82178" y="6515099"/>
            <a:ext cx="438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prstClr val="black"/>
                </a:solidFill>
              </a:rPr>
              <a:t>*Комплексные </a:t>
            </a:r>
            <a:r>
              <a:rPr lang="ru-RU" sz="1200" dirty="0">
                <a:solidFill>
                  <a:prstClr val="black"/>
                </a:solidFill>
              </a:rPr>
              <a:t>центры соц. обслуживания по линии соцзащиты</a:t>
            </a:r>
            <a:endParaRPr lang="ru-RU" sz="1400" dirty="0"/>
          </a:p>
        </p:txBody>
      </p:sp>
      <p:sp>
        <p:nvSpPr>
          <p:cNvPr id="2" name="Овал 1"/>
          <p:cNvSpPr/>
          <p:nvPr/>
        </p:nvSpPr>
        <p:spPr>
          <a:xfrm>
            <a:off x="5120590" y="4145918"/>
            <a:ext cx="1116929" cy="105591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000" b="1" dirty="0">
                <a:solidFill>
                  <a:schemeClr val="tx1"/>
                </a:solidFill>
              </a:rPr>
              <a:t>Выплаты на день пожилых людей</a:t>
            </a:r>
          </a:p>
          <a:p>
            <a:pPr lvl="0" algn="ctr"/>
            <a:r>
              <a:rPr lang="ru-RU" sz="1200" b="1" dirty="0">
                <a:solidFill>
                  <a:schemeClr val="tx1"/>
                </a:solidFill>
              </a:rPr>
              <a:t>2,9</a:t>
            </a:r>
          </a:p>
        </p:txBody>
      </p:sp>
    </p:spTree>
    <p:extLst>
      <p:ext uri="{BB962C8B-B14F-4D97-AF65-F5344CB8AC3E}">
        <p14:creationId xmlns:p14="http://schemas.microsoft.com/office/powerpoint/2010/main" val="19674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82178" y="1045236"/>
            <a:ext cx="10346490" cy="513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33499" y="18333"/>
            <a:ext cx="1051084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</a:rPr>
              <a:t>ОКАЗАНИЕ БЛАГОТВОРИТЕЛЬНОЙ ПОМОЩИ ЗА 2019 г. В РАЗРЕЗЕ СТРУКТУРНЫХ ЕДИНИЦ ОАО «СЕТЕВАЯ КОМПАНИЯ»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893331"/>
            <a:ext cx="10548000" cy="18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451339" y="1107235"/>
            <a:ext cx="2314922" cy="1831907"/>
          </a:xfrm>
          <a:prstGeom prst="rect">
            <a:avLst/>
          </a:prstGeom>
          <a:solidFill>
            <a:srgbClr val="C4E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Количество обращений за 2019 год – </a:t>
            </a:r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396 шт.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517626" y="1094797"/>
            <a:ext cx="2280203" cy="1844345"/>
          </a:xfrm>
          <a:prstGeom prst="rect">
            <a:avLst/>
          </a:prstGeom>
          <a:solidFill>
            <a:srgbClr val="C4E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Сумма обращений за 2019 год – </a:t>
            </a:r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12 млн. рублей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1374"/>
              </p:ext>
            </p:extLst>
          </p:nvPr>
        </p:nvGraphicFramePr>
        <p:xfrm>
          <a:off x="2793304" y="3056352"/>
          <a:ext cx="7716032" cy="344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Диаграмма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055296"/>
              </p:ext>
            </p:extLst>
          </p:nvPr>
        </p:nvGraphicFramePr>
        <p:xfrm>
          <a:off x="6889315" y="3026753"/>
          <a:ext cx="5125706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52" y="1107235"/>
            <a:ext cx="2642661" cy="184990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44" y="1068413"/>
            <a:ext cx="2801891" cy="18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82178" y="99077"/>
            <a:ext cx="105108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ВИДЫ БЛАГОТВОРИТЕЛЬНОЙ ПОМОЩИ ЗА 2019 г.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96348" y="598288"/>
            <a:ext cx="10548000" cy="1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96348" y="660871"/>
            <a:ext cx="3577081" cy="52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/>
              <a:t>БЛАГОТВОРИТЕЛЬНАЯ ПОМОЩЬ СОТРУДНИКАМ:</a:t>
            </a:r>
            <a:endParaRPr lang="ru-RU" sz="1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95732" y="660605"/>
            <a:ext cx="6848616" cy="44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БЛАГОТВОРИТЕЛЬНАЯ ПОМОЩЬ ВЕТЕРАНАМ: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36695" y="2003631"/>
            <a:ext cx="1951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Проведение операции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4916731" y="653834"/>
            <a:ext cx="20249" cy="57753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5916" y="1715905"/>
            <a:ext cx="176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Помощь детям сотрудникам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50" y="3938905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Путевки в санаторий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7650" y="6546522"/>
            <a:ext cx="438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prstClr val="black"/>
                </a:solidFill>
              </a:rPr>
              <a:t>*Комплексные </a:t>
            </a:r>
            <a:r>
              <a:rPr lang="ru-RU" sz="1200" dirty="0">
                <a:solidFill>
                  <a:prstClr val="black"/>
                </a:solidFill>
              </a:rPr>
              <a:t>центры соц. обслуживания по линии соцзащиты</a:t>
            </a:r>
            <a:endParaRPr lang="ru-RU" sz="1400" dirty="0"/>
          </a:p>
        </p:txBody>
      </p:sp>
      <p:sp>
        <p:nvSpPr>
          <p:cNvPr id="43" name="Прямоугольная выноска 42"/>
          <p:cNvSpPr/>
          <p:nvPr/>
        </p:nvSpPr>
        <p:spPr>
          <a:xfrm>
            <a:off x="3188640" y="1234783"/>
            <a:ext cx="1669340" cy="1012581"/>
          </a:xfrm>
          <a:prstGeom prst="wedgeRectCallout">
            <a:avLst>
              <a:gd name="adj1" fmla="val -61649"/>
              <a:gd name="adj2" fmla="val -18219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Лечение, медицинские приспособления: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3 обращения,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1 211,0</a:t>
            </a:r>
            <a:r>
              <a:rPr lang="ru-RU" sz="1400" b="1" dirty="0" smtClean="0"/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4" name="Прямоугольная выноска 43"/>
          <p:cNvSpPr/>
          <p:nvPr/>
        </p:nvSpPr>
        <p:spPr>
          <a:xfrm>
            <a:off x="1282178" y="2297889"/>
            <a:ext cx="1650694" cy="957803"/>
          </a:xfrm>
          <a:prstGeom prst="wedgeRectCallout">
            <a:avLst>
              <a:gd name="adj1" fmla="val 64109"/>
              <a:gd name="adj2" fmla="val -21799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Обследование: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4 обращение,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58,6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ая выноска 44"/>
          <p:cNvSpPr/>
          <p:nvPr/>
        </p:nvSpPr>
        <p:spPr>
          <a:xfrm>
            <a:off x="3204530" y="3345778"/>
            <a:ext cx="1668899" cy="869236"/>
          </a:xfrm>
          <a:prstGeom prst="wedgeRectCallout">
            <a:avLst>
              <a:gd name="adj1" fmla="val -63078"/>
              <a:gd name="adj2" fmla="val -20974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Операция: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3 обращения,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286,68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ая выноска 45"/>
          <p:cNvSpPr/>
          <p:nvPr/>
        </p:nvSpPr>
        <p:spPr>
          <a:xfrm>
            <a:off x="1304131" y="4416256"/>
            <a:ext cx="1654827" cy="885915"/>
          </a:xfrm>
          <a:prstGeom prst="wedgeRectCallout">
            <a:avLst>
              <a:gd name="adj1" fmla="val 61208"/>
              <a:gd name="adj2" fmla="val -21595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Пожар: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2 обращения, 400,0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7" name="Прямоугольная выноска 46"/>
          <p:cNvSpPr/>
          <p:nvPr/>
        </p:nvSpPr>
        <p:spPr>
          <a:xfrm>
            <a:off x="3204531" y="5397468"/>
            <a:ext cx="1663610" cy="1062339"/>
          </a:xfrm>
          <a:prstGeom prst="wedgeRectCallout">
            <a:avLst>
              <a:gd name="adj1" fmla="val -60221"/>
              <a:gd name="adj2" fmla="val -18449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Помощь детям: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5 обращений,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2 365,7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395283" y="2448303"/>
            <a:ext cx="1397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Выплаты </a:t>
            </a:r>
            <a:br>
              <a:rPr lang="ru-RU" sz="1400" b="1" dirty="0">
                <a:solidFill>
                  <a:schemeClr val="bg1"/>
                </a:solidFill>
              </a:rPr>
            </a:br>
            <a:r>
              <a:rPr lang="ru-RU" sz="1400" b="1" dirty="0">
                <a:solidFill>
                  <a:schemeClr val="bg1"/>
                </a:solidFill>
              </a:rPr>
              <a:t>на День пожилых людей</a:t>
            </a:r>
          </a:p>
        </p:txBody>
      </p:sp>
      <p:sp>
        <p:nvSpPr>
          <p:cNvPr id="54" name="Прямоугольная выноска 53"/>
          <p:cNvSpPr/>
          <p:nvPr/>
        </p:nvSpPr>
        <p:spPr>
          <a:xfrm>
            <a:off x="6942637" y="3257996"/>
            <a:ext cx="1567611" cy="988685"/>
          </a:xfrm>
          <a:prstGeom prst="wedgeRectCallout">
            <a:avLst>
              <a:gd name="adj1" fmla="val -58634"/>
              <a:gd name="adj2" fmla="val -1943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Санатории РФ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(в </a:t>
            </a:r>
            <a:r>
              <a:rPr lang="ru-RU" sz="1400" b="1" dirty="0" err="1" smtClean="0">
                <a:solidFill>
                  <a:schemeClr val="tx1"/>
                </a:solidFill>
              </a:rPr>
              <a:t>т.ч</a:t>
            </a:r>
            <a:r>
              <a:rPr lang="ru-RU" sz="1400" b="1" dirty="0" smtClean="0">
                <a:solidFill>
                  <a:schemeClr val="tx1"/>
                </a:solidFill>
              </a:rPr>
              <a:t>. с/п «</a:t>
            </a:r>
            <a:r>
              <a:rPr lang="ru-RU" sz="1400" b="1" dirty="0" err="1" smtClean="0">
                <a:solidFill>
                  <a:schemeClr val="tx1"/>
                </a:solidFill>
              </a:rPr>
              <a:t>Балкыш</a:t>
            </a:r>
            <a:r>
              <a:rPr lang="ru-RU" sz="1400" b="1" dirty="0" smtClean="0">
                <a:solidFill>
                  <a:schemeClr val="tx1"/>
                </a:solidFill>
              </a:rPr>
              <a:t>»):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213 обращений,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8 502,4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5" name="Прямоугольная выноска 54"/>
          <p:cNvSpPr/>
          <p:nvPr/>
        </p:nvSpPr>
        <p:spPr>
          <a:xfrm>
            <a:off x="8650706" y="1164493"/>
            <a:ext cx="1565857" cy="1001320"/>
          </a:xfrm>
          <a:prstGeom prst="wedgeRectCallout">
            <a:avLst>
              <a:gd name="adj1" fmla="val 57591"/>
              <a:gd name="adj2" fmla="val -2141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err="1" smtClean="0">
                <a:solidFill>
                  <a:schemeClr val="tx1"/>
                </a:solidFill>
              </a:rPr>
              <a:t>Стомат.услуги</a:t>
            </a:r>
            <a:r>
              <a:rPr lang="ru-RU" sz="1400" b="1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127 обращений,  2 678,3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6" name="Прямоугольная выноска 55"/>
          <p:cNvSpPr/>
          <p:nvPr/>
        </p:nvSpPr>
        <p:spPr>
          <a:xfrm>
            <a:off x="6946227" y="2235470"/>
            <a:ext cx="1577154" cy="905149"/>
          </a:xfrm>
          <a:prstGeom prst="wedgeRectCallout">
            <a:avLst>
              <a:gd name="adj1" fmla="val -57922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Обследование: 122 обращения, 442,8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Прямоугольная выноска 57"/>
          <p:cNvSpPr/>
          <p:nvPr/>
        </p:nvSpPr>
        <p:spPr>
          <a:xfrm>
            <a:off x="6894752" y="1164493"/>
            <a:ext cx="1628629" cy="1001319"/>
          </a:xfrm>
          <a:prstGeom prst="wedgeRectCallout">
            <a:avLst>
              <a:gd name="adj1" fmla="val -57188"/>
              <a:gd name="adj2" fmla="val -1942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Лечение, медикаменты, операция: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287 обращений,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3 390,5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9" name="Прямоугольная выноска 58"/>
          <p:cNvSpPr/>
          <p:nvPr/>
        </p:nvSpPr>
        <p:spPr>
          <a:xfrm>
            <a:off x="7010634" y="5439822"/>
            <a:ext cx="1499614" cy="989322"/>
          </a:xfrm>
          <a:prstGeom prst="wedgeRectCallout">
            <a:avLst>
              <a:gd name="adj1" fmla="val -59127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День энергетика: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6 125,4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Прямоугольная выноска 59"/>
          <p:cNvSpPr/>
          <p:nvPr/>
        </p:nvSpPr>
        <p:spPr>
          <a:xfrm>
            <a:off x="8650706" y="2234535"/>
            <a:ext cx="1572130" cy="906084"/>
          </a:xfrm>
          <a:prstGeom prst="wedgeRectCallout">
            <a:avLst>
              <a:gd name="adj1" fmla="val 59103"/>
              <a:gd name="adj2" fmla="val -1948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Транспортные расходы: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11 обращений, 8,1 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1" name="Прямоугольная выноска 60"/>
          <p:cNvSpPr/>
          <p:nvPr/>
        </p:nvSpPr>
        <p:spPr>
          <a:xfrm>
            <a:off x="6962042" y="4363631"/>
            <a:ext cx="1548206" cy="959241"/>
          </a:xfrm>
          <a:prstGeom prst="wedgeRectCallout">
            <a:avLst>
              <a:gd name="adj1" fmla="val -58656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КЦСОН*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62 обращения, 842,3 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2" name="Прямоугольная выноска 61"/>
          <p:cNvSpPr/>
          <p:nvPr/>
        </p:nvSpPr>
        <p:spPr>
          <a:xfrm>
            <a:off x="8641339" y="4343414"/>
            <a:ext cx="1575223" cy="979759"/>
          </a:xfrm>
          <a:prstGeom prst="wedgeRectCallout">
            <a:avLst>
              <a:gd name="adj1" fmla="val 58356"/>
              <a:gd name="adj2" fmla="val -206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Слуховой аппарат: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3 обращения, 60,5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419475"/>
            <a:ext cx="38100" cy="19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57" y="1274345"/>
            <a:ext cx="1670801" cy="9792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41" y="2321961"/>
            <a:ext cx="1675610" cy="9495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17" y="3392676"/>
            <a:ext cx="1646942" cy="89677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30" y="4331067"/>
            <a:ext cx="1732450" cy="99180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3" y="5384237"/>
            <a:ext cx="1653731" cy="10755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98" y="1199038"/>
            <a:ext cx="1730729" cy="94663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95282" y="1234785"/>
            <a:ext cx="1449062" cy="93102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660" y="2235470"/>
            <a:ext cx="1731119" cy="905149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95" y="3284077"/>
            <a:ext cx="1710894" cy="1005373"/>
          </a:xfrm>
          <a:prstGeom prst="rect">
            <a:avLst/>
          </a:prstGeom>
        </p:spPr>
      </p:pic>
      <p:sp>
        <p:nvSpPr>
          <p:cNvPr id="64" name="Прямоугольная выноска 63"/>
          <p:cNvSpPr/>
          <p:nvPr/>
        </p:nvSpPr>
        <p:spPr>
          <a:xfrm>
            <a:off x="8655224" y="3271482"/>
            <a:ext cx="1561339" cy="960650"/>
          </a:xfrm>
          <a:prstGeom prst="wedgeRectCallout">
            <a:avLst>
              <a:gd name="adj1" fmla="val 56720"/>
              <a:gd name="adj2" fmla="val -2079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День пожилых людей  (в </a:t>
            </a:r>
            <a:r>
              <a:rPr lang="ru-RU" sz="1400" b="1" dirty="0" err="1" smtClean="0">
                <a:solidFill>
                  <a:schemeClr val="tx1"/>
                </a:solidFill>
              </a:rPr>
              <a:t>т.ч</a:t>
            </a:r>
            <a:r>
              <a:rPr lang="ru-RU" sz="1400" b="1" dirty="0" smtClean="0">
                <a:solidFill>
                  <a:schemeClr val="tx1"/>
                </a:solidFill>
              </a:rPr>
              <a:t>. выплаты):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6 293,8  тыс. руб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82" y="2234536"/>
            <a:ext cx="1449062" cy="952432"/>
          </a:xfrm>
          <a:prstGeom prst="rect">
            <a:avLst/>
          </a:prstGeom>
        </p:spPr>
      </p:pic>
      <p:pic>
        <p:nvPicPr>
          <p:cNvPr id="65" name="Рисунок 6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396" y="4363631"/>
            <a:ext cx="1462948" cy="959241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592" y="5397470"/>
            <a:ext cx="1766616" cy="1031674"/>
          </a:xfrm>
          <a:prstGeom prst="rect">
            <a:avLst/>
          </a:prstGeom>
        </p:spPr>
      </p:pic>
      <p:sp>
        <p:nvSpPr>
          <p:cNvPr id="67" name="Прямоугольная выноска 66"/>
          <p:cNvSpPr/>
          <p:nvPr/>
        </p:nvSpPr>
        <p:spPr>
          <a:xfrm rot="10800000" flipV="1">
            <a:off x="8650706" y="5434456"/>
            <a:ext cx="1565856" cy="994688"/>
          </a:xfrm>
          <a:prstGeom prst="wedgeRectCallout">
            <a:avLst>
              <a:gd name="adj1" fmla="val -57346"/>
              <a:gd name="adj2" fmla="val -2022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Форум ветеранов: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1 301,1 тыс. руб.</a:t>
            </a:r>
            <a:endParaRPr lang="ru-RU" sz="1400" b="1" dirty="0">
              <a:solidFill>
                <a:schemeClr val="tx1"/>
              </a:solidFill>
            </a:endParaRPr>
          </a:p>
        </p:txBody>
      </p:sp>
      <p:pic>
        <p:nvPicPr>
          <p:cNvPr id="68" name="Рисунок 6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965" y="5455180"/>
            <a:ext cx="1500379" cy="9431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295" y="4363630"/>
            <a:ext cx="1708131" cy="9592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539" y="3252197"/>
            <a:ext cx="1482805" cy="10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82178" y="99077"/>
            <a:ext cx="105108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0070C0"/>
                </a:solidFill>
              </a:rPr>
              <a:t>БЛАГОТВОРИТЕЛЬНАЯ ПРОГРАММА НА 2020 ГОД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96348" y="598288"/>
            <a:ext cx="10548000" cy="1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54975" y="660870"/>
            <a:ext cx="4588624" cy="12441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БЛАГОТВОРИТЕЛЬНАЯ ПОМОЩЬ РАБОТНИКАМ</a:t>
            </a:r>
          </a:p>
          <a:p>
            <a:pPr algn="ctr"/>
            <a:r>
              <a:rPr lang="ru-RU" sz="1600" b="1" dirty="0" smtClean="0">
                <a:solidFill>
                  <a:schemeClr val="accent1"/>
                </a:solidFill>
              </a:rPr>
              <a:t>Программа «Помощь в трудный час» 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(1 обращение от работника в год, максимальная  сумма благотворительной помощи (кроме обследования и пожара) </a:t>
            </a:r>
            <a:r>
              <a:rPr lang="ru-RU" sz="1200" b="1" dirty="0" smtClean="0">
                <a:solidFill>
                  <a:schemeClr val="tx1"/>
                </a:solidFill>
              </a:rPr>
              <a:t>определяется индивидуально</a:t>
            </a:r>
            <a:r>
              <a:rPr lang="ru-RU" sz="1200" dirty="0" smtClean="0">
                <a:solidFill>
                  <a:schemeClr val="tx1"/>
                </a:solidFill>
              </a:rPr>
              <a:t>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60250" y="665018"/>
            <a:ext cx="5618886" cy="1180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БЛАГОТВОРИТЕЛЬНАЯ ПОМОЩЬ ВЕТЕРАНАМ</a:t>
            </a:r>
          </a:p>
          <a:p>
            <a:pPr algn="ctr"/>
            <a:r>
              <a:rPr lang="ru-RU" sz="1600" b="1" dirty="0" smtClean="0">
                <a:solidFill>
                  <a:schemeClr val="accent3">
                    <a:lumMod val="50000"/>
                  </a:schemeClr>
                </a:solidFill>
              </a:rPr>
              <a:t>Программа «Заботу ветеранам» 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(1 обращение от ветерана в год, максимальная сумма благотворительной помощи –  </a:t>
            </a:r>
            <a:r>
              <a:rPr lang="ru-RU" sz="1200" b="1" dirty="0" smtClean="0">
                <a:solidFill>
                  <a:schemeClr val="tx1"/>
                </a:solidFill>
              </a:rPr>
              <a:t>40 тыс. руб</a:t>
            </a:r>
            <a:r>
              <a:rPr lang="ru-RU" sz="1200" dirty="0" smtClean="0">
                <a:solidFill>
                  <a:schemeClr val="tx1"/>
                </a:solidFill>
              </a:rPr>
              <a:t>.)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6695" y="2003631"/>
            <a:ext cx="1951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Проведение операции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048375" y="590550"/>
            <a:ext cx="19050" cy="59245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7650" y="3938905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Путевки в санаторий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7650" y="6546522"/>
            <a:ext cx="438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prstClr val="black"/>
                </a:solidFill>
              </a:rPr>
              <a:t>*Комплексные </a:t>
            </a:r>
            <a:r>
              <a:rPr lang="ru-RU" sz="1200" dirty="0">
                <a:solidFill>
                  <a:prstClr val="black"/>
                </a:solidFill>
              </a:rPr>
              <a:t>центры соц. обслуживания по линии соцзащиты</a:t>
            </a:r>
            <a:endParaRPr lang="ru-RU" sz="1400" dirty="0"/>
          </a:p>
        </p:txBody>
      </p:sp>
      <p:sp>
        <p:nvSpPr>
          <p:cNvPr id="43" name="Прямоугольная выноска 42"/>
          <p:cNvSpPr/>
          <p:nvPr/>
        </p:nvSpPr>
        <p:spPr>
          <a:xfrm>
            <a:off x="1346662" y="1986742"/>
            <a:ext cx="4613563" cy="1137457"/>
          </a:xfrm>
          <a:prstGeom prst="wedgeRectCallout">
            <a:avLst>
              <a:gd name="adj1" fmla="val -47384"/>
              <a:gd name="adj2" fmla="val -1539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Обследование, выявившее </a:t>
            </a:r>
            <a:r>
              <a:rPr lang="ru-RU" sz="1400" b="1" dirty="0">
                <a:solidFill>
                  <a:schemeClr val="tx1"/>
                </a:solidFill>
              </a:rPr>
              <a:t>тяжелое заболевание </a:t>
            </a:r>
            <a:r>
              <a:rPr lang="ru-RU" sz="1200" dirty="0">
                <a:solidFill>
                  <a:schemeClr val="tx1"/>
                </a:solidFill>
              </a:rPr>
              <a:t>(онкология, генные мутации и т.п</a:t>
            </a:r>
            <a:r>
              <a:rPr lang="ru-RU" sz="1200" dirty="0" smtClean="0">
                <a:solidFill>
                  <a:schemeClr val="tx1"/>
                </a:solidFill>
              </a:rPr>
              <a:t>.).</a:t>
            </a:r>
            <a:r>
              <a:rPr lang="ru-RU" sz="1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Операции</a:t>
            </a:r>
            <a:r>
              <a:rPr lang="ru-RU" sz="1400" b="1" dirty="0">
                <a:solidFill>
                  <a:schemeClr val="tx1"/>
                </a:solidFill>
              </a:rPr>
              <a:t>, реабилитации </a:t>
            </a:r>
            <a:r>
              <a:rPr lang="ru-RU" sz="1400" dirty="0" smtClean="0">
                <a:solidFill>
                  <a:schemeClr val="tx1"/>
                </a:solidFill>
              </a:rPr>
              <a:t>(</a:t>
            </a:r>
            <a:r>
              <a:rPr lang="ru-RU" sz="1200" dirty="0" smtClean="0">
                <a:solidFill>
                  <a:schemeClr val="tx1"/>
                </a:solidFill>
              </a:rPr>
              <a:t>при </a:t>
            </a:r>
            <a:r>
              <a:rPr lang="ru-RU" sz="1200" dirty="0">
                <a:solidFill>
                  <a:schemeClr val="tx1"/>
                </a:solidFill>
              </a:rPr>
              <a:t>диагнозе, не подпадающем под страховой случай  и по которым отсутствует компенсация по  заключенным договорам </a:t>
            </a:r>
            <a:r>
              <a:rPr lang="ru-RU" sz="1200" dirty="0" smtClean="0">
                <a:solidFill>
                  <a:schemeClr val="tx1"/>
                </a:solidFill>
              </a:rPr>
              <a:t>ДМС)</a:t>
            </a:r>
          </a:p>
        </p:txBody>
      </p:sp>
      <p:sp>
        <p:nvSpPr>
          <p:cNvPr id="44" name="Прямоугольная выноска 43"/>
          <p:cNvSpPr/>
          <p:nvPr/>
        </p:nvSpPr>
        <p:spPr>
          <a:xfrm>
            <a:off x="1338349" y="3175462"/>
            <a:ext cx="4630189" cy="638175"/>
          </a:xfrm>
          <a:prstGeom prst="wedgeRectCallout">
            <a:avLst>
              <a:gd name="adj1" fmla="val 49904"/>
              <a:gd name="adj2" fmla="val -18816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 </a:t>
            </a:r>
            <a:r>
              <a:rPr lang="ru-RU" sz="1200" dirty="0" smtClean="0">
                <a:solidFill>
                  <a:schemeClr val="tx1"/>
                </a:solidFill>
              </a:rPr>
              <a:t>(не более 25 тыс. руб. на чел.)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ая выноска 44"/>
          <p:cNvSpPr/>
          <p:nvPr/>
        </p:nvSpPr>
        <p:spPr>
          <a:xfrm>
            <a:off x="1338349" y="3895724"/>
            <a:ext cx="4624300" cy="828675"/>
          </a:xfrm>
          <a:prstGeom prst="wedgeRectCallout">
            <a:avLst>
              <a:gd name="adj1" fmla="val -50098"/>
              <a:gd name="adj2" fmla="val -2234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Операция </a:t>
            </a:r>
            <a:r>
              <a:rPr lang="ru-RU" sz="1400" b="1" dirty="0">
                <a:solidFill>
                  <a:schemeClr val="tx1"/>
                </a:solidFill>
              </a:rPr>
              <a:t>и </a:t>
            </a:r>
            <a:r>
              <a:rPr lang="ru-RU" sz="1400" b="1" dirty="0" smtClean="0">
                <a:solidFill>
                  <a:schemeClr val="tx1"/>
                </a:solidFill>
              </a:rPr>
              <a:t>реабилитация </a:t>
            </a:r>
            <a:r>
              <a:rPr lang="ru-RU" sz="1400" b="1" dirty="0">
                <a:solidFill>
                  <a:schemeClr val="tx1"/>
                </a:solidFill>
              </a:rPr>
              <a:t>работников, пострадавших в результате несчастного случая на производстве</a:t>
            </a:r>
            <a:endParaRPr lang="ru-RU" sz="1400" b="1" dirty="0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ая выноска 45"/>
          <p:cNvSpPr/>
          <p:nvPr/>
        </p:nvSpPr>
        <p:spPr>
          <a:xfrm>
            <a:off x="1338349" y="4783974"/>
            <a:ext cx="4638502" cy="714375"/>
          </a:xfrm>
          <a:prstGeom prst="wedgeRectCallout">
            <a:avLst>
              <a:gd name="adj1" fmla="val 48422"/>
              <a:gd name="adj2" fmla="val -2052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Пожар и чрезвычайные ситуации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(не более 300 тыс. руб. на чел.)</a:t>
            </a:r>
          </a:p>
        </p:txBody>
      </p:sp>
      <p:sp>
        <p:nvSpPr>
          <p:cNvPr id="47" name="Прямоугольная выноска 46"/>
          <p:cNvSpPr/>
          <p:nvPr/>
        </p:nvSpPr>
        <p:spPr>
          <a:xfrm>
            <a:off x="1313410" y="5591174"/>
            <a:ext cx="4649239" cy="834564"/>
          </a:xfrm>
          <a:prstGeom prst="wedgeRectCallout">
            <a:avLst>
              <a:gd name="adj1" fmla="val -47625"/>
              <a:gd name="adj2" fmla="val -1844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Помощь тяжело заболевшим детям, детям-инвалидам, внукам работников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95283" y="2448303"/>
            <a:ext cx="1397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Выплаты </a:t>
            </a:r>
            <a:br>
              <a:rPr lang="ru-RU" sz="1400" b="1" dirty="0">
                <a:solidFill>
                  <a:schemeClr val="bg1"/>
                </a:solidFill>
              </a:rPr>
            </a:br>
            <a:r>
              <a:rPr lang="ru-RU" sz="1400" b="1" dirty="0">
                <a:solidFill>
                  <a:schemeClr val="bg1"/>
                </a:solidFill>
              </a:rPr>
              <a:t>на День пожилых людей</a:t>
            </a:r>
          </a:p>
        </p:txBody>
      </p:sp>
      <p:sp>
        <p:nvSpPr>
          <p:cNvPr id="54" name="Прямоугольная выноска 53"/>
          <p:cNvSpPr/>
          <p:nvPr/>
        </p:nvSpPr>
        <p:spPr>
          <a:xfrm>
            <a:off x="6201294" y="3629025"/>
            <a:ext cx="2656955" cy="859848"/>
          </a:xfrm>
          <a:prstGeom prst="wedgeRectCallout">
            <a:avLst>
              <a:gd name="adj1" fmla="val -47089"/>
              <a:gd name="adj2" fmla="val -2136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Санатории РТ и РФ </a:t>
            </a:r>
          </a:p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(</a:t>
            </a:r>
            <a:r>
              <a:rPr lang="ru-RU" sz="1200" dirty="0" smtClean="0">
                <a:solidFill>
                  <a:schemeClr val="tx1"/>
                </a:solidFill>
              </a:rPr>
              <a:t>в </a:t>
            </a:r>
            <a:r>
              <a:rPr lang="ru-RU" sz="1200" dirty="0" err="1" smtClean="0">
                <a:solidFill>
                  <a:schemeClr val="tx1"/>
                </a:solidFill>
              </a:rPr>
              <a:t>т.ч</a:t>
            </a:r>
            <a:r>
              <a:rPr lang="ru-RU" sz="1200" dirty="0" smtClean="0">
                <a:solidFill>
                  <a:schemeClr val="tx1"/>
                </a:solidFill>
              </a:rPr>
              <a:t>. санаторий «</a:t>
            </a:r>
            <a:r>
              <a:rPr lang="ru-RU" sz="1200" dirty="0" err="1" smtClean="0">
                <a:solidFill>
                  <a:schemeClr val="tx1"/>
                </a:solidFill>
              </a:rPr>
              <a:t>Балкыш</a:t>
            </a:r>
            <a:r>
              <a:rPr lang="ru-RU" sz="1200" dirty="0" smtClean="0">
                <a:solidFill>
                  <a:schemeClr val="tx1"/>
                </a:solidFill>
              </a:rPr>
              <a:t>»)</a:t>
            </a:r>
          </a:p>
        </p:txBody>
      </p:sp>
      <p:sp>
        <p:nvSpPr>
          <p:cNvPr id="55" name="Прямоугольная выноска 54"/>
          <p:cNvSpPr/>
          <p:nvPr/>
        </p:nvSpPr>
        <p:spPr>
          <a:xfrm>
            <a:off x="8934449" y="1914525"/>
            <a:ext cx="2838451" cy="781050"/>
          </a:xfrm>
          <a:prstGeom prst="wedgeRectCallout">
            <a:avLst>
              <a:gd name="adj1" fmla="val 49075"/>
              <a:gd name="adj2" fmla="val -2046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Стоматологические услуги </a:t>
            </a:r>
            <a:r>
              <a:rPr lang="ru-RU" sz="1100" dirty="0">
                <a:solidFill>
                  <a:schemeClr val="tx1"/>
                </a:solidFill>
              </a:rPr>
              <a:t>(лечение, изготовление и установка зубных протезов, обследование, операция и </a:t>
            </a:r>
            <a:r>
              <a:rPr lang="ru-RU" sz="1100" dirty="0" smtClean="0">
                <a:solidFill>
                  <a:schemeClr val="tx1"/>
                </a:solidFill>
              </a:rPr>
              <a:t>др. </a:t>
            </a:r>
            <a:r>
              <a:rPr lang="ru-RU" sz="1100" dirty="0" err="1" smtClean="0">
                <a:solidFill>
                  <a:schemeClr val="tx1"/>
                </a:solidFill>
              </a:rPr>
              <a:t>стомат</a:t>
            </a:r>
            <a:r>
              <a:rPr lang="ru-RU" sz="1100" dirty="0" smtClean="0">
                <a:solidFill>
                  <a:schemeClr val="tx1"/>
                </a:solidFill>
              </a:rPr>
              <a:t>. услуги)</a:t>
            </a:r>
          </a:p>
        </p:txBody>
      </p:sp>
      <p:sp>
        <p:nvSpPr>
          <p:cNvPr id="56" name="Прямоугольная выноска 55"/>
          <p:cNvSpPr/>
          <p:nvPr/>
        </p:nvSpPr>
        <p:spPr>
          <a:xfrm>
            <a:off x="6192982" y="2781300"/>
            <a:ext cx="2646217" cy="762000"/>
          </a:xfrm>
          <a:prstGeom prst="wedgeRectCallout">
            <a:avLst>
              <a:gd name="adj1" fmla="val -49593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Прямоугольная выноска 57"/>
          <p:cNvSpPr/>
          <p:nvPr/>
        </p:nvSpPr>
        <p:spPr>
          <a:xfrm>
            <a:off x="6176357" y="1914526"/>
            <a:ext cx="2672368" cy="771524"/>
          </a:xfrm>
          <a:prstGeom prst="wedgeRectCallout">
            <a:avLst>
              <a:gd name="adj1" fmla="val -49000"/>
              <a:gd name="adj2" fmla="val -1847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Лечение, операции 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(в </a:t>
            </a:r>
            <a:r>
              <a:rPr lang="ru-RU" sz="1200" dirty="0" err="1" smtClean="0">
                <a:solidFill>
                  <a:schemeClr val="tx1"/>
                </a:solidFill>
              </a:rPr>
              <a:t>т.ч</a:t>
            </a:r>
            <a:r>
              <a:rPr lang="ru-RU" sz="1200" dirty="0" smtClean="0">
                <a:solidFill>
                  <a:schemeClr val="tx1"/>
                </a:solidFill>
              </a:rPr>
              <a:t>. медикаменты)</a:t>
            </a:r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9" name="Прямоугольная выноска 58"/>
          <p:cNvSpPr/>
          <p:nvPr/>
        </p:nvSpPr>
        <p:spPr>
          <a:xfrm>
            <a:off x="6210299" y="5572124"/>
            <a:ext cx="2667001" cy="870240"/>
          </a:xfrm>
          <a:prstGeom prst="wedgeRectCallout">
            <a:avLst>
              <a:gd name="adj1" fmla="val -50054"/>
              <a:gd name="adj2" fmla="val -2207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Продуктовые наборы на День энергетика</a:t>
            </a:r>
          </a:p>
        </p:txBody>
      </p:sp>
      <p:sp>
        <p:nvSpPr>
          <p:cNvPr id="60" name="Прямоугольная выноска 59"/>
          <p:cNvSpPr/>
          <p:nvPr/>
        </p:nvSpPr>
        <p:spPr>
          <a:xfrm>
            <a:off x="8963024" y="2776451"/>
            <a:ext cx="2809875" cy="781396"/>
          </a:xfrm>
          <a:prstGeom prst="wedgeRectCallout">
            <a:avLst>
              <a:gd name="adj1" fmla="val 48587"/>
              <a:gd name="adj2" fmla="val -1843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Транспортные расходы за доставку в РЦ и санаторий «</a:t>
            </a:r>
            <a:r>
              <a:rPr lang="ru-RU" sz="1400" b="1" dirty="0" err="1" smtClean="0">
                <a:solidFill>
                  <a:schemeClr val="tx1"/>
                </a:solidFill>
              </a:rPr>
              <a:t>Балкыш</a:t>
            </a:r>
            <a:r>
              <a:rPr lang="ru-RU" sz="1400" b="1" dirty="0" smtClean="0">
                <a:solidFill>
                  <a:schemeClr val="tx1"/>
                </a:solidFill>
              </a:rPr>
              <a:t>»</a:t>
            </a:r>
          </a:p>
        </p:txBody>
      </p:sp>
      <p:sp>
        <p:nvSpPr>
          <p:cNvPr id="61" name="Прямоугольная выноска 60"/>
          <p:cNvSpPr/>
          <p:nvPr/>
        </p:nvSpPr>
        <p:spPr>
          <a:xfrm>
            <a:off x="6200774" y="4591049"/>
            <a:ext cx="2657475" cy="866775"/>
          </a:xfrm>
          <a:prstGeom prst="wedgeRectCallout">
            <a:avLst>
              <a:gd name="adj1" fmla="val -50043"/>
              <a:gd name="adj2" fmla="val -2020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Реабилитационные центры</a:t>
            </a:r>
          </a:p>
        </p:txBody>
      </p:sp>
      <p:sp>
        <p:nvSpPr>
          <p:cNvPr id="62" name="Прямоугольная выноска 61"/>
          <p:cNvSpPr/>
          <p:nvPr/>
        </p:nvSpPr>
        <p:spPr>
          <a:xfrm>
            <a:off x="8963025" y="4596937"/>
            <a:ext cx="2800350" cy="879937"/>
          </a:xfrm>
          <a:prstGeom prst="wedgeRectCallout">
            <a:avLst>
              <a:gd name="adj1" fmla="val 48681"/>
              <a:gd name="adj2" fmla="val -197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Слуховой аппарат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419475"/>
            <a:ext cx="38100" cy="19050"/>
          </a:xfrm>
          <a:prstGeom prst="rect">
            <a:avLst/>
          </a:prstGeom>
        </p:spPr>
      </p:pic>
      <p:sp>
        <p:nvSpPr>
          <p:cNvPr id="64" name="Прямоугольная выноска 63"/>
          <p:cNvSpPr/>
          <p:nvPr/>
        </p:nvSpPr>
        <p:spPr>
          <a:xfrm>
            <a:off x="8987963" y="3632663"/>
            <a:ext cx="2766233" cy="864522"/>
          </a:xfrm>
          <a:prstGeom prst="wedgeRectCallout">
            <a:avLst>
              <a:gd name="adj1" fmla="val 46959"/>
              <a:gd name="adj2" fmla="val -1881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Выплаты на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День пожилых людей </a:t>
            </a:r>
            <a:r>
              <a:rPr lang="ru-RU" sz="1200" dirty="0" smtClean="0">
                <a:solidFill>
                  <a:schemeClr val="tx1"/>
                </a:solidFill>
              </a:rPr>
              <a:t>(1 тыс. руб. на чел.)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7" name="Прямоугольная выноска 66"/>
          <p:cNvSpPr/>
          <p:nvPr/>
        </p:nvSpPr>
        <p:spPr>
          <a:xfrm rot="10800000" flipV="1">
            <a:off x="8982075" y="5581649"/>
            <a:ext cx="2790824" cy="857019"/>
          </a:xfrm>
          <a:prstGeom prst="wedgeRectCallout">
            <a:avLst>
              <a:gd name="adj1" fmla="val -49404"/>
              <a:gd name="adj2" fmla="val -2118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Мероприятия с ветеранами</a:t>
            </a:r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CC9"/>
      </a:accent1>
      <a:accent2>
        <a:srgbClr val="89D2EF"/>
      </a:accent2>
      <a:accent3>
        <a:srgbClr val="92D050"/>
      </a:accent3>
      <a:accent4>
        <a:srgbClr val="FFC431"/>
      </a:accent4>
      <a:accent5>
        <a:srgbClr val="FE912A"/>
      </a:accent5>
      <a:accent6>
        <a:srgbClr val="F1524F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D4D374AB13A8243AE5DAE8049C39C9F" ma:contentTypeVersion="" ma:contentTypeDescription="Создание документа." ma:contentTypeScope="" ma:versionID="280ae659e7553cb80db992827474a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037d3848deb5b6a76f91bd466906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D90852-59F7-4ABD-A105-6029E4771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ED7782-E491-487A-B779-441969A52FA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030F33A-72E6-4A3A-AB89-E7A7D312AE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11990</TotalTime>
  <Words>941</Words>
  <Application>Microsoft Office PowerPoint</Application>
  <PresentationFormat>Широкоэкранный</PresentationFormat>
  <Paragraphs>187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Драндрова Татьяна Алексеевна</dc:creator>
  <cp:lastModifiedBy>Абдулхаева Венера Ривхатовна</cp:lastModifiedBy>
  <cp:revision>650</cp:revision>
  <cp:lastPrinted>2020-01-16T12:18:32Z</cp:lastPrinted>
  <dcterms:created xsi:type="dcterms:W3CDTF">2016-12-01T13:17:16Z</dcterms:created>
  <dcterms:modified xsi:type="dcterms:W3CDTF">2024-02-09T09:07:49Z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0x010100FD4D374AB13A8243AE5DAE8049C39C9F</vt:lpwstr>
  </property>
</Properties>
</file>