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</p:sldMasterIdLst>
  <p:notesMasterIdLst>
    <p:notesMasterId r:id="rId14"/>
  </p:notesMasterIdLst>
  <p:handoutMasterIdLst>
    <p:handoutMasterId r:id="rId15"/>
  </p:handoutMasterIdLst>
  <p:sldIdLst>
    <p:sldId id="467" r:id="rId5"/>
    <p:sldId id="494" r:id="rId6"/>
    <p:sldId id="520" r:id="rId7"/>
    <p:sldId id="524" r:id="rId8"/>
    <p:sldId id="527" r:id="rId9"/>
    <p:sldId id="531" r:id="rId10"/>
    <p:sldId id="534" r:id="rId11"/>
    <p:sldId id="511" r:id="rId12"/>
    <p:sldId id="514" r:id="rId1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82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000000"/>
    <a:srgbClr val="3399FF"/>
    <a:srgbClr val="B9DE42"/>
    <a:srgbClr val="CC66FF"/>
    <a:srgbClr val="FFFFFF"/>
    <a:srgbClr val="E7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349" autoAdjust="0"/>
  </p:normalViewPr>
  <p:slideViewPr>
    <p:cSldViewPr snapToGrid="0">
      <p:cViewPr varScale="1">
        <p:scale>
          <a:sx n="106" d="100"/>
          <a:sy n="106" d="100"/>
        </p:scale>
        <p:origin x="732" y="114"/>
      </p:cViewPr>
      <p:guideLst>
        <p:guide pos="758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85002460629921"/>
          <c:y val="6.1652432231026552E-2"/>
          <c:w val="0.81714997539370082"/>
          <c:h val="0.717661742269823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обращений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15</c:v>
                </c:pt>
                <c:pt idx="1">
                  <c:v>28</c:v>
                </c:pt>
                <c:pt idx="2">
                  <c:v>13</c:v>
                </c:pt>
                <c:pt idx="3">
                  <c:v>24</c:v>
                </c:pt>
                <c:pt idx="4">
                  <c:v>23</c:v>
                </c:pt>
                <c:pt idx="5">
                  <c:v>31</c:v>
                </c:pt>
                <c:pt idx="6">
                  <c:v>30</c:v>
                </c:pt>
                <c:pt idx="7">
                  <c:v>10</c:v>
                </c:pt>
                <c:pt idx="8">
                  <c:v>30</c:v>
                </c:pt>
                <c:pt idx="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BF-44D2-9E00-F2346C11DD0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ветераны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15</c:v>
                </c:pt>
                <c:pt idx="1">
                  <c:v>28</c:v>
                </c:pt>
                <c:pt idx="2">
                  <c:v>12</c:v>
                </c:pt>
                <c:pt idx="3">
                  <c:v>23</c:v>
                </c:pt>
                <c:pt idx="4">
                  <c:v>22</c:v>
                </c:pt>
                <c:pt idx="5">
                  <c:v>27</c:v>
                </c:pt>
                <c:pt idx="6">
                  <c:v>30</c:v>
                </c:pt>
                <c:pt idx="7">
                  <c:v>9</c:v>
                </c:pt>
                <c:pt idx="8">
                  <c:v>30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BF-44D2-9E00-F2346C11DD0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работники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4</c:v>
                </c:pt>
                <c:pt idx="7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BF-44D2-9E00-F2346C11DD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79395872"/>
        <c:axId val="279376320"/>
      </c:barChart>
      <c:catAx>
        <c:axId val="279395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376320"/>
        <c:crosses val="autoZero"/>
        <c:auto val="1"/>
        <c:lblAlgn val="ctr"/>
        <c:lblOffset val="100"/>
        <c:noMultiLvlLbl val="0"/>
      </c:catAx>
      <c:valAx>
        <c:axId val="27937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395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85002460629921"/>
          <c:y val="6.1652432231026552E-2"/>
          <c:w val="0.81714997539370082"/>
          <c:h val="0.717661742269823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общая сумма помощи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1230988545520683E-2"/>
                  <c:y val="-5.26793352863401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1469399008799509E-2"/>
                      <c:h val="4.63841547196225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D5BB-47A4-BB53-2DB496D71753}"/>
                </c:ext>
              </c:extLst>
            </c:dLbl>
            <c:dLbl>
              <c:idx val="2"/>
              <c:layout>
                <c:manualLayout>
                  <c:x val="4.9129648622787861E-8"/>
                  <c:y val="-5.267933528634018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982040558686639E-2"/>
                      <c:h val="4.63841547196225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5BB-47A4-BB53-2DB496D71753}"/>
                </c:ext>
              </c:extLst>
            </c:dLbl>
            <c:dLbl>
              <c:idx val="8"/>
              <c:layout>
                <c:manualLayout>
                  <c:x val="-1.247843945370189E-3"/>
                  <c:y val="-1.580380058590205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7725719783743063E-2"/>
                      <c:h val="3.84822544266715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D5BB-47A4-BB53-2DB496D71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Лист1!$A$2:$A$11</c:f>
              <c:strCache>
                <c:ptCount val="10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451.7</c:v>
                </c:pt>
                <c:pt idx="1">
                  <c:v>631.9</c:v>
                </c:pt>
                <c:pt idx="2">
                  <c:v>201.4</c:v>
                </c:pt>
                <c:pt idx="3">
                  <c:v>694.9</c:v>
                </c:pt>
                <c:pt idx="4">
                  <c:v>503.2</c:v>
                </c:pt>
                <c:pt idx="5">
                  <c:v>1134.0999999999999</c:v>
                </c:pt>
                <c:pt idx="6">
                  <c:v>585.79999999999995</c:v>
                </c:pt>
                <c:pt idx="7">
                  <c:v>483.3</c:v>
                </c:pt>
                <c:pt idx="8">
                  <c:v>633.5</c:v>
                </c:pt>
                <c:pt idx="9">
                  <c:v>321.39999999999998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BF-44D2-9E00-F2346C11DD0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помощь ветеранам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7470503050263365E-2"/>
                  <c:y val="-7.901900292951027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BB-47A4-BB53-2DB496D71753}"/>
                </c:ext>
              </c:extLst>
            </c:dLbl>
            <c:dLbl>
              <c:idx val="1"/>
              <c:layout>
                <c:manualLayout>
                  <c:x val="2.246207535033861E-2"/>
                  <c:y val="-4.828883284242752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BB-47A4-BB53-2DB496D71753}"/>
                </c:ext>
              </c:extLst>
            </c:dLbl>
            <c:dLbl>
              <c:idx val="2"/>
              <c:layout>
                <c:manualLayout>
                  <c:x val="1.6222609975244554E-2"/>
                  <c:y val="-7.901900292951027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5BB-47A4-BB53-2DB496D71753}"/>
                </c:ext>
              </c:extLst>
            </c:dLbl>
            <c:dLbl>
              <c:idx val="3"/>
              <c:layout>
                <c:manualLayout>
                  <c:x val="4.991572300075247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5BB-47A4-BB53-2DB496D71753}"/>
                </c:ext>
              </c:extLst>
            </c:dLbl>
            <c:dLbl>
              <c:idx val="4"/>
              <c:layout>
                <c:manualLayout>
                  <c:x val="1.2478930750188117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5BB-47A4-BB53-2DB496D71753}"/>
                </c:ext>
              </c:extLst>
            </c:dLbl>
            <c:dLbl>
              <c:idx val="5"/>
              <c:layout>
                <c:manualLayout>
                  <c:x val="8.7352515251316824E-3"/>
                  <c:y val="-1.05358670572680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5BB-47A4-BB53-2DB496D71753}"/>
                </c:ext>
              </c:extLst>
            </c:dLbl>
            <c:dLbl>
              <c:idx val="6"/>
              <c:layout>
                <c:manualLayout>
                  <c:x val="2.1214182275319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D5BB-47A4-BB53-2DB496D71753}"/>
                </c:ext>
              </c:extLst>
            </c:dLbl>
            <c:dLbl>
              <c:idx val="8"/>
              <c:layout>
                <c:manualLayout>
                  <c:x val="1.7470503050263365E-2"/>
                  <c:y val="2.633966764317009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982040558686639E-2"/>
                      <c:h val="4.638415471962253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D5BB-47A4-BB53-2DB496D71753}"/>
                </c:ext>
              </c:extLst>
            </c:dLbl>
            <c:dLbl>
              <c:idx val="9"/>
              <c:layout>
                <c:manualLayout>
                  <c:x val="3.7436792250564351E-3"/>
                  <c:y val="-1.580380058590215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D5BB-47A4-BB53-2DB496D71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Лист1!$A$2:$A$11</c:f>
              <c:strCache>
                <c:ptCount val="10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451.7</c:v>
                </c:pt>
                <c:pt idx="1">
                  <c:v>631.9</c:v>
                </c:pt>
                <c:pt idx="2">
                  <c:v>169.4</c:v>
                </c:pt>
                <c:pt idx="3">
                  <c:v>477</c:v>
                </c:pt>
                <c:pt idx="4">
                  <c:v>406.1</c:v>
                </c:pt>
                <c:pt idx="5">
                  <c:v>603</c:v>
                </c:pt>
                <c:pt idx="6">
                  <c:v>585.79999999999995</c:v>
                </c:pt>
                <c:pt idx="7">
                  <c:v>205.3</c:v>
                </c:pt>
                <c:pt idx="8">
                  <c:v>633.5</c:v>
                </c:pt>
                <c:pt idx="9">
                  <c:v>171.4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BF-44D2-9E00-F2346C11DD0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помощь работникам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9.9831446001504946E-3"/>
                  <c:y val="-9.6577665684855053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D5BB-47A4-BB53-2DB496D71753}"/>
                </c:ext>
              </c:extLst>
            </c:dLbl>
            <c:dLbl>
              <c:idx val="9"/>
              <c:layout>
                <c:manualLayout>
                  <c:x val="7.487358450112870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D5BB-47A4-BB53-2DB496D7175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32</c:v>
                </c:pt>
                <c:pt idx="3">
                  <c:v>217.9</c:v>
                </c:pt>
                <c:pt idx="4">
                  <c:v>97.1</c:v>
                </c:pt>
                <c:pt idx="5">
                  <c:v>531.1</c:v>
                </c:pt>
                <c:pt idx="6">
                  <c:v>0</c:v>
                </c:pt>
                <c:pt idx="7">
                  <c:v>278</c:v>
                </c:pt>
                <c:pt idx="8">
                  <c:v>0</c:v>
                </c:pt>
                <c:pt idx="9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BF-44D2-9E00-F2346C11DD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79395872"/>
        <c:axId val="279376320"/>
      </c:barChart>
      <c:catAx>
        <c:axId val="279395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376320"/>
        <c:crosses val="autoZero"/>
        <c:auto val="1"/>
        <c:lblAlgn val="ctr"/>
        <c:lblOffset val="100"/>
        <c:noMultiLvlLbl val="0"/>
      </c:catAx>
      <c:valAx>
        <c:axId val="27937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395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1" dirty="0">
                <a:solidFill>
                  <a:srgbClr val="0070C0"/>
                </a:solidFill>
              </a:rPr>
              <a:t>Благотворительная помощь </a:t>
            </a:r>
            <a:r>
              <a:rPr lang="ru-RU" sz="1800" b="1" dirty="0" smtClean="0">
                <a:solidFill>
                  <a:srgbClr val="0070C0"/>
                </a:solidFill>
              </a:rPr>
              <a:t> ветеранам и работникам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0070C0"/>
                </a:solidFill>
              </a:rPr>
              <a:t> АО «Сетевая компания» за 2020 год:</a:t>
            </a:r>
          </a:p>
          <a:p>
            <a:pPr>
              <a:defRPr/>
            </a:pPr>
            <a:r>
              <a:rPr lang="ru-RU" sz="1800" b="1" dirty="0" smtClean="0">
                <a:solidFill>
                  <a:srgbClr val="0070C0"/>
                </a:solidFill>
              </a:rPr>
              <a:t> </a:t>
            </a:r>
            <a:r>
              <a:rPr lang="ru-RU" sz="1800" b="1" dirty="0" smtClean="0">
                <a:solidFill>
                  <a:srgbClr val="00B050"/>
                </a:solidFill>
              </a:rPr>
              <a:t>24,7 млн. руб.</a:t>
            </a:r>
            <a:endParaRPr lang="ru-RU" sz="1800" b="1" dirty="0">
              <a:solidFill>
                <a:srgbClr val="00B050"/>
              </a:solidFill>
            </a:endParaRPr>
          </a:p>
        </c:rich>
      </c:tx>
      <c:layout>
        <c:manualLayout>
          <c:xMode val="edge"/>
          <c:yMode val="edge"/>
          <c:x val="0.19701609175569632"/>
          <c:y val="2.4287905388090128E-2"/>
        </c:manualLayout>
      </c:layout>
      <c:overlay val="0"/>
      <c:spPr>
        <a:noFill/>
        <a:ln>
          <a:solidFill>
            <a:srgbClr val="0070C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Благотворительная помощь за 2020 год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BC4-42F5-AB5E-807963F8ADF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C4-42F5-AB5E-807963F8ADF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BC4-42F5-AB5E-807963F8ADF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C4-42F5-AB5E-807963F8ADF8}"/>
              </c:ext>
            </c:extLst>
          </c:dPt>
          <c:dLbls>
            <c:dLbl>
              <c:idx val="0"/>
              <c:layout>
                <c:manualLayout>
                  <c:x val="3.5118171751968505E-2"/>
                  <c:y val="1.12263772621569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BC4-42F5-AB5E-807963F8ADF8}"/>
                </c:ext>
              </c:extLst>
            </c:dLbl>
            <c:dLbl>
              <c:idx val="1"/>
              <c:layout>
                <c:manualLayout>
                  <c:x val="2.4258181594488188E-2"/>
                  <c:y val="1.189591462254462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BC4-42F5-AB5E-807963F8ADF8}"/>
                </c:ext>
              </c:extLst>
            </c:dLbl>
            <c:dLbl>
              <c:idx val="2"/>
              <c:layout>
                <c:manualLayout>
                  <c:x val="-2.9553580216535431E-2"/>
                  <c:y val="-1.168313166319326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BC4-42F5-AB5E-807963F8ADF8}"/>
                </c:ext>
              </c:extLst>
            </c:dLbl>
            <c:dLbl>
              <c:idx val="3"/>
              <c:layout>
                <c:manualLayout>
                  <c:x val="-9.3765378937008155E-3"/>
                  <c:y val="-1.180917742315591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BC4-42F5-AB5E-807963F8AD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Помощь ветеранам и работникам СК по обращениям</c:v>
                </c:pt>
                <c:pt idx="1">
                  <c:v>РЦ/КЦСОН и санатории</c:v>
                </c:pt>
                <c:pt idx="2">
                  <c:v>Выплаты на ДПЛ </c:v>
                </c:pt>
                <c:pt idx="3">
                  <c:v>Мероприятия на День энергетика 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5641.2</c:v>
                </c:pt>
                <c:pt idx="1">
                  <c:v>6829.6</c:v>
                </c:pt>
                <c:pt idx="2">
                  <c:v>3242</c:v>
                </c:pt>
                <c:pt idx="3">
                  <c:v>8985.7000000000007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C4-42F5-AB5E-807963F8ADF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713355830391408E-2"/>
          <c:y val="0.20184272083730187"/>
          <c:w val="0.88633397137711867"/>
          <c:h val="0.34526909252269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Сумма</c:v>
                </c:pt>
              </c:strCache>
            </c:strRef>
          </c:tx>
          <c:explosion val="7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EBDD-41E2-A62F-740BC8A85B5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BDD-41E2-A62F-740BC8A85B5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89E6-48A3-A996-176EB4F5C22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EBDD-41E2-A62F-740BC8A85B5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EBDD-41E2-A62F-740BC8A85B5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EBDD-41E2-A62F-740BC8A85B5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EBDD-41E2-A62F-740BC8A85B5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EBDD-41E2-A62F-740BC8A85B5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EBDD-41E2-A62F-740BC8A85B5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EBDD-41E2-A62F-740BC8A85B57}"/>
              </c:ext>
            </c:extLst>
          </c:dPt>
          <c:dLbls>
            <c:dLbl>
              <c:idx val="0"/>
              <c:layout>
                <c:manualLayout>
                  <c:x val="9.6158895125543362E-2"/>
                  <c:y val="2.500219507460683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DD-41E2-A62F-740BC8A85B57}"/>
                </c:ext>
              </c:extLst>
            </c:dLbl>
            <c:dLbl>
              <c:idx val="1"/>
              <c:layout>
                <c:manualLayout>
                  <c:x val="5.245030643211461E-2"/>
                  <c:y val="5.250460965667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DD-41E2-A62F-740BC8A85B57}"/>
                </c:ext>
              </c:extLst>
            </c:dLbl>
            <c:dLbl>
              <c:idx val="2"/>
              <c:layout>
                <c:manualLayout>
                  <c:x val="3.202535076332802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E6-48A3-A996-176EB4F5C229}"/>
                </c:ext>
              </c:extLst>
            </c:dLbl>
            <c:dLbl>
              <c:idx val="3"/>
              <c:layout>
                <c:manualLayout>
                  <c:x val="8.4919543747233178E-2"/>
                  <c:y val="5.250460965667458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BDD-41E2-A62F-740BC8A85B57}"/>
                </c:ext>
              </c:extLst>
            </c:dLbl>
            <c:dLbl>
              <c:idx val="4"/>
              <c:layout>
                <c:manualLayout>
                  <c:x val="2.7473970035869558E-2"/>
                  <c:y val="9.250812177604569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04024199120007"/>
                      <c:h val="0.1205605846497546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EBDD-41E2-A62F-740BC8A85B57}"/>
                </c:ext>
              </c:extLst>
            </c:dLbl>
            <c:dLbl>
              <c:idx val="5"/>
              <c:layout>
                <c:manualLayout>
                  <c:x val="-9.2412444666106749E-2"/>
                  <c:y val="7.50065852238208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DD-41E2-A62F-740BC8A85B57}"/>
                </c:ext>
              </c:extLst>
            </c:dLbl>
            <c:dLbl>
              <c:idx val="6"/>
              <c:layout>
                <c:manualLayout>
                  <c:x val="-0.17858080523315215"/>
                  <c:y val="-4.25037316268318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31898203532755E-2"/>
                      <c:h val="9.555838957514772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EBDD-41E2-A62F-740BC8A85B57}"/>
                </c:ext>
              </c:extLst>
            </c:dLbl>
            <c:dLbl>
              <c:idx val="7"/>
              <c:layout>
                <c:manualLayout>
                  <c:x val="-3.8713321414179831E-2"/>
                  <c:y val="5.0004390149213885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DD-41E2-A62F-740BC8A85B57}"/>
                </c:ext>
              </c:extLst>
            </c:dLbl>
            <c:dLbl>
              <c:idx val="8"/>
              <c:layout>
                <c:manualLayout>
                  <c:x val="-7.1182558729298406E-2"/>
                  <c:y val="5.0004390149213885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DD-41E2-A62F-740BC8A85B57}"/>
                </c:ext>
              </c:extLst>
            </c:dLbl>
            <c:dLbl>
              <c:idx val="9"/>
              <c:layout>
                <c:manualLayout>
                  <c:x val="5.6907283129620158E-2"/>
                  <c:y val="-5.875515842532631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94558501954742"/>
                      <c:h val="0.128061243172136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EBDD-41E2-A62F-740BC8A85B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Операции, лечение, медикаменты</c:v>
                </c:pt>
                <c:pt idx="1">
                  <c:v>Стоматология</c:v>
                </c:pt>
                <c:pt idx="2">
                  <c:v>Путевки в санатории</c:v>
                </c:pt>
                <c:pt idx="3">
                  <c:v>Выплаты на День пожилых людей</c:v>
                </c:pt>
                <c:pt idx="4">
                  <c:v>Слуховые аппараты</c:v>
                </c:pt>
                <c:pt idx="5">
                  <c:v>Обследование</c:v>
                </c:pt>
                <c:pt idx="6">
                  <c:v>КЦСОН</c:v>
                </c:pt>
                <c:pt idx="7">
                  <c:v>Мероприятия на День энергетика и др. празд. даты</c:v>
                </c:pt>
                <c:pt idx="8">
                  <c:v>Пожар</c:v>
                </c:pt>
                <c:pt idx="9">
                  <c:v>Помощь детям работников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11.4</c:v>
                </c:pt>
                <c:pt idx="1">
                  <c:v>11.2</c:v>
                </c:pt>
                <c:pt idx="2">
                  <c:v>21.4</c:v>
                </c:pt>
                <c:pt idx="3">
                  <c:v>6.1</c:v>
                </c:pt>
                <c:pt idx="4">
                  <c:v>0.5</c:v>
                </c:pt>
                <c:pt idx="5">
                  <c:v>2.4</c:v>
                </c:pt>
                <c:pt idx="6">
                  <c:v>3.2</c:v>
                </c:pt>
                <c:pt idx="7">
                  <c:v>35</c:v>
                </c:pt>
                <c:pt idx="8">
                  <c:v>1.2</c:v>
                </c:pt>
                <c:pt idx="9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D-41E2-A62F-740BC8A85B5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088558025634379E-2"/>
          <c:y val="0.79713376410606129"/>
          <c:w val="0.95778074827923854"/>
          <c:h val="0.180364260326792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419A4-4E39-48B0-A650-848A280E05A1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EE65-2BAD-46EE-AE1A-3640D194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8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B9A2-E7FC-4414-A493-D2FA31A5E946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22C5-9A87-4525-899E-3A3FCC41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88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3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8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06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67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39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015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4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7" r="2916"/>
          <a:stretch/>
        </p:blipFill>
        <p:spPr>
          <a:xfrm>
            <a:off x="0" y="0"/>
            <a:ext cx="9652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6497100"/>
            <a:ext cx="10548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25423" y="6332537"/>
            <a:ext cx="664029" cy="365125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BC7FCAA-181C-4B9F-B27E-A73C441322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" y="252663"/>
            <a:ext cx="57083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778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9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08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7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9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3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1.jp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470" y="0"/>
            <a:ext cx="12192000" cy="6858000"/>
          </a:xfrm>
          <a:prstGeom prst="rect">
            <a:avLst/>
          </a:prstGeom>
        </p:spPr>
      </p:pic>
      <p:sp>
        <p:nvSpPr>
          <p:cNvPr id="5" name="Заголовок 12"/>
          <p:cNvSpPr txBox="1">
            <a:spLocks/>
          </p:cNvSpPr>
          <p:nvPr/>
        </p:nvSpPr>
        <p:spPr>
          <a:xfrm>
            <a:off x="231731" y="2103354"/>
            <a:ext cx="11508461" cy="2131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ОТЧЕТ    </a:t>
            </a:r>
          </a:p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Благотворительного фонда «Надежда и опора» </a:t>
            </a:r>
          </a:p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за 2020 год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Текст 15"/>
          <p:cNvSpPr txBox="1">
            <a:spLocks/>
          </p:cNvSpPr>
          <p:nvPr/>
        </p:nvSpPr>
        <p:spPr>
          <a:xfrm>
            <a:off x="300625" y="4547883"/>
            <a:ext cx="11370675" cy="46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rgbClr val="FFFFFF"/>
              </a:solidFill>
            </a:endParaRPr>
          </a:p>
        </p:txBody>
      </p:sp>
      <p:sp>
        <p:nvSpPr>
          <p:cNvPr id="9" name="Текст 15"/>
          <p:cNvSpPr txBox="1">
            <a:spLocks/>
          </p:cNvSpPr>
          <p:nvPr/>
        </p:nvSpPr>
        <p:spPr>
          <a:xfrm>
            <a:off x="275573" y="4002257"/>
            <a:ext cx="4638932" cy="394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accent2"/>
                </a:solidFill>
              </a:rPr>
              <a:t> 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0" name="Текст 16"/>
          <p:cNvSpPr txBox="1">
            <a:spLocks/>
          </p:cNvSpPr>
          <p:nvPr/>
        </p:nvSpPr>
        <p:spPr>
          <a:xfrm>
            <a:off x="237995" y="4194728"/>
            <a:ext cx="11757490" cy="403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b="1" dirty="0">
              <a:solidFill>
                <a:srgbClr val="FFFFFF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25899" y="3985173"/>
            <a:ext cx="95559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0903" y="18234"/>
            <a:ext cx="105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БЛАГОТВОРИТЕЛЬНЫЙ ФОНД «НАДЕЖДА И ОПОРА» - 2020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02871" y="524011"/>
            <a:ext cx="10548000" cy="1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629752" y="1928553"/>
            <a:ext cx="6420049" cy="2037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-  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социальная поддержка </a:t>
            </a:r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и 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защита сотрудников и бывших </a:t>
            </a:r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сотрудников ОАО «Сетевая компания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» (</a:t>
            </a:r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пенсионеров, ветеранов труда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);</a:t>
            </a:r>
            <a:endParaRPr lang="ru-RU" sz="1400" i="1" dirty="0">
              <a:solidFill>
                <a:schemeClr val="accent5">
                  <a:lumMod val="75000"/>
                </a:schemeClr>
              </a:solidFill>
            </a:endParaRPr>
          </a:p>
          <a:p>
            <a:pPr algn="just"/>
            <a:r>
              <a:rPr lang="ru-RU" sz="1400" i="1" dirty="0">
                <a:solidFill>
                  <a:schemeClr val="accent4">
                    <a:lumMod val="75000"/>
                  </a:schemeClr>
                </a:solidFill>
              </a:rPr>
              <a:t>- </a:t>
            </a:r>
            <a:r>
              <a:rPr lang="ru-RU" sz="1400" i="1" dirty="0" smtClean="0">
                <a:solidFill>
                  <a:schemeClr val="accent4">
                    <a:lumMod val="75000"/>
                  </a:schemeClr>
                </a:solidFill>
              </a:rPr>
              <a:t>содействие </a:t>
            </a:r>
            <a:r>
              <a:rPr lang="ru-RU" sz="1400" i="1" dirty="0">
                <a:solidFill>
                  <a:schemeClr val="accent4">
                    <a:lumMod val="75000"/>
                  </a:schemeClr>
                </a:solidFill>
              </a:rPr>
              <a:t>укреплению мира, дружбы и согласия между народами, предотвращению социальных, национальных, религиозных конфликтов;</a:t>
            </a:r>
          </a:p>
          <a:p>
            <a:pPr algn="just"/>
            <a:r>
              <a:rPr lang="ru-RU" sz="1400" i="1" dirty="0">
                <a:solidFill>
                  <a:srgbClr val="FF0000"/>
                </a:solidFill>
              </a:rPr>
              <a:t>- </a:t>
            </a:r>
            <a:r>
              <a:rPr lang="ru-RU" sz="1400" i="1" dirty="0" smtClean="0">
                <a:solidFill>
                  <a:srgbClr val="FF0000"/>
                </a:solidFill>
              </a:rPr>
              <a:t>содействие </a:t>
            </a:r>
            <a:r>
              <a:rPr lang="ru-RU" sz="1400" i="1" dirty="0">
                <a:solidFill>
                  <a:srgbClr val="FF0000"/>
                </a:solidFill>
              </a:rPr>
              <a:t>укреплению престижа и роли семьи в обществе;</a:t>
            </a:r>
          </a:p>
          <a:p>
            <a:pPr algn="just"/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- 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содействие </a:t>
            </a:r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защите материнства, детства и отцовства;</a:t>
            </a:r>
          </a:p>
          <a:p>
            <a:pPr algn="just"/>
            <a:r>
              <a:rPr lang="ru-RU" sz="1400" i="1" dirty="0">
                <a:solidFill>
                  <a:srgbClr val="0070C0"/>
                </a:solidFill>
              </a:rPr>
              <a:t>- </a:t>
            </a:r>
            <a:r>
              <a:rPr lang="ru-RU" sz="1400" i="1" dirty="0" smtClean="0">
                <a:solidFill>
                  <a:srgbClr val="0070C0"/>
                </a:solidFill>
              </a:rPr>
              <a:t>содействие </a:t>
            </a:r>
            <a:r>
              <a:rPr lang="ru-RU" sz="1400" i="1" dirty="0">
                <a:solidFill>
                  <a:srgbClr val="0070C0"/>
                </a:solidFill>
              </a:rPr>
              <a:t>деятельности в сфере образования, науки, культуры, искусства, просвещения, духовному развитию личности;</a:t>
            </a:r>
          </a:p>
          <a:p>
            <a:pPr algn="just"/>
            <a:r>
              <a:rPr lang="ru-RU" sz="1400" i="1" dirty="0">
                <a:solidFill>
                  <a:srgbClr val="FF0000"/>
                </a:solidFill>
              </a:rPr>
              <a:t>-  </a:t>
            </a:r>
            <a:r>
              <a:rPr lang="ru-RU" sz="1400" i="1" dirty="0" smtClean="0">
                <a:solidFill>
                  <a:srgbClr val="FF0000"/>
                </a:solidFill>
              </a:rPr>
              <a:t>содействие </a:t>
            </a:r>
            <a:r>
              <a:rPr lang="ru-RU" sz="1400" i="1" dirty="0">
                <a:solidFill>
                  <a:srgbClr val="FF0000"/>
                </a:solidFill>
              </a:rPr>
              <a:t>деятельности в сфере профилактики и охраны здоровья граждан, а также пропаганды здорового образа жизни, улучшения морально-психологического состояния граждан;</a:t>
            </a:r>
          </a:p>
          <a:p>
            <a:pPr algn="just"/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- с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одействие деятельности </a:t>
            </a:r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в сфере физической культуры и массового спорта;</a:t>
            </a:r>
          </a:p>
          <a:p>
            <a:pPr algn="just"/>
            <a:r>
              <a:rPr lang="ru-RU" sz="1400" i="1" dirty="0">
                <a:solidFill>
                  <a:srgbClr val="0070C0"/>
                </a:solidFill>
              </a:rPr>
              <a:t>- </a:t>
            </a:r>
            <a:r>
              <a:rPr lang="ru-RU" sz="1400" i="1" dirty="0" smtClean="0">
                <a:solidFill>
                  <a:srgbClr val="0070C0"/>
                </a:solidFill>
              </a:rPr>
              <a:t>охрана </a:t>
            </a:r>
            <a:r>
              <a:rPr lang="ru-RU" sz="1400" i="1" dirty="0">
                <a:solidFill>
                  <a:srgbClr val="0070C0"/>
                </a:solidFill>
              </a:rPr>
              <a:t>и </a:t>
            </a:r>
            <a:r>
              <a:rPr lang="ru-RU" sz="1400" i="1" dirty="0" smtClean="0">
                <a:solidFill>
                  <a:srgbClr val="0070C0"/>
                </a:solidFill>
              </a:rPr>
              <a:t>должное содержание </a:t>
            </a:r>
            <a:r>
              <a:rPr lang="ru-RU" sz="1400" i="1" dirty="0">
                <a:solidFill>
                  <a:srgbClr val="0070C0"/>
                </a:solidFill>
              </a:rPr>
              <a:t>зданий, объектов и территорий, имеющих историческое, культовое, культурное или природоохранное значение</a:t>
            </a:r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;</a:t>
            </a:r>
          </a:p>
          <a:p>
            <a:pPr algn="just"/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-  </a:t>
            </a:r>
            <a:r>
              <a:rPr lang="ru-RU" sz="1400" i="1" dirty="0" smtClean="0">
                <a:solidFill>
                  <a:schemeClr val="accent5">
                    <a:lumMod val="75000"/>
                  </a:schemeClr>
                </a:solidFill>
              </a:rPr>
              <a:t>осуществление </a:t>
            </a:r>
            <a:r>
              <a:rPr lang="ru-RU" sz="1400" i="1" dirty="0">
                <a:solidFill>
                  <a:schemeClr val="accent5">
                    <a:lumMod val="75000"/>
                  </a:schemeClr>
                </a:solidFill>
              </a:rPr>
              <a:t>иной деятельности, направленной на достижение уставных целей Фонда.</a:t>
            </a:r>
          </a:p>
        </p:txBody>
      </p:sp>
      <p:sp>
        <p:nvSpPr>
          <p:cNvPr id="11" name="Прямоугольник 10"/>
          <p:cNvSpPr/>
          <p:nvPr/>
        </p:nvSpPr>
        <p:spPr>
          <a:xfrm rot="5400000">
            <a:off x="7781720" y="-2232184"/>
            <a:ext cx="352294" cy="61851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i="1" dirty="0" smtClean="0">
                <a:solidFill>
                  <a:schemeClr val="accent5">
                    <a:lumMod val="75000"/>
                  </a:schemeClr>
                </a:solidFill>
              </a:rPr>
              <a:t>ЦЕЛИ ФОНДА:</a:t>
            </a:r>
            <a:endParaRPr lang="ru-RU" sz="28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73995" y="4762099"/>
            <a:ext cx="10762604" cy="803958"/>
          </a:xfrm>
          <a:prstGeom prst="rect">
            <a:avLst/>
          </a:prstGeom>
          <a:solidFill>
            <a:srgbClr val="C4E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9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 </a:t>
            </a:r>
            <a:r>
              <a:rPr lang="ru-RU" sz="1900" b="1" i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2020 </a:t>
            </a:r>
            <a:r>
              <a:rPr lang="ru-RU" sz="19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год </a:t>
            </a:r>
            <a:r>
              <a:rPr lang="ru-RU" sz="1900" b="1" i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Благотворительным фондом </a:t>
            </a:r>
            <a:r>
              <a:rPr lang="ru-RU" sz="19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«Надежда и опора» </a:t>
            </a:r>
            <a:r>
              <a:rPr lang="ru-RU" sz="1900" b="1" i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рассмотрено 212 обращений, оказана </a:t>
            </a:r>
            <a:r>
              <a:rPr lang="ru-RU" sz="19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благотворительная помощь на </a:t>
            </a:r>
            <a:r>
              <a:rPr lang="ru-RU" sz="1900" b="1" i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24,7 млн. </a:t>
            </a:r>
            <a:r>
              <a:rPr lang="ru-RU" sz="19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рублей</a:t>
            </a:r>
            <a:endParaRPr lang="ru-RU" sz="1900" b="1" i="1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74283" y="5611528"/>
            <a:ext cx="10770670" cy="824212"/>
          </a:xfrm>
          <a:prstGeom prst="rect">
            <a:avLst/>
          </a:prstGeom>
          <a:solidFill>
            <a:srgbClr val="C4E8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b="1" i="1" dirty="0" smtClean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b="1" i="1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r>
              <a:rPr lang="ru-RU" altLang="ru-RU" sz="2000" b="1" i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ru-RU" altLang="ru-RU" sz="2000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2015 по 2020 гг. рассмотрено 1759 обращений, оказано благотворительной помощи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r>
              <a:rPr lang="ru-RU" altLang="ru-RU" sz="2000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altLang="ru-RU" sz="2000" b="1" i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96,1 </a:t>
            </a:r>
            <a:r>
              <a:rPr lang="ru-RU" altLang="ru-RU" sz="2000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млн. рублей</a:t>
            </a:r>
            <a:endParaRPr lang="ru-RU" altLang="ru-RU" sz="2000" b="1" i="1" dirty="0">
              <a:solidFill>
                <a:srgbClr val="0070C0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dirty="0" smtClean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sz="1850" dirty="0">
              <a:solidFill>
                <a:prstClr val="black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904" y="741872"/>
            <a:ext cx="3445844" cy="37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3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3500" y="267726"/>
            <a:ext cx="105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СРЕДСТВ БЛАГОТВОРИТЕЛЬНОГО ФОНДА                  «НАДЕЖДА И ОПОРА» ЗА 2020 г.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1169261"/>
            <a:ext cx="10548000" cy="18000"/>
          </a:xfrm>
          <a:prstGeom prst="rect">
            <a:avLst/>
          </a:prstGeom>
        </p:spPr>
      </p:pic>
      <p:sp>
        <p:nvSpPr>
          <p:cNvPr id="9" name="Сердце 8"/>
          <p:cNvSpPr/>
          <p:nvPr/>
        </p:nvSpPr>
        <p:spPr>
          <a:xfrm>
            <a:off x="4744527" y="1664898"/>
            <a:ext cx="3735239" cy="2924355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ru-RU" sz="2000" b="1" dirty="0" smtClean="0">
              <a:solidFill>
                <a:srgbClr val="000000"/>
              </a:solidFill>
            </a:endParaRPr>
          </a:p>
          <a:p>
            <a:pPr algn="ctr"/>
            <a:endParaRPr lang="ru-RU" sz="2000" b="1" dirty="0" smtClean="0">
              <a:solidFill>
                <a:srgbClr val="00000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0000"/>
                </a:solidFill>
              </a:rPr>
              <a:t>Сумма </a:t>
            </a:r>
            <a:r>
              <a:rPr lang="ru-RU" sz="2000" b="1" dirty="0" err="1">
                <a:solidFill>
                  <a:srgbClr val="000000"/>
                </a:solidFill>
              </a:rPr>
              <a:t>благпомощи</a:t>
            </a:r>
            <a:r>
              <a:rPr lang="ru-RU" sz="2000" b="1" dirty="0">
                <a:solidFill>
                  <a:srgbClr val="000000"/>
                </a:solidFill>
              </a:rPr>
              <a:t>: </a:t>
            </a:r>
            <a:r>
              <a:rPr lang="ru-RU" sz="2800" b="1" dirty="0">
                <a:solidFill>
                  <a:srgbClr val="000000"/>
                </a:solidFill>
              </a:rPr>
              <a:t>24,7 млн. </a:t>
            </a:r>
            <a:r>
              <a:rPr lang="ru-RU" sz="2800" b="1" dirty="0" smtClean="0">
                <a:solidFill>
                  <a:srgbClr val="000000"/>
                </a:solidFill>
              </a:rPr>
              <a:t>руб.</a:t>
            </a:r>
            <a:endParaRPr lang="ru-RU" sz="2800" b="1" dirty="0">
              <a:solidFill>
                <a:srgbClr val="000000"/>
              </a:solidFill>
            </a:endParaRPr>
          </a:p>
          <a:p>
            <a:pPr algn="ctr"/>
            <a:endParaRPr lang="ru-RU" sz="2000" b="1" dirty="0" smtClean="0">
              <a:solidFill>
                <a:srgbClr val="0070C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70C0"/>
                </a:solidFill>
              </a:rPr>
              <a:t>Поступило средств:</a:t>
            </a:r>
            <a:endParaRPr lang="ru-RU" sz="2000" b="1" dirty="0">
              <a:solidFill>
                <a:srgbClr val="0070C0"/>
              </a:solidFill>
            </a:endParaRPr>
          </a:p>
          <a:p>
            <a:pPr algn="ctr"/>
            <a:r>
              <a:rPr lang="ru-RU" sz="2800" b="1" dirty="0" smtClean="0">
                <a:solidFill>
                  <a:schemeClr val="tx1"/>
                </a:solidFill>
              </a:rPr>
              <a:t>31,6 млн. руб.:</a:t>
            </a:r>
          </a:p>
          <a:p>
            <a:pPr algn="ctr"/>
            <a:r>
              <a:rPr lang="ru-RU" sz="2000" b="1" dirty="0" smtClean="0">
                <a:solidFill>
                  <a:srgbClr val="0070C0"/>
                </a:solidFill>
              </a:rPr>
              <a:t>Добровольные взносы</a:t>
            </a:r>
            <a:r>
              <a:rPr lang="ru-RU" sz="2400" b="1" dirty="0" smtClean="0">
                <a:solidFill>
                  <a:srgbClr val="0070C0"/>
                </a:solidFill>
              </a:rPr>
              <a:t>: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10,3 млн. руб.</a:t>
            </a:r>
          </a:p>
          <a:p>
            <a:pPr algn="ctr"/>
            <a:r>
              <a:rPr lang="ru-RU" sz="2000" b="1" dirty="0" smtClean="0">
                <a:solidFill>
                  <a:srgbClr val="0070C0"/>
                </a:solidFill>
              </a:rPr>
              <a:t>Целевой взнос: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21,3 млн. руб.</a:t>
            </a:r>
          </a:p>
        </p:txBody>
      </p:sp>
      <p:sp>
        <p:nvSpPr>
          <p:cNvPr id="10" name="Овал 9"/>
          <p:cNvSpPr/>
          <p:nvPr/>
        </p:nvSpPr>
        <p:spPr>
          <a:xfrm>
            <a:off x="1889185" y="1973180"/>
            <a:ext cx="2503396" cy="24866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Помощь сотрудникам: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1,3 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(5,3 %) 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</a:rPr>
              <a:t>млн. руб</a:t>
            </a:r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Блок-схема: узел 10"/>
          <p:cNvSpPr/>
          <p:nvPr/>
        </p:nvSpPr>
        <p:spPr>
          <a:xfrm>
            <a:off x="8974373" y="1955926"/>
            <a:ext cx="2519722" cy="2502567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Помощь ветеранам: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23,4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(94,7 %)</a:t>
            </a:r>
            <a:endParaRPr lang="ru-RU" sz="2000" b="1" dirty="0">
              <a:solidFill>
                <a:schemeClr val="tx1"/>
              </a:solidFill>
            </a:endParaRP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</a:t>
            </a:r>
            <a:r>
              <a:rPr lang="ru-RU" sz="2000" dirty="0" smtClean="0">
                <a:solidFill>
                  <a:schemeClr val="tx1"/>
                </a:solidFill>
              </a:rPr>
              <a:t>млн. руб. </a:t>
            </a:r>
            <a:endParaRPr lang="ru-RU" sz="2000" b="1" dirty="0">
              <a:solidFill>
                <a:schemeClr val="tx1"/>
              </a:solidFill>
            </a:endParaRPr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4457698" y="3093392"/>
            <a:ext cx="472619" cy="745889"/>
          </a:xfrm>
          <a:prstGeom prst="rightArrow">
            <a:avLst/>
          </a:prstGeom>
          <a:solidFill>
            <a:srgbClr val="92D050"/>
          </a:solidFill>
          <a:ln>
            <a:solidFill>
              <a:srgbClr val="46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8359002" y="3100799"/>
            <a:ext cx="472619" cy="745889"/>
          </a:xfrm>
          <a:prstGeom prst="rightArrow">
            <a:avLst/>
          </a:prstGeom>
          <a:solidFill>
            <a:srgbClr val="92D050"/>
          </a:solidFill>
          <a:ln>
            <a:solidFill>
              <a:srgbClr val="46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5257800" y="5615797"/>
            <a:ext cx="2876914" cy="828136"/>
          </a:xfrm>
          <a:prstGeom prst="flowChartMagneticDisk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Остаток на начало года: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1,6 млн. руб.</a:t>
            </a: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1" y="173255"/>
            <a:ext cx="1318661" cy="13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82178" y="99077"/>
            <a:ext cx="105108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ВИДЫ БЛАГОТВОРИТЕЛЬНОЙ ПОМОЩИ ЗА 2020 г.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96348" y="598288"/>
            <a:ext cx="10548000" cy="1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96348" y="660871"/>
            <a:ext cx="3577081" cy="529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2"/>
                </a:solidFill>
              </a:rPr>
              <a:t>БЛАГОТВОРИТЕЛЬНАЯ ПОМОЩЬ СОТРУДНИКАМ: </a:t>
            </a:r>
            <a:r>
              <a:rPr lang="ru-RU" b="1" dirty="0" smtClean="0">
                <a:solidFill>
                  <a:schemeClr val="bg2"/>
                </a:solidFill>
              </a:rPr>
              <a:t>1 306,1  тыс. руб.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95732" y="660605"/>
            <a:ext cx="6848616" cy="448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БЛАГОТВОРИТЕЛЬНАЯ ПОМОЩЬ ВЕТЕРАНАМ: 23 392,4 тыс. руб.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6695" y="2003631"/>
            <a:ext cx="1951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Проведение операции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4916731" y="653834"/>
            <a:ext cx="20249" cy="57753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5916" y="1715905"/>
            <a:ext cx="176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Помощь детям сотрудникам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50" y="3938905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Путевки в санаторий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7650" y="6546522"/>
            <a:ext cx="438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prstClr val="black"/>
                </a:solidFill>
              </a:rPr>
              <a:t>*Комплексные </a:t>
            </a:r>
            <a:r>
              <a:rPr lang="ru-RU" sz="1200" dirty="0">
                <a:solidFill>
                  <a:prstClr val="black"/>
                </a:solidFill>
              </a:rPr>
              <a:t>центры соц. обслуживания по линии соцзащиты</a:t>
            </a:r>
            <a:endParaRPr lang="ru-RU" sz="1400" dirty="0"/>
          </a:p>
        </p:txBody>
      </p:sp>
      <p:sp>
        <p:nvSpPr>
          <p:cNvPr id="44" name="Прямоугольная выноска 43"/>
          <p:cNvSpPr/>
          <p:nvPr/>
        </p:nvSpPr>
        <p:spPr>
          <a:xfrm>
            <a:off x="1311215" y="1437197"/>
            <a:ext cx="1595778" cy="1508134"/>
          </a:xfrm>
          <a:prstGeom prst="wedgeRectCallout">
            <a:avLst>
              <a:gd name="adj1" fmla="val 64109"/>
              <a:gd name="adj2" fmla="val -21799"/>
            </a:avLst>
          </a:prstGeom>
          <a:solidFill>
            <a:srgbClr val="FFC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Обследование</a:t>
            </a:r>
            <a:r>
              <a:rPr lang="ru-RU" sz="1400" b="1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ru-RU" sz="1400" b="1" dirty="0">
                <a:solidFill>
                  <a:schemeClr val="bg1"/>
                </a:solidFill>
              </a:rPr>
              <a:t>364,5 тыс. </a:t>
            </a:r>
            <a:r>
              <a:rPr lang="ru-RU" sz="1400" b="1" dirty="0" smtClean="0">
                <a:solidFill>
                  <a:schemeClr val="bg1"/>
                </a:solidFill>
              </a:rPr>
              <a:t>руб.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6" name="Прямоугольная выноска 45"/>
          <p:cNvSpPr/>
          <p:nvPr/>
        </p:nvSpPr>
        <p:spPr>
          <a:xfrm>
            <a:off x="1265828" y="3171218"/>
            <a:ext cx="1654827" cy="1564411"/>
          </a:xfrm>
          <a:prstGeom prst="wedgeRectCallout">
            <a:avLst>
              <a:gd name="adj1" fmla="val 61208"/>
              <a:gd name="adj2" fmla="val -21595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Пожар: 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150,0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7" name="Прямоугольная выноска 46"/>
          <p:cNvSpPr/>
          <p:nvPr/>
        </p:nvSpPr>
        <p:spPr>
          <a:xfrm>
            <a:off x="3195006" y="4941652"/>
            <a:ext cx="1663610" cy="1430574"/>
          </a:xfrm>
          <a:prstGeom prst="wedgeRectCallout">
            <a:avLst>
              <a:gd name="adj1" fmla="val -60221"/>
              <a:gd name="adj2" fmla="val -18449"/>
            </a:avLst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Помощь детям: 791,6 тыс. руб.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428051" y="2448303"/>
            <a:ext cx="1364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Выплаты </a:t>
            </a:r>
            <a:br>
              <a:rPr lang="ru-RU" sz="1400" b="1" dirty="0">
                <a:solidFill>
                  <a:schemeClr val="bg1"/>
                </a:solidFill>
              </a:rPr>
            </a:br>
            <a:r>
              <a:rPr lang="ru-RU" sz="1400" b="1" dirty="0">
                <a:solidFill>
                  <a:schemeClr val="bg1"/>
                </a:solidFill>
              </a:rPr>
              <a:t>на День пожилых людей</a:t>
            </a:r>
          </a:p>
        </p:txBody>
      </p:sp>
      <p:sp>
        <p:nvSpPr>
          <p:cNvPr id="54" name="Прямоугольная выноска 53"/>
          <p:cNvSpPr/>
          <p:nvPr/>
        </p:nvSpPr>
        <p:spPr>
          <a:xfrm>
            <a:off x="6877051" y="3257996"/>
            <a:ext cx="1633198" cy="988685"/>
          </a:xfrm>
          <a:prstGeom prst="wedgeRectCallout">
            <a:avLst>
              <a:gd name="adj1" fmla="val -58634"/>
              <a:gd name="adj2" fmla="val -19436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Санатории РФ и РТ  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(в </a:t>
            </a:r>
            <a:r>
              <a:rPr lang="ru-RU" sz="1400" b="1" dirty="0" err="1" smtClean="0">
                <a:solidFill>
                  <a:schemeClr val="bg1"/>
                </a:solidFill>
              </a:rPr>
              <a:t>т.ч</a:t>
            </a:r>
            <a:r>
              <a:rPr lang="ru-RU" sz="1400" b="1" dirty="0" smtClean="0">
                <a:solidFill>
                  <a:schemeClr val="bg1"/>
                </a:solidFill>
              </a:rPr>
              <a:t>. с/п «</a:t>
            </a:r>
            <a:r>
              <a:rPr lang="ru-RU" sz="1400" b="1" dirty="0" err="1" smtClean="0">
                <a:solidFill>
                  <a:schemeClr val="bg1"/>
                </a:solidFill>
              </a:rPr>
              <a:t>Балкыш</a:t>
            </a:r>
            <a:r>
              <a:rPr lang="ru-RU" sz="1400" b="1" dirty="0" smtClean="0">
                <a:solidFill>
                  <a:schemeClr val="bg1"/>
                </a:solidFill>
              </a:rPr>
              <a:t>»): 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6 661,2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5" name="Прямоугольная выноска 54"/>
          <p:cNvSpPr/>
          <p:nvPr/>
        </p:nvSpPr>
        <p:spPr>
          <a:xfrm>
            <a:off x="8595361" y="1196503"/>
            <a:ext cx="1592020" cy="1279278"/>
          </a:xfrm>
          <a:prstGeom prst="wedgeRectCallout">
            <a:avLst>
              <a:gd name="adj1" fmla="val 57591"/>
              <a:gd name="adj2" fmla="val -21416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err="1" smtClean="0">
                <a:solidFill>
                  <a:schemeClr val="bg1"/>
                </a:solidFill>
              </a:rPr>
              <a:t>Стоматологичес</a:t>
            </a:r>
            <a:r>
              <a:rPr lang="ru-RU" sz="1400" b="1" dirty="0" smtClean="0">
                <a:solidFill>
                  <a:schemeClr val="bg1"/>
                </a:solidFill>
              </a:rPr>
              <a:t>-кие услуги: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  2 474,7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6" name="Прямоугольная выноска 55"/>
          <p:cNvSpPr/>
          <p:nvPr/>
        </p:nvSpPr>
        <p:spPr>
          <a:xfrm>
            <a:off x="6877050" y="2252312"/>
            <a:ext cx="1646331" cy="904774"/>
          </a:xfrm>
          <a:prstGeom prst="wedgeRectCallout">
            <a:avLst>
              <a:gd name="adj1" fmla="val -57922"/>
              <a:gd name="adj2" fmla="val -1821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 </a:t>
            </a:r>
            <a:r>
              <a:rPr lang="ru-RU" sz="1400" b="1" dirty="0">
                <a:solidFill>
                  <a:schemeClr val="bg1"/>
                </a:solidFill>
              </a:rPr>
              <a:t>Обследование:  498,5 тыс. </a:t>
            </a:r>
            <a:r>
              <a:rPr lang="ru-RU" sz="1400" b="1" dirty="0" smtClean="0">
                <a:solidFill>
                  <a:schemeClr val="bg1"/>
                </a:solidFill>
              </a:rPr>
              <a:t>руб.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8" name="Прямоугольная выноска 57"/>
          <p:cNvSpPr/>
          <p:nvPr/>
        </p:nvSpPr>
        <p:spPr>
          <a:xfrm>
            <a:off x="6877255" y="1174220"/>
            <a:ext cx="1634448" cy="1001319"/>
          </a:xfrm>
          <a:prstGeom prst="wedgeRectCallout">
            <a:avLst>
              <a:gd name="adj1" fmla="val -57188"/>
              <a:gd name="adj2" fmla="val -19421"/>
            </a:avLst>
          </a:prstGeom>
          <a:solidFill>
            <a:schemeClr val="accent3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Лечение, медикаменты, операция: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955,8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9" name="Прямоугольная выноска 58"/>
          <p:cNvSpPr/>
          <p:nvPr/>
        </p:nvSpPr>
        <p:spPr>
          <a:xfrm>
            <a:off x="6925574" y="5408762"/>
            <a:ext cx="1576048" cy="1017917"/>
          </a:xfrm>
          <a:prstGeom prst="wedgeRectCallout">
            <a:avLst>
              <a:gd name="adj1" fmla="val -59127"/>
              <a:gd name="adj2" fmla="val -18219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err="1" smtClean="0">
                <a:solidFill>
                  <a:schemeClr val="bg1">
                    <a:lumMod val="95000"/>
                  </a:schemeClr>
                </a:solidFill>
              </a:rPr>
              <a:t>Проднаборы</a:t>
            </a:r>
            <a:r>
              <a:rPr lang="ru-RU" sz="1400" b="1" dirty="0" smtClean="0">
                <a:solidFill>
                  <a:schemeClr val="bg1">
                    <a:lumMod val="95000"/>
                  </a:schemeClr>
                </a:solidFill>
              </a:rPr>
              <a:t> на День энергетика:</a:t>
            </a:r>
          </a:p>
          <a:p>
            <a:pPr algn="ctr"/>
            <a:r>
              <a:rPr lang="ru-RU" sz="1400" b="1" dirty="0" smtClean="0">
                <a:solidFill>
                  <a:schemeClr val="bg1">
                    <a:lumMod val="95000"/>
                  </a:schemeClr>
                </a:solidFill>
              </a:rPr>
              <a:t>5 836,8 тыс. руб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Прямоугольная выноска 60"/>
          <p:cNvSpPr/>
          <p:nvPr/>
        </p:nvSpPr>
        <p:spPr>
          <a:xfrm>
            <a:off x="6934200" y="4363631"/>
            <a:ext cx="1576048" cy="959241"/>
          </a:xfrm>
          <a:prstGeom prst="wedgeRectCallout">
            <a:avLst>
              <a:gd name="adj1" fmla="val -62321"/>
              <a:gd name="adj2" fmla="val -2122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err="1" smtClean="0">
                <a:solidFill>
                  <a:schemeClr val="bg1"/>
                </a:solidFill>
              </a:rPr>
              <a:t>Реабилитацион</a:t>
            </a:r>
            <a:r>
              <a:rPr lang="ru-RU" sz="1400" b="1" dirty="0" smtClean="0">
                <a:solidFill>
                  <a:schemeClr val="bg1"/>
                </a:solidFill>
              </a:rPr>
              <a:t> -</a:t>
            </a:r>
            <a:r>
              <a:rPr lang="ru-RU" sz="1400" b="1" dirty="0" err="1" smtClean="0">
                <a:solidFill>
                  <a:schemeClr val="bg1"/>
                </a:solidFill>
              </a:rPr>
              <a:t>ные</a:t>
            </a:r>
            <a:r>
              <a:rPr lang="ru-RU" sz="1400" b="1" dirty="0" smtClean="0">
                <a:solidFill>
                  <a:schemeClr val="bg1"/>
                </a:solidFill>
              </a:rPr>
              <a:t> центры (КЦСОН*)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411,8 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2" name="Прямоугольная выноска 61"/>
          <p:cNvSpPr/>
          <p:nvPr/>
        </p:nvSpPr>
        <p:spPr>
          <a:xfrm>
            <a:off x="8621240" y="3976411"/>
            <a:ext cx="1621202" cy="1186774"/>
          </a:xfrm>
          <a:prstGeom prst="wedgeRectCallout">
            <a:avLst>
              <a:gd name="adj1" fmla="val 58356"/>
              <a:gd name="adj2" fmla="val -20675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Слуховой аппарат: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 162,7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19475"/>
            <a:ext cx="38100" cy="19050"/>
          </a:xfrm>
          <a:prstGeom prst="rect">
            <a:avLst/>
          </a:prstGeom>
        </p:spPr>
      </p:pic>
      <p:sp>
        <p:nvSpPr>
          <p:cNvPr id="64" name="Прямоугольная выноска 63"/>
          <p:cNvSpPr/>
          <p:nvPr/>
        </p:nvSpPr>
        <p:spPr>
          <a:xfrm>
            <a:off x="8604986" y="2605177"/>
            <a:ext cx="1611578" cy="1273804"/>
          </a:xfrm>
          <a:prstGeom prst="wedgeRectCallout">
            <a:avLst>
              <a:gd name="adj1" fmla="val 56720"/>
              <a:gd name="adj2" fmla="val -20795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 </a:t>
            </a:r>
            <a:r>
              <a:rPr lang="ru-RU" sz="1400" b="1" dirty="0" smtClean="0">
                <a:solidFill>
                  <a:schemeClr val="bg1"/>
                </a:solidFill>
              </a:rPr>
              <a:t>Выплаты на День пожилых людей   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 3 242,0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7" name="Прямоугольная выноска 66"/>
          <p:cNvSpPr/>
          <p:nvPr/>
        </p:nvSpPr>
        <p:spPr>
          <a:xfrm rot="10800000" flipV="1">
            <a:off x="8604984" y="5296619"/>
            <a:ext cx="1611577" cy="1132525"/>
          </a:xfrm>
          <a:prstGeom prst="wedgeRectCallout">
            <a:avLst>
              <a:gd name="adj1" fmla="val -57346"/>
              <a:gd name="adj2" fmla="val -20224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Продуктовые наборы в период пандемии: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3 148,9 тыс. руб.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035" y="3180742"/>
            <a:ext cx="1725038" cy="156451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18" y="1475477"/>
            <a:ext cx="1695451" cy="1497731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931923"/>
            <a:ext cx="1685925" cy="1459353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63" y="2319688"/>
            <a:ext cx="1600457" cy="899154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537" y="2595867"/>
            <a:ext cx="1455298" cy="1236831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452" y="3944770"/>
            <a:ext cx="1514475" cy="1201162"/>
          </a:xfrm>
          <a:prstGeom prst="rect">
            <a:avLst/>
          </a:prstGeom>
        </p:spPr>
      </p:pic>
      <p:pic>
        <p:nvPicPr>
          <p:cNvPr id="70" name="Рисунок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389124"/>
            <a:ext cx="1673157" cy="1040860"/>
          </a:xfrm>
          <a:prstGeom prst="rect">
            <a:avLst/>
          </a:prstGeom>
        </p:spPr>
      </p:pic>
      <p:pic>
        <p:nvPicPr>
          <p:cNvPr id="71" name="Рисунок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27" y="4357991"/>
            <a:ext cx="1673158" cy="972766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775" y="5223753"/>
            <a:ext cx="1505153" cy="12056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907" y="1232034"/>
            <a:ext cx="1588169" cy="12416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388" y="3262965"/>
            <a:ext cx="1674796" cy="104915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36" y="1174282"/>
            <a:ext cx="1694047" cy="105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38296" y="392092"/>
            <a:ext cx="10412299" cy="12618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ОКАЗАНИЕ БЛАГОТВОРИТЕЛЬНОЙ ПОМОЩИ  ВЕТЕРАНАМ И РАБОТНИКАМ  ЗА 2020 г. </a:t>
            </a:r>
          </a:p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В РАЗРЕЗЕ СТРУКТУРНЫХ ЕДИНИЦ АО «СЕТЕВАЯ КОМПАНИЯ» </a:t>
            </a:r>
          </a:p>
          <a:p>
            <a:pPr algn="ctr"/>
            <a:endParaRPr lang="ru-RU" sz="2000" b="1" dirty="0" smtClean="0">
              <a:solidFill>
                <a:srgbClr val="00B05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Количество обращений в Фонд – 212 шт.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80556204"/>
              </p:ext>
            </p:extLst>
          </p:nvPr>
        </p:nvGraphicFramePr>
        <p:xfrm>
          <a:off x="1662545" y="1555424"/>
          <a:ext cx="10177154" cy="482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2" y="173255"/>
            <a:ext cx="1235034" cy="1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9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38296" y="392092"/>
            <a:ext cx="10412299" cy="12618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ОКАЗАНИЕ БЛАГОТВОРИТЕЛЬНОЙ ПОМОЩИ  ВЕТЕРАНАМ И РАБОТНИКАМ  ЗА 2020 г. </a:t>
            </a:r>
          </a:p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В РАЗРЕЗЕ СТРУКТУРНЫХ ЕДИНИЦ АО «СЕТЕВАЯ КОМПАНИЯ» </a:t>
            </a:r>
          </a:p>
          <a:p>
            <a:pPr algn="ctr"/>
            <a:endParaRPr lang="ru-RU" sz="2000" b="1" dirty="0" smtClean="0">
              <a:solidFill>
                <a:srgbClr val="00B05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Сумма благотворительной помощи по обращениям – 5 641,2 тыс. руб.</a:t>
            </a:r>
            <a:endParaRPr lang="ru-RU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845448763"/>
              </p:ext>
            </p:extLst>
          </p:nvPr>
        </p:nvGraphicFramePr>
        <p:xfrm>
          <a:off x="1662545" y="1555424"/>
          <a:ext cx="10177154" cy="482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2" y="173255"/>
            <a:ext cx="1235034" cy="1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0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5" name="Диаграмма 4"/>
          <p:cNvGraphicFramePr/>
          <p:nvPr>
            <p:extLst/>
          </p:nvPr>
        </p:nvGraphicFramePr>
        <p:xfrm>
          <a:off x="1640263" y="405354"/>
          <a:ext cx="9945279" cy="5751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1" y="94267"/>
            <a:ext cx="1771506" cy="167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5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893331"/>
            <a:ext cx="10548000" cy="1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984076" y="181154"/>
            <a:ext cx="952508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0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БЛАГОТВОРИТЕЛЬНАЯ ПОМОЩЬ </a:t>
            </a:r>
            <a:r>
              <a:rPr lang="ru-RU" sz="20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ФОНДА </a:t>
            </a:r>
            <a:r>
              <a:rPr lang="ru-RU" sz="20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«НАДЕЖДА И ОПОРА»  </a:t>
            </a:r>
            <a:endParaRPr lang="ru-RU" sz="2000" b="1" dirty="0" smtClean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ru-RU" sz="20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ВЕТЕРАНАМ И РАБОТНИКАМ ЗА  2015 - 2020 </a:t>
            </a:r>
            <a:r>
              <a:rPr lang="ru-RU" sz="20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гг</a:t>
            </a:r>
            <a:r>
              <a:rPr lang="ru-RU" sz="20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.: </a:t>
            </a:r>
            <a:r>
              <a:rPr lang="ru-RU" sz="2200" b="1" dirty="0" smtClean="0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96,1 млн. рублей</a:t>
            </a:r>
          </a:p>
          <a:p>
            <a:pPr lvl="0" algn="ctr"/>
            <a:endParaRPr lang="ru-RU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4197601562"/>
              </p:ext>
            </p:extLst>
          </p:nvPr>
        </p:nvGraphicFramePr>
        <p:xfrm>
          <a:off x="1800125" y="991703"/>
          <a:ext cx="9914021" cy="507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61" y="0"/>
            <a:ext cx="1183906" cy="11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9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82178" y="99077"/>
            <a:ext cx="105108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0070C0"/>
                </a:solidFill>
              </a:rPr>
              <a:t>БЛАГОТВОРИТЕЛЬНАЯ ПРОГРАММА НА 2021 ГОД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96348" y="598288"/>
            <a:ext cx="10548000" cy="1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54975" y="660870"/>
            <a:ext cx="4588624" cy="7342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 smtClean="0">
              <a:solidFill>
                <a:srgbClr val="FF0000"/>
              </a:solidFill>
            </a:endParaRPr>
          </a:p>
          <a:p>
            <a:pPr algn="ctr"/>
            <a:r>
              <a:rPr lang="ru-RU" sz="1600" b="1" dirty="0" smtClean="0">
                <a:solidFill>
                  <a:srgbClr val="CC00FF"/>
                </a:solidFill>
              </a:rPr>
              <a:t>БЛАГОТВОРИТЕЛЬНАЯ ПОМОЩЬ РАБОТНИКАМ</a:t>
            </a:r>
          </a:p>
          <a:p>
            <a:pPr algn="ctr"/>
            <a:r>
              <a:rPr lang="ru-RU" sz="1600" b="1" dirty="0" smtClean="0">
                <a:solidFill>
                  <a:srgbClr val="0070C0"/>
                </a:solidFill>
              </a:rPr>
              <a:t>Программа «Помощь в трудный час» </a:t>
            </a:r>
            <a:r>
              <a:rPr lang="en-US" sz="1600" b="1" dirty="0" smtClean="0">
                <a:solidFill>
                  <a:srgbClr val="0070C0"/>
                </a:solidFill>
              </a:rPr>
              <a:t>*</a:t>
            </a:r>
            <a:endParaRPr lang="ru-RU" sz="1600" b="1" dirty="0" smtClean="0">
              <a:solidFill>
                <a:srgbClr val="0070C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60250" y="665019"/>
            <a:ext cx="5618886" cy="7395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b="1" dirty="0" smtClean="0">
              <a:solidFill>
                <a:srgbClr val="CC00FF"/>
              </a:solidFill>
            </a:endParaRPr>
          </a:p>
          <a:p>
            <a:pPr algn="ctr"/>
            <a:r>
              <a:rPr lang="ru-RU" sz="1600" b="1" dirty="0" smtClean="0">
                <a:solidFill>
                  <a:srgbClr val="CC00FF"/>
                </a:solidFill>
              </a:rPr>
              <a:t>БЛАГОТВОРИТЕЛЬНАЯ ПОМОЩЬ ВЕТЕРАНАМ</a:t>
            </a:r>
          </a:p>
          <a:p>
            <a:pPr algn="ctr"/>
            <a:r>
              <a:rPr lang="ru-RU" sz="1600" b="1" dirty="0" smtClean="0">
                <a:solidFill>
                  <a:srgbClr val="0070C0"/>
                </a:solidFill>
              </a:rPr>
              <a:t>Программа «Заботу ветеранам» </a:t>
            </a:r>
            <a:r>
              <a:rPr lang="en-US" sz="1600" b="1" dirty="0" smtClean="0">
                <a:solidFill>
                  <a:srgbClr val="0070C0"/>
                </a:solidFill>
              </a:rPr>
              <a:t>*</a:t>
            </a:r>
            <a:endParaRPr lang="ru-RU" sz="1600" b="1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6695" y="2003631"/>
            <a:ext cx="1951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Проведение операции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048375" y="590550"/>
            <a:ext cx="19050" cy="59245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7650" y="3938905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Путевки в санаторий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10325" y="5750351"/>
            <a:ext cx="10444899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rgbClr val="0070C0"/>
                </a:solidFill>
              </a:rPr>
              <a:t>*</a:t>
            </a:r>
            <a:r>
              <a:rPr lang="ru-RU" sz="1200" b="1" dirty="0" smtClean="0">
                <a:solidFill>
                  <a:srgbClr val="0070C0"/>
                </a:solidFill>
              </a:rPr>
              <a:t>Новые пункты, изменения в программе</a:t>
            </a:r>
            <a:r>
              <a:rPr lang="ru-RU" sz="1100" b="1" dirty="0" smtClean="0">
                <a:solidFill>
                  <a:srgbClr val="0070C0"/>
                </a:solidFill>
              </a:rPr>
              <a:t>: </a:t>
            </a:r>
          </a:p>
          <a:p>
            <a:r>
              <a:rPr lang="ru-RU" sz="1100" b="1" dirty="0" smtClean="0">
                <a:solidFill>
                  <a:srgbClr val="0070C0"/>
                </a:solidFill>
              </a:rPr>
              <a:t>1 </a:t>
            </a:r>
            <a:r>
              <a:rPr lang="ru-RU" sz="1100" b="1" dirty="0">
                <a:solidFill>
                  <a:srgbClr val="0070C0"/>
                </a:solidFill>
              </a:rPr>
              <a:t>обращение от работника  </a:t>
            </a:r>
            <a:r>
              <a:rPr lang="ru-RU" sz="1100" dirty="0">
                <a:solidFill>
                  <a:srgbClr val="0070C0"/>
                </a:solidFill>
              </a:rPr>
              <a:t>1 раз в 3 года, максимальная  сумма благотворительной помощи (кроме обследования и пожара) </a:t>
            </a:r>
            <a:r>
              <a:rPr lang="ru-RU" sz="1100" b="1" dirty="0">
                <a:solidFill>
                  <a:srgbClr val="0070C0"/>
                </a:solidFill>
              </a:rPr>
              <a:t>определяется индивидуально</a:t>
            </a:r>
            <a:r>
              <a:rPr lang="ru-RU" sz="1100" dirty="0">
                <a:solidFill>
                  <a:srgbClr val="0070C0"/>
                </a:solidFill>
              </a:rPr>
              <a:t>) *</a:t>
            </a:r>
          </a:p>
          <a:p>
            <a:r>
              <a:rPr lang="ru-RU" sz="1100" b="1" dirty="0">
                <a:solidFill>
                  <a:srgbClr val="0070C0"/>
                </a:solidFill>
              </a:rPr>
              <a:t>1 обращение от ветерана </a:t>
            </a:r>
            <a:r>
              <a:rPr lang="ru-RU" sz="1100" dirty="0">
                <a:solidFill>
                  <a:srgbClr val="0070C0"/>
                </a:solidFill>
              </a:rPr>
              <a:t>в год, максимальная сумма благотворительной помощи –  </a:t>
            </a:r>
            <a:r>
              <a:rPr lang="ru-RU" sz="1100" b="1" dirty="0">
                <a:solidFill>
                  <a:srgbClr val="0070C0"/>
                </a:solidFill>
              </a:rPr>
              <a:t>40 тыс. руб</a:t>
            </a:r>
            <a:r>
              <a:rPr lang="ru-RU" sz="1100" dirty="0">
                <a:solidFill>
                  <a:srgbClr val="0070C0"/>
                </a:solidFill>
              </a:rPr>
              <a:t>. + </a:t>
            </a:r>
            <a:r>
              <a:rPr lang="ru-RU" sz="1100" b="1" dirty="0">
                <a:solidFill>
                  <a:srgbClr val="0070C0"/>
                </a:solidFill>
              </a:rPr>
              <a:t>1 дополнительное обращение </a:t>
            </a:r>
            <a:r>
              <a:rPr lang="ru-RU" sz="1100" dirty="0">
                <a:solidFill>
                  <a:srgbClr val="0070C0"/>
                </a:solidFill>
              </a:rPr>
              <a:t>при тяжелой форме </a:t>
            </a:r>
            <a:r>
              <a:rPr lang="en-US" sz="1100" dirty="0">
                <a:solidFill>
                  <a:srgbClr val="0070C0"/>
                </a:solidFill>
              </a:rPr>
              <a:t>Covid-19</a:t>
            </a:r>
            <a:r>
              <a:rPr lang="ru-RU" sz="1100" dirty="0">
                <a:solidFill>
                  <a:srgbClr val="0070C0"/>
                </a:solidFill>
              </a:rPr>
              <a:t> либо воспалении легких 3-4 степени, макс. сумма доп. помощи –   </a:t>
            </a:r>
            <a:r>
              <a:rPr lang="ru-RU" sz="1100" b="1" dirty="0">
                <a:solidFill>
                  <a:srgbClr val="0070C0"/>
                </a:solidFill>
              </a:rPr>
              <a:t>20 тыс. руб.*</a:t>
            </a:r>
          </a:p>
          <a:p>
            <a:endParaRPr lang="ru-RU" sz="1400" dirty="0"/>
          </a:p>
        </p:txBody>
      </p:sp>
      <p:sp>
        <p:nvSpPr>
          <p:cNvPr id="43" name="Прямоугольная выноска 42"/>
          <p:cNvSpPr/>
          <p:nvPr/>
        </p:nvSpPr>
        <p:spPr>
          <a:xfrm>
            <a:off x="1346662" y="1470581"/>
            <a:ext cx="4613563" cy="970962"/>
          </a:xfrm>
          <a:prstGeom prst="wedgeRectCallout">
            <a:avLst>
              <a:gd name="adj1" fmla="val -47384"/>
              <a:gd name="adj2" fmla="val -1539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Обследование, выявившее </a:t>
            </a:r>
            <a:r>
              <a:rPr lang="ru-RU" sz="1400" b="1" dirty="0">
                <a:solidFill>
                  <a:schemeClr val="tx1"/>
                </a:solidFill>
              </a:rPr>
              <a:t>тяжелое заболевание </a:t>
            </a:r>
            <a:r>
              <a:rPr lang="ru-RU" sz="1200" dirty="0">
                <a:solidFill>
                  <a:schemeClr val="tx1"/>
                </a:solidFill>
              </a:rPr>
              <a:t>(онкология, генные мутации и т.п</a:t>
            </a:r>
            <a:r>
              <a:rPr lang="ru-RU" sz="1200" dirty="0" smtClean="0">
                <a:solidFill>
                  <a:schemeClr val="tx1"/>
                </a:solidFill>
              </a:rPr>
              <a:t>.).</a:t>
            </a:r>
            <a:r>
              <a:rPr lang="ru-RU" sz="1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Операции</a:t>
            </a:r>
            <a:r>
              <a:rPr lang="ru-RU" sz="1400" b="1" dirty="0">
                <a:solidFill>
                  <a:schemeClr val="tx1"/>
                </a:solidFill>
              </a:rPr>
              <a:t>, реабилитации </a:t>
            </a:r>
            <a:r>
              <a:rPr lang="ru-RU" sz="1400" dirty="0" smtClean="0">
                <a:solidFill>
                  <a:schemeClr val="tx1"/>
                </a:solidFill>
              </a:rPr>
              <a:t>(</a:t>
            </a:r>
            <a:r>
              <a:rPr lang="ru-RU" sz="1200" dirty="0" smtClean="0">
                <a:solidFill>
                  <a:schemeClr val="tx1"/>
                </a:solidFill>
              </a:rPr>
              <a:t>при </a:t>
            </a:r>
            <a:r>
              <a:rPr lang="ru-RU" sz="1200" dirty="0">
                <a:solidFill>
                  <a:schemeClr val="tx1"/>
                </a:solidFill>
              </a:rPr>
              <a:t>диагнозе, не подпадающем под страховой случай  и по которым отсутствует компенсация по  заключенным договорам </a:t>
            </a:r>
            <a:r>
              <a:rPr lang="ru-RU" sz="1200" dirty="0" smtClean="0">
                <a:solidFill>
                  <a:schemeClr val="tx1"/>
                </a:solidFill>
              </a:rPr>
              <a:t>ДМС)</a:t>
            </a:r>
          </a:p>
        </p:txBody>
      </p:sp>
      <p:sp>
        <p:nvSpPr>
          <p:cNvPr id="44" name="Прямоугольная выноска 43"/>
          <p:cNvSpPr/>
          <p:nvPr/>
        </p:nvSpPr>
        <p:spPr>
          <a:xfrm>
            <a:off x="1348034" y="2498104"/>
            <a:ext cx="4619134" cy="499620"/>
          </a:xfrm>
          <a:prstGeom prst="wedgeRectCallout">
            <a:avLst>
              <a:gd name="adj1" fmla="val 49904"/>
              <a:gd name="adj2" fmla="val -188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 </a:t>
            </a:r>
            <a:r>
              <a:rPr lang="ru-RU" sz="1200" dirty="0" smtClean="0">
                <a:solidFill>
                  <a:schemeClr val="tx1"/>
                </a:solidFill>
              </a:rPr>
              <a:t>(не более 30 тыс. руб. на чел.)*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ая выноска 44"/>
          <p:cNvSpPr/>
          <p:nvPr/>
        </p:nvSpPr>
        <p:spPr>
          <a:xfrm>
            <a:off x="1338348" y="3063711"/>
            <a:ext cx="4638939" cy="650450"/>
          </a:xfrm>
          <a:prstGeom prst="wedgeRectCallout">
            <a:avLst>
              <a:gd name="adj1" fmla="val -50098"/>
              <a:gd name="adj2" fmla="val -2234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Операция </a:t>
            </a:r>
            <a:r>
              <a:rPr lang="ru-RU" sz="1400" b="1" dirty="0">
                <a:solidFill>
                  <a:schemeClr val="tx1"/>
                </a:solidFill>
              </a:rPr>
              <a:t>и </a:t>
            </a:r>
            <a:r>
              <a:rPr lang="ru-RU" sz="1400" b="1" dirty="0" smtClean="0">
                <a:solidFill>
                  <a:schemeClr val="tx1"/>
                </a:solidFill>
              </a:rPr>
              <a:t>реабилитация </a:t>
            </a:r>
            <a:r>
              <a:rPr lang="ru-RU" sz="1400" b="1" dirty="0">
                <a:solidFill>
                  <a:schemeClr val="tx1"/>
                </a:solidFill>
              </a:rPr>
              <a:t>работников, пострадавших в результате несчастного случая на производстве</a:t>
            </a:r>
            <a:endParaRPr lang="ru-RU" sz="1400" b="1" dirty="0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ая выноска 45"/>
          <p:cNvSpPr/>
          <p:nvPr/>
        </p:nvSpPr>
        <p:spPr>
          <a:xfrm>
            <a:off x="1338349" y="3770722"/>
            <a:ext cx="4638502" cy="499620"/>
          </a:xfrm>
          <a:prstGeom prst="wedgeRectCallout">
            <a:avLst>
              <a:gd name="adj1" fmla="val 48422"/>
              <a:gd name="adj2" fmla="val -2052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Пожар и чрезвычайные ситуации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(не более 300 тыс. руб. на чел.)</a:t>
            </a:r>
          </a:p>
        </p:txBody>
      </p:sp>
      <p:sp>
        <p:nvSpPr>
          <p:cNvPr id="47" name="Прямоугольная выноска 46"/>
          <p:cNvSpPr/>
          <p:nvPr/>
        </p:nvSpPr>
        <p:spPr>
          <a:xfrm>
            <a:off x="1338606" y="4326902"/>
            <a:ext cx="4656751" cy="509049"/>
          </a:xfrm>
          <a:prstGeom prst="wedgeRectCallout">
            <a:avLst>
              <a:gd name="adj1" fmla="val -47625"/>
              <a:gd name="adj2" fmla="val -184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Помощь тяжело заболевшим детям, детям-инвалидам, внукам работников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95283" y="2448303"/>
            <a:ext cx="1397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Выплаты </a:t>
            </a:r>
            <a:br>
              <a:rPr lang="ru-RU" sz="1400" b="1" dirty="0">
                <a:solidFill>
                  <a:schemeClr val="bg1"/>
                </a:solidFill>
              </a:rPr>
            </a:br>
            <a:r>
              <a:rPr lang="ru-RU" sz="1400" b="1" dirty="0">
                <a:solidFill>
                  <a:schemeClr val="bg1"/>
                </a:solidFill>
              </a:rPr>
              <a:t>на День пожилых людей</a:t>
            </a:r>
          </a:p>
        </p:txBody>
      </p:sp>
      <p:sp>
        <p:nvSpPr>
          <p:cNvPr id="54" name="Прямоугольная выноска 53"/>
          <p:cNvSpPr/>
          <p:nvPr/>
        </p:nvSpPr>
        <p:spPr>
          <a:xfrm>
            <a:off x="9054893" y="2677213"/>
            <a:ext cx="2709760" cy="1102936"/>
          </a:xfrm>
          <a:prstGeom prst="wedgeRectCallout">
            <a:avLst>
              <a:gd name="adj1" fmla="val -47089"/>
              <a:gd name="adj2" fmla="val -21363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Санатории РТ и РФ </a:t>
            </a:r>
          </a:p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(</a:t>
            </a:r>
            <a:r>
              <a:rPr lang="ru-RU" sz="1200" dirty="0" smtClean="0">
                <a:solidFill>
                  <a:schemeClr val="tx1"/>
                </a:solidFill>
              </a:rPr>
              <a:t>включая оплату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транспортных расходов за доставку в РЦ и санаторий «</a:t>
            </a:r>
            <a:r>
              <a:rPr lang="ru-RU" sz="1200" dirty="0" err="1" smtClean="0">
                <a:solidFill>
                  <a:schemeClr val="tx1"/>
                </a:solidFill>
              </a:rPr>
              <a:t>Балкыш</a:t>
            </a:r>
            <a:r>
              <a:rPr lang="ru-RU" sz="1200" dirty="0" smtClean="0">
                <a:solidFill>
                  <a:schemeClr val="tx1"/>
                </a:solidFill>
              </a:rPr>
              <a:t>»)</a:t>
            </a:r>
          </a:p>
        </p:txBody>
      </p:sp>
      <p:sp>
        <p:nvSpPr>
          <p:cNvPr id="55" name="Прямоугольная выноска 54"/>
          <p:cNvSpPr/>
          <p:nvPr/>
        </p:nvSpPr>
        <p:spPr>
          <a:xfrm>
            <a:off x="9049109" y="1451728"/>
            <a:ext cx="2723791" cy="1159497"/>
          </a:xfrm>
          <a:prstGeom prst="wedgeRectCallout">
            <a:avLst>
              <a:gd name="adj1" fmla="val 49075"/>
              <a:gd name="adj2" fmla="val -20465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Стоматологические услуги </a:t>
            </a:r>
            <a:r>
              <a:rPr lang="ru-RU" sz="1100" dirty="0">
                <a:solidFill>
                  <a:schemeClr val="tx1"/>
                </a:solidFill>
              </a:rPr>
              <a:t>(лечение, изготовление и установка зубных протезов, обследование, операция и </a:t>
            </a:r>
            <a:r>
              <a:rPr lang="ru-RU" sz="1100" dirty="0" smtClean="0">
                <a:solidFill>
                  <a:schemeClr val="tx1"/>
                </a:solidFill>
              </a:rPr>
              <a:t>др. </a:t>
            </a:r>
            <a:r>
              <a:rPr lang="ru-RU" sz="1100" dirty="0" err="1" smtClean="0">
                <a:solidFill>
                  <a:schemeClr val="tx1"/>
                </a:solidFill>
              </a:rPr>
              <a:t>стомат</a:t>
            </a:r>
            <a:r>
              <a:rPr lang="ru-RU" sz="1100" dirty="0" smtClean="0">
                <a:solidFill>
                  <a:schemeClr val="tx1"/>
                </a:solidFill>
              </a:rPr>
              <a:t>. услуги)</a:t>
            </a:r>
          </a:p>
        </p:txBody>
      </p:sp>
      <p:sp>
        <p:nvSpPr>
          <p:cNvPr id="56" name="Прямоугольная выноска 55"/>
          <p:cNvSpPr/>
          <p:nvPr/>
        </p:nvSpPr>
        <p:spPr>
          <a:xfrm>
            <a:off x="6150543" y="2064470"/>
            <a:ext cx="2814347" cy="546755"/>
          </a:xfrm>
          <a:prstGeom prst="wedgeRectCallout">
            <a:avLst>
              <a:gd name="adj1" fmla="val -49593"/>
              <a:gd name="adj2" fmla="val -18219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Прямоугольная выноска 57"/>
          <p:cNvSpPr/>
          <p:nvPr/>
        </p:nvSpPr>
        <p:spPr>
          <a:xfrm>
            <a:off x="6150634" y="1451728"/>
            <a:ext cx="2814257" cy="575035"/>
          </a:xfrm>
          <a:prstGeom prst="wedgeRectCallout">
            <a:avLst>
              <a:gd name="adj1" fmla="val -49000"/>
              <a:gd name="adj2" fmla="val -18470"/>
            </a:avLst>
          </a:prstGeom>
          <a:solidFill>
            <a:srgbClr val="FFFF0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Лечение, операции 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(в </a:t>
            </a:r>
            <a:r>
              <a:rPr lang="ru-RU" sz="1200" dirty="0" err="1" smtClean="0">
                <a:solidFill>
                  <a:schemeClr val="tx1"/>
                </a:solidFill>
              </a:rPr>
              <a:t>т.ч</a:t>
            </a:r>
            <a:r>
              <a:rPr lang="ru-RU" sz="1200" dirty="0" smtClean="0">
                <a:solidFill>
                  <a:schemeClr val="tx1"/>
                </a:solidFill>
              </a:rPr>
              <a:t>. медикаменты)</a:t>
            </a:r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ая выноска 58"/>
          <p:cNvSpPr/>
          <p:nvPr/>
        </p:nvSpPr>
        <p:spPr>
          <a:xfrm>
            <a:off x="6140918" y="3308809"/>
            <a:ext cx="2839179" cy="612742"/>
          </a:xfrm>
          <a:prstGeom prst="wedgeRectCallout">
            <a:avLst>
              <a:gd name="adj1" fmla="val -50054"/>
              <a:gd name="adj2" fmla="val -22070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Прочие (поздравления в праздничные даты)</a:t>
            </a:r>
          </a:p>
        </p:txBody>
      </p:sp>
      <p:sp>
        <p:nvSpPr>
          <p:cNvPr id="61" name="Прямоугольная выноска 60"/>
          <p:cNvSpPr/>
          <p:nvPr/>
        </p:nvSpPr>
        <p:spPr>
          <a:xfrm>
            <a:off x="6140918" y="2658359"/>
            <a:ext cx="2833401" cy="603315"/>
          </a:xfrm>
          <a:prstGeom prst="wedgeRectCallout">
            <a:avLst>
              <a:gd name="adj1" fmla="val -50043"/>
              <a:gd name="adj2" fmla="val -20205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Реабилитационные центры</a:t>
            </a:r>
          </a:p>
        </p:txBody>
      </p:sp>
      <p:sp>
        <p:nvSpPr>
          <p:cNvPr id="62" name="Прямоугольная выноска 61"/>
          <p:cNvSpPr/>
          <p:nvPr/>
        </p:nvSpPr>
        <p:spPr>
          <a:xfrm>
            <a:off x="9078012" y="4958500"/>
            <a:ext cx="2724347" cy="744716"/>
          </a:xfrm>
          <a:prstGeom prst="wedgeRectCallout">
            <a:avLst>
              <a:gd name="adj1" fmla="val 48681"/>
              <a:gd name="adj2" fmla="val -19703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Слуховой аппарат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19475"/>
            <a:ext cx="38100" cy="19050"/>
          </a:xfrm>
          <a:prstGeom prst="rect">
            <a:avLst/>
          </a:prstGeom>
        </p:spPr>
      </p:pic>
      <p:sp>
        <p:nvSpPr>
          <p:cNvPr id="64" name="Прямоугольная выноска 63"/>
          <p:cNvSpPr/>
          <p:nvPr/>
        </p:nvSpPr>
        <p:spPr>
          <a:xfrm>
            <a:off x="9078012" y="3846136"/>
            <a:ext cx="2713891" cy="1036949"/>
          </a:xfrm>
          <a:prstGeom prst="wedgeRectCallout">
            <a:avLst>
              <a:gd name="adj1" fmla="val 46959"/>
              <a:gd name="adj2" fmla="val -18812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Выплаты на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День пожилых людей </a:t>
            </a:r>
            <a:r>
              <a:rPr lang="ru-RU" sz="1200" dirty="0" smtClean="0">
                <a:solidFill>
                  <a:schemeClr val="tx1"/>
                </a:solidFill>
              </a:rPr>
              <a:t>(1 тыс. руб. на чел.)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ая выноска 27"/>
          <p:cNvSpPr/>
          <p:nvPr/>
        </p:nvSpPr>
        <p:spPr>
          <a:xfrm>
            <a:off x="1329180" y="4883085"/>
            <a:ext cx="4666979" cy="857839"/>
          </a:xfrm>
          <a:prstGeom prst="wedgeRectCallout">
            <a:avLst>
              <a:gd name="adj1" fmla="val -47625"/>
              <a:gd name="adj2" fmla="val -184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Помощь тяжело заболевшему супругу/супруге работника </a:t>
            </a:r>
            <a:r>
              <a:rPr lang="ru-RU" sz="1200" dirty="0" smtClean="0">
                <a:solidFill>
                  <a:schemeClr val="tx1"/>
                </a:solidFill>
              </a:rPr>
              <a:t>(онкология, генетические заболевания, тяжелые травмы после автокатастрофы, пожара, чрезвычайных ситуаций, инвалидность 1 группы) </a:t>
            </a:r>
            <a:r>
              <a:rPr lang="ru-RU" sz="1400" b="1" dirty="0" smtClean="0">
                <a:solidFill>
                  <a:schemeClr val="tx1"/>
                </a:solidFill>
              </a:rPr>
              <a:t>при стаже работы в энергетике более 25 лет *</a:t>
            </a:r>
          </a:p>
        </p:txBody>
      </p:sp>
      <p:sp>
        <p:nvSpPr>
          <p:cNvPr id="32" name="Прямоугольная выноска 31"/>
          <p:cNvSpPr/>
          <p:nvPr/>
        </p:nvSpPr>
        <p:spPr>
          <a:xfrm>
            <a:off x="6140917" y="3978112"/>
            <a:ext cx="2842827" cy="1755938"/>
          </a:xfrm>
          <a:prstGeom prst="wedgeRectCallout">
            <a:avLst>
              <a:gd name="adj1" fmla="val -50054"/>
              <a:gd name="adj2" fmla="val -22070"/>
            </a:avLst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400" b="1" dirty="0">
                <a:solidFill>
                  <a:schemeClr val="tx1"/>
                </a:solidFill>
              </a:rPr>
              <a:t>Помощь тяжело заболевшему </a:t>
            </a:r>
            <a:r>
              <a:rPr lang="ru-RU" sz="1400" b="1" dirty="0" smtClean="0">
                <a:solidFill>
                  <a:schemeClr val="tx1"/>
                </a:solidFill>
              </a:rPr>
              <a:t>супругу/супруге ветерана </a:t>
            </a:r>
            <a:r>
              <a:rPr lang="ru-RU" sz="1200" dirty="0">
                <a:solidFill>
                  <a:schemeClr val="tx1"/>
                </a:solidFill>
              </a:rPr>
              <a:t>(онкология, генетические заболевания, тяжелые травмы после автокатастрофы, пожара, чрезвычайных ситуаций, инвалидность 1 группы) </a:t>
            </a:r>
            <a:r>
              <a:rPr lang="ru-RU" sz="1400" b="1" dirty="0">
                <a:solidFill>
                  <a:schemeClr val="tx1"/>
                </a:solidFill>
              </a:rPr>
              <a:t>при стаже работы в энергетике более 25 </a:t>
            </a:r>
            <a:r>
              <a:rPr lang="ru-RU" sz="1400" b="1" dirty="0" smtClean="0">
                <a:solidFill>
                  <a:schemeClr val="tx1"/>
                </a:solidFill>
              </a:rPr>
              <a:t>лет*</a:t>
            </a:r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D4D374AB13A8243AE5DAE8049C39C9F" ma:contentTypeVersion="" ma:contentTypeDescription="Создание документа." ma:contentTypeScope="" ma:versionID="280ae659e7553cb80db992827474a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037d3848deb5b6a76f91bd466906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812E448-3CE7-489C-9414-92F2CB17D60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CB102A2-4498-4B4B-83EE-A6AABCB8A7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BD9548-7CB8-4DDD-94CE-F654BD2EBE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24394</TotalTime>
  <Words>920</Words>
  <Application>Microsoft Office PowerPoint</Application>
  <PresentationFormat>Широкоэкранный</PresentationFormat>
  <Paragraphs>138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Драндрова Татьяна Алексеевна</dc:creator>
  <cp:lastModifiedBy>Абдулхаева Венера Ривхатовна</cp:lastModifiedBy>
  <cp:revision>682</cp:revision>
  <cp:lastPrinted>2021-04-06T14:26:02Z</cp:lastPrinted>
  <dcterms:created xsi:type="dcterms:W3CDTF">2016-12-01T13:17:16Z</dcterms:created>
  <dcterms:modified xsi:type="dcterms:W3CDTF">2024-02-09T09:06:12Z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0x010100FD4D374AB13A8243AE5DAE8049C39C9F</vt:lpwstr>
  </property>
</Properties>
</file>